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notesMasterIdLst>
    <p:notesMasterId r:id="rId12"/>
  </p:notesMasterIdLst>
  <p:sldIdLst>
    <p:sldId id="259" r:id="rId2"/>
    <p:sldId id="347" r:id="rId3"/>
    <p:sldId id="341" r:id="rId4"/>
    <p:sldId id="362" r:id="rId5"/>
    <p:sldId id="363" r:id="rId6"/>
    <p:sldId id="364" r:id="rId7"/>
    <p:sldId id="365" r:id="rId8"/>
    <p:sldId id="366" r:id="rId9"/>
    <p:sldId id="368" r:id="rId10"/>
    <p:sldId id="367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y German" initials="AG" lastIdx="2" clrIdx="0">
    <p:extLst>
      <p:ext uri="{19B8F6BF-5375-455C-9EA6-DF929625EA0E}">
        <p15:presenceInfo xmlns:p15="http://schemas.microsoft.com/office/powerpoint/2012/main" userId="05ae5c36d565a0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513"/>
    <a:srgbClr val="7B65B0"/>
    <a:srgbClr val="B37C51"/>
    <a:srgbClr val="E9EEF2"/>
    <a:srgbClr val="B0B297"/>
    <a:srgbClr val="F664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F276B-D756-4400-843A-4750C1B8EC4C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6AAB4-F6CE-43C3-B8E2-F4209171FCC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56689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295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21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405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943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838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239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61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15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226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x-none" smtClean="0"/>
              <a:t>30/11/2021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48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160256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מבוא לפילוסופיה יוונית – סמסטר סתיו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775" y="955040"/>
            <a:ext cx="10341353" cy="5285505"/>
          </a:xfrm>
        </p:spPr>
        <p:txBody>
          <a:bodyPr>
            <a:normAutofit lnSpcReduction="10000"/>
          </a:bodyPr>
          <a:lstStyle/>
          <a:p>
            <a:pPr marL="0" indent="0" algn="ctr" rtl="1">
              <a:buNone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מבנה השיעור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en-US" sz="34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Aretê</a:t>
            </a:r>
            <a:r>
              <a:rPr lang="he-IL" sz="3400" b="1" i="1" dirty="0">
                <a:latin typeface="David" panose="020E0502060401010101" pitchFamily="34" charset="-79"/>
                <a:cs typeface="David" panose="020E0502060401010101" pitchFamily="34" charset="-79"/>
              </a:rPr>
              <a:t> - 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מהי סגולה טובה? מיהו מנון?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הנסיון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 ראשון לענות על השאלה המנחה של הדיאלוג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שאלת ה"מה זה" (</a:t>
            </a:r>
            <a:r>
              <a:rPr lang="en-US" sz="2600" b="1" dirty="0" err="1">
                <a:latin typeface="David" panose="020E0502060401010101" pitchFamily="34" charset="-79"/>
                <a:cs typeface="David" panose="020E0502060401010101" pitchFamily="34" charset="-79"/>
              </a:rPr>
              <a:t>Ti</a:t>
            </a:r>
            <a:r>
              <a:rPr lang="en-US" sz="26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600" b="1" dirty="0" err="1">
                <a:latin typeface="David" panose="020E0502060401010101" pitchFamily="34" charset="-79"/>
                <a:cs typeface="David" panose="020E0502060401010101" pitchFamily="34" charset="-79"/>
              </a:rPr>
              <a:t>Estin</a:t>
            </a:r>
            <a:r>
              <a:rPr lang="en-US" sz="2600" b="1" dirty="0"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) הסוקראטית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משל "נחיל הדבורים"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en-US" sz="2600" b="1" i="1" dirty="0">
                <a:latin typeface="David" panose="020E0502060401010101" pitchFamily="34" charset="-79"/>
                <a:cs typeface="David" panose="020E0502060401010101" pitchFamily="34" charset="-79"/>
              </a:rPr>
              <a:t>EIDOS</a:t>
            </a:r>
            <a:endParaRPr lang="he-IL" sz="2600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הנסיון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שני – </a:t>
            </a:r>
            <a:r>
              <a:rPr lang="en-US" sz="34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Archein</a:t>
            </a:r>
            <a:r>
              <a:rPr lang="en-US" sz="3400" b="1" i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34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Anthrôpon</a:t>
            </a:r>
            <a:endParaRPr lang="he-IL" sz="3400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מהי "סכמה" (צורה גאומטרית?)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הנסיון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השלישי – סגולה טובה ובעיית היפה</a:t>
            </a: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ה"פרדוקס של מנון" – איך הלמידה היא מן האפשר?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מיתוס ההיזכרות (</a:t>
            </a:r>
            <a:r>
              <a:rPr lang="en-US" sz="34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Anamnêsis</a:t>
            </a:r>
            <a:r>
              <a:rPr lang="he-IL" sz="3400" b="1" i="1" dirty="0">
                <a:latin typeface="David" panose="020E0502060401010101" pitchFamily="34" charset="-79"/>
                <a:cs typeface="David" panose="020E0502060401010101" pitchFamily="34" charset="-79"/>
              </a:rPr>
              <a:t>) – 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דברי מבוא</a:t>
            </a:r>
          </a:p>
          <a:p>
            <a:pPr marL="914400" lvl="1" indent="-457200" algn="r" rtl="1">
              <a:buFont typeface="+mj-lt"/>
              <a:buAutoNum type="arabicPeriod"/>
            </a:pP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r" rtl="1">
              <a:buNone/>
            </a:pP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BD7104-28D8-4A32-A5E3-9A9A20D1D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67167"/>
            <a:ext cx="818862" cy="81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30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DE84A5F-03E2-46A2-9D5A-C15F08CA2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2616"/>
            <a:ext cx="863600" cy="86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D2EDBD-1A9F-4634-8371-239C3C8DCB97}"/>
              </a:ext>
            </a:extLst>
          </p:cNvPr>
          <p:cNvSpPr txBox="1"/>
          <p:nvPr/>
        </p:nvSpPr>
        <p:spPr>
          <a:xfrm>
            <a:off x="2643883" y="0"/>
            <a:ext cx="6904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>
                <a:latin typeface="GFS Porson" panose="02000000000000000000" pitchFamily="50" charset="-95"/>
              </a:rPr>
              <a:t>Ἀρετή</a:t>
            </a:r>
            <a:r>
              <a:rPr lang="en-US" sz="4000" b="1" dirty="0">
                <a:latin typeface="GFS Porson" panose="02000000000000000000" pitchFamily="50" charset="-95"/>
              </a:rPr>
              <a:t> </a:t>
            </a:r>
            <a:r>
              <a:rPr lang="en-US" sz="2800" b="1" dirty="0">
                <a:latin typeface="GFS Porson" panose="02000000000000000000" pitchFamily="50" charset="-95"/>
              </a:rPr>
              <a:t>(</a:t>
            </a:r>
            <a:r>
              <a:rPr lang="en-US" sz="2800" b="1" i="1" dirty="0" err="1">
                <a:latin typeface="Palatino Linotype" panose="02040502050505030304" pitchFamily="18" charset="0"/>
                <a:cs typeface="David" panose="020E0502060401010101" pitchFamily="34" charset="-79"/>
              </a:rPr>
              <a:t>Aretê</a:t>
            </a:r>
            <a:r>
              <a:rPr lang="en-US" sz="2800" b="1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l-GR" sz="4000" b="1" dirty="0">
              <a:latin typeface="GFS Porson" panose="02000000000000000000" pitchFamily="50" charset="-95"/>
            </a:endParaRPr>
          </a:p>
          <a:p>
            <a:pPr algn="ctr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סגולה טובה</a:t>
            </a:r>
            <a:endParaRPr lang="en-US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CFCFE9-7ED0-4837-92ED-1CDA45C67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2616"/>
            <a:ext cx="863600" cy="863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B28C84-5BFD-4574-9C7A-52CF29B82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101" y="2177831"/>
            <a:ext cx="5091322" cy="28638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7AA75B-41D6-4599-9062-55057A9F5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3271101" cy="43556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F355BA-BAB8-463B-9C63-AE06D197DB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490" y="4085210"/>
            <a:ext cx="4141509" cy="276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87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A8FDA1-DE4D-4B71-AACB-8E11A61C2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884" y="1094043"/>
            <a:ext cx="9542855" cy="51955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C1D94C-C02F-4F78-B368-2DE7FBFA65B5}"/>
              </a:ext>
            </a:extLst>
          </p:cNvPr>
          <p:cNvSpPr txBox="1"/>
          <p:nvPr/>
        </p:nvSpPr>
        <p:spPr>
          <a:xfrm>
            <a:off x="1807304" y="45181"/>
            <a:ext cx="8486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ארבעת הסגולות הטובות במסורות היוונית</a:t>
            </a:r>
            <a:endParaRPr lang="en-IL" sz="24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C839B9-7539-498C-AD10-57A84E3A8AAD}"/>
              </a:ext>
            </a:extLst>
          </p:cNvPr>
          <p:cNvSpPr txBox="1"/>
          <p:nvPr/>
        </p:nvSpPr>
        <p:spPr>
          <a:xfrm>
            <a:off x="2479249" y="433509"/>
            <a:ext cx="1602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>
                <a:solidFill>
                  <a:schemeClr val="bg1"/>
                </a:solidFill>
              </a:rPr>
              <a:t>Phronêsis</a:t>
            </a:r>
            <a:endParaRPr lang="en-US" i="1" dirty="0">
              <a:solidFill>
                <a:schemeClr val="bg1"/>
              </a:solidFill>
            </a:endParaRPr>
          </a:p>
          <a:p>
            <a:pPr algn="ctr"/>
            <a:r>
              <a:rPr lang="he-IL" i="1" dirty="0">
                <a:solidFill>
                  <a:schemeClr val="bg1"/>
                </a:solidFill>
              </a:rPr>
              <a:t>שיקול הדעת</a:t>
            </a:r>
            <a:endParaRPr lang="en-IL" i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D34D81-3669-4403-9DE0-600618352252}"/>
              </a:ext>
            </a:extLst>
          </p:cNvPr>
          <p:cNvSpPr txBox="1"/>
          <p:nvPr/>
        </p:nvSpPr>
        <p:spPr>
          <a:xfrm>
            <a:off x="4126001" y="440610"/>
            <a:ext cx="1602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>
                <a:solidFill>
                  <a:schemeClr val="bg1"/>
                </a:solidFill>
              </a:rPr>
              <a:t>Dikaiosyne</a:t>
            </a:r>
            <a:endParaRPr lang="en-US" i="1" dirty="0">
              <a:solidFill>
                <a:schemeClr val="bg1"/>
              </a:solidFill>
            </a:endParaRPr>
          </a:p>
          <a:p>
            <a:pPr algn="ctr"/>
            <a:r>
              <a:rPr lang="he-IL" i="1" dirty="0">
                <a:solidFill>
                  <a:schemeClr val="bg1"/>
                </a:solidFill>
              </a:rPr>
              <a:t>צדיקות</a:t>
            </a:r>
            <a:endParaRPr lang="en-IL" i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A820F8-9541-4E1B-A9B8-E563C68BB479}"/>
              </a:ext>
            </a:extLst>
          </p:cNvPr>
          <p:cNvSpPr txBox="1"/>
          <p:nvPr/>
        </p:nvSpPr>
        <p:spPr>
          <a:xfrm>
            <a:off x="7331115" y="447711"/>
            <a:ext cx="2200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</a:rPr>
              <a:t>Sophrosyne</a:t>
            </a:r>
          </a:p>
          <a:p>
            <a:pPr algn="ctr"/>
            <a:r>
              <a:rPr lang="he-IL" i="1" dirty="0">
                <a:solidFill>
                  <a:schemeClr val="bg1"/>
                </a:solidFill>
              </a:rPr>
              <a:t>יישוב דעת (מתינות)</a:t>
            </a:r>
            <a:endParaRPr lang="en-IL" i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63EE5F-7525-4947-88FC-85C3AED68D06}"/>
              </a:ext>
            </a:extLst>
          </p:cNvPr>
          <p:cNvSpPr txBox="1"/>
          <p:nvPr/>
        </p:nvSpPr>
        <p:spPr>
          <a:xfrm>
            <a:off x="5728558" y="506846"/>
            <a:ext cx="1602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>
                <a:solidFill>
                  <a:schemeClr val="bg1"/>
                </a:solidFill>
              </a:rPr>
              <a:t>Andreia</a:t>
            </a:r>
            <a:endParaRPr lang="en-US" i="1" dirty="0">
              <a:solidFill>
                <a:schemeClr val="bg1"/>
              </a:solidFill>
            </a:endParaRPr>
          </a:p>
          <a:p>
            <a:pPr algn="ctr"/>
            <a:r>
              <a:rPr lang="he-IL" i="1" dirty="0">
                <a:solidFill>
                  <a:schemeClr val="bg1"/>
                </a:solidFill>
              </a:rPr>
              <a:t>אומץ הלב</a:t>
            </a:r>
            <a:endParaRPr lang="en-IL" i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C75BF0-CDF2-45C7-976E-C3C7FC091EB7}"/>
              </a:ext>
            </a:extLst>
          </p:cNvPr>
          <p:cNvSpPr txBox="1"/>
          <p:nvPr/>
        </p:nvSpPr>
        <p:spPr>
          <a:xfrm>
            <a:off x="1896359" y="6289599"/>
            <a:ext cx="8399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400" i="1" dirty="0">
                <a:solidFill>
                  <a:schemeClr val="bg1"/>
                </a:solidFill>
              </a:rPr>
              <a:t>"המידות הטובות מביסות את מידות הרעות"</a:t>
            </a:r>
          </a:p>
          <a:p>
            <a:pPr algn="ctr"/>
            <a:r>
              <a:rPr lang="he-IL" sz="1400" dirty="0">
                <a:solidFill>
                  <a:schemeClr val="bg1"/>
                </a:solidFill>
              </a:rPr>
              <a:t>קתדרלת </a:t>
            </a:r>
            <a:r>
              <a:rPr lang="he-IL" sz="1400" dirty="0" err="1">
                <a:solidFill>
                  <a:schemeClr val="bg1"/>
                </a:solidFill>
              </a:rPr>
              <a:t>שטראסבורג</a:t>
            </a:r>
            <a:endParaRPr lang="en-IL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679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7C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16172A-E248-45A4-BD2B-77302A6B1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2616"/>
            <a:ext cx="863600" cy="86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F7AEA1-2924-4E5E-B655-3B4D03D0E557}"/>
              </a:ext>
            </a:extLst>
          </p:cNvPr>
          <p:cNvSpPr txBox="1"/>
          <p:nvPr/>
        </p:nvSpPr>
        <p:spPr>
          <a:xfrm>
            <a:off x="2102274" y="20350"/>
            <a:ext cx="739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מֶנוֺן מִלָּרִיסָה.  מיהו ולמה הוא כאן?</a:t>
            </a:r>
            <a:endParaRPr lang="en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DAD92F-3497-488E-BD10-D25491859380}"/>
              </a:ext>
            </a:extLst>
          </p:cNvPr>
          <p:cNvSpPr txBox="1"/>
          <p:nvPr/>
        </p:nvSpPr>
        <p:spPr>
          <a:xfrm>
            <a:off x="2400691" y="2017336"/>
            <a:ext cx="291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b="1" dirty="0"/>
              <a:t> </a:t>
            </a:r>
            <a:endParaRPr lang="en-IL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187059-CECC-42B8-AEC8-7F439BAF0728}"/>
              </a:ext>
            </a:extLst>
          </p:cNvPr>
          <p:cNvSpPr txBox="1"/>
          <p:nvPr/>
        </p:nvSpPr>
        <p:spPr>
          <a:xfrm flipH="1">
            <a:off x="10030120" y="2168165"/>
            <a:ext cx="94268" cy="4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L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5C1FAC7-F881-4F6F-8AD0-C145E12D0042}"/>
              </a:ext>
            </a:extLst>
          </p:cNvPr>
          <p:cNvGrpSpPr/>
          <p:nvPr/>
        </p:nvGrpSpPr>
        <p:grpSpPr>
          <a:xfrm>
            <a:off x="3618828" y="543570"/>
            <a:ext cx="4357506" cy="6252785"/>
            <a:chOff x="3669904" y="526678"/>
            <a:chExt cx="4357506" cy="625278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A474380-70DE-4A41-975B-1DFC22CC8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21747" y="526678"/>
              <a:ext cx="3751671" cy="625278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77ABA09-8E75-4278-A3ED-CD42A7AD1BA2}"/>
                </a:ext>
              </a:extLst>
            </p:cNvPr>
            <p:cNvSpPr txBox="1"/>
            <p:nvPr/>
          </p:nvSpPr>
          <p:spPr>
            <a:xfrm>
              <a:off x="3669904" y="2251498"/>
              <a:ext cx="43575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400" b="1" dirty="0">
                  <a:solidFill>
                    <a:schemeClr val="bg1"/>
                  </a:solidFill>
                  <a:latin typeface="GFS Porson" panose="02000000000000000000" pitchFamily="50" charset="-95"/>
                </a:rPr>
                <a:t>«Οὐ πάνυ εἰμὶ μνήμων, ὦ Μένων...»</a:t>
              </a:r>
              <a:endParaRPr lang="en-IL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2F3741E7-601E-47BE-A335-E6E1AF85A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7410" y="2433930"/>
            <a:ext cx="4005419" cy="4999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08564E-4C8E-493F-8A58-F82EF323B895}"/>
              </a:ext>
            </a:extLst>
          </p:cNvPr>
          <p:cNvSpPr txBox="1"/>
          <p:nvPr/>
        </p:nvSpPr>
        <p:spPr>
          <a:xfrm>
            <a:off x="-31424" y="2453056"/>
            <a:ext cx="4232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Mnêmê</a:t>
            </a:r>
            <a:r>
              <a:rPr lang="en-US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=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זכרון</a:t>
            </a:r>
            <a:endParaRPr lang="he-IL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5707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4FF0B1-35EF-4741-A086-3551FF586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483" y="0"/>
            <a:ext cx="510303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F858C4-45DB-45BA-B8DD-DCD2EF687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82616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6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ultiplication Sign 1">
            <a:extLst>
              <a:ext uri="{FF2B5EF4-FFF2-40B4-BE49-F238E27FC236}">
                <a16:creationId xmlns:a16="http://schemas.microsoft.com/office/drawing/2014/main" id="{F14C8B1C-04B9-448B-9B24-499F28BDB839}"/>
              </a:ext>
            </a:extLst>
          </p:cNvPr>
          <p:cNvSpPr/>
          <p:nvPr/>
        </p:nvSpPr>
        <p:spPr>
          <a:xfrm>
            <a:off x="5638800" y="3966328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72ED35B9-BB69-40DB-B2AC-902C48E4DE42}"/>
              </a:ext>
            </a:extLst>
          </p:cNvPr>
          <p:cNvSpPr/>
          <p:nvPr/>
        </p:nvSpPr>
        <p:spPr>
          <a:xfrm>
            <a:off x="7879239" y="3966328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23120919-D986-4E8B-A521-49FCA79B117F}"/>
              </a:ext>
            </a:extLst>
          </p:cNvPr>
          <p:cNvSpPr/>
          <p:nvPr/>
        </p:nvSpPr>
        <p:spPr>
          <a:xfrm>
            <a:off x="3186259" y="3966328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95FF3B-3473-4F12-A42D-643E41EC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2616"/>
            <a:ext cx="863600" cy="863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D7136B1-CF7B-4130-BC77-FCC3C915D143}"/>
              </a:ext>
            </a:extLst>
          </p:cNvPr>
          <p:cNvGrpSpPr/>
          <p:nvPr/>
        </p:nvGrpSpPr>
        <p:grpSpPr>
          <a:xfrm>
            <a:off x="3603393" y="1715678"/>
            <a:ext cx="4769961" cy="2524816"/>
            <a:chOff x="3603393" y="1715678"/>
            <a:chExt cx="4769961" cy="252481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5C66C95-320B-4ADC-A17B-14481B7F67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03393" y="1715678"/>
              <a:ext cx="2035407" cy="25248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69A8FBE-1D64-4A2E-9FE6-4CCB7821E8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1715678"/>
              <a:ext cx="0" cy="2459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7B0FB04-D05A-427C-9146-8B223F55BE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53200" y="1715678"/>
              <a:ext cx="1820154" cy="25248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5FE7ED12-71D9-4A5A-9528-072C11C6A187}"/>
              </a:ext>
            </a:extLst>
          </p:cNvPr>
          <p:cNvSpPr/>
          <p:nvPr/>
        </p:nvSpPr>
        <p:spPr>
          <a:xfrm>
            <a:off x="5356785" y="518475"/>
            <a:ext cx="1478427" cy="1451727"/>
          </a:xfrm>
          <a:prstGeom prst="mathMultiply">
            <a:avLst/>
          </a:prstGeom>
          <a:blipFill>
            <a:blip r:embed="rId3"/>
            <a:tile tx="0" ty="0" sx="100000" sy="100000" flip="none" algn="tl"/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267B78-BF0F-4661-8A58-793443F192A5}"/>
              </a:ext>
            </a:extLst>
          </p:cNvPr>
          <p:cNvSpPr txBox="1"/>
          <p:nvPr/>
        </p:nvSpPr>
        <p:spPr>
          <a:xfrm>
            <a:off x="1842497" y="5866544"/>
            <a:ext cx="8507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שאלת ה"מה זה" (</a:t>
            </a:r>
            <a:r>
              <a:rPr lang="en-US" sz="28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Ti</a:t>
            </a:r>
            <a:r>
              <a:rPr lang="en-US" sz="2800" b="1" i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8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Estin</a:t>
            </a:r>
            <a:r>
              <a:rPr lang="en-US" sz="2800" b="1" i="1" dirty="0"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) של </a:t>
            </a:r>
            <a:r>
              <a:rPr lang="he-IL" sz="2800" b="1" dirty="0" err="1"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.  מה היא מניחה?</a:t>
            </a:r>
            <a:endParaRPr lang="en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0191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B65B0"/>
            </a:gs>
            <a:gs pos="74000">
              <a:schemeClr val="accent1">
                <a:lumMod val="45000"/>
                <a:lumOff val="55000"/>
              </a:schemeClr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C1A518-1B52-4666-BA83-F7EB1B956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EAD1F5-CBAE-4EF2-AF77-02863FD454D0}"/>
              </a:ext>
            </a:extLst>
          </p:cNvPr>
          <p:cNvSpPr txBox="1"/>
          <p:nvPr/>
        </p:nvSpPr>
        <p:spPr>
          <a:xfrm>
            <a:off x="9144000" y="1997839"/>
            <a:ext cx="304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"תמיד מגיעים אנחנו אל המרובים, אך אל-נא תשעי לי כך. אלא, כיוון שלמרובים האלה אתה קורא בשם אחד וטוען שאין בהם אף אחד שאינו צורה (</a:t>
            </a:r>
            <a:r>
              <a:rPr lang="en-US" b="1" i="1" dirty="0">
                <a:latin typeface="David" panose="020E0502060401010101" pitchFamily="34" charset="-79"/>
                <a:cs typeface="David" panose="020E0502060401010101" pitchFamily="34" charset="-79"/>
              </a:rPr>
              <a:t>schema</a:t>
            </a:r>
            <a:r>
              <a:rPr lang="he-IL" i="1" dirty="0">
                <a:latin typeface="David" panose="020E0502060401010101" pitchFamily="34" charset="-79"/>
                <a:cs typeface="David" panose="020E0502060401010101" pitchFamily="34" charset="-79"/>
              </a:rPr>
              <a:t>),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אפילו כשהם דבר והיפוכו –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מה הוא זה התופס את העגול לא פחות מהישר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, שאתה קורא לו "צורה" וטעון שמבחינת היותו צורה, אין מותר העגול מן הישר"?</a:t>
            </a:r>
            <a:endParaRPr lang="en-IL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B7E8DA-24E5-4B65-9583-B851DEDA36B7}"/>
              </a:ext>
            </a:extLst>
          </p:cNvPr>
          <p:cNvSpPr txBox="1"/>
          <p:nvPr/>
        </p:nvSpPr>
        <p:spPr>
          <a:xfrm>
            <a:off x="9414553" y="133564"/>
            <a:ext cx="2506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latin typeface="GFS Porson" panose="02000000000000000000" pitchFamily="50" charset="-95"/>
              </a:rPr>
              <a:t>Σχῆμα</a:t>
            </a:r>
          </a:p>
          <a:p>
            <a:pPr algn="ctr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צורה גאומטרית</a:t>
            </a:r>
            <a:endParaRPr lang="en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12966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B4E391-50CA-45FD-BF96-2A9093D48093}"/>
              </a:ext>
            </a:extLst>
          </p:cNvPr>
          <p:cNvSpPr txBox="1"/>
          <p:nvPr/>
        </p:nvSpPr>
        <p:spPr>
          <a:xfrm>
            <a:off x="3330823" y="28331"/>
            <a:ext cx="5530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latin typeface="GFS Porson" panose="02000000000000000000" pitchFamily="50" charset="-95"/>
              </a:rPr>
              <a:t>Τὸ Κάλον</a:t>
            </a:r>
          </a:p>
          <a:p>
            <a:pPr algn="ctr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היפה</a:t>
            </a:r>
            <a:endParaRPr lang="en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B25610-ABC8-4BAF-B468-ADCF5A04942C}"/>
              </a:ext>
            </a:extLst>
          </p:cNvPr>
          <p:cNvGrpSpPr/>
          <p:nvPr/>
        </p:nvGrpSpPr>
        <p:grpSpPr>
          <a:xfrm>
            <a:off x="0" y="-4049"/>
            <a:ext cx="4335694" cy="6807303"/>
            <a:chOff x="0" y="-4049"/>
            <a:chExt cx="4335694" cy="680730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11760D6-7B38-4455-BF7A-A3688489C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4049"/>
              <a:ext cx="4335694" cy="62533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9DCE498-44C4-47F0-837E-2B8092A67277}"/>
                </a:ext>
              </a:extLst>
            </p:cNvPr>
            <p:cNvSpPr txBox="1"/>
            <p:nvPr/>
          </p:nvSpPr>
          <p:spPr>
            <a:xfrm>
              <a:off x="0" y="6249256"/>
              <a:ext cx="433569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he-IL" sz="1600" b="1" i="1" dirty="0">
                  <a:latin typeface="David" panose="020E0502060401010101" pitchFamily="34" charset="-79"/>
                  <a:cs typeface="David" panose="020E0502060401010101" pitchFamily="34" charset="-79"/>
                </a:rPr>
                <a:t>"הנערה בעלת עיני השקד"</a:t>
              </a:r>
            </a:p>
            <a:p>
              <a:pPr algn="ctr"/>
              <a:r>
                <a:rPr lang="he-IL" sz="1400" b="1" dirty="0"/>
                <a:t>מוזיאון האקרופוליס, אתונה</a:t>
              </a:r>
              <a:endParaRPr lang="en-IL" sz="1400" b="1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AEC678-8638-4D3E-9A12-06040F9AFA6F}"/>
              </a:ext>
            </a:extLst>
          </p:cNvPr>
          <p:cNvGrpSpPr/>
          <p:nvPr/>
        </p:nvGrpSpPr>
        <p:grpSpPr>
          <a:xfrm>
            <a:off x="4930219" y="1028605"/>
            <a:ext cx="7261781" cy="5583173"/>
            <a:chOff x="4930219" y="1028605"/>
            <a:chExt cx="7261781" cy="558317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48050C4-F6C3-484B-9E31-2A5D6F415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30219" y="1028605"/>
              <a:ext cx="7261781" cy="524461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581FA9-E2D0-4588-8224-C5B6B539BCD9}"/>
                </a:ext>
              </a:extLst>
            </p:cNvPr>
            <p:cNvSpPr txBox="1"/>
            <p:nvPr/>
          </p:nvSpPr>
          <p:spPr>
            <a:xfrm>
              <a:off x="4930219" y="6273224"/>
              <a:ext cx="72617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>
                  <a:latin typeface="Palatino Linotype" panose="02040502050505030304" pitchFamily="18" charset="0"/>
                </a:rPr>
                <a:t>Raleigh lays down his cloak for Elizabeth</a:t>
              </a:r>
              <a:r>
                <a:rPr lang="en-US" sz="1600" i="1" dirty="0">
                  <a:latin typeface="Palatino Linotype" panose="02040502050505030304" pitchFamily="18" charset="0"/>
                </a:rPr>
                <a:t> I</a:t>
              </a:r>
              <a:endParaRPr lang="en-IL" sz="1600" i="1" dirty="0">
                <a:latin typeface="Palatino Linotype" panose="0204050205050503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846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B55705-1F93-479C-8068-6D1338E16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473" y="0"/>
            <a:ext cx="513505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6289F5-479E-4DEF-AA4E-7B8601910CF2}"/>
              </a:ext>
            </a:extLst>
          </p:cNvPr>
          <p:cNvSpPr txBox="1"/>
          <p:nvPr/>
        </p:nvSpPr>
        <p:spPr>
          <a:xfrm>
            <a:off x="3528473" y="6488668"/>
            <a:ext cx="513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"יוחנן המטביל", מאת ליאונרדו דה וינצ'י</a:t>
            </a:r>
            <a:endParaRPr lang="en-IL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40936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99354E-239E-42B0-A90A-9E6E2A033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C166F8-7ADB-4F97-BD21-F853B67F91B5}"/>
              </a:ext>
            </a:extLst>
          </p:cNvPr>
          <p:cNvSpPr txBox="1"/>
          <p:nvPr/>
        </p:nvSpPr>
        <p:spPr>
          <a:xfrm>
            <a:off x="7006975" y="1997839"/>
            <a:ext cx="48904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"וכיוון שהנשמה היא בת-אלמוות ונולדה פעמים רבות וראתה את אשר כאן ואת אשר בשאול ואת כל הדברים,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הרי אין שום דבר שלא למדה לדעתו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.  לפיכך אין פלא בזה שיש ביכולתה להיזכר...כי מאחר שכל הטבע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ממוצא אחד הוא </a:t>
            </a:r>
            <a:r>
              <a:rPr lang="he-IL" b="1" i="1" dirty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en-US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syngennes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lang="he-IL" i="1" dirty="0"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והנשמה למדה לדעת את הכל, הרי אין כל מניעה שמי שיזכירו לו דבר אחד בלבד – הוא שנקרא לימוד בפי בני האדם – יעלה בעצמו את כל השאר, אם אדם אמיץ-רוח הוא ולא יאמר נואש בדרך חיפושו.  שהרי החיפוש והלימוד (</a:t>
            </a:r>
            <a:r>
              <a:rPr lang="en-US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mathêsis</a:t>
            </a:r>
            <a:r>
              <a:rPr lang="he-IL" i="1" dirty="0">
                <a:latin typeface="David" panose="020E0502060401010101" pitchFamily="34" charset="-79"/>
                <a:cs typeface="David" panose="020E0502060401010101" pitchFamily="34" charset="-79"/>
              </a:rPr>
              <a:t>) –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כולו היזכרות (</a:t>
            </a:r>
            <a:r>
              <a:rPr lang="en-US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anamnêsis</a:t>
            </a:r>
            <a:r>
              <a:rPr lang="he-IL" i="1" dirty="0">
                <a:latin typeface="David" panose="020E0502060401010101" pitchFamily="34" charset="-79"/>
                <a:cs typeface="David" panose="020E0502060401010101" pitchFamily="34" charset="-79"/>
              </a:rPr>
              <a:t>)."</a:t>
            </a:r>
            <a:endParaRPr lang="en-IL" i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B36F1C-1CE3-4240-9169-70C99377B812}"/>
              </a:ext>
            </a:extLst>
          </p:cNvPr>
          <p:cNvSpPr txBox="1"/>
          <p:nvPr/>
        </p:nvSpPr>
        <p:spPr>
          <a:xfrm>
            <a:off x="0" y="6488668"/>
            <a:ext cx="6768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b="1" i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המגן של אכילס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", מאת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אנגלו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מונטיצ'לי</a:t>
            </a:r>
            <a:endParaRPr lang="en-IL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3860AC-EFF7-4752-90DB-8F18A97B036C}"/>
              </a:ext>
            </a:extLst>
          </p:cNvPr>
          <p:cNvSpPr txBox="1"/>
          <p:nvPr/>
        </p:nvSpPr>
        <p:spPr>
          <a:xfrm>
            <a:off x="6858001" y="1829"/>
            <a:ext cx="533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למידה כהיזכרות </a:t>
            </a:r>
            <a:r>
              <a:rPr lang="he-IL" sz="3200" b="1" i="1" dirty="0">
                <a:latin typeface="GFS Porson" panose="02000000000000000000" pitchFamily="50" charset="-95"/>
              </a:rPr>
              <a:t>(</a:t>
            </a:r>
            <a:r>
              <a:rPr lang="el-GR" sz="3200" b="1" dirty="0">
                <a:latin typeface="GFS Porson" panose="02000000000000000000" pitchFamily="50" charset="-95"/>
              </a:rPr>
              <a:t>Ἀνάμνησις</a:t>
            </a:r>
            <a:r>
              <a:rPr lang="he-IL" sz="3200" b="1" i="1" dirty="0">
                <a:latin typeface="GFS Porson" panose="02000000000000000000" pitchFamily="50" charset="-95"/>
              </a:rPr>
              <a:t>)</a:t>
            </a:r>
            <a:endParaRPr lang="en-IL" sz="3200" b="1" i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648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10105</TotalTime>
  <Words>359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David</vt:lpstr>
      <vt:lpstr>GFS Porson</vt:lpstr>
      <vt:lpstr>Palatino Linotype</vt:lpstr>
      <vt:lpstr>Office Theme</vt:lpstr>
      <vt:lpstr>מבוא לפילוסופיה יוונית – סמסטר סתיו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ΠΟΛΙΤΕΙΑ ΤΟΥ ΠΛΑΤΟΝΟΣ</dc:title>
  <dc:creator>Andy German</dc:creator>
  <cp:lastModifiedBy>Andy German</cp:lastModifiedBy>
  <cp:revision>217</cp:revision>
  <dcterms:created xsi:type="dcterms:W3CDTF">2020-03-16T20:46:23Z</dcterms:created>
  <dcterms:modified xsi:type="dcterms:W3CDTF">2021-11-30T07:31:29Z</dcterms:modified>
</cp:coreProperties>
</file>