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2" r:id="rId6"/>
    <p:sldId id="264" r:id="rId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5" autoAdjust="0"/>
    <p:restoredTop sz="66667" autoAdjust="0"/>
  </p:normalViewPr>
  <p:slideViewPr>
    <p:cSldViewPr snapToGrid="0">
      <p:cViewPr varScale="1">
        <p:scale>
          <a:sx n="56" d="100"/>
          <a:sy n="56" d="100"/>
        </p:scale>
        <p:origin x="17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F3C9145-3DB8-4C40-91C6-32D41EB767C6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4510CFD-B65D-4050-A915-A617E03ADC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4493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3" name="Google Shape;17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9" name="Google Shape;17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1" name="Google Shape;19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226" name="Google Shape;22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  <p:sp>
        <p:nvSpPr>
          <p:cNvPr id="272" name="Google Shape;27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0" name="Google Shape;31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2BC2C1-B4D9-4385-B5C0-7F54FA008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1DD8269-2659-4E98-8ADA-4706BC108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D4E7B7F-B795-4FD5-8CEF-66C15A9B8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514B4D2-548E-4B6F-88A6-19593245B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EE6DDB6-6CCC-4B26-8096-6DA1C6AD7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3461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090FFF0-7E68-4A25-BCCB-00EA16ED1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5AB5E9D-BA7D-435C-8935-43601B0CD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A190CC2-331F-44C4-8EA7-287A8A5B9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DCE0FBC-78D3-46EC-85CD-64BB2B2D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60A7D20-0F50-483A-B09A-9B5A5E572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4009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EC56C4C-85AB-473F-9ECD-336B14695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A127A07-F529-4B64-919E-3A3D26CD6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31E570F-0B1C-4C24-B489-56A008B63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712D3D9-4B19-49CA-9563-E3970AABB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2B121BC-95E1-42F1-A97A-DEB558E0B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8029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30FFF01-1A15-4B12-84D4-2F40B57BD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F0E08E0-2449-4914-96EB-97EF032FF2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0C32CD0-D155-4083-B3BF-01D683182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B3B9AA8-3A20-4DB8-8218-BFCA3057A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10E4296-08CC-4052-8CFA-8FE38A4B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DFE7999-18CB-4CC5-AE7F-D4535A0C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6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05C2485-BAF2-486D-BC4E-AFF3F44CF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F7AF32B-CACA-4FE1-A979-3F32994E9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257265D-D090-48A2-B38E-911733E0C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94005006-A04B-487B-81C6-951FEBB47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EC6C4E5A-D202-4DEE-BDAC-ACA37237C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18065021-AA13-427E-B823-1D49236C7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FDFE2B51-465B-42A2-8EBB-57AB21591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1674226A-0598-4EAF-A8C9-DC2667742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9224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2DD385-5D8E-47F7-ABFE-0BB7A13AF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79ACC57-766E-4B90-AA63-7E4331B5C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2BE559F-AFBB-4B5F-908C-F0477920E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B78773D2-D877-45E7-8285-76A6B22A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27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A2CBF0CC-E803-41F7-A27F-2B8B29E19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08DFA28-D6A2-4BDA-B2D2-1684B27F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C1826D7-599D-49B9-9165-5DDEBE0FF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5852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866C6F-2C4A-4CEF-87D6-83159219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947D41E-A295-44B0-81AD-30125742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BB4C1AF-6404-4772-B856-37DFF4DE9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B717458-6E31-4083-8BE1-9F1BEE286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7218D8F-FCD3-4866-BD77-D0DEC3A8E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61D262C-6F95-4609-ADEF-8B8D45D74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0262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D094A42-1009-473E-8EBD-4AF3FFEE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B0AAC607-24E8-4A57-978C-B18A09912B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4E5A1D2-F917-46F3-A64D-0EA83E5B6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2F53FA4-3A8F-4A0E-8326-E0EE6C96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AA27126-884C-4325-9A3F-6B909AA28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FF824BB-102D-4D61-8874-B876A830A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2671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F2F2D5-B83F-4B21-90BE-61BF5D22B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50FAD59-1BD0-43CE-8DFA-03B7AFED0D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FB88BD7-31D8-4A97-841E-45BBC541F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1F1E10A-35B4-4512-B077-A7B15C11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99B5958-C6CB-498B-A6A2-E3C6A136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934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1E349289-66D3-4C09-8A24-1BC5095B68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F8C853FC-6B9F-4326-9544-1BD9916BC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337C997-0C44-4332-A78C-C22A71001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BD7FB74-1AD3-4574-BFFB-A34A21F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3A01BC3-697C-4ACE-8859-C84D76D4E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0364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/>
          <p:nvPr/>
        </p:nvSpPr>
        <p:spPr>
          <a:xfrm>
            <a:off x="3050" y="-663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" name="Google Shape;18;p11"/>
          <p:cNvSpPr/>
          <p:nvPr/>
        </p:nvSpPr>
        <p:spPr>
          <a:xfrm>
            <a:off x="3050" y="-663"/>
            <a:ext cx="12188952" cy="6858000"/>
          </a:xfrm>
          <a:prstGeom prst="rect">
            <a:avLst/>
          </a:prstGeom>
          <a:gradFill>
            <a:gsLst>
              <a:gs pos="0">
                <a:srgbClr val="4D4EE6">
                  <a:alpha val="60000"/>
                </a:srgbClr>
              </a:gs>
              <a:gs pos="100000">
                <a:srgbClr val="F900A0">
                  <a:alpha val="60000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" name="Google Shape;19;p11"/>
          <p:cNvSpPr/>
          <p:nvPr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lt2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" name="Google Shape;20;p11"/>
          <p:cNvSpPr/>
          <p:nvPr/>
        </p:nvSpPr>
        <p:spPr>
          <a:xfrm rot="-54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rgbClr val="FFCAEC">
                  <a:alpha val="40000"/>
                </a:srgbClr>
              </a:gs>
              <a:gs pos="100000">
                <a:srgbClr val="F900A0">
                  <a:alpha val="40000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" name="Google Shape;21;p11"/>
          <p:cNvSpPr/>
          <p:nvPr/>
        </p:nvSpPr>
        <p:spPr>
          <a:xfrm rot="-54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rgbClr val="F900A0">
                  <a:alpha val="40000"/>
                </a:srgbClr>
              </a:gs>
              <a:gs pos="100000">
                <a:srgbClr val="7162FE">
                  <a:alpha val="20000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" name="Google Shape;22;p11"/>
          <p:cNvSpPr/>
          <p:nvPr/>
        </p:nvSpPr>
        <p:spPr>
          <a:xfrm rot="-54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rgbClr val="F900A0">
                  <a:alpha val="20000"/>
                </a:srgbClr>
              </a:gs>
              <a:gs pos="100000">
                <a:srgbClr val="7162FE">
                  <a:alpha val="40000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3" name="Google Shape;23;p11" descr="Tag=CustomerPhoto&#10;Crop=1&#10;Align=N/A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048" y="-663"/>
            <a:ext cx="1218895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1"/>
          <p:cNvSpPr txBox="1"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B Garamond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1"/>
          </p:nvPr>
        </p:nvSpPr>
        <p:spPr>
          <a:xfrm>
            <a:off x="1527050" y="3600450"/>
            <a:ext cx="9144000" cy="24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2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lvl="1" indent="-32004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2pPr>
            <a:lvl3pPr marL="1371600" lvl="2" indent="-320039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3pPr>
            <a:lvl4pPr marL="1828800" lvl="3" indent="-320039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4pPr>
            <a:lvl5pPr marL="2286000" lvl="4" indent="-320039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245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roduction">
  <p:cSld name="Introductio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body" idx="1"/>
          </p:nvPr>
        </p:nvSpPr>
        <p:spPr>
          <a:xfrm>
            <a:off x="841248" y="3190875"/>
            <a:ext cx="5914938" cy="2986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/>
            </a:lvl1pPr>
            <a:lvl2pPr marL="914400" lvl="1" indent="-32004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2pPr>
            <a:lvl3pPr marL="1371600" lvl="2" indent="-320039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3pPr>
            <a:lvl4pPr marL="1828800" lvl="3" indent="-320039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4pPr>
            <a:lvl5pPr marL="2286000" lvl="4" indent="-320039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dt" idx="10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2"/>
          <p:cNvSpPr>
            <a:spLocks noGrp="1"/>
          </p:cNvSpPr>
          <p:nvPr>
            <p:ph type="pic" idx="2"/>
          </p:nvPr>
        </p:nvSpPr>
        <p:spPr>
          <a:xfrm>
            <a:off x="7589520" y="0"/>
            <a:ext cx="459943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1" name="Google Shape;31;p12"/>
          <p:cNvSpPr>
            <a:spLocks noGrp="1"/>
          </p:cNvSpPr>
          <p:nvPr>
            <p:ph type="pic" idx="3"/>
          </p:nvPr>
        </p:nvSpPr>
        <p:spPr>
          <a:xfrm>
            <a:off x="7589520" y="2286000"/>
            <a:ext cx="459943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2" name="Google Shape;32;p12"/>
          <p:cNvSpPr>
            <a:spLocks noGrp="1"/>
          </p:cNvSpPr>
          <p:nvPr>
            <p:ph type="pic" idx="4"/>
          </p:nvPr>
        </p:nvSpPr>
        <p:spPr>
          <a:xfrm>
            <a:off x="7589520" y="4572000"/>
            <a:ext cx="459943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3" name="Google Shape;33;p12"/>
          <p:cNvSpPr txBox="1">
            <a:spLocks noGrp="1"/>
          </p:cNvSpPr>
          <p:nvPr>
            <p:ph type="ftr" idx="11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417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48F7B68F-2CD5-4755-A65D-7E190A167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6FBA70C-098D-4EFC-AE33-42FC5E3D7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72810A8-D280-45E9-8114-58A350E893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99695-161A-4D41-9A60-287E9BDB081D}" type="datetimeFigureOut">
              <a:rPr lang="he-IL" smtClean="0"/>
              <a:t>ט"ז/כסלו/תשפ"ג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5B90D41-A56B-42CF-92EC-20FD310A1C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F12986A-46C0-47C8-A8DB-402D852E8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AF00D-996E-41CF-81B9-596444E103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7119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"/>
          <p:cNvSpPr txBox="1"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Tahoma"/>
              <a:buNone/>
            </a:pPr>
            <a:r>
              <a:rPr lang="iw-IL" b="1">
                <a:latin typeface="Tahoma"/>
                <a:ea typeface="Tahoma"/>
                <a:cs typeface="Tahoma"/>
                <a:sym typeface="Tahoma"/>
              </a:rPr>
              <a:t>התניה קלאסית</a:t>
            </a:r>
            <a:endParaRPr b="1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"/>
          <p:cNvSpPr txBox="1">
            <a:spLocks noGrp="1"/>
          </p:cNvSpPr>
          <p:nvPr>
            <p:ph type="title"/>
          </p:nvPr>
        </p:nvSpPr>
        <p:spPr>
          <a:xfrm>
            <a:off x="0" y="63500"/>
            <a:ext cx="7589520" cy="123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Tahoma"/>
              <a:buNone/>
            </a:pPr>
            <a:r>
              <a:rPr lang="iw-IL">
                <a:latin typeface="Tahoma"/>
                <a:ea typeface="Tahoma"/>
                <a:cs typeface="Tahoma"/>
                <a:sym typeface="Tahoma"/>
              </a:rPr>
              <a:t>על פירות ובחילות בהריון</a:t>
            </a: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2" name="Google Shape;182;p2"/>
          <p:cNvSpPr txBox="1">
            <a:spLocks noGrp="1"/>
          </p:cNvSpPr>
          <p:nvPr>
            <p:ph type="body" idx="1"/>
          </p:nvPr>
        </p:nvSpPr>
        <p:spPr>
          <a:xfrm>
            <a:off x="224643" y="1585406"/>
            <a:ext cx="7140234" cy="52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" lvl="0" indent="0" algn="just" rt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iw-IL" sz="14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בתחילת ההריון של עדי, היא סבלה מבחילות הריון.</a:t>
            </a:r>
            <a:endParaRPr/>
          </a:p>
          <a:p>
            <a:pPr marL="34290" lvl="0" indent="0" algn="just" rtl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באותה התקופה, התפרסם מחקר על הערך הבריאותי של אכילת תפוזים ולכן</a:t>
            </a:r>
            <a:endParaRPr/>
          </a:p>
          <a:p>
            <a:pPr marL="34290" lvl="0" indent="0" algn="just" rtl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בתחילת היום, הייתה עדי מתמידה לאכול תפוז בארוחת הבוקר. </a:t>
            </a:r>
            <a:endParaRPr/>
          </a:p>
          <a:p>
            <a:pPr marL="34290" lvl="0" indent="0" algn="just" rtl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פעמים רבות היא הייתה אוכלת תפוז בזמן שסבלה מבחילה.</a:t>
            </a:r>
            <a:endParaRPr/>
          </a:p>
          <a:p>
            <a:pPr marL="0" lvl="0" indent="0" algn="r" rtl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endParaRPr sz="14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כעבור זמן מה, שמה לב שאכילת התפוז בפני עצמה מעוררת בה בחילה.</a:t>
            </a:r>
            <a:endParaRPr/>
          </a:p>
          <a:p>
            <a:pPr marL="0" lvl="0" indent="0" algn="just" rtl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endParaRPr sz="1400">
              <a:solidFill>
                <a:schemeClr val="dk2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לא רק זה, בשלב מסוים אכילת פירות הדר נוספים כקלמנטינה ואשכולית היו מעוררים בה בחילה, גם אחרי שכבר ילדה ובכלל לא סבלה מבחילות. כיום תתעורר בחילה אצל עדי רק למשמע המילה "תפוז".</a:t>
            </a:r>
            <a:endParaRPr/>
          </a:p>
          <a:p>
            <a:pPr marL="0" lvl="0" indent="0" algn="r" rtl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endParaRPr sz="14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83" name="Google Shape;183;p2" descr="Image of colorful triangular shapes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589520" y="2286000"/>
            <a:ext cx="459943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pic>
      <p:sp>
        <p:nvSpPr>
          <p:cNvPr id="184" name="Google Shape;184;p2"/>
          <p:cNvSpPr txBox="1">
            <a:spLocks noGrp="1"/>
          </p:cNvSpPr>
          <p:nvPr>
            <p:ph type="sldNum" idx="12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</a:t>
            </a:fld>
            <a:endParaRPr/>
          </a:p>
        </p:txBody>
      </p:sp>
      <p:sp>
        <p:nvSpPr>
          <p:cNvPr id="185" name="Google Shape;185;p2"/>
          <p:cNvSpPr>
            <a:spLocks noGrp="1"/>
          </p:cNvSpPr>
          <p:nvPr>
            <p:ph type="pic" idx="2"/>
          </p:nvPr>
        </p:nvSpPr>
        <p:spPr>
          <a:xfrm>
            <a:off x="7589520" y="0"/>
            <a:ext cx="459943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pic>
        <p:nvPicPr>
          <p:cNvPr id="186" name="Google Shape;186;p2" descr="Related 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89521" y="-31750"/>
            <a:ext cx="4599432" cy="2336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" descr="שמן אתרי תפוז מתוק Orange - Yali Hod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 t="18278" b="18278"/>
          <a:stretch/>
        </p:blipFill>
        <p:spPr>
          <a:xfrm>
            <a:off x="7589520" y="4572000"/>
            <a:ext cx="4599432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4" name="Google Shape;194;p3"/>
          <p:cNvSpPr txBox="1">
            <a:spLocks noGrp="1"/>
          </p:cNvSpPr>
          <p:nvPr>
            <p:ph type="title"/>
          </p:nvPr>
        </p:nvSpPr>
        <p:spPr>
          <a:xfrm>
            <a:off x="836676" y="0"/>
            <a:ext cx="10515600" cy="1227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Tahoma"/>
              <a:buNone/>
            </a:pPr>
            <a:r>
              <a:rPr lang="iw-IL" sz="4400" b="1">
                <a:solidFill>
                  <a:schemeClr val="accent5"/>
                </a:solidFill>
                <a:latin typeface="Tahoma"/>
                <a:ea typeface="Tahoma"/>
                <a:cs typeface="Tahoma"/>
                <a:sym typeface="Tahoma"/>
              </a:rPr>
              <a:t>רכיבי ההתניה הקלאסית</a:t>
            </a:r>
            <a:endParaRPr sz="4400" b="1">
              <a:solidFill>
                <a:schemeClr val="accent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95" name="Google Shape;195;p3"/>
          <p:cNvSpPr txBox="1">
            <a:spLocks noGrp="1"/>
          </p:cNvSpPr>
          <p:nvPr>
            <p:ph type="sldNum" idx="12"/>
          </p:nvPr>
        </p:nvSpPr>
        <p:spPr>
          <a:xfrm>
            <a:off x="2727158" y="5842000"/>
            <a:ext cx="9321407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1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iw-IL" sz="20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תגובה לגירוי המותנה שנרכשת לאחר תהליך ההתניה</a:t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1" indent="0" algn="r" rtl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🡨 במקרה הנוכחי: תחושת הבחילה כתוצאה מאכילת התפוז.</a:t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96" name="Google Shape;196;p3"/>
          <p:cNvGrpSpPr/>
          <p:nvPr/>
        </p:nvGrpSpPr>
        <p:grpSpPr>
          <a:xfrm>
            <a:off x="-140387" y="1077053"/>
            <a:ext cx="12188952" cy="4763659"/>
            <a:chOff x="0" y="1287"/>
            <a:chExt cx="12188952" cy="4763659"/>
          </a:xfrm>
        </p:grpSpPr>
        <p:cxnSp>
          <p:nvCxnSpPr>
            <p:cNvPr id="197" name="Google Shape;197;p3"/>
            <p:cNvCxnSpPr/>
            <p:nvPr/>
          </p:nvCxnSpPr>
          <p:spPr>
            <a:xfrm>
              <a:off x="0" y="4764946"/>
              <a:ext cx="12188952" cy="0"/>
            </a:xfrm>
            <a:prstGeom prst="straightConnector1">
              <a:avLst/>
            </a:prstGeom>
            <a:noFill/>
            <a:ln w="12700" cap="flat" cmpd="sng">
              <a:solidFill>
                <a:srgbClr val="7060F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98" name="Google Shape;198;p3"/>
            <p:cNvCxnSpPr/>
            <p:nvPr/>
          </p:nvCxnSpPr>
          <p:spPr>
            <a:xfrm>
              <a:off x="0" y="3333488"/>
              <a:ext cx="12188952" cy="0"/>
            </a:xfrm>
            <a:prstGeom prst="straightConnector1">
              <a:avLst/>
            </a:prstGeom>
            <a:noFill/>
            <a:ln w="12700" cap="flat" cmpd="sng">
              <a:solidFill>
                <a:srgbClr val="7060F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99" name="Google Shape;199;p3"/>
            <p:cNvCxnSpPr/>
            <p:nvPr/>
          </p:nvCxnSpPr>
          <p:spPr>
            <a:xfrm>
              <a:off x="0" y="1902030"/>
              <a:ext cx="12188952" cy="0"/>
            </a:xfrm>
            <a:prstGeom prst="straightConnector1">
              <a:avLst/>
            </a:prstGeom>
            <a:noFill/>
            <a:ln w="12700" cap="flat" cmpd="sng">
              <a:solidFill>
                <a:srgbClr val="7060F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0" name="Google Shape;200;p3"/>
            <p:cNvCxnSpPr/>
            <p:nvPr/>
          </p:nvCxnSpPr>
          <p:spPr>
            <a:xfrm>
              <a:off x="0" y="470571"/>
              <a:ext cx="12188952" cy="0"/>
            </a:xfrm>
            <a:prstGeom prst="straightConnector1">
              <a:avLst/>
            </a:prstGeom>
            <a:noFill/>
            <a:ln w="12700" cap="flat" cmpd="sng">
              <a:solidFill>
                <a:srgbClr val="7060F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1" name="Google Shape;201;p3"/>
            <p:cNvSpPr/>
            <p:nvPr/>
          </p:nvSpPr>
          <p:spPr>
            <a:xfrm>
              <a:off x="3169127" y="1287"/>
              <a:ext cx="9019824" cy="469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 txBox="1"/>
            <p:nvPr/>
          </p:nvSpPr>
          <p:spPr>
            <a:xfrm>
              <a:off x="3169127" y="1287"/>
              <a:ext cx="9019824" cy="469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625" tIns="47625" rIns="47625" bIns="47625" anchor="b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venir"/>
                <a:buNone/>
              </a:pPr>
              <a:r>
                <a:rPr lang="iw-IL" sz="25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גירוי בלתי מותנה </a:t>
              </a:r>
              <a:r>
                <a:rPr lang="iw-IL" sz="2500" b="0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(Unconditioned stimulus)</a:t>
              </a:r>
              <a:endParaRPr sz="2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0" y="1287"/>
              <a:ext cx="3169127" cy="469284"/>
            </a:xfrm>
            <a:prstGeom prst="round2SameRect">
              <a:avLst>
                <a:gd name="adj1" fmla="val 16670"/>
                <a:gd name="adj2" fmla="val 0"/>
              </a:avLst>
            </a:prstGeom>
            <a:solidFill>
              <a:srgbClr val="7060FD"/>
            </a:solidFill>
            <a:ln w="12700" cap="flat" cmpd="sng">
              <a:solidFill>
                <a:srgbClr val="7060F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"/>
            <p:cNvSpPr txBox="1"/>
            <p:nvPr/>
          </p:nvSpPr>
          <p:spPr>
            <a:xfrm>
              <a:off x="22913" y="24200"/>
              <a:ext cx="3123301" cy="446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625" tIns="47625" rIns="47625" bIns="4762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Avenir"/>
                <a:buNone/>
              </a:pPr>
              <a:r>
                <a:rPr lang="iw-IL" sz="25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UCS</a:t>
              </a:r>
              <a:endParaRPr sz="25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0" y="470571"/>
              <a:ext cx="12188952" cy="938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"/>
            <p:cNvSpPr txBox="1"/>
            <p:nvPr/>
          </p:nvSpPr>
          <p:spPr>
            <a:xfrm>
              <a:off x="0" y="470571"/>
              <a:ext cx="12188952" cy="938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625" tIns="47625" rIns="47625" bIns="47625" anchor="t" anchorCtr="0">
              <a:noAutofit/>
            </a:bodyPr>
            <a:lstStyle/>
            <a:p>
              <a:pPr marL="228600" marR="0" lvl="1" indent="-22860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Char char="•"/>
              </a:pPr>
              <a:r>
                <a:rPr lang="iw-IL" sz="2000" b="0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גירוי שמעורר תגובה ללא התניה מוקדמת</a:t>
              </a:r>
              <a:endPara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marL="228600" marR="0" lvl="1" indent="-228600" algn="r" rtl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Char char="•"/>
              </a:pPr>
              <a:r>
                <a:rPr lang="iw-IL" sz="2000" b="0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🡨 במקרה הנוכחי: הורמונים שגורמים לבחילה בזמן ההיריון.</a:t>
              </a:r>
              <a:endPara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3169127" y="1432745"/>
              <a:ext cx="9019824" cy="469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"/>
            <p:cNvSpPr txBox="1"/>
            <p:nvPr/>
          </p:nvSpPr>
          <p:spPr>
            <a:xfrm>
              <a:off x="3169127" y="1432745"/>
              <a:ext cx="9019824" cy="469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625" tIns="47625" rIns="47625" bIns="47625" anchor="b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venir"/>
                <a:buNone/>
              </a:pPr>
              <a:r>
                <a:rPr lang="iw-IL" sz="25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תגובה בלתי מותנית</a:t>
              </a:r>
              <a:r>
                <a:rPr lang="iw-IL" sz="2500" b="0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(Unconditioned response) </a:t>
              </a:r>
              <a:endParaRPr sz="2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0" y="1432745"/>
              <a:ext cx="3169127" cy="469284"/>
            </a:xfrm>
            <a:prstGeom prst="round2SameRect">
              <a:avLst>
                <a:gd name="adj1" fmla="val 16670"/>
                <a:gd name="adj2" fmla="val 0"/>
              </a:avLst>
            </a:prstGeom>
            <a:solidFill>
              <a:srgbClr val="3D7CF4"/>
            </a:solidFill>
            <a:ln w="12700" cap="flat" cmpd="sng">
              <a:solidFill>
                <a:srgbClr val="3D7CF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 txBox="1"/>
            <p:nvPr/>
          </p:nvSpPr>
          <p:spPr>
            <a:xfrm>
              <a:off x="22913" y="1455658"/>
              <a:ext cx="3123301" cy="446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625" tIns="47625" rIns="47625" bIns="4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Avenir"/>
                <a:buNone/>
              </a:pPr>
              <a:r>
                <a:rPr lang="iw-IL" sz="25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UCR</a:t>
              </a:r>
              <a:endParaRPr sz="25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0" y="1902030"/>
              <a:ext cx="12188952" cy="938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 txBox="1"/>
            <p:nvPr/>
          </p:nvSpPr>
          <p:spPr>
            <a:xfrm>
              <a:off x="0" y="1902030"/>
              <a:ext cx="12188952" cy="938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625" tIns="47625" rIns="47625" bIns="47625" anchor="t" anchorCtr="0">
              <a:noAutofit/>
            </a:bodyPr>
            <a:lstStyle/>
            <a:p>
              <a:pPr marL="228600" marR="0" lvl="1" indent="-22860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Char char="•"/>
              </a:pPr>
              <a:r>
                <a:rPr lang="iw-IL" sz="2000" b="0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התגובה המקורית לגירוי הבלתי מותנה</a:t>
              </a:r>
              <a:endPara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marL="228600" marR="0" lvl="1" indent="-228600" algn="r" rtl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Char char="•"/>
              </a:pPr>
              <a:r>
                <a:rPr lang="iw-IL" sz="2000" b="0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🡨 במקרה הנוכחי: תחושת הבחילה כתוצאה מההיריון.</a:t>
              </a:r>
              <a:endPara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3169127" y="2864203"/>
              <a:ext cx="9019824" cy="469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 txBox="1"/>
            <p:nvPr/>
          </p:nvSpPr>
          <p:spPr>
            <a:xfrm>
              <a:off x="3169127" y="2864203"/>
              <a:ext cx="9019824" cy="469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625" tIns="47625" rIns="47625" bIns="47625" anchor="b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venir"/>
                <a:buNone/>
              </a:pPr>
              <a:r>
                <a:rPr lang="iw-IL" sz="25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גירוי מותנה </a:t>
              </a:r>
              <a:r>
                <a:rPr lang="iw-IL" sz="2500" b="0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(Conditioned stimulus)</a:t>
              </a:r>
              <a:endParaRPr sz="25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0" y="2864203"/>
              <a:ext cx="3169127" cy="469284"/>
            </a:xfrm>
            <a:prstGeom prst="round2SameRect">
              <a:avLst>
                <a:gd name="adj1" fmla="val 16670"/>
                <a:gd name="adj2" fmla="val 0"/>
              </a:avLst>
            </a:prstGeom>
            <a:solidFill>
              <a:srgbClr val="1EBAE7"/>
            </a:solidFill>
            <a:ln w="12700" cap="flat" cmpd="sng">
              <a:solidFill>
                <a:srgbClr val="1EBAE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 txBox="1"/>
            <p:nvPr/>
          </p:nvSpPr>
          <p:spPr>
            <a:xfrm>
              <a:off x="22913" y="2887116"/>
              <a:ext cx="3123301" cy="446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625" tIns="47625" rIns="47625" bIns="4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Avenir"/>
                <a:buNone/>
              </a:pPr>
              <a:r>
                <a:rPr lang="iw-IL" sz="25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CS</a:t>
              </a:r>
              <a:endParaRPr sz="25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0" y="3333488"/>
              <a:ext cx="12188952" cy="938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 txBox="1"/>
            <p:nvPr/>
          </p:nvSpPr>
          <p:spPr>
            <a:xfrm>
              <a:off x="0" y="3333488"/>
              <a:ext cx="12188952" cy="938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625" tIns="47625" rIns="47625" bIns="47625" anchor="t" anchorCtr="0">
              <a:noAutofit/>
            </a:bodyPr>
            <a:lstStyle/>
            <a:p>
              <a:pPr marL="228600" marR="0" lvl="1" indent="-22860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Char char="•"/>
              </a:pPr>
              <a:r>
                <a:rPr lang="iw-IL" sz="2000" b="0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גירוי ניטראלי במקור, שיוצר תגובה מותנית בעקבות קישור בינו לבין הגירוי הבלתי מותנה</a:t>
              </a:r>
              <a:endPara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marL="228600" marR="0" lvl="1" indent="-228600" algn="r" rtl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Char char="•"/>
              </a:pPr>
              <a:r>
                <a:rPr lang="iw-IL" sz="2000" b="0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🡨 במקרה הנוכחי: התפוז</a:t>
              </a:r>
              <a:endPara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3169127" y="4295662"/>
              <a:ext cx="9019824" cy="469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0" y="4295662"/>
              <a:ext cx="3169127" cy="469284"/>
            </a:xfrm>
            <a:prstGeom prst="round2SameRect">
              <a:avLst>
                <a:gd name="adj1" fmla="val 16670"/>
                <a:gd name="adj2" fmla="val 0"/>
              </a:avLst>
            </a:prstGeom>
            <a:solidFill>
              <a:srgbClr val="1DBC98"/>
            </a:solidFill>
            <a:ln w="12700" cap="flat" cmpd="sng">
              <a:solidFill>
                <a:srgbClr val="1DBC9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 txBox="1"/>
            <p:nvPr/>
          </p:nvSpPr>
          <p:spPr>
            <a:xfrm>
              <a:off x="22913" y="4318575"/>
              <a:ext cx="3123301" cy="446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625" tIns="47625" rIns="47625" bIns="4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Avenir"/>
                <a:buNone/>
              </a:pPr>
              <a:r>
                <a:rPr lang="iw-IL" sz="2500" b="0" i="0" u="none" strike="noStrike" cap="non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CR</a:t>
              </a:r>
              <a:endParaRPr sz="25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22" name="Google Shape;222;p3"/>
          <p:cNvSpPr txBox="1"/>
          <p:nvPr/>
        </p:nvSpPr>
        <p:spPr>
          <a:xfrm>
            <a:off x="4389665" y="5403418"/>
            <a:ext cx="6166756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5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תגובה מותנה (</a:t>
            </a:r>
            <a:r>
              <a:rPr lang="iw-IL" sz="25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Conditioned response</a:t>
            </a:r>
            <a:r>
              <a:rPr lang="iw-IL" sz="25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)</a:t>
            </a:r>
            <a:endParaRPr sz="2500" b="1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"/>
          <p:cNvSpPr txBox="1">
            <a:spLocks noGrp="1"/>
          </p:cNvSpPr>
          <p:nvPr>
            <p:ph type="title"/>
          </p:nvPr>
        </p:nvSpPr>
        <p:spPr>
          <a:xfrm>
            <a:off x="2381250" y="476672"/>
            <a:ext cx="740664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Tahoma"/>
              <a:buNone/>
            </a:pPr>
            <a:r>
              <a:rPr lang="iw-IL" b="1">
                <a:latin typeface="Tahoma"/>
                <a:ea typeface="Tahoma"/>
                <a:cs typeface="Tahoma"/>
                <a:sym typeface="Tahoma"/>
              </a:rPr>
              <a:t>ועכשיו אתם</a:t>
            </a:r>
            <a:endParaRPr b="1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29" name="Google Shape;229;p4"/>
          <p:cNvSpPr txBox="1">
            <a:spLocks noGrp="1"/>
          </p:cNvSpPr>
          <p:nvPr>
            <p:ph type="body" idx="1"/>
          </p:nvPr>
        </p:nvSpPr>
        <p:spPr>
          <a:xfrm>
            <a:off x="517264" y="2237231"/>
            <a:ext cx="5006206" cy="4324207"/>
          </a:xfrm>
          <a:prstGeom prst="rect">
            <a:avLst/>
          </a:prstGeom>
          <a:noFill/>
          <a:ln w="9525" cap="flat" cmpd="sng">
            <a:solidFill>
              <a:srgbClr val="210A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ct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iw-IL" sz="1400" b="1"/>
              <a:t>גירוי בלתי מותנה (UCS):</a:t>
            </a:r>
            <a:r>
              <a:rPr lang="iw-IL" sz="1400"/>
              <a:t> Unconditioned stimulus</a:t>
            </a:r>
            <a:endParaRPr sz="1400"/>
          </a:p>
          <a:p>
            <a:pPr marL="457200" lvl="0" indent="-22860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>
                <a:solidFill>
                  <a:schemeClr val="dk2"/>
                </a:solidFill>
              </a:rPr>
              <a:t>גירוי שמעורר תגובה ללא התניה מוקדמת</a:t>
            </a:r>
            <a:endParaRPr/>
          </a:p>
          <a:p>
            <a:pPr marL="457200" lvl="0" indent="-22860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endParaRPr sz="1400">
              <a:solidFill>
                <a:schemeClr val="dk2"/>
              </a:solidFill>
            </a:endParaRPr>
          </a:p>
          <a:p>
            <a:pPr marL="457200" lvl="0" indent="-22860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 b="1"/>
              <a:t>תגובה בלתי מותנית (UCR): </a:t>
            </a:r>
            <a:r>
              <a:rPr lang="iw-IL" sz="1400"/>
              <a:t>Unconditioned response </a:t>
            </a:r>
            <a:endParaRPr sz="1400"/>
          </a:p>
          <a:p>
            <a:pPr marL="457200" lvl="0" indent="-22860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>
                <a:solidFill>
                  <a:schemeClr val="dk2"/>
                </a:solidFill>
              </a:rPr>
              <a:t>התגובה המקורית לגירוי הבלתי מותנה </a:t>
            </a:r>
            <a:endParaRPr/>
          </a:p>
          <a:p>
            <a:pPr marL="457200" lvl="0" indent="-22860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endParaRPr sz="1400">
              <a:solidFill>
                <a:schemeClr val="dk2"/>
              </a:solidFill>
            </a:endParaRPr>
          </a:p>
          <a:p>
            <a:pPr marL="457200" lvl="0" indent="-22860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 b="1"/>
              <a:t>גירוי מותנה (CS):</a:t>
            </a:r>
            <a:r>
              <a:rPr lang="iw-IL" sz="1400"/>
              <a:t> Conditioned stimulus</a:t>
            </a:r>
            <a:endParaRPr sz="1400"/>
          </a:p>
          <a:p>
            <a:pPr marL="457200" lvl="0" indent="-22860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>
                <a:solidFill>
                  <a:schemeClr val="dk2"/>
                </a:solidFill>
              </a:rPr>
              <a:t>גירוי ניטרלי במקור, שיוצר תגובה מותנית בעקבות קישור בינו לבין גירוי בלתי מותנה</a:t>
            </a:r>
            <a:endParaRPr/>
          </a:p>
          <a:p>
            <a:pPr marL="457200" lvl="0" indent="-22860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endParaRPr sz="1400">
              <a:solidFill>
                <a:schemeClr val="dk2"/>
              </a:solidFill>
            </a:endParaRPr>
          </a:p>
          <a:p>
            <a:pPr marL="457200" lvl="0" indent="-22860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 b="1"/>
              <a:t>תגובה מותנית (CR): </a:t>
            </a:r>
            <a:r>
              <a:rPr lang="iw-IL" sz="1400"/>
              <a:t>Conditioned response</a:t>
            </a:r>
            <a:endParaRPr/>
          </a:p>
          <a:p>
            <a:pPr marL="457200" lvl="0" indent="-22860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iw-IL" sz="1400">
                <a:solidFill>
                  <a:schemeClr val="dk2"/>
                </a:solidFill>
              </a:rPr>
              <a:t>תגובה לגירוי המותנה שנרכשת לאחר תהליך ההתניה</a:t>
            </a:r>
            <a:endParaRPr sz="1400">
              <a:solidFill>
                <a:schemeClr val="dk2"/>
              </a:solidFill>
            </a:endParaRPr>
          </a:p>
          <a:p>
            <a:pPr marL="34290" lvl="0" indent="0" algn="ctr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endParaRPr sz="1400" b="1"/>
          </a:p>
        </p:txBody>
      </p:sp>
      <p:sp>
        <p:nvSpPr>
          <p:cNvPr id="230" name="Google Shape;230;p4"/>
          <p:cNvSpPr txBox="1"/>
          <p:nvPr/>
        </p:nvSpPr>
        <p:spPr>
          <a:xfrm>
            <a:off x="623392" y="1656331"/>
            <a:ext cx="10945216" cy="354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None/>
            </a:pPr>
            <a:r>
              <a:rPr lang="iw-IL"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חישבו על איזושהי התניה שנמצאת אצלכם או אצל אנשים שאתם מכירים:</a:t>
            </a:r>
            <a:endParaRPr/>
          </a:p>
          <a:p>
            <a:pPr marL="34290" marR="0" lvl="0" indent="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None/>
            </a:pPr>
            <a:r>
              <a:rPr lang="iw-IL"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1. מה הגירוי המותנה?</a:t>
            </a:r>
            <a:endParaRPr/>
          </a:p>
          <a:p>
            <a:pPr marL="34290" marR="0" lvl="0" indent="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None/>
            </a:pPr>
            <a:r>
              <a:rPr lang="iw-IL"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2. מה הגירוי הבלתי מותנה? </a:t>
            </a:r>
            <a:endParaRPr/>
          </a:p>
          <a:p>
            <a:pPr marL="34290" marR="0" lvl="0" indent="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None/>
            </a:pPr>
            <a:r>
              <a:rPr lang="iw-IL"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3. מה היא התגובה המותנית? </a:t>
            </a:r>
            <a:endParaRPr/>
          </a:p>
          <a:p>
            <a:pPr marL="34290" marR="0" lvl="0" indent="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None/>
            </a:pPr>
            <a:r>
              <a:rPr lang="iw-IL"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4. מה התגובה הבלתי מותנית?</a:t>
            </a:r>
            <a:endParaRPr sz="2000" b="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5" name="Google Shape;275;p7"/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>
            <a:gsLst>
              <a:gs pos="0">
                <a:srgbClr val="4D4EE6">
                  <a:alpha val="40000"/>
                </a:srgbClr>
              </a:gs>
              <a:gs pos="100000">
                <a:srgbClr val="F900A0">
                  <a:alpha val="40000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6" name="Google Shape;276;p7"/>
          <p:cNvSpPr txBox="1">
            <a:spLocks noGrp="1"/>
          </p:cNvSpPr>
          <p:nvPr>
            <p:ph type="title"/>
          </p:nvPr>
        </p:nvSpPr>
        <p:spPr>
          <a:xfrm>
            <a:off x="1027948" y="-357187"/>
            <a:ext cx="4581525" cy="207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Tahoma"/>
              <a:buNone/>
            </a:pPr>
            <a:r>
              <a:rPr lang="iw-IL" sz="4400" b="1">
                <a:solidFill>
                  <a:schemeClr val="accent5"/>
                </a:solidFill>
                <a:latin typeface="Tahoma"/>
                <a:ea typeface="Tahoma"/>
                <a:cs typeface="Tahoma"/>
                <a:sym typeface="Tahoma"/>
              </a:rPr>
              <a:t>הכחדה והכללה</a:t>
            </a:r>
            <a:endParaRPr/>
          </a:p>
        </p:txBody>
      </p:sp>
      <p:sp>
        <p:nvSpPr>
          <p:cNvPr id="277" name="Google Shape;277;p7"/>
          <p:cNvSpPr txBox="1">
            <a:spLocks noGrp="1"/>
          </p:cNvSpPr>
          <p:nvPr>
            <p:ph type="body" idx="1"/>
          </p:nvPr>
        </p:nvSpPr>
        <p:spPr>
          <a:xfrm>
            <a:off x="838198" y="2174789"/>
            <a:ext cx="4981833" cy="4002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ct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560"/>
              <a:buChar char="▪"/>
            </a:pPr>
            <a:r>
              <a:rPr lang="iw-IL">
                <a:solidFill>
                  <a:schemeClr val="dk2"/>
                </a:solidFill>
              </a:rPr>
              <a:t>מתי חשוב להכחיד למידה?</a:t>
            </a:r>
            <a:endParaRPr/>
          </a:p>
        </p:txBody>
      </p:sp>
      <p:pic>
        <p:nvPicPr>
          <p:cNvPr id="278" name="Google Shape;278;p7" descr="תוצאת תמונה עבור ‪phobia‬‏"/>
          <p:cNvPicPr preferRelativeResize="0"/>
          <p:nvPr/>
        </p:nvPicPr>
        <p:blipFill rotWithShape="1">
          <a:blip r:embed="rId3">
            <a:alphaModFix/>
          </a:blip>
          <a:srcRect l="12500" r="17905" b="1"/>
          <a:stretch/>
        </p:blipFill>
        <p:spPr>
          <a:xfrm>
            <a:off x="6096000" y="488577"/>
            <a:ext cx="5606425" cy="5880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9" descr="תוצאת תמונה עבור ‪classical conditioning funny‬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7608" y="548680"/>
            <a:ext cx="7344816" cy="5864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316</Words>
  <Application>Microsoft Office PowerPoint</Application>
  <PresentationFormat>מסך רחב</PresentationFormat>
  <Paragraphs>53</Paragraphs>
  <Slides>6</Slides>
  <Notes>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4" baseType="lpstr">
      <vt:lpstr>Arial</vt:lpstr>
      <vt:lpstr>Avenir</vt:lpstr>
      <vt:lpstr>Calibri</vt:lpstr>
      <vt:lpstr>Calibri Light</vt:lpstr>
      <vt:lpstr>Corbel</vt:lpstr>
      <vt:lpstr>EB Garamond</vt:lpstr>
      <vt:lpstr>Tahoma</vt:lpstr>
      <vt:lpstr>ערכת נושא Office</vt:lpstr>
      <vt:lpstr>התניה קלאסית</vt:lpstr>
      <vt:lpstr>על פירות ובחילות בהריון</vt:lpstr>
      <vt:lpstr>רכיבי ההתניה הקלאסית</vt:lpstr>
      <vt:lpstr>ועכשיו אתם</vt:lpstr>
      <vt:lpstr>הכחדה והכללה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התניה קלאסית</dc:title>
  <dc:creator>אורי מידן</dc:creator>
  <cp:lastModifiedBy>אורי מידן</cp:lastModifiedBy>
  <cp:revision>1</cp:revision>
  <dcterms:created xsi:type="dcterms:W3CDTF">2022-12-10T18:15:39Z</dcterms:created>
  <dcterms:modified xsi:type="dcterms:W3CDTF">2022-12-10T18:16:49Z</dcterms:modified>
</cp:coreProperties>
</file>