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1737D4-6944-40E3-8C8F-2FE3B2206F13}">
  <a:tblStyle styleId="{5B1737D4-6944-40E3-8C8F-2FE3B2206F1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923" autoAdjust="0"/>
  </p:normalViewPr>
  <p:slideViewPr>
    <p:cSldViewPr snapToGrid="0">
      <p:cViewPr varScale="1">
        <p:scale>
          <a:sx n="54" d="100"/>
          <a:sy n="54" d="100"/>
        </p:scale>
        <p:origin x="16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402f044c84_2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2" name="Google Shape;142;g2402f044c84_2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43" name="Google Shape;143;g2402f044c84_2_84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"/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402f044c84_2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g2402f044c84_2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2" name="Google Shape;152;g2402f044c84_2_93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"/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402f044c84_2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g2402f044c84_2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8" name="Google Shape;158;g2402f044c84_2_98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"/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402f044c84_2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4" name="Google Shape;164;g2402f044c84_2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65" name="Google Shape;165;g2402f044c84_2_104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"/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402f044c84_2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1" name="Google Shape;171;g2402f044c84_2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 dirty="0"/>
          </a:p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 dirty="0"/>
          </a:p>
        </p:txBody>
      </p:sp>
      <p:sp>
        <p:nvSpPr>
          <p:cNvPr id="172" name="Google Shape;172;g2402f044c84_2_110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"/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402f044c84_2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80" name="Google Shape;180;g2402f044c84_2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lang="he-IL" dirty="0"/>
          </a:p>
          <a:p>
            <a:pPr marL="0" lvl="0" indent="0" algn="r" rtl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402f044c84_2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85" name="Google Shape;185;g2402f044c84_2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86" name="Google Shape;186;g2402f044c84_2_122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"/>
              <a:t>7</a:t>
            </a:fld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402f044c84_2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93" name="Google Shape;193;g2402f044c84_2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402f044c84_2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98" name="Google Shape;198;g2402f044c84_2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402f044c84_2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03" name="Google Shape;203;g2402f044c84_2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04" name="Google Shape;204;g2402f044c84_2_137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"/>
              <a:t>10</a:t>
            </a:fld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402f044c84_2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09" name="Google Shape;209;g2402f044c84_2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10" name="Google Shape;210;g2402f044c84_2_142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"/>
              <a:t>11</a:t>
            </a:fld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402f044c84_2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22" name="Google Shape;222;g2402f044c84_2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228600" lvl="0" indent="-228600" algn="r" rtl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402f044c84_2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28" name="Google Shape;228;g2402f044c84_2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402f044c84_2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33" name="Google Shape;233;g2402f044c84_2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402f044c84_2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39" name="Google Shape;239;g2402f044c84_2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40" name="Google Shape;240;g2402f044c84_2_168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"/>
              <a:t>15</a:t>
            </a:fld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402f044c84_2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g2402f044c84_2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47" name="Google Shape;247;g2402f044c84_2_174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"/>
              <a:t>16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שקופית כותרת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solidFill>
            <a:srgbClr val="1482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4"/>
          <p:cNvSpPr/>
          <p:nvPr/>
        </p:nvSpPr>
        <p:spPr>
          <a:xfrm>
            <a:off x="4762" y="0"/>
            <a:ext cx="9139239" cy="3429001"/>
          </a:xfrm>
          <a:custGeom>
            <a:avLst/>
            <a:gdLst/>
            <a:ahLst/>
            <a:cxnLst/>
            <a:rect l="l" t="t" r="r" b="b"/>
            <a:pathLst>
              <a:path w="9139239" h="4572001" extrusionOk="0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42900" y="3720103"/>
            <a:ext cx="58293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400"/>
              <a:buFont typeface="Twentieth Century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6457950" y="3720103"/>
            <a:ext cx="24003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0C0C0C"/>
                </a:solidFill>
              </a:defRPr>
            </a:lvl1pPr>
            <a:lvl2pPr lvl="1" algn="ct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 dirty="0"/>
          </a:p>
        </p:txBody>
      </p:sp>
      <p:cxnSp>
        <p:nvCxnSpPr>
          <p:cNvPr id="65" name="Google Shape;65;p14"/>
          <p:cNvCxnSpPr/>
          <p:nvPr/>
        </p:nvCxnSpPr>
        <p:spPr>
          <a:xfrm rot="10800000">
            <a:off x="6290132" y="3948080"/>
            <a:ext cx="0" cy="685800"/>
          </a:xfrm>
          <a:prstGeom prst="straightConnector1">
            <a:avLst/>
          </a:prstGeom>
          <a:noFill/>
          <a:ln w="19050" cap="flat" cmpd="sng">
            <a:solidFill>
              <a:srgbClr val="1482AB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תוכן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768096" y="1714500"/>
            <a:ext cx="7290055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כותרת מקטע עליונה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solidFill>
            <a:srgbClr val="1D9A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6"/>
          <p:cNvSpPr/>
          <p:nvPr/>
        </p:nvSpPr>
        <p:spPr>
          <a:xfrm>
            <a:off x="4762" y="0"/>
            <a:ext cx="9139239" cy="3429001"/>
          </a:xfrm>
          <a:custGeom>
            <a:avLst/>
            <a:gdLst/>
            <a:ahLst/>
            <a:cxnLst/>
            <a:rect l="l" t="t" r="r" b="b"/>
            <a:pathLst>
              <a:path w="9139239" h="4572001" extrusionOk="0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42900" y="3720103"/>
            <a:ext cx="58293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400"/>
              <a:buFont typeface="Twentieth Century"/>
              <a:buNone/>
              <a:defRPr sz="44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6457950" y="3720103"/>
            <a:ext cx="24003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0C0C0C"/>
                </a:solidFill>
              </a:defRPr>
            </a:lvl1pPr>
            <a:lvl2pPr marL="914400" lvl="1" indent="-2286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 dirty="0"/>
          </a:p>
        </p:txBody>
      </p:sp>
      <p:cxnSp>
        <p:nvCxnSpPr>
          <p:cNvPr id="80" name="Google Shape;80;p16"/>
          <p:cNvCxnSpPr/>
          <p:nvPr/>
        </p:nvCxnSpPr>
        <p:spPr>
          <a:xfrm rot="10800000">
            <a:off x="6290132" y="3948080"/>
            <a:ext cx="0" cy="685800"/>
          </a:xfrm>
          <a:prstGeom prst="straightConnector1">
            <a:avLst/>
          </a:prstGeom>
          <a:noFill/>
          <a:ln w="19050" cap="flat" cmpd="sng">
            <a:solidFill>
              <a:srgbClr val="1482AB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ני תכנים" type="twoObj">
  <p:cSld name="TWO_OBJECT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768096" y="1714500"/>
            <a:ext cx="356616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2"/>
          </p:nvPr>
        </p:nvSpPr>
        <p:spPr>
          <a:xfrm>
            <a:off x="4491990" y="1714500"/>
            <a:ext cx="356616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dt" idx="10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" name="Google Shape;86;p17"/>
          <p:cNvSpPr txBox="1">
            <a:spLocks noGrp="1"/>
          </p:cNvSpPr>
          <p:nvPr>
            <p:ph type="ftr" idx="11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" name="Google Shape;87;p17"/>
          <p:cNvSpPr txBox="1">
            <a:spLocks noGrp="1"/>
          </p:cNvSpPr>
          <p:nvPr>
            <p:ph type="sldNum" idx="12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השוואה" type="twoTxTwoObj">
  <p:cSld name="TWO_OBJECTS_WITH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768096" y="1634727"/>
            <a:ext cx="3566160" cy="617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45700" rIns="137150" bIns="45700" anchor="ctr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0" cap="none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lvl="1" indent="-2286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2"/>
          </p:nvPr>
        </p:nvSpPr>
        <p:spPr>
          <a:xfrm>
            <a:off x="768096" y="2225841"/>
            <a:ext cx="3566160" cy="2506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3"/>
          </p:nvPr>
        </p:nvSpPr>
        <p:spPr>
          <a:xfrm>
            <a:off x="4491990" y="1634727"/>
            <a:ext cx="3566160" cy="617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45700" rIns="137150" bIns="45700" anchor="ctr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0" cap="none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lvl="1" indent="-2286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4"/>
          </p:nvPr>
        </p:nvSpPr>
        <p:spPr>
          <a:xfrm>
            <a:off x="4491990" y="2225841"/>
            <a:ext cx="3566160" cy="2506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dt" idx="10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" name="Google Shape;95;p18"/>
          <p:cNvSpPr txBox="1">
            <a:spLocks noGrp="1"/>
          </p:cNvSpPr>
          <p:nvPr>
            <p:ph type="ftr" idx="11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" name="Google Shape;96;p18"/>
          <p:cNvSpPr txBox="1">
            <a:spLocks noGrp="1"/>
          </p:cNvSpPr>
          <p:nvPr>
            <p:ph type="sldNum" idx="12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בלבד" type="titleOnly">
  <p:cSld name="TITLE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dt" idx="10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9"/>
          <p:cNvSpPr txBox="1">
            <a:spLocks noGrp="1"/>
          </p:cNvSpPr>
          <p:nvPr>
            <p:ph type="ftr" idx="11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" name="Google Shape;101;p19"/>
          <p:cNvSpPr txBox="1">
            <a:spLocks noGrp="1"/>
          </p:cNvSpPr>
          <p:nvPr>
            <p:ph type="sldNum" idx="12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ריק" type="blank">
  <p:cSld name="BLANK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dt" idx="10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4" name="Google Shape;104;p20"/>
          <p:cNvSpPr txBox="1">
            <a:spLocks noGrp="1"/>
          </p:cNvSpPr>
          <p:nvPr>
            <p:ph type="ftr" idx="11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" name="Google Shape;105;p20"/>
          <p:cNvSpPr txBox="1">
            <a:spLocks noGrp="1"/>
          </p:cNvSpPr>
          <p:nvPr>
            <p:ph type="sldNum" idx="12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וכן עם כיתוב" type="objTx">
  <p:cSld name="OBJECT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768096" y="353632"/>
            <a:ext cx="3291840" cy="130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600"/>
              <a:buFont typeface="Twentieth Century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body" idx="1"/>
          </p:nvPr>
        </p:nvSpPr>
        <p:spPr>
          <a:xfrm>
            <a:off x="4286250" y="617220"/>
            <a:ext cx="4258818" cy="3888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556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 "/>
              <a:defRPr sz="2000"/>
            </a:lvl1pPr>
            <a:lvl2pPr marL="914400" lvl="1" indent="-3302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?"/>
              <a:defRPr sz="1600"/>
            </a:lvl2pPr>
            <a:lvl3pPr marL="1371600" lvl="2" indent="-3048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Char char="?"/>
              <a:defRPr sz="1200"/>
            </a:lvl3pPr>
            <a:lvl4pPr marL="1828800" lvl="3" indent="-3048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Char char="?"/>
              <a:defRPr sz="1200"/>
            </a:lvl4pPr>
            <a:lvl5pPr marL="2286000" lvl="4" indent="-3048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Char char="?"/>
              <a:defRPr sz="1200"/>
            </a:lvl5pPr>
            <a:lvl6pPr marL="2743200" lvl="5" indent="-3048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Char char="?"/>
              <a:defRPr sz="1200"/>
            </a:lvl6pPr>
            <a:lvl7pPr marL="3200400" lvl="6" indent="-3048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Char char="?"/>
              <a:defRPr sz="1200"/>
            </a:lvl7pPr>
            <a:lvl8pPr marL="3657600" lvl="7" indent="-3048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Char char="?"/>
              <a:defRPr sz="1200"/>
            </a:lvl8pPr>
            <a:lvl9pPr marL="4114800" lvl="8" indent="-3048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00"/>
              <a:buChar char="?"/>
              <a:defRPr sz="1200"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body" idx="2"/>
          </p:nvPr>
        </p:nvSpPr>
        <p:spPr>
          <a:xfrm>
            <a:off x="768096" y="1693130"/>
            <a:ext cx="3291840" cy="2821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108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dt" idx="10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" name="Google Shape;111;p21"/>
          <p:cNvSpPr txBox="1">
            <a:spLocks noGrp="1"/>
          </p:cNvSpPr>
          <p:nvPr>
            <p:ph type="ftr" idx="11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" name="Google Shape;112;p21"/>
          <p:cNvSpPr txBox="1">
            <a:spLocks noGrp="1"/>
          </p:cNvSpPr>
          <p:nvPr>
            <p:ph type="sldNum" idx="12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תמונה עם כיתוב" type="picTx">
  <p:cSld name="PICTURE_WITH_CAPTION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>
            <a:spLocks noGrp="1"/>
          </p:cNvSpPr>
          <p:nvPr>
            <p:ph type="title"/>
          </p:nvPr>
        </p:nvSpPr>
        <p:spPr>
          <a:xfrm>
            <a:off x="342900" y="3720104"/>
            <a:ext cx="58293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400"/>
              <a:buFont typeface="Twentieth Century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>
            <a:spLocks noGrp="1"/>
          </p:cNvSpPr>
          <p:nvPr>
            <p:ph type="pic" idx="2"/>
          </p:nvPr>
        </p:nvSpPr>
        <p:spPr>
          <a:xfrm>
            <a:off x="0" y="-1"/>
            <a:ext cx="9141714" cy="3429000"/>
          </a:xfrm>
          <a:prstGeom prst="rect">
            <a:avLst/>
          </a:prstGeom>
          <a:solidFill>
            <a:srgbClr val="76CEEF"/>
          </a:solidFill>
          <a:ln>
            <a:noFill/>
          </a:ln>
        </p:spPr>
      </p:sp>
      <p:sp>
        <p:nvSpPr>
          <p:cNvPr id="116" name="Google Shape;116;p22"/>
          <p:cNvSpPr txBox="1">
            <a:spLocks noGrp="1"/>
          </p:cNvSpPr>
          <p:nvPr>
            <p:ph type="body" idx="1"/>
          </p:nvPr>
        </p:nvSpPr>
        <p:spPr>
          <a:xfrm>
            <a:off x="6457950" y="3720104"/>
            <a:ext cx="24003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0C0C0C"/>
                </a:solidFill>
              </a:defRPr>
            </a:lvl1pPr>
            <a:lvl2pPr marL="914400" lvl="1" indent="-2286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050"/>
              <a:buNone/>
              <a:defRPr sz="1050"/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50"/>
              <a:buNone/>
              <a:defRPr sz="750"/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50"/>
              <a:buNone/>
              <a:defRPr sz="750"/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50"/>
              <a:buNone/>
              <a:defRPr sz="750"/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50"/>
              <a:buNone/>
              <a:defRPr sz="750"/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50"/>
              <a:buNone/>
              <a:defRPr sz="750"/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dt" idx="10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22"/>
          <p:cNvSpPr txBox="1">
            <a:spLocks noGrp="1"/>
          </p:cNvSpPr>
          <p:nvPr>
            <p:ph type="ftr" idx="11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9" name="Google Shape;119;p22"/>
          <p:cNvSpPr txBox="1">
            <a:spLocks noGrp="1"/>
          </p:cNvSpPr>
          <p:nvPr>
            <p:ph type="sldNum" idx="12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 dirty="0"/>
          </a:p>
        </p:txBody>
      </p:sp>
      <p:cxnSp>
        <p:nvCxnSpPr>
          <p:cNvPr id="120" name="Google Shape;120;p22"/>
          <p:cNvCxnSpPr/>
          <p:nvPr/>
        </p:nvCxnSpPr>
        <p:spPr>
          <a:xfrm rot="10800000">
            <a:off x="6290132" y="3948080"/>
            <a:ext cx="0" cy="685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טקסט אנכי" type="vertTx">
  <p:cSld name="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3"/>
          <p:cNvSpPr txBox="1">
            <a:spLocks noGrp="1"/>
          </p:cNvSpPr>
          <p:nvPr>
            <p:ph type="body" idx="1"/>
          </p:nvPr>
        </p:nvSpPr>
        <p:spPr>
          <a:xfrm rot="5400000">
            <a:off x="2904364" y="-421767"/>
            <a:ext cx="3017520" cy="72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124" name="Google Shape;124;p23"/>
          <p:cNvSpPr txBox="1">
            <a:spLocks noGrp="1"/>
          </p:cNvSpPr>
          <p:nvPr>
            <p:ph type="dt" idx="10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5" name="Google Shape;125;p23"/>
          <p:cNvSpPr txBox="1">
            <a:spLocks noGrp="1"/>
          </p:cNvSpPr>
          <p:nvPr>
            <p:ph type="ftr" idx="11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6" name="Google Shape;126;p23"/>
          <p:cNvSpPr txBox="1">
            <a:spLocks noGrp="1"/>
          </p:cNvSpPr>
          <p:nvPr>
            <p:ph type="sldNum" idx="12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כותרת אנכית וטקסט" type="vertTitleAndTx">
  <p:cSld name="VERTICAL_TITLE_AND_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>
            <a:spLocks noGrp="1"/>
          </p:cNvSpPr>
          <p:nvPr>
            <p:ph type="title"/>
          </p:nvPr>
        </p:nvSpPr>
        <p:spPr>
          <a:xfrm rot="5400000">
            <a:off x="5500689" y="1614488"/>
            <a:ext cx="4057650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91425" rIns="45700" bIns="91425" anchor="ctr" anchorCtr="0">
            <a:normAutofit/>
          </a:bodyPr>
          <a:lstStyle>
            <a:lvl1pPr lvl="0" algn="l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4"/>
          <p:cNvSpPr txBox="1">
            <a:spLocks noGrp="1"/>
          </p:cNvSpPr>
          <p:nvPr>
            <p:ph type="body" idx="1"/>
          </p:nvPr>
        </p:nvSpPr>
        <p:spPr>
          <a:xfrm rot="5400000">
            <a:off x="1557339" y="-242887"/>
            <a:ext cx="4057650" cy="5686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dt" idx="10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1" name="Google Shape;131;p24"/>
          <p:cNvSpPr txBox="1">
            <a:spLocks noGrp="1"/>
          </p:cNvSpPr>
          <p:nvPr>
            <p:ph type="ftr" idx="11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2" name="Google Shape;132;p24"/>
          <p:cNvSpPr txBox="1">
            <a:spLocks noGrp="1"/>
          </p:cNvSpPr>
          <p:nvPr>
            <p:ph type="sldNum" idx="12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 dirty="0"/>
          </a:p>
        </p:txBody>
      </p:sp>
      <p:cxnSp>
        <p:nvCxnSpPr>
          <p:cNvPr id="133" name="Google Shape;133;p24"/>
          <p:cNvCxnSpPr/>
          <p:nvPr/>
        </p:nvCxnSpPr>
        <p:spPr>
          <a:xfrm rot="10800000">
            <a:off x="7543800" y="130172"/>
            <a:ext cx="0" cy="51435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400"/>
              <a:buFont typeface="Twentieth Century"/>
              <a:buNone/>
              <a:defRPr sz="44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768096" y="1714500"/>
            <a:ext cx="7290055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3556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wentieth Century"/>
              <a:buChar char=" "/>
              <a:defRPr sz="2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🢝"/>
              <a:defRPr sz="16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🢝"/>
              <a:defRPr sz="12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🢝"/>
              <a:defRPr sz="12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🢝"/>
              <a:defRPr sz="12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048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🢝"/>
              <a:defRPr sz="12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048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🢝"/>
              <a:defRPr sz="12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048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🢝"/>
              <a:defRPr sz="12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048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200"/>
              <a:buFont typeface="Noto Sans Symbols"/>
              <a:buChar char="🢝"/>
              <a:defRPr sz="12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 dirty="0"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 dirty="0"/>
          </a:p>
        </p:txBody>
      </p:sp>
      <p:cxnSp>
        <p:nvCxnSpPr>
          <p:cNvPr id="56" name="Google Shape;56;p13"/>
          <p:cNvCxnSpPr/>
          <p:nvPr/>
        </p:nvCxnSpPr>
        <p:spPr>
          <a:xfrm rot="10800000">
            <a:off x="571500" y="619743"/>
            <a:ext cx="0" cy="685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/>
          <p:nvPr/>
        </p:nvSpPr>
        <p:spPr>
          <a:xfrm flipH="1">
            <a:off x="2455" y="0"/>
            <a:ext cx="9141545" cy="51442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46" name="Google Shape;146;p26"/>
          <p:cNvSpPr txBox="1">
            <a:spLocks noGrp="1"/>
          </p:cNvSpPr>
          <p:nvPr>
            <p:ph type="ctrTitle"/>
          </p:nvPr>
        </p:nvSpPr>
        <p:spPr>
          <a:xfrm>
            <a:off x="3943600" y="2463738"/>
            <a:ext cx="4720267" cy="75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David"/>
              <a:buNone/>
            </a:pPr>
            <a:r>
              <a:rPr lang="iw" sz="3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הטיות חשיבה והיוריסטיקות</a:t>
            </a:r>
            <a:endParaRPr sz="3800" cap="none" dirty="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id="147" name="Google Shape;147;p26" descr="תוצאת תמונה עבור ‪shortcut sign‬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499" y="1441394"/>
            <a:ext cx="2246592" cy="224659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8" name="Google Shape;148;p26"/>
          <p:cNvCxnSpPr/>
          <p:nvPr/>
        </p:nvCxnSpPr>
        <p:spPr>
          <a:xfrm>
            <a:off x="3982230" y="3291106"/>
            <a:ext cx="438912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body" idx="1"/>
          </p:nvPr>
        </p:nvSpPr>
        <p:spPr>
          <a:xfrm>
            <a:off x="768096" y="1714500"/>
            <a:ext cx="7620328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91440" lvl="0" indent="-91440" algn="just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iw" sz="2400">
                <a:latin typeface="David"/>
                <a:ea typeface="David"/>
                <a:cs typeface="David"/>
                <a:sym typeface="David"/>
              </a:rPr>
              <a:t>שלומי חושב שבן זוגו עמית הוא אדם מבולגן. יום אחד עמית נשאר לעבוד בבית. כשחזר שלומי הביתה בערב, הוא ניגש אל הכיור וכשראה אותו מלא בכלים, כעס על עמית ואמר: "אתה תמיד כזה מבולגן, כל היום היית בביית לא יכולת לסדר קצת?"</a:t>
            </a:r>
            <a:endParaRPr dirty="0"/>
          </a:p>
          <a:p>
            <a:pPr marL="0" lvl="0" indent="0" algn="just" rtl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lang="iw" sz="2400">
                <a:latin typeface="David"/>
                <a:ea typeface="David"/>
                <a:cs typeface="David"/>
                <a:sym typeface="David"/>
              </a:rPr>
              <a:t> עמית השיב שאולי שלומי לא שם לב, אבל הבית שטוף ומסודר. </a:t>
            </a:r>
            <a:endParaRPr dirty="0"/>
          </a:p>
          <a:p>
            <a:pPr marL="91440" lvl="0" indent="0" algn="just" rtl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2400" dirty="0">
              <a:latin typeface="David"/>
              <a:ea typeface="David"/>
              <a:cs typeface="David"/>
              <a:sym typeface="David"/>
            </a:endParaRPr>
          </a:p>
          <a:p>
            <a:pPr marL="91440" lvl="0" indent="-91440" algn="just" rtl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iw" sz="2400">
                <a:latin typeface="David"/>
                <a:ea typeface="David"/>
                <a:cs typeface="David"/>
                <a:sym typeface="David"/>
              </a:rPr>
              <a:t>מדוע שלומי לא שם לב לפרטים הללו אבל מיד שם לב לכיור המלא?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David"/>
              <a:buNone/>
            </a:pPr>
            <a:r>
              <a:rPr lang="iw" sz="4800">
                <a:latin typeface="David"/>
                <a:ea typeface="David"/>
                <a:cs typeface="David"/>
                <a:sym typeface="David"/>
              </a:rPr>
              <a:t>הטית האישוש</a:t>
            </a:r>
            <a:endParaRPr dirty="0"/>
          </a:p>
        </p:txBody>
      </p:sp>
      <p:sp>
        <p:nvSpPr>
          <p:cNvPr id="161" name="Google Shape;161;p28"/>
          <p:cNvSpPr txBox="1">
            <a:spLocks noGrp="1"/>
          </p:cNvSpPr>
          <p:nvPr>
            <p:ph type="body" idx="1"/>
          </p:nvPr>
        </p:nvSpPr>
        <p:spPr>
          <a:xfrm>
            <a:off x="768096" y="1714500"/>
            <a:ext cx="7620328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lnSpcReduction="10000"/>
          </a:bodyPr>
          <a:lstStyle/>
          <a:p>
            <a:pPr marL="91440" lvl="0" indent="-91440" algn="just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iw" sz="2400">
                <a:latin typeface="David"/>
                <a:ea typeface="David"/>
                <a:cs typeface="David"/>
                <a:sym typeface="David"/>
              </a:rPr>
              <a:t> הנטייה לחפש, לפרש, להעדיף, ולזכור מידע באופן שמאשר אמונות או השערות, תוך מתן תשומת לב פחותה במידה בלתי-פרופורציונלית למידע שתומך באפשרויות חלופיות.</a:t>
            </a:r>
            <a:endParaRPr dirty="0"/>
          </a:p>
          <a:p>
            <a:pPr marL="91440" lvl="0" indent="-91440" algn="just" rtl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iw" sz="2400">
                <a:latin typeface="David"/>
                <a:ea typeface="David"/>
                <a:cs typeface="David"/>
                <a:sym typeface="David"/>
              </a:rPr>
              <a:t> ה"אוטומט" שלנו הוא לכיוון האישוש במקום ההפרכה. השאלות שיישאלו הם על מנת לאושש. ולאו דווקא לחפש ראיות הנוגעות לאנטיתזה.</a:t>
            </a:r>
            <a:endParaRPr dirty="0"/>
          </a:p>
          <a:p>
            <a:pPr marL="91440" lvl="0" indent="0" algn="just" rtl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None/>
            </a:pPr>
            <a:endParaRPr sz="2400" dirty="0">
              <a:latin typeface="David"/>
              <a:ea typeface="David"/>
              <a:cs typeface="David"/>
              <a:sym typeface="David"/>
            </a:endParaRPr>
          </a:p>
          <a:p>
            <a:pPr marL="0" lvl="0" indent="0" algn="just" rtl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lang="iw" sz="2400">
                <a:latin typeface="David"/>
                <a:ea typeface="David"/>
                <a:cs typeface="David"/>
                <a:sym typeface="David"/>
              </a:rPr>
              <a:t>איך זה מתקשר לסיפור של שלומי?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David"/>
              <a:buNone/>
            </a:pPr>
            <a:r>
              <a:rPr lang="iw" sz="4800" cap="none">
                <a:latin typeface="David"/>
                <a:ea typeface="David"/>
                <a:cs typeface="David"/>
                <a:sym typeface="David"/>
              </a:rPr>
              <a:t>היוריסטיקות</a:t>
            </a:r>
            <a:endParaRPr dirty="0"/>
          </a:p>
        </p:txBody>
      </p:sp>
      <p:sp>
        <p:nvSpPr>
          <p:cNvPr id="168" name="Google Shape;168;p29"/>
          <p:cNvSpPr txBox="1">
            <a:spLocks noGrp="1"/>
          </p:cNvSpPr>
          <p:nvPr>
            <p:ph type="body" idx="1"/>
          </p:nvPr>
        </p:nvSpPr>
        <p:spPr>
          <a:xfrm>
            <a:off x="778146" y="1491630"/>
            <a:ext cx="7597758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92500"/>
          </a:bodyPr>
          <a:lstStyle/>
          <a:p>
            <a:pPr marL="91440" lvl="0" indent="-91440" algn="just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iw" sz="2400">
                <a:latin typeface="David"/>
                <a:ea typeface="David"/>
                <a:cs typeface="David"/>
                <a:sym typeface="David"/>
              </a:rPr>
              <a:t> היוריסטיקות הן אסטרטגיות פשוטות (כללי אצבע) שעוזרות להתמודד עם סביבה מורכבת ולא ודאית, ולהגיע להחלטות מהירות, תוך התגברות על מגבלות של משאבים קוגניטיביים. </a:t>
            </a:r>
            <a:endParaRPr dirty="0"/>
          </a:p>
          <a:p>
            <a:pPr marL="91440" lvl="0" indent="-91440" algn="just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iw" sz="2400">
                <a:latin typeface="David"/>
                <a:ea typeface="David"/>
                <a:cs typeface="David"/>
                <a:sym typeface="David"/>
              </a:rPr>
              <a:t> אולם, הן מובילות, לעיתים, להטיות שיטתיות בשיפוט ובקבלת  החלטה.</a:t>
            </a:r>
            <a:endParaRPr sz="2400" dirty="0">
              <a:latin typeface="David"/>
              <a:ea typeface="David"/>
              <a:cs typeface="David"/>
              <a:sym typeface="David"/>
            </a:endParaRPr>
          </a:p>
          <a:p>
            <a:pPr marL="91440" lvl="0" indent="-91440" algn="just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iw" sz="2400">
                <a:latin typeface="David"/>
                <a:ea typeface="David"/>
                <a:cs typeface="David"/>
                <a:sym typeface="David"/>
              </a:rPr>
              <a:t> בעיקר בגלל שאנשים בדרך כלל לא מודעים לכך שהם מסתמכים עליהן.</a:t>
            </a:r>
            <a:endParaRPr sz="2400" dirty="0"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0" descr="Picture2.png"/>
          <p:cNvPicPr preferRelativeResize="0"/>
          <p:nvPr/>
        </p:nvPicPr>
        <p:blipFill rotWithShape="1">
          <a:blip r:embed="rId3">
            <a:alphaModFix/>
          </a:blip>
          <a:srcRect l="24086" t="24306" r="20349" b="7701"/>
          <a:stretch/>
        </p:blipFill>
        <p:spPr>
          <a:xfrm>
            <a:off x="5074841" y="1570745"/>
            <a:ext cx="2520280" cy="176419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0"/>
          <p:cNvSpPr txBox="1">
            <a:spLocks noGrp="1"/>
          </p:cNvSpPr>
          <p:nvPr>
            <p:ph type="title"/>
          </p:nvPr>
        </p:nvSpPr>
        <p:spPr>
          <a:xfrm>
            <a:off x="611559" y="514350"/>
            <a:ext cx="7560841" cy="1294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400"/>
              <a:buFont typeface="David"/>
              <a:buNone/>
            </a:pPr>
            <a:r>
              <a:rPr lang="iw" cap="none" dirty="0">
                <a:latin typeface="David"/>
                <a:ea typeface="David"/>
                <a:cs typeface="David"/>
                <a:sym typeface="David"/>
              </a:rPr>
              <a:t>מה גורם כיום </a:t>
            </a:r>
            <a:br>
              <a:rPr lang="iw" cap="none" dirty="0">
                <a:latin typeface="David"/>
                <a:ea typeface="David"/>
                <a:cs typeface="David"/>
                <a:sym typeface="David"/>
              </a:rPr>
            </a:br>
            <a:r>
              <a:rPr lang="iw" cap="none" dirty="0">
                <a:latin typeface="David"/>
                <a:ea typeface="David"/>
                <a:cs typeface="David"/>
                <a:sym typeface="David"/>
              </a:rPr>
              <a:t>לתמותה רבה יותר בישראל: </a:t>
            </a:r>
            <a:br>
              <a:rPr lang="iw" cap="none" dirty="0">
                <a:latin typeface="David"/>
                <a:ea typeface="David"/>
                <a:cs typeface="David"/>
                <a:sym typeface="David"/>
              </a:rPr>
            </a:br>
            <a:r>
              <a:rPr lang="iw" cap="none" dirty="0">
                <a:latin typeface="David"/>
                <a:ea typeface="David"/>
                <a:cs typeface="David"/>
                <a:sym typeface="David"/>
              </a:rPr>
              <a:t>תאונות דרכים או מחלת הסוכרת?</a:t>
            </a:r>
            <a:br>
              <a:rPr lang="iw" cap="none" dirty="0">
                <a:latin typeface="David"/>
                <a:ea typeface="David"/>
                <a:cs typeface="David"/>
                <a:sym typeface="David"/>
              </a:rPr>
            </a:br>
            <a:endParaRPr cap="none" dirty="0">
              <a:latin typeface="David"/>
              <a:ea typeface="David"/>
              <a:cs typeface="David"/>
              <a:sym typeface="David"/>
            </a:endParaRPr>
          </a:p>
        </p:txBody>
      </p:sp>
      <p:graphicFrame>
        <p:nvGraphicFramePr>
          <p:cNvPr id="176" name="Google Shape;176;p30"/>
          <p:cNvGraphicFramePr/>
          <p:nvPr/>
        </p:nvGraphicFramePr>
        <p:xfrm>
          <a:off x="908475" y="3444502"/>
          <a:ext cx="6975900" cy="1255760"/>
        </p:xfrm>
        <a:graphic>
          <a:graphicData uri="http://schemas.openxmlformats.org/drawingml/2006/table">
            <a:tbl>
              <a:tblPr>
                <a:noFill/>
                <a:tableStyleId>{5B1737D4-6944-40E3-8C8F-2FE3B2206F13}</a:tableStyleId>
              </a:tblPr>
              <a:tblGrid>
                <a:gridCol w="278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030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FF"/>
                        </a:buClr>
                        <a:buSzPts val="1200"/>
                        <a:buFont typeface="Noto Sans Symbols"/>
                        <a:buNone/>
                      </a:pP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34325" marB="343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FF"/>
                        </a:buClr>
                        <a:buSzPts val="1200"/>
                        <a:buFont typeface="Noto Sans Symbols"/>
                        <a:buNone/>
                      </a:pPr>
                      <a:r>
                        <a:rPr lang="iw" sz="17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נתוני הלמ"ס 2001-2004* </a:t>
                      </a:r>
                      <a:endParaRPr sz="1100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FF"/>
                        </a:buClr>
                        <a:buSzPts val="1200"/>
                        <a:buFont typeface="Noto Sans Symbols"/>
                        <a:buNone/>
                      </a:pPr>
                      <a:r>
                        <a:rPr lang="iw" sz="17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(מס' מקרים לכל 100,000 תושבים)</a:t>
                      </a:r>
                      <a:endParaRPr sz="1100" u="none" strike="noStrike" cap="none" dirty="0"/>
                    </a:p>
                  </a:txBody>
                  <a:tcPr marL="91450" marR="91450" marT="34325" marB="343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1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FF"/>
                        </a:buClr>
                        <a:buSzPts val="1200"/>
                        <a:buFont typeface="Noto Sans Symbols"/>
                        <a:buNone/>
                      </a:pPr>
                      <a:r>
                        <a:rPr lang="iw" sz="17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תאונות דרכים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34325" marB="343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FF"/>
                        </a:buClr>
                        <a:buSzPts val="1200"/>
                        <a:buFont typeface="Noto Sans Symbols"/>
                        <a:buNone/>
                      </a:pPr>
                      <a:r>
                        <a:rPr lang="iw" sz="17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(8) </a:t>
                      </a:r>
                      <a:endParaRPr sz="1100" u="none" strike="noStrike" cap="none" dirty="0"/>
                    </a:p>
                  </a:txBody>
                  <a:tcPr marL="91450" marR="91450" marT="34325" marB="343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1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FF"/>
                        </a:buClr>
                        <a:buSzPts val="1200"/>
                        <a:buFont typeface="Noto Sans Symbols"/>
                        <a:buNone/>
                      </a:pPr>
                      <a:r>
                        <a:rPr lang="iw" sz="17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סכרת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34325" marB="343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FF"/>
                        </a:buClr>
                        <a:buSzPts val="1200"/>
                        <a:buFont typeface="Noto Sans Symbols"/>
                        <a:buNone/>
                      </a:pPr>
                      <a:r>
                        <a:rPr lang="iw" sz="17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(39)</a:t>
                      </a:r>
                      <a:endParaRPr sz="1100" u="none" strike="noStrike" cap="none" dirty="0"/>
                    </a:p>
                  </a:txBody>
                  <a:tcPr marL="91450" marR="91450" marT="34325" marB="343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7" name="Google Shape;177;p30"/>
          <p:cNvSpPr/>
          <p:nvPr/>
        </p:nvSpPr>
        <p:spPr>
          <a:xfrm>
            <a:off x="1115616" y="2075657"/>
            <a:ext cx="3959225" cy="754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iw" sz="2800" b="1" i="0" u="none" strike="noStrike" cap="none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נתונים שנאספו בקורס מטעם ביה"ס לניהול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1"/>
          <p:cNvSpPr txBox="1">
            <a:spLocks noGrp="1"/>
          </p:cNvSpPr>
          <p:nvPr>
            <p:ph type="body" idx="1"/>
          </p:nvPr>
        </p:nvSpPr>
        <p:spPr>
          <a:xfrm>
            <a:off x="768096" y="1714500"/>
            <a:ext cx="7620328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האם ישנן יותר מילים שבהם האות ג' היא הראשונה או השלישית?</a:t>
            </a:r>
            <a:endParaRPr dirty="0"/>
          </a:p>
          <a:p>
            <a:pPr marL="360000" lvl="0" indent="-152400" algn="just" rtl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iw" sz="2400" dirty="0">
                <a:solidFill>
                  <a:srgbClr val="525B7E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שכיחותן של מילים המתחילות באות ג' היא כמחצית משכיחותן של המילים שבהן ג' היא האות השלישית. </a:t>
            </a:r>
            <a:endParaRPr dirty="0"/>
          </a:p>
          <a:p>
            <a:pPr marL="91440" lvl="0" indent="-91440">
              <a:lnSpc>
                <a:spcPct val="120000"/>
              </a:lnSpc>
              <a:spcBef>
                <a:spcPts val="1400"/>
              </a:spcBef>
              <a:buSzPts val="2400"/>
            </a:pP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קל לנו יותר לאחזר מילים מהזיכרון על-פי האות הראשונה שלהן ולא על-פי האות השלישית שלהן (Tversky &amp; Kahneman ,</a:t>
            </a:r>
            <a:r>
              <a:rPr lang="he-IL" sz="2400" dirty="0">
                <a:latin typeface="David"/>
                <a:ea typeface="David"/>
                <a:cs typeface="David"/>
                <a:sym typeface="David"/>
              </a:rPr>
              <a:t> </a:t>
            </a: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1973).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>
            <a:spLocks noGrp="1"/>
          </p:cNvSpPr>
          <p:nvPr>
            <p:ph type="title"/>
          </p:nvPr>
        </p:nvSpPr>
        <p:spPr>
          <a:xfrm>
            <a:off x="775804" y="671927"/>
            <a:ext cx="7592392" cy="668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David"/>
              <a:buNone/>
            </a:pPr>
            <a:r>
              <a:rPr lang="iw" sz="4800" cap="none">
                <a:latin typeface="David"/>
                <a:ea typeface="David"/>
                <a:cs typeface="David"/>
                <a:sym typeface="David"/>
              </a:rPr>
              <a:t>היוריסטיקת הזמינות</a:t>
            </a:r>
            <a:endParaRPr dirty="0"/>
          </a:p>
        </p:txBody>
      </p:sp>
      <p:sp>
        <p:nvSpPr>
          <p:cNvPr id="189" name="Google Shape;189;p32"/>
          <p:cNvSpPr txBox="1">
            <a:spLocks noGrp="1"/>
          </p:cNvSpPr>
          <p:nvPr>
            <p:ph type="body" idx="1"/>
          </p:nvPr>
        </p:nvSpPr>
        <p:spPr>
          <a:xfrm>
            <a:off x="2800085" y="1560994"/>
            <a:ext cx="5821810" cy="291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91440" lvl="0" indent="-9144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הנטייה להעריך הסתברות אירוע כגבוהה על בסיס הקלות שבה הדוגמאות שלו זמינות לנו בזיכרון.</a:t>
            </a:r>
            <a:endParaRPr sz="2400" dirty="0">
              <a:latin typeface="David"/>
              <a:ea typeface="David"/>
              <a:cs typeface="David"/>
              <a:sym typeface="David"/>
            </a:endParaRPr>
          </a:p>
          <a:p>
            <a:pPr marL="91440" lvl="0" indent="-91440" algn="r" rtl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מה משפיע על הזמינות? </a:t>
            </a:r>
            <a:endParaRPr dirty="0"/>
          </a:p>
          <a:p>
            <a:pPr marL="265176" lvl="1" indent="-152399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Font typeface="Noto Sans Symbols"/>
              <a:buChar char="❑"/>
            </a:pP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 בולטות </a:t>
            </a:r>
            <a:endParaRPr dirty="0"/>
          </a:p>
          <a:p>
            <a:pPr marL="265176" lvl="1" indent="-152399" algn="r" rtl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Noto Sans Symbols"/>
              <a:buChar char="❑"/>
            </a:pP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 אחרונות (RECENCY)</a:t>
            </a:r>
            <a:endParaRPr sz="2400" dirty="0">
              <a:latin typeface="David"/>
              <a:ea typeface="David"/>
              <a:cs typeface="David"/>
              <a:sym typeface="David"/>
            </a:endParaRPr>
          </a:p>
          <a:p>
            <a:pPr marL="265176" lvl="1" indent="-152399" algn="r" rtl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Noto Sans Symbols"/>
              <a:buChar char="❑"/>
            </a:pP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 ייחודיות</a:t>
            </a:r>
            <a:endParaRPr dirty="0"/>
          </a:p>
          <a:p>
            <a:pPr marL="265176" lvl="1" indent="-152399" algn="r" rtl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Noto Sans Symbols"/>
              <a:buChar char="❑"/>
            </a:pP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 ערור רגשי</a:t>
            </a:r>
            <a:endParaRPr dirty="0"/>
          </a:p>
          <a:p>
            <a:pPr marL="265176" lvl="1" indent="-152399" algn="r" rtl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Noto Sans Symbols"/>
              <a:buChar char="❑"/>
            </a:pP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 חיות / בהירות ((VIVIDNESS</a:t>
            </a:r>
            <a:endParaRPr sz="2400" dirty="0">
              <a:latin typeface="David"/>
              <a:ea typeface="David"/>
              <a:cs typeface="David"/>
              <a:sym typeface="David"/>
            </a:endParaRPr>
          </a:p>
          <a:p>
            <a:pPr marL="91440" lvl="0" indent="-91440" algn="r" rtl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Noto Sans Symbols"/>
              <a:buNone/>
            </a:pPr>
            <a:endParaRPr sz="2400" dirty="0">
              <a:latin typeface="David"/>
              <a:ea typeface="David"/>
              <a:cs typeface="David"/>
              <a:sym typeface="David"/>
            </a:endParaRPr>
          </a:p>
          <a:p>
            <a:pPr marL="91440" lvl="0" indent="0" algn="r" rtl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2400" dirty="0"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id="190" name="Google Shape;190;p32" descr="Thumbs Up Sig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5616" y="2144450"/>
            <a:ext cx="1640235" cy="1640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3"/>
          <p:cNvSpPr txBox="1">
            <a:spLocks noGrp="1"/>
          </p:cNvSpPr>
          <p:nvPr>
            <p:ph type="body" idx="1"/>
          </p:nvPr>
        </p:nvSpPr>
        <p:spPr>
          <a:xfrm>
            <a:off x="768096" y="1714500"/>
            <a:ext cx="7620328" cy="1937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85000" lnSpcReduction="20000"/>
          </a:bodyPr>
          <a:lstStyle/>
          <a:p>
            <a:pPr marL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 sz="2800">
                <a:latin typeface="David"/>
                <a:ea typeface="David"/>
                <a:cs typeface="David"/>
                <a:sym typeface="David"/>
              </a:rPr>
              <a:t>שיעורי האלימות אצל חולי סכיזופרניה במצב פסיכוטי גדול פי חמש מהאוכלוסייה הכללית. מה הסיכוי שאדם יותקף ע״י סכיזופרן לעומת לא סכיזופרן?</a:t>
            </a:r>
            <a:endParaRPr dirty="0"/>
          </a:p>
          <a:p>
            <a:pPr marL="360000" lvl="0" indent="-177800" algn="just" rtl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iw" sz="2800">
                <a:solidFill>
                  <a:srgbClr val="525B7E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lang="iw" sz="2800">
                <a:latin typeface="David"/>
                <a:ea typeface="David"/>
                <a:cs typeface="David"/>
                <a:sym typeface="David"/>
              </a:rPr>
              <a:t>יש פה מעבר על שיעור הבסיס. יש מעט סכיזופרנים ולכן הסיכוי שתותקף ע״י אדם הסובל סכיזופרניה נמוך.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>
            <a:spLocks noGrp="1"/>
          </p:cNvSpPr>
          <p:nvPr>
            <p:ph type="body" idx="1"/>
          </p:nvPr>
        </p:nvSpPr>
        <p:spPr>
          <a:xfrm>
            <a:off x="761836" y="1385322"/>
            <a:ext cx="7620328" cy="2372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85000" lnSpcReduction="20000"/>
          </a:bodyPr>
          <a:lstStyle/>
          <a:p>
            <a:pPr marL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 sz="2800">
                <a:latin typeface="David"/>
                <a:ea typeface="David"/>
                <a:cs typeface="David"/>
                <a:sym typeface="David"/>
              </a:rPr>
              <a:t>מתוך קבוצה של 100 אנשים, ביניהם 80 אמנים ו-20 עורכי דין, מה הסיכוי שגבר בן 40 הלובש חליפה ועניבה, אסרטיבי ובעל טון חריף הינו עורך דין?</a:t>
            </a:r>
            <a:endParaRPr dirty="0"/>
          </a:p>
          <a:p>
            <a:pPr marL="360000" lvl="0" indent="-177800" algn="just" rtl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iw" sz="2800">
                <a:latin typeface="David"/>
                <a:ea typeface="David"/>
                <a:cs typeface="David"/>
                <a:sym typeface="David"/>
              </a:rPr>
              <a:t> רבים יאמרו כי הדמות המתוארת הינה של עורך דין, מאחר והדמות המוצגת דומה לפרוטוטיפ של עורך דין, ללא התייחסות להרכב הקבוצה.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>
            <a:spLocks noGrp="1"/>
          </p:cNvSpPr>
          <p:nvPr>
            <p:ph type="body" idx="1"/>
          </p:nvPr>
        </p:nvSpPr>
        <p:spPr>
          <a:xfrm>
            <a:off x="526951" y="1518633"/>
            <a:ext cx="8090098" cy="210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92500" lnSpcReduction="20000"/>
          </a:bodyPr>
          <a:lstStyle/>
          <a:p>
            <a:pPr marL="91440" lvl="0" indent="-91440" algn="just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iw" sz="2800">
                <a:latin typeface="David"/>
                <a:ea typeface="David"/>
                <a:cs typeface="David"/>
                <a:sym typeface="David"/>
              </a:rPr>
              <a:t>דינה, רווקה כבת 31, ישירה ופקחית, אופנוענית אשר למדה לימודי מגדר באוניברסיטה. מה יותר סביר?</a:t>
            </a:r>
            <a:endParaRPr dirty="0"/>
          </a:p>
          <a:p>
            <a:pPr marL="91440" lvl="0" indent="-91440" algn="just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iw" sz="2800">
                <a:latin typeface="David"/>
                <a:ea typeface="David"/>
                <a:cs typeface="David"/>
                <a:sym typeface="David"/>
              </a:rPr>
              <a:t>1. דינה היא טלרית בבנק</a:t>
            </a:r>
            <a:endParaRPr dirty="0"/>
          </a:p>
          <a:p>
            <a:pPr marL="91440" lvl="0" indent="-91440" algn="just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iw" sz="2800">
                <a:latin typeface="David"/>
                <a:ea typeface="David"/>
                <a:cs typeface="David"/>
                <a:sym typeface="David"/>
              </a:rPr>
              <a:t>2. דינה היא טלרית בבנק ופעילה בתנועה פמיניסטית.</a:t>
            </a:r>
            <a:endParaRPr dirty="0"/>
          </a:p>
          <a:p>
            <a:pPr marL="91440" lvl="0" indent="0" algn="just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endParaRPr sz="2800" dirty="0"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6"/>
          <p:cNvSpPr/>
          <p:nvPr/>
        </p:nvSpPr>
        <p:spPr>
          <a:xfrm>
            <a:off x="2915816" y="1761660"/>
            <a:ext cx="2376264" cy="1620180"/>
          </a:xfrm>
          <a:prstGeom prst="ellipse">
            <a:avLst/>
          </a:prstGeom>
          <a:solidFill>
            <a:srgbClr val="00B050">
              <a:alpha val="31764"/>
            </a:srgbClr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13" name="Google Shape;213;p36"/>
          <p:cNvSpPr/>
          <p:nvPr/>
        </p:nvSpPr>
        <p:spPr>
          <a:xfrm>
            <a:off x="4211960" y="1787356"/>
            <a:ext cx="2376264" cy="1620180"/>
          </a:xfrm>
          <a:prstGeom prst="ellipse">
            <a:avLst/>
          </a:prstGeom>
          <a:solidFill>
            <a:srgbClr val="FFFF00">
              <a:alpha val="29411"/>
            </a:srgbClr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cxnSp>
        <p:nvCxnSpPr>
          <p:cNvPr id="214" name="Google Shape;214;p36"/>
          <p:cNvCxnSpPr/>
          <p:nvPr/>
        </p:nvCxnSpPr>
        <p:spPr>
          <a:xfrm>
            <a:off x="2195736" y="2085696"/>
            <a:ext cx="1152128" cy="324036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15" name="Google Shape;215;p36"/>
          <p:cNvCxnSpPr/>
          <p:nvPr/>
        </p:nvCxnSpPr>
        <p:spPr>
          <a:xfrm flipH="1">
            <a:off x="6156176" y="2031690"/>
            <a:ext cx="936104" cy="324036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16" name="Google Shape;216;p36"/>
          <p:cNvCxnSpPr/>
          <p:nvPr/>
        </p:nvCxnSpPr>
        <p:spPr>
          <a:xfrm rot="10800000">
            <a:off x="4788024" y="2787774"/>
            <a:ext cx="72008" cy="75608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17" name="Google Shape;217;p36"/>
          <p:cNvSpPr/>
          <p:nvPr/>
        </p:nvSpPr>
        <p:spPr>
          <a:xfrm>
            <a:off x="683568" y="1437624"/>
            <a:ext cx="1440160" cy="702078"/>
          </a:xfrm>
          <a:prstGeom prst="rect">
            <a:avLst/>
          </a:prstGeom>
          <a:noFill/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הסיכוי שדינה היא טלרית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6"/>
          <p:cNvSpPr/>
          <p:nvPr/>
        </p:nvSpPr>
        <p:spPr>
          <a:xfrm>
            <a:off x="6876256" y="1221600"/>
            <a:ext cx="1584176" cy="702078"/>
          </a:xfrm>
          <a:prstGeom prst="rect">
            <a:avLst/>
          </a:prstGeom>
          <a:noFill/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הסיכוי שדינה היא פמיניסטית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6"/>
          <p:cNvSpPr/>
          <p:nvPr/>
        </p:nvSpPr>
        <p:spPr>
          <a:xfrm>
            <a:off x="4067944" y="3651870"/>
            <a:ext cx="1584176" cy="972108"/>
          </a:xfrm>
          <a:prstGeom prst="rect">
            <a:avLst/>
          </a:prstGeom>
          <a:noFill/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הסיכוי שדינה היא גם פמיניסטית וגם טלרית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7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David"/>
              <a:buNone/>
            </a:pPr>
            <a:r>
              <a:rPr lang="iw" sz="4800" cap="none">
                <a:latin typeface="David"/>
                <a:ea typeface="David"/>
                <a:cs typeface="David"/>
                <a:sym typeface="David"/>
              </a:rPr>
              <a:t>היוריסטיקת הדמיון</a:t>
            </a:r>
            <a:endParaRPr dirty="0"/>
          </a:p>
        </p:txBody>
      </p:sp>
      <p:sp>
        <p:nvSpPr>
          <p:cNvPr id="225" name="Google Shape;225;p37"/>
          <p:cNvSpPr txBox="1">
            <a:spLocks noGrp="1"/>
          </p:cNvSpPr>
          <p:nvPr>
            <p:ph type="body" idx="1"/>
          </p:nvPr>
        </p:nvSpPr>
        <p:spPr>
          <a:xfrm>
            <a:off x="689828" y="1422510"/>
            <a:ext cx="7764344" cy="334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91440" lvl="0" indent="-91440" algn="just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iw" sz="2400">
                <a:latin typeface="David"/>
                <a:ea typeface="David"/>
                <a:cs typeface="David"/>
                <a:sym typeface="David"/>
              </a:rPr>
              <a:t>הערכת שייכות לקטגוריה תוך הסתמכות על הדמיון, מידת ההתאמה או הייצוג של אותו מאורע לסטריאוטיפ שלנו לגבי מאורעות דומים. </a:t>
            </a:r>
            <a:endParaRPr dirty="0"/>
          </a:p>
          <a:p>
            <a:pPr marL="91440" lvl="0" indent="-91440" algn="just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iw" sz="2400" b="1">
                <a:latin typeface="David"/>
                <a:ea typeface="David"/>
                <a:cs typeface="David"/>
                <a:sym typeface="David"/>
              </a:rPr>
              <a:t> במקרה של דינה </a:t>
            </a:r>
            <a:r>
              <a:rPr lang="iw" sz="2400">
                <a:latin typeface="David"/>
                <a:ea typeface="David"/>
                <a:cs typeface="David"/>
                <a:sym typeface="David"/>
              </a:rPr>
              <a:t>יש מעבר על חוק הצירוף ((Conjunction rule לפיו אירוע חיתוך תמיד קטן יותר בהסתברותו מאירוע שלם.</a:t>
            </a:r>
            <a:endParaRPr dirty="0"/>
          </a:p>
          <a:p>
            <a:pPr marL="91440" lvl="0" indent="-91440" algn="just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iw" sz="2400" b="1">
                <a:latin typeface="David"/>
                <a:ea typeface="David"/>
                <a:cs typeface="David"/>
                <a:sym typeface="David"/>
              </a:rPr>
              <a:t> במקרה של עורכי הדין והאמנים </a:t>
            </a:r>
            <a:r>
              <a:rPr lang="iw" sz="2400">
                <a:latin typeface="David"/>
                <a:ea typeface="David"/>
                <a:cs typeface="David"/>
                <a:sym typeface="David"/>
              </a:rPr>
              <a:t>נובע מהפרה של חוק שיעור הבסיס Base rate rule.</a:t>
            </a:r>
            <a:endParaRPr sz="2400" dirty="0">
              <a:latin typeface="David"/>
              <a:ea typeface="David"/>
              <a:cs typeface="David"/>
              <a:sym typeface="David"/>
            </a:endParaRPr>
          </a:p>
          <a:p>
            <a:pPr marL="91440" lvl="0" indent="-91440" algn="just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Noto Sans Symbols"/>
              <a:buNone/>
            </a:pPr>
            <a:endParaRPr sz="2400" dirty="0">
              <a:latin typeface="David"/>
              <a:ea typeface="David"/>
              <a:cs typeface="David"/>
              <a:sym typeface="David"/>
            </a:endParaRPr>
          </a:p>
          <a:p>
            <a:pPr marL="91440" lvl="0" indent="-91440" algn="just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iw" sz="2400">
                <a:latin typeface="David"/>
                <a:ea typeface="David"/>
                <a:cs typeface="David"/>
                <a:sym typeface="David"/>
              </a:rPr>
              <a:t> </a:t>
            </a:r>
            <a:endParaRPr dirty="0"/>
          </a:p>
          <a:p>
            <a:pPr marL="91440" lvl="0" indent="-91440" algn="just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Noto Sans Symbols"/>
              <a:buNone/>
            </a:pPr>
            <a:endParaRPr sz="2400" b="1" dirty="0">
              <a:latin typeface="David"/>
              <a:ea typeface="David"/>
              <a:cs typeface="David"/>
              <a:sym typeface="David"/>
            </a:endParaRPr>
          </a:p>
          <a:p>
            <a:pPr marL="91440" lvl="0" indent="0" algn="just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2400" dirty="0"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8"/>
          <p:cNvSpPr txBox="1">
            <a:spLocks noGrp="1"/>
          </p:cNvSpPr>
          <p:nvPr>
            <p:ph type="body" idx="1"/>
          </p:nvPr>
        </p:nvSpPr>
        <p:spPr>
          <a:xfrm>
            <a:off x="1481916" y="1674388"/>
            <a:ext cx="6180168" cy="1794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91440" lvl="0" indent="-91440" algn="just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iw" sz="2800">
                <a:latin typeface="David"/>
                <a:ea typeface="David"/>
                <a:cs typeface="David"/>
                <a:sym typeface="David"/>
              </a:rPr>
              <a:t>מה יותר סביר שיקרה? </a:t>
            </a:r>
            <a:endParaRPr dirty="0"/>
          </a:p>
          <a:p>
            <a:pPr marL="91440" lvl="0" indent="-91440" algn="just" rtl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iw" sz="2800">
                <a:latin typeface="David"/>
                <a:ea typeface="David"/>
                <a:cs typeface="David"/>
                <a:sym typeface="David"/>
              </a:rPr>
              <a:t> ראיתי פיל ברחוב</a:t>
            </a:r>
            <a:endParaRPr dirty="0"/>
          </a:p>
          <a:p>
            <a:pPr marL="91440" lvl="0" indent="-91440" algn="just" rtl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iw" sz="2800">
                <a:latin typeface="David"/>
                <a:ea typeface="David"/>
                <a:cs typeface="David"/>
                <a:sym typeface="David"/>
              </a:rPr>
              <a:t> ברח פיל מקרקס וראיתי פיל ברחוב</a:t>
            </a:r>
            <a:endParaRPr sz="2800" dirty="0">
              <a:latin typeface="David"/>
              <a:ea typeface="David"/>
              <a:cs typeface="David"/>
              <a:sym typeface="David"/>
            </a:endParaRPr>
          </a:p>
          <a:p>
            <a:pPr marL="91440" lvl="0" indent="0" algn="just" rtl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endParaRPr sz="2800" dirty="0">
              <a:latin typeface="David"/>
              <a:ea typeface="David"/>
              <a:cs typeface="David"/>
              <a:sym typeface="David"/>
            </a:endParaRPr>
          </a:p>
          <a:p>
            <a:pPr marL="91440" lvl="0" indent="0" algn="just" rtl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endParaRPr sz="2800" dirty="0"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9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David"/>
              <a:buNone/>
            </a:pPr>
            <a:r>
              <a:rPr lang="iw" sz="4800" cap="none">
                <a:latin typeface="David"/>
                <a:ea typeface="David"/>
                <a:cs typeface="David"/>
                <a:sym typeface="David"/>
              </a:rPr>
              <a:t>היוריסטיקת הסיבתיות</a:t>
            </a:r>
            <a:endParaRPr dirty="0"/>
          </a:p>
        </p:txBody>
      </p:sp>
      <p:sp>
        <p:nvSpPr>
          <p:cNvPr id="236" name="Google Shape;236;p39"/>
          <p:cNvSpPr txBox="1">
            <a:spLocks noGrp="1"/>
          </p:cNvSpPr>
          <p:nvPr>
            <p:ph type="body" idx="1"/>
          </p:nvPr>
        </p:nvSpPr>
        <p:spPr>
          <a:xfrm>
            <a:off x="768096" y="1479105"/>
            <a:ext cx="7607808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just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iw" sz="2400">
                <a:latin typeface="David"/>
                <a:ea typeface="David"/>
                <a:cs typeface="David"/>
                <a:sym typeface="David"/>
              </a:rPr>
              <a:t>אנו חושבים שאם יש למקרה סיבה, אזי הוא יותר סביר</a:t>
            </a:r>
            <a:endParaRPr dirty="0"/>
          </a:p>
          <a:p>
            <a:pPr marL="91440" lvl="0" indent="-91440" algn="just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iw" sz="2400">
                <a:latin typeface="David"/>
                <a:ea typeface="David"/>
                <a:cs typeface="David"/>
                <a:sym typeface="David"/>
              </a:rPr>
              <a:t> במקרה זה גם כן יש מעבר על חוק הצירוף </a:t>
            </a:r>
            <a:r>
              <a:rPr lang="iw" sz="2400" b="1">
                <a:latin typeface="David"/>
                <a:ea typeface="David"/>
                <a:cs typeface="David"/>
                <a:sym typeface="David"/>
              </a:rPr>
              <a:t>(</a:t>
            </a:r>
            <a:r>
              <a:rPr lang="iw" sz="2400">
                <a:latin typeface="David"/>
                <a:ea typeface="David"/>
                <a:cs typeface="David"/>
                <a:sym typeface="David"/>
              </a:rPr>
              <a:t>CONJUNCTION RULE</a:t>
            </a:r>
            <a:r>
              <a:rPr lang="iw" sz="2400" b="1">
                <a:latin typeface="David"/>
                <a:ea typeface="David"/>
                <a:cs typeface="David"/>
                <a:sym typeface="David"/>
              </a:rPr>
              <a:t>) </a:t>
            </a:r>
            <a:r>
              <a:rPr lang="iw" sz="2400">
                <a:latin typeface="David"/>
                <a:ea typeface="David"/>
                <a:cs typeface="David"/>
                <a:sym typeface="David"/>
              </a:rPr>
              <a:t>לפיו אירוע חיתוך תמיד קטן יותר בהסתברותו מאירוע שלם.</a:t>
            </a:r>
            <a:endParaRPr sz="2400" dirty="0">
              <a:latin typeface="David"/>
              <a:ea typeface="David"/>
              <a:cs typeface="David"/>
              <a:sym typeface="David"/>
            </a:endParaRPr>
          </a:p>
          <a:p>
            <a:pPr marL="91440" lvl="0" indent="-91440" algn="just" rtl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iw" sz="2400">
                <a:latin typeface="David"/>
                <a:ea typeface="David"/>
                <a:cs typeface="David"/>
                <a:sym typeface="David"/>
              </a:rPr>
              <a:t> חשוב לשים את ההפרדה של למה אנחנו עוברים על חוק הצירוף, מה גורם לנו לחשוב ככה.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400"/>
              <a:buFont typeface="David"/>
              <a:buNone/>
            </a:pPr>
            <a:r>
              <a:rPr lang="iw" cap="none">
                <a:latin typeface="David"/>
                <a:ea typeface="David"/>
                <a:cs typeface="David"/>
                <a:sym typeface="David"/>
              </a:rPr>
              <a:t>היוריסטיקת העוגן</a:t>
            </a:r>
            <a:endParaRPr dirty="0"/>
          </a:p>
        </p:txBody>
      </p:sp>
      <p:sp>
        <p:nvSpPr>
          <p:cNvPr id="243" name="Google Shape;243;p40"/>
          <p:cNvSpPr txBox="1">
            <a:spLocks noGrp="1"/>
          </p:cNvSpPr>
          <p:nvPr>
            <p:ph type="body" idx="1"/>
          </p:nvPr>
        </p:nvSpPr>
        <p:spPr>
          <a:xfrm>
            <a:off x="604043" y="1491630"/>
            <a:ext cx="7935913" cy="3385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91440" lvl="0" indent="-91440" algn="just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מה תוצאת המכפלה </a:t>
            </a:r>
            <a:r>
              <a:rPr lang="iw" sz="2400" dirty="0">
                <a:solidFill>
                  <a:srgbClr val="0070C0"/>
                </a:solidFill>
                <a:latin typeface="David"/>
                <a:ea typeface="David"/>
                <a:cs typeface="David"/>
                <a:sym typeface="David"/>
              </a:rPr>
              <a:t>1x2x3x4x5x6x7x8 ?</a:t>
            </a:r>
            <a:endParaRPr dirty="0"/>
          </a:p>
          <a:p>
            <a:pPr marL="91440" lvl="0" indent="-91440" algn="just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מה תוצאת המכפלה </a:t>
            </a:r>
            <a:r>
              <a:rPr lang="iw" sz="2400" dirty="0">
                <a:solidFill>
                  <a:srgbClr val="FFC000"/>
                </a:solidFill>
                <a:latin typeface="David"/>
                <a:ea typeface="David"/>
                <a:cs typeface="David"/>
                <a:sym typeface="David"/>
              </a:rPr>
              <a:t>8x7x6x5x4x3x2x1 ?</a:t>
            </a:r>
            <a:endParaRPr sz="2400" dirty="0">
              <a:latin typeface="David"/>
              <a:ea typeface="David"/>
              <a:cs typeface="David"/>
              <a:sym typeface="David"/>
            </a:endParaRPr>
          </a:p>
          <a:p>
            <a:pPr marL="91440" lvl="0" indent="-91440" algn="just" rtl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טברסקי וכהנמן שאלו את זה ב-1974</a:t>
            </a:r>
            <a:endParaRPr dirty="0"/>
          </a:p>
          <a:p>
            <a:pPr marL="268560" lvl="0" indent="0" algn="just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תשובותיהם: </a:t>
            </a:r>
            <a:r>
              <a:rPr lang="iw" sz="2400" dirty="0">
                <a:solidFill>
                  <a:schemeClr val="accent2"/>
                </a:solidFill>
                <a:latin typeface="David"/>
                <a:ea typeface="David"/>
                <a:cs typeface="David"/>
                <a:sym typeface="David"/>
              </a:rPr>
              <a:t>512</a:t>
            </a:r>
            <a:r>
              <a:rPr lang="iw" sz="2400" dirty="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לעומת</a:t>
            </a:r>
            <a:r>
              <a:rPr lang="iw" sz="2400" dirty="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lang="iw" sz="2400" dirty="0">
                <a:solidFill>
                  <a:srgbClr val="FFC000"/>
                </a:solidFill>
                <a:latin typeface="David"/>
                <a:ea typeface="David"/>
                <a:cs typeface="David"/>
                <a:sym typeface="David"/>
              </a:rPr>
              <a:t>2,250</a:t>
            </a:r>
            <a:endParaRPr dirty="0"/>
          </a:p>
          <a:p>
            <a:pPr marL="91440" lvl="0" indent="-91440" algn="ctr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iw" sz="2400" dirty="0">
                <a:latin typeface="David"/>
                <a:ea typeface="David"/>
                <a:cs typeface="David"/>
                <a:sym typeface="David"/>
              </a:rPr>
              <a:t>התשובה הנכונה (שכמובן זהה לשניהם): 40,320</a:t>
            </a:r>
            <a:endParaRPr sz="2400" dirty="0">
              <a:latin typeface="David"/>
              <a:ea typeface="David"/>
              <a:cs typeface="David"/>
              <a:sym typeface="David"/>
            </a:endParaRPr>
          </a:p>
          <a:p>
            <a:pPr marL="0" lvl="0" indent="0" algn="ctr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lang="iw" dirty="0">
                <a:latin typeface="David"/>
                <a:ea typeface="David"/>
                <a:cs typeface="David"/>
                <a:sym typeface="David"/>
              </a:rPr>
              <a:t>כשאנשים מתבקשים לתת אומדן כלשהו, הם נוטים להתחיל עם ערך שמשמש כנקודת עיגון ואח"כ מתקנים כדי להגיע לאומדן המבוקש. </a:t>
            </a:r>
            <a:endParaRPr dirty="0"/>
          </a:p>
          <a:p>
            <a:pPr marL="0" lvl="0" indent="0" algn="ctr" rtl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2400" dirty="0"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465516"/>
            <a:ext cx="4572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אינטגרל">
  <a:themeElements>
    <a:clrScheme name="אינטגרל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689</Words>
  <Application>Microsoft Office PowerPoint</Application>
  <PresentationFormat>‫הצגה על המסך (16:9)</PresentationFormat>
  <Paragraphs>75</Paragraphs>
  <Slides>16</Slides>
  <Notes>16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23" baseType="lpstr">
      <vt:lpstr>Arial</vt:lpstr>
      <vt:lpstr>Calibri</vt:lpstr>
      <vt:lpstr>David</vt:lpstr>
      <vt:lpstr>Noto Sans Symbols</vt:lpstr>
      <vt:lpstr>Times New Roman</vt:lpstr>
      <vt:lpstr>Twentieth Century</vt:lpstr>
      <vt:lpstr>אינטגרל</vt:lpstr>
      <vt:lpstr>הטיות חשיבה והיוריסטיקות</vt:lpstr>
      <vt:lpstr>מצגת של PowerPoint‏</vt:lpstr>
      <vt:lpstr>הטית האישוש</vt:lpstr>
      <vt:lpstr>היוריסטיקות</vt:lpstr>
      <vt:lpstr>מה גורם כיום  לתמותה רבה יותר בישראל:  תאונות דרכים או מחלת הסוכרת? </vt:lpstr>
      <vt:lpstr>מצגת של PowerPoint‏</vt:lpstr>
      <vt:lpstr>היוריסטיקת הזמינות</vt:lpstr>
      <vt:lpstr>מצגת של PowerPoint‏</vt:lpstr>
      <vt:lpstr>מצגת של PowerPoint‏</vt:lpstr>
      <vt:lpstr>מצגת של PowerPoint‏</vt:lpstr>
      <vt:lpstr>מצגת של PowerPoint‏</vt:lpstr>
      <vt:lpstr>היוריסטיקת הדמיון</vt:lpstr>
      <vt:lpstr>מצגת של PowerPoint‏</vt:lpstr>
      <vt:lpstr>היוריסטיקת הסיבתיות</vt:lpstr>
      <vt:lpstr>היוריסטיקת העוגן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הטיות חשיבה והיוריסטיקות</dc:title>
  <dc:creator>owner</dc:creator>
  <cp:lastModifiedBy>עדי מזרחי</cp:lastModifiedBy>
  <cp:revision>2</cp:revision>
  <dcterms:modified xsi:type="dcterms:W3CDTF">2023-05-07T06:54:15Z</dcterms:modified>
</cp:coreProperties>
</file>