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4909" r:id="rId1"/>
  </p:sldMasterIdLst>
  <p:notesMasterIdLst>
    <p:notesMasterId r:id="rId68"/>
  </p:notesMasterIdLst>
  <p:handoutMasterIdLst>
    <p:handoutMasterId r:id="rId69"/>
  </p:handoutMasterIdLst>
  <p:sldIdLst>
    <p:sldId id="256" r:id="rId2"/>
    <p:sldId id="1513" r:id="rId3"/>
    <p:sldId id="1438" r:id="rId4"/>
    <p:sldId id="398" r:id="rId5"/>
    <p:sldId id="1439" r:id="rId6"/>
    <p:sldId id="402" r:id="rId7"/>
    <p:sldId id="1441" r:id="rId8"/>
    <p:sldId id="1493" r:id="rId9"/>
    <p:sldId id="1496" r:id="rId10"/>
    <p:sldId id="1442" r:id="rId11"/>
    <p:sldId id="1497" r:id="rId12"/>
    <p:sldId id="1512" r:id="rId13"/>
    <p:sldId id="1508" r:id="rId14"/>
    <p:sldId id="1509" r:id="rId15"/>
    <p:sldId id="1510" r:id="rId16"/>
    <p:sldId id="1511" r:id="rId17"/>
    <p:sldId id="1514" r:id="rId18"/>
    <p:sldId id="1446" r:id="rId19"/>
    <p:sldId id="1447" r:id="rId20"/>
    <p:sldId id="1448" r:id="rId21"/>
    <p:sldId id="1494" r:id="rId22"/>
    <p:sldId id="1449" r:id="rId23"/>
    <p:sldId id="1495" r:id="rId24"/>
    <p:sldId id="1507" r:id="rId25"/>
    <p:sldId id="1450" r:id="rId26"/>
    <p:sldId id="1451" r:id="rId27"/>
    <p:sldId id="1452" r:id="rId28"/>
    <p:sldId id="1498" r:id="rId29"/>
    <p:sldId id="1499" r:id="rId30"/>
    <p:sldId id="416" r:id="rId31"/>
    <p:sldId id="1453" r:id="rId32"/>
    <p:sldId id="1500" r:id="rId33"/>
    <p:sldId id="1455" r:id="rId34"/>
    <p:sldId id="1456" r:id="rId35"/>
    <p:sldId id="1457" r:id="rId36"/>
    <p:sldId id="1504" r:id="rId37"/>
    <p:sldId id="1458" r:id="rId38"/>
    <p:sldId id="1459" r:id="rId39"/>
    <p:sldId id="1460" r:id="rId40"/>
    <p:sldId id="1463" r:id="rId41"/>
    <p:sldId id="1464" r:id="rId42"/>
    <p:sldId id="1465" r:id="rId43"/>
    <p:sldId id="1505" r:id="rId44"/>
    <p:sldId id="1506" r:id="rId45"/>
    <p:sldId id="1255" r:id="rId46"/>
    <p:sldId id="439" r:id="rId47"/>
    <p:sldId id="469" r:id="rId48"/>
    <p:sldId id="1469" r:id="rId49"/>
    <p:sldId id="1470" r:id="rId50"/>
    <p:sldId id="1515" r:id="rId51"/>
    <p:sldId id="1471" r:id="rId52"/>
    <p:sldId id="1472" r:id="rId53"/>
    <p:sldId id="1473" r:id="rId54"/>
    <p:sldId id="1474" r:id="rId55"/>
    <p:sldId id="1475" r:id="rId56"/>
    <p:sldId id="1476" r:id="rId57"/>
    <p:sldId id="1517" r:id="rId58"/>
    <p:sldId id="1478" r:id="rId59"/>
    <p:sldId id="458" r:id="rId60"/>
    <p:sldId id="1518" r:id="rId61"/>
    <p:sldId id="1480" r:id="rId62"/>
    <p:sldId id="1516" r:id="rId63"/>
    <p:sldId id="1482" r:id="rId64"/>
    <p:sldId id="1484" r:id="rId65"/>
    <p:sldId id="1485" r:id="rId66"/>
    <p:sldId id="1486" r:id="rId67"/>
  </p:sldIdLst>
  <p:sldSz cx="9144000" cy="6858000" type="screen4x3"/>
  <p:notesSz cx="6669088" cy="9775825"/>
  <p:defaultTextStyle>
    <a:defPPr>
      <a:defRPr lang="en-US"/>
    </a:defPPr>
    <a:lvl1pPr algn="r" rtl="1" fontAlgn="base">
      <a:spcBef>
        <a:spcPct val="0"/>
      </a:spcBef>
      <a:spcAft>
        <a:spcPct val="0"/>
      </a:spcAft>
      <a:defRPr sz="4400" kern="1200">
        <a:solidFill>
          <a:schemeClr val="tx2"/>
        </a:solidFill>
        <a:latin typeface="Tahoma" pitchFamily="34" charset="0"/>
        <a:ea typeface="+mn-ea"/>
        <a:cs typeface="Arial" pitchFamily="34" charset="0"/>
      </a:defRPr>
    </a:lvl1pPr>
    <a:lvl2pPr marL="457200" algn="r" rtl="1" fontAlgn="base">
      <a:spcBef>
        <a:spcPct val="0"/>
      </a:spcBef>
      <a:spcAft>
        <a:spcPct val="0"/>
      </a:spcAft>
      <a:defRPr sz="4400" kern="1200">
        <a:solidFill>
          <a:schemeClr val="tx2"/>
        </a:solidFill>
        <a:latin typeface="Tahoma" pitchFamily="34" charset="0"/>
        <a:ea typeface="+mn-ea"/>
        <a:cs typeface="Arial" pitchFamily="34" charset="0"/>
      </a:defRPr>
    </a:lvl2pPr>
    <a:lvl3pPr marL="914400" algn="r" rtl="1" fontAlgn="base">
      <a:spcBef>
        <a:spcPct val="0"/>
      </a:spcBef>
      <a:spcAft>
        <a:spcPct val="0"/>
      </a:spcAft>
      <a:defRPr sz="4400" kern="1200">
        <a:solidFill>
          <a:schemeClr val="tx2"/>
        </a:solidFill>
        <a:latin typeface="Tahoma" pitchFamily="34" charset="0"/>
        <a:ea typeface="+mn-ea"/>
        <a:cs typeface="Arial" pitchFamily="34" charset="0"/>
      </a:defRPr>
    </a:lvl3pPr>
    <a:lvl4pPr marL="1371600" algn="r" rtl="1" fontAlgn="base">
      <a:spcBef>
        <a:spcPct val="0"/>
      </a:spcBef>
      <a:spcAft>
        <a:spcPct val="0"/>
      </a:spcAft>
      <a:defRPr sz="4400" kern="1200">
        <a:solidFill>
          <a:schemeClr val="tx2"/>
        </a:solidFill>
        <a:latin typeface="Tahoma" pitchFamily="34" charset="0"/>
        <a:ea typeface="+mn-ea"/>
        <a:cs typeface="Arial" pitchFamily="34" charset="0"/>
      </a:defRPr>
    </a:lvl4pPr>
    <a:lvl5pPr marL="1828800" algn="r" rtl="1" fontAlgn="base">
      <a:spcBef>
        <a:spcPct val="0"/>
      </a:spcBef>
      <a:spcAft>
        <a:spcPct val="0"/>
      </a:spcAft>
      <a:defRPr sz="4400" kern="1200">
        <a:solidFill>
          <a:schemeClr val="tx2"/>
        </a:solidFill>
        <a:latin typeface="Tahoma" pitchFamily="34" charset="0"/>
        <a:ea typeface="+mn-ea"/>
        <a:cs typeface="Arial" pitchFamily="34" charset="0"/>
      </a:defRPr>
    </a:lvl5pPr>
    <a:lvl6pPr marL="2286000" algn="r" defTabSz="914400" rtl="1" eaLnBrk="1" latinLnBrk="0" hangingPunct="1">
      <a:defRPr sz="4400" kern="1200">
        <a:solidFill>
          <a:schemeClr val="tx2"/>
        </a:solidFill>
        <a:latin typeface="Tahoma" pitchFamily="34" charset="0"/>
        <a:ea typeface="+mn-ea"/>
        <a:cs typeface="Arial" pitchFamily="34" charset="0"/>
      </a:defRPr>
    </a:lvl6pPr>
    <a:lvl7pPr marL="2743200" algn="r" defTabSz="914400" rtl="1" eaLnBrk="1" latinLnBrk="0" hangingPunct="1">
      <a:defRPr sz="4400" kern="1200">
        <a:solidFill>
          <a:schemeClr val="tx2"/>
        </a:solidFill>
        <a:latin typeface="Tahoma" pitchFamily="34" charset="0"/>
        <a:ea typeface="+mn-ea"/>
        <a:cs typeface="Arial" pitchFamily="34" charset="0"/>
      </a:defRPr>
    </a:lvl7pPr>
    <a:lvl8pPr marL="3200400" algn="r" defTabSz="914400" rtl="1" eaLnBrk="1" latinLnBrk="0" hangingPunct="1">
      <a:defRPr sz="4400" kern="1200">
        <a:solidFill>
          <a:schemeClr val="tx2"/>
        </a:solidFill>
        <a:latin typeface="Tahoma" pitchFamily="34" charset="0"/>
        <a:ea typeface="+mn-ea"/>
        <a:cs typeface="Arial" pitchFamily="34" charset="0"/>
      </a:defRPr>
    </a:lvl8pPr>
    <a:lvl9pPr marL="3657600" algn="r" defTabSz="914400" rtl="1" eaLnBrk="1" latinLnBrk="0" hangingPunct="1">
      <a:defRPr sz="4400" kern="1200">
        <a:solidFill>
          <a:schemeClr val="tx2"/>
        </a:solidFill>
        <a:latin typeface="Tahoma"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79">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897" autoAdjust="0"/>
    <p:restoredTop sz="68000" autoAdjust="0"/>
  </p:normalViewPr>
  <p:slideViewPr>
    <p:cSldViewPr>
      <p:cViewPr varScale="1">
        <p:scale>
          <a:sx n="78" d="100"/>
          <a:sy n="78" d="100"/>
        </p:scale>
        <p:origin x="2550"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7" d="100"/>
          <a:sy n="57" d="100"/>
        </p:scale>
        <p:origin x="-1836" y="-90"/>
      </p:cViewPr>
      <p:guideLst>
        <p:guide orient="horz" pos="3079"/>
        <p:guide pos="210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5954" name="Rectangle 2"/>
          <p:cNvSpPr>
            <a:spLocks noGrp="1" noChangeArrowheads="1"/>
          </p:cNvSpPr>
          <p:nvPr>
            <p:ph type="hdr" sz="quarter"/>
          </p:nvPr>
        </p:nvSpPr>
        <p:spPr bwMode="auto">
          <a:xfrm>
            <a:off x="3779838"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a:defRPr sz="1200">
                <a:solidFill>
                  <a:schemeClr val="tx1"/>
                </a:solidFill>
                <a:latin typeface="Arial" pitchFamily="34" charset="0"/>
              </a:defRPr>
            </a:lvl1pPr>
          </a:lstStyle>
          <a:p>
            <a:pPr>
              <a:defRPr/>
            </a:pPr>
            <a:endParaRPr lang="en-US"/>
          </a:p>
        </p:txBody>
      </p:sp>
      <p:sp>
        <p:nvSpPr>
          <p:cNvPr id="1405955" name="Rectangle 3"/>
          <p:cNvSpPr>
            <a:spLocks noGrp="1" noChangeArrowheads="1"/>
          </p:cNvSpPr>
          <p:nvPr>
            <p:ph type="dt" sz="quarter" idx="1"/>
          </p:nvPr>
        </p:nvSpPr>
        <p:spPr bwMode="auto">
          <a:xfrm>
            <a:off x="1588"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1">
              <a:defRPr sz="1200">
                <a:solidFill>
                  <a:schemeClr val="tx1"/>
                </a:solidFill>
                <a:latin typeface="Arial" pitchFamily="34" charset="0"/>
              </a:defRPr>
            </a:lvl1pPr>
          </a:lstStyle>
          <a:p>
            <a:pPr>
              <a:defRPr/>
            </a:pPr>
            <a:endParaRPr lang="en-US"/>
          </a:p>
        </p:txBody>
      </p:sp>
      <p:sp>
        <p:nvSpPr>
          <p:cNvPr id="1405956" name="Rectangle 4"/>
          <p:cNvSpPr>
            <a:spLocks noGrp="1" noChangeArrowheads="1"/>
          </p:cNvSpPr>
          <p:nvPr>
            <p:ph type="ftr" sz="quarter" idx="2"/>
          </p:nvPr>
        </p:nvSpPr>
        <p:spPr bwMode="auto">
          <a:xfrm>
            <a:off x="3779838" y="9285288"/>
            <a:ext cx="288925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1">
              <a:defRPr sz="1200">
                <a:solidFill>
                  <a:schemeClr val="tx1"/>
                </a:solidFill>
                <a:latin typeface="Arial" pitchFamily="34" charset="0"/>
              </a:defRPr>
            </a:lvl1pPr>
          </a:lstStyle>
          <a:p>
            <a:pPr>
              <a:defRPr/>
            </a:pPr>
            <a:endParaRPr lang="en-US"/>
          </a:p>
        </p:txBody>
      </p:sp>
      <p:sp>
        <p:nvSpPr>
          <p:cNvPr id="1405957" name="Rectangle 5"/>
          <p:cNvSpPr>
            <a:spLocks noGrp="1" noChangeArrowheads="1"/>
          </p:cNvSpPr>
          <p:nvPr>
            <p:ph type="sldNum" sz="quarter" idx="3"/>
          </p:nvPr>
        </p:nvSpPr>
        <p:spPr bwMode="auto">
          <a:xfrm>
            <a:off x="1588" y="9285288"/>
            <a:ext cx="288925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1">
              <a:defRPr sz="1200">
                <a:solidFill>
                  <a:schemeClr val="tx1"/>
                </a:solidFill>
                <a:latin typeface="Arial" pitchFamily="34" charset="0"/>
              </a:defRPr>
            </a:lvl1pPr>
          </a:lstStyle>
          <a:p>
            <a:pPr>
              <a:defRPr/>
            </a:pPr>
            <a:fld id="{DE6A0B14-ECB0-48DD-986B-DD2DB563CF89}" type="slidenum">
              <a:rPr lang="he-IL"/>
              <a:pPr>
                <a:defRPr/>
              </a:pPr>
              <a:t>‹#›</a:t>
            </a:fld>
            <a:endParaRPr lang="en-US"/>
          </a:p>
        </p:txBody>
      </p:sp>
    </p:spTree>
    <p:extLst>
      <p:ext uri="{BB962C8B-B14F-4D97-AF65-F5344CB8AC3E}">
        <p14:creationId xmlns:p14="http://schemas.microsoft.com/office/powerpoint/2010/main" val="41679497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3779838"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a:defRPr sz="1200">
                <a:solidFill>
                  <a:schemeClr val="tx1"/>
                </a:solidFill>
                <a:latin typeface="Arial" pitchFamily="34" charset="0"/>
              </a:defRPr>
            </a:lvl1pPr>
          </a:lstStyle>
          <a:p>
            <a:pPr>
              <a:defRPr/>
            </a:pPr>
            <a:endParaRPr lang="en-US"/>
          </a:p>
        </p:txBody>
      </p:sp>
      <p:sp>
        <p:nvSpPr>
          <p:cNvPr id="3075" name="Rectangle 3"/>
          <p:cNvSpPr>
            <a:spLocks noGrp="1" noChangeArrowheads="1"/>
          </p:cNvSpPr>
          <p:nvPr>
            <p:ph type="dt" idx="1"/>
          </p:nvPr>
        </p:nvSpPr>
        <p:spPr bwMode="auto">
          <a:xfrm>
            <a:off x="1588"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1">
              <a:defRPr sz="1200">
                <a:solidFill>
                  <a:schemeClr val="tx1"/>
                </a:solidFill>
                <a:latin typeface="Arial" pitchFamily="34" charset="0"/>
              </a:defRPr>
            </a:lvl1pPr>
          </a:lstStyle>
          <a:p>
            <a:pPr>
              <a:defRPr/>
            </a:pPr>
            <a:endParaRPr lang="en-US"/>
          </a:p>
        </p:txBody>
      </p:sp>
      <p:sp>
        <p:nvSpPr>
          <p:cNvPr id="277508" name="Rectangle 4"/>
          <p:cNvSpPr>
            <a:spLocks noGrp="1" noRot="1" noChangeAspect="1" noChangeArrowheads="1" noTextEdit="1"/>
          </p:cNvSpPr>
          <p:nvPr>
            <p:ph type="sldImg" idx="2"/>
          </p:nvPr>
        </p:nvSpPr>
        <p:spPr bwMode="auto">
          <a:xfrm>
            <a:off x="892175" y="733425"/>
            <a:ext cx="4884738" cy="36655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666750" y="4643438"/>
            <a:ext cx="5335588" cy="43989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3779838" y="9285288"/>
            <a:ext cx="288925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1">
              <a:defRPr sz="1200">
                <a:solidFill>
                  <a:schemeClr val="tx1"/>
                </a:solidFill>
                <a:latin typeface="Arial" pitchFamily="34" charset="0"/>
              </a:defRPr>
            </a:lvl1pPr>
          </a:lstStyle>
          <a:p>
            <a:pPr>
              <a:defRPr/>
            </a:pPr>
            <a:endParaRPr lang="en-US"/>
          </a:p>
        </p:txBody>
      </p:sp>
      <p:sp>
        <p:nvSpPr>
          <p:cNvPr id="3079" name="Rectangle 7"/>
          <p:cNvSpPr>
            <a:spLocks noGrp="1" noChangeArrowheads="1"/>
          </p:cNvSpPr>
          <p:nvPr>
            <p:ph type="sldNum" sz="quarter" idx="5"/>
          </p:nvPr>
        </p:nvSpPr>
        <p:spPr bwMode="auto">
          <a:xfrm>
            <a:off x="1588" y="9285288"/>
            <a:ext cx="288925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1">
              <a:defRPr sz="1200">
                <a:solidFill>
                  <a:schemeClr val="tx1"/>
                </a:solidFill>
                <a:latin typeface="Arial" pitchFamily="34" charset="0"/>
              </a:defRPr>
            </a:lvl1pPr>
          </a:lstStyle>
          <a:p>
            <a:pPr>
              <a:defRPr/>
            </a:pPr>
            <a:fld id="{CA0684A0-D195-41B9-A9FE-725E7E94C19C}" type="slidenum">
              <a:rPr lang="he-IL"/>
              <a:pPr>
                <a:defRPr/>
              </a:pPr>
              <a:t>‹#›</a:t>
            </a:fld>
            <a:endParaRPr lang="en-US"/>
          </a:p>
        </p:txBody>
      </p:sp>
    </p:spTree>
    <p:extLst>
      <p:ext uri="{BB962C8B-B14F-4D97-AF65-F5344CB8AC3E}">
        <p14:creationId xmlns:p14="http://schemas.microsoft.com/office/powerpoint/2010/main" val="2670010414"/>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C15F8B7F-3724-4401-97FB-E065206FA275}" type="slidenum">
              <a:rPr lang="he-IL" sz="1200" smtClean="0">
                <a:solidFill>
                  <a:schemeClr val="tx1"/>
                </a:solidFill>
                <a:latin typeface="Arial" pitchFamily="34" charset="0"/>
              </a:rPr>
              <a:pPr eaLnBrk="1" hangingPunct="1"/>
              <a:t>1</a:t>
            </a:fld>
            <a:endParaRPr lang="en-US" sz="1200">
              <a:solidFill>
                <a:schemeClr val="tx1"/>
              </a:solidFill>
              <a:latin typeface="Arial" pitchFamily="34" charset="0"/>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9B370337-8E6B-42CD-9F97-61055DB54313}" type="slidenum">
              <a:rPr lang="he-IL" sz="1200" smtClean="0">
                <a:solidFill>
                  <a:schemeClr val="tx1"/>
                </a:solidFill>
                <a:latin typeface="Arial" pitchFamily="34" charset="0"/>
              </a:rPr>
              <a:pPr eaLnBrk="1" hangingPunct="1"/>
              <a:t>3</a:t>
            </a:fld>
            <a:endParaRPr lang="en-US" sz="1200">
              <a:solidFill>
                <a:schemeClr val="tx1"/>
              </a:solidFill>
              <a:latin typeface="Arial" pitchFamily="34" charset="0"/>
            </a:endParaRPr>
          </a:p>
        </p:txBody>
      </p:sp>
      <p:sp>
        <p:nvSpPr>
          <p:cNvPr id="395267" name="Rectangle 2"/>
          <p:cNvSpPr>
            <a:spLocks noGrp="1" noRot="1" noChangeAspect="1" noChangeArrowheads="1" noTextEdit="1"/>
          </p:cNvSpPr>
          <p:nvPr>
            <p:ph type="sldImg"/>
          </p:nvPr>
        </p:nvSpPr>
        <p:spPr>
          <a:ln/>
        </p:spPr>
      </p:sp>
      <p:sp>
        <p:nvSpPr>
          <p:cNvPr id="395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17376A52-39C0-41FD-AD67-4B909D1D84F7}" type="slidenum">
              <a:rPr lang="he-IL" sz="1200" smtClean="0">
                <a:solidFill>
                  <a:schemeClr val="tx1"/>
                </a:solidFill>
                <a:latin typeface="Arial" pitchFamily="34" charset="0"/>
              </a:rPr>
              <a:pPr eaLnBrk="1" hangingPunct="1"/>
              <a:t>4</a:t>
            </a:fld>
            <a:endParaRPr lang="en-US" sz="1200">
              <a:solidFill>
                <a:schemeClr val="tx1"/>
              </a:solidFill>
              <a:latin typeface="Arial" pitchFamily="34" charset="0"/>
            </a:endParaRPr>
          </a:p>
        </p:txBody>
      </p:sp>
      <p:sp>
        <p:nvSpPr>
          <p:cNvPr id="402435" name="Rectangle 2"/>
          <p:cNvSpPr>
            <a:spLocks noGrp="1" noRot="1" noChangeAspect="1" noChangeArrowheads="1" noTextEdit="1"/>
          </p:cNvSpPr>
          <p:nvPr>
            <p:ph type="sldImg"/>
          </p:nvPr>
        </p:nvSpPr>
        <p:spPr>
          <a:ln/>
        </p:spPr>
      </p:sp>
      <p:sp>
        <p:nvSpPr>
          <p:cNvPr id="402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17376A52-39C0-41FD-AD67-4B909D1D84F7}" type="slidenum">
              <a:rPr lang="he-IL" sz="1200" smtClean="0">
                <a:solidFill>
                  <a:schemeClr val="tx1"/>
                </a:solidFill>
                <a:latin typeface="Arial" pitchFamily="34" charset="0"/>
              </a:rPr>
              <a:pPr eaLnBrk="1" hangingPunct="1"/>
              <a:t>5</a:t>
            </a:fld>
            <a:endParaRPr lang="en-US" sz="1200">
              <a:solidFill>
                <a:schemeClr val="tx1"/>
              </a:solidFill>
              <a:latin typeface="Arial" pitchFamily="34" charset="0"/>
            </a:endParaRPr>
          </a:p>
        </p:txBody>
      </p:sp>
      <p:sp>
        <p:nvSpPr>
          <p:cNvPr id="402435" name="Rectangle 2"/>
          <p:cNvSpPr>
            <a:spLocks noGrp="1" noRot="1" noChangeAspect="1" noChangeArrowheads="1" noTextEdit="1"/>
          </p:cNvSpPr>
          <p:nvPr>
            <p:ph type="sldImg"/>
          </p:nvPr>
        </p:nvSpPr>
        <p:spPr>
          <a:ln/>
        </p:spPr>
      </p:sp>
      <p:sp>
        <p:nvSpPr>
          <p:cNvPr id="402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BAD2F463-0259-472D-83DD-908499D5E400}" type="slidenum">
              <a:rPr lang="he-IL" sz="1200" smtClean="0">
                <a:solidFill>
                  <a:schemeClr val="tx1"/>
                </a:solidFill>
                <a:latin typeface="Arial" pitchFamily="34" charset="0"/>
              </a:rPr>
              <a:pPr eaLnBrk="1" hangingPunct="1"/>
              <a:t>6</a:t>
            </a:fld>
            <a:endParaRPr lang="en-US" sz="1200">
              <a:solidFill>
                <a:schemeClr val="tx1"/>
              </a:solidFill>
              <a:latin typeface="Arial" pitchFamily="34" charset="0"/>
            </a:endParaRPr>
          </a:p>
        </p:txBody>
      </p:sp>
      <p:sp>
        <p:nvSpPr>
          <p:cNvPr id="406531" name="Rectangle 2"/>
          <p:cNvSpPr>
            <a:spLocks noGrp="1" noRot="1" noChangeAspect="1" noChangeArrowheads="1" noTextEdit="1"/>
          </p:cNvSpPr>
          <p:nvPr>
            <p:ph type="sldImg"/>
          </p:nvPr>
        </p:nvSpPr>
        <p:spPr>
          <a:ln/>
        </p:spPr>
      </p:sp>
      <p:sp>
        <p:nvSpPr>
          <p:cNvPr id="406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BAD2F463-0259-472D-83DD-908499D5E400}" type="slidenum">
              <a:rPr lang="he-IL" sz="1200" smtClean="0">
                <a:solidFill>
                  <a:schemeClr val="tx1"/>
                </a:solidFill>
                <a:latin typeface="Arial" pitchFamily="34" charset="0"/>
              </a:rPr>
              <a:pPr eaLnBrk="1" hangingPunct="1"/>
              <a:t>7</a:t>
            </a:fld>
            <a:endParaRPr lang="en-US" sz="1200">
              <a:solidFill>
                <a:schemeClr val="tx1"/>
              </a:solidFill>
              <a:latin typeface="Arial" pitchFamily="34" charset="0"/>
            </a:endParaRPr>
          </a:p>
        </p:txBody>
      </p:sp>
      <p:sp>
        <p:nvSpPr>
          <p:cNvPr id="406531" name="Rectangle 2"/>
          <p:cNvSpPr>
            <a:spLocks noGrp="1" noRot="1" noChangeAspect="1" noChangeArrowheads="1" noTextEdit="1"/>
          </p:cNvSpPr>
          <p:nvPr>
            <p:ph type="sldImg"/>
          </p:nvPr>
        </p:nvSpPr>
        <p:spPr>
          <a:ln/>
        </p:spPr>
      </p:sp>
      <p:sp>
        <p:nvSpPr>
          <p:cNvPr id="406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BAD2F463-0259-472D-83DD-908499D5E400}" type="slidenum">
              <a:rPr lang="he-IL" sz="1200" smtClean="0">
                <a:solidFill>
                  <a:schemeClr val="tx1"/>
                </a:solidFill>
                <a:latin typeface="Arial" pitchFamily="34" charset="0"/>
              </a:rPr>
              <a:pPr eaLnBrk="1" hangingPunct="1"/>
              <a:t>8</a:t>
            </a:fld>
            <a:endParaRPr lang="en-US" sz="1200">
              <a:solidFill>
                <a:schemeClr val="tx1"/>
              </a:solidFill>
              <a:latin typeface="Arial" pitchFamily="34" charset="0"/>
            </a:endParaRPr>
          </a:p>
        </p:txBody>
      </p:sp>
      <p:sp>
        <p:nvSpPr>
          <p:cNvPr id="406531" name="Rectangle 2"/>
          <p:cNvSpPr>
            <a:spLocks noGrp="1" noRot="1" noChangeAspect="1" noChangeArrowheads="1" noTextEdit="1"/>
          </p:cNvSpPr>
          <p:nvPr>
            <p:ph type="sldImg"/>
          </p:nvPr>
        </p:nvSpPr>
        <p:spPr>
          <a:ln/>
        </p:spPr>
      </p:sp>
      <p:sp>
        <p:nvSpPr>
          <p:cNvPr id="406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BAD2F463-0259-472D-83DD-908499D5E400}" type="slidenum">
              <a:rPr lang="he-IL" sz="1200" smtClean="0">
                <a:solidFill>
                  <a:schemeClr val="tx1"/>
                </a:solidFill>
                <a:latin typeface="Arial" pitchFamily="34" charset="0"/>
              </a:rPr>
              <a:pPr eaLnBrk="1" hangingPunct="1"/>
              <a:t>9</a:t>
            </a:fld>
            <a:endParaRPr lang="en-US" sz="1200">
              <a:solidFill>
                <a:schemeClr val="tx1"/>
              </a:solidFill>
              <a:latin typeface="Arial" pitchFamily="34" charset="0"/>
            </a:endParaRPr>
          </a:p>
        </p:txBody>
      </p:sp>
      <p:sp>
        <p:nvSpPr>
          <p:cNvPr id="406531" name="Rectangle 2"/>
          <p:cNvSpPr>
            <a:spLocks noGrp="1" noRot="1" noChangeAspect="1" noChangeArrowheads="1" noTextEdit="1"/>
          </p:cNvSpPr>
          <p:nvPr>
            <p:ph type="sldImg"/>
          </p:nvPr>
        </p:nvSpPr>
        <p:spPr>
          <a:ln/>
        </p:spPr>
      </p:sp>
      <p:sp>
        <p:nvSpPr>
          <p:cNvPr id="406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extLst>
      <p:ext uri="{BB962C8B-B14F-4D97-AF65-F5344CB8AC3E}">
        <p14:creationId xmlns:p14="http://schemas.microsoft.com/office/powerpoint/2010/main" val="1776487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BAD2F463-0259-472D-83DD-908499D5E400}" type="slidenum">
              <a:rPr lang="he-IL" sz="1200" smtClean="0">
                <a:solidFill>
                  <a:schemeClr val="tx1"/>
                </a:solidFill>
                <a:latin typeface="Arial" pitchFamily="34" charset="0"/>
              </a:rPr>
              <a:pPr eaLnBrk="1" hangingPunct="1"/>
              <a:t>10</a:t>
            </a:fld>
            <a:endParaRPr lang="en-US" sz="1200">
              <a:solidFill>
                <a:schemeClr val="tx1"/>
              </a:solidFill>
              <a:latin typeface="Arial" pitchFamily="34" charset="0"/>
            </a:endParaRPr>
          </a:p>
        </p:txBody>
      </p:sp>
      <p:sp>
        <p:nvSpPr>
          <p:cNvPr id="406531" name="Rectangle 2"/>
          <p:cNvSpPr>
            <a:spLocks noGrp="1" noRot="1" noChangeAspect="1" noChangeArrowheads="1" noTextEdit="1"/>
          </p:cNvSpPr>
          <p:nvPr>
            <p:ph type="sldImg"/>
          </p:nvPr>
        </p:nvSpPr>
        <p:spPr>
          <a:ln/>
        </p:spPr>
      </p:sp>
      <p:sp>
        <p:nvSpPr>
          <p:cNvPr id="406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BAD2F463-0259-472D-83DD-908499D5E400}" type="slidenum">
              <a:rPr lang="he-IL" sz="1200" smtClean="0">
                <a:solidFill>
                  <a:schemeClr val="tx1"/>
                </a:solidFill>
                <a:latin typeface="Arial" pitchFamily="34" charset="0"/>
              </a:rPr>
              <a:pPr eaLnBrk="1" hangingPunct="1"/>
              <a:t>11</a:t>
            </a:fld>
            <a:endParaRPr lang="en-US" sz="1200">
              <a:solidFill>
                <a:schemeClr val="tx1"/>
              </a:solidFill>
              <a:latin typeface="Arial" pitchFamily="34" charset="0"/>
            </a:endParaRPr>
          </a:p>
        </p:txBody>
      </p:sp>
      <p:sp>
        <p:nvSpPr>
          <p:cNvPr id="406531" name="Rectangle 2"/>
          <p:cNvSpPr>
            <a:spLocks noGrp="1" noRot="1" noChangeAspect="1" noChangeArrowheads="1" noTextEdit="1"/>
          </p:cNvSpPr>
          <p:nvPr>
            <p:ph type="sldImg"/>
          </p:nvPr>
        </p:nvSpPr>
        <p:spPr>
          <a:ln/>
        </p:spPr>
      </p:sp>
      <p:sp>
        <p:nvSpPr>
          <p:cNvPr id="406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buNone/>
            </a:pPr>
            <a:endParaRPr lang="he-IL" dirty="0"/>
          </a:p>
        </p:txBody>
      </p:sp>
    </p:spTree>
    <p:extLst>
      <p:ext uri="{BB962C8B-B14F-4D97-AF65-F5344CB8AC3E}">
        <p14:creationId xmlns:p14="http://schemas.microsoft.com/office/powerpoint/2010/main" val="41872283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6A20EF8B-8636-4459-8EFD-6096D1C183D3}" type="slidenum">
              <a:rPr kumimoji="0" lang="he-IL" sz="1200" b="0" i="0" u="none" strike="noStrike" kern="1200" cap="none" spc="0" normalizeH="0" baseline="0" noProof="0" smtClean="0">
                <a:ln>
                  <a:noFill/>
                </a:ln>
                <a:solidFill>
                  <a:srgbClr val="000000"/>
                </a:solidFill>
                <a:effectLst/>
                <a:uLnTx/>
                <a:uFillTx/>
                <a:latin typeface="Arial" pitchFamily="34" charset="0"/>
                <a:ea typeface="+mn-ea"/>
                <a:cs typeface="Arial"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440323" name="Rectangle 2"/>
          <p:cNvSpPr>
            <a:spLocks noGrp="1" noRot="1" noChangeAspect="1" noChangeArrowheads="1" noTextEdit="1"/>
          </p:cNvSpPr>
          <p:nvPr>
            <p:ph type="sldImg"/>
          </p:nvPr>
        </p:nvSpPr>
        <p:spPr>
          <a:ln/>
        </p:spPr>
      </p:sp>
      <p:sp>
        <p:nvSpPr>
          <p:cNvPr id="440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extLst>
      <p:ext uri="{BB962C8B-B14F-4D97-AF65-F5344CB8AC3E}">
        <p14:creationId xmlns:p14="http://schemas.microsoft.com/office/powerpoint/2010/main" val="17384639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E334B877-076C-4DE2-9ADE-7B4EB6C3F319}" type="slidenum">
              <a:rPr kumimoji="0" lang="he-IL" sz="1200" b="0" i="0" u="none" strike="noStrike" kern="1200" cap="none" spc="0" normalizeH="0" baseline="0" noProof="0" smtClean="0">
                <a:ln>
                  <a:noFill/>
                </a:ln>
                <a:solidFill>
                  <a:srgbClr val="000000"/>
                </a:solidFill>
                <a:effectLst/>
                <a:uLnTx/>
                <a:uFillTx/>
                <a:latin typeface="Arial" pitchFamily="34" charset="0"/>
                <a:ea typeface="+mn-ea"/>
                <a:cs typeface="Arial"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443395" name="Rectangle 2"/>
          <p:cNvSpPr>
            <a:spLocks noGrp="1" noRot="1" noChangeAspect="1" noChangeArrowheads="1" noTextEdit="1"/>
          </p:cNvSpPr>
          <p:nvPr>
            <p:ph type="sldImg"/>
          </p:nvPr>
        </p:nvSpPr>
        <p:spPr>
          <a:ln/>
        </p:spPr>
      </p:sp>
      <p:sp>
        <p:nvSpPr>
          <p:cNvPr id="443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1" eaLnBrk="1" hangingPunct="1"/>
            <a:endParaRPr lang="he-IL" dirty="0"/>
          </a:p>
        </p:txBody>
      </p:sp>
    </p:spTree>
    <p:extLst>
      <p:ext uri="{BB962C8B-B14F-4D97-AF65-F5344CB8AC3E}">
        <p14:creationId xmlns:p14="http://schemas.microsoft.com/office/powerpoint/2010/main" val="15053510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E334B877-076C-4DE2-9ADE-7B4EB6C3F319}" type="slidenum">
              <a:rPr kumimoji="0" lang="he-IL" sz="1200" b="0" i="0" u="none" strike="noStrike" kern="1200" cap="none" spc="0" normalizeH="0" baseline="0" noProof="0" smtClean="0">
                <a:ln>
                  <a:noFill/>
                </a:ln>
                <a:solidFill>
                  <a:srgbClr val="000000"/>
                </a:solidFill>
                <a:effectLst/>
                <a:uLnTx/>
                <a:uFillTx/>
                <a:latin typeface="Arial" pitchFamily="34" charset="0"/>
                <a:ea typeface="+mn-ea"/>
                <a:cs typeface="Arial"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443395" name="Rectangle 2"/>
          <p:cNvSpPr>
            <a:spLocks noGrp="1" noRot="1" noChangeAspect="1" noChangeArrowheads="1" noTextEdit="1"/>
          </p:cNvSpPr>
          <p:nvPr>
            <p:ph type="sldImg"/>
          </p:nvPr>
        </p:nvSpPr>
        <p:spPr>
          <a:ln/>
        </p:spPr>
      </p:sp>
      <p:sp>
        <p:nvSpPr>
          <p:cNvPr id="443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r" defTabSz="914400" rtl="1" eaLnBrk="1" fontAlgn="base" latinLnBrk="0" hangingPunct="1">
              <a:lnSpc>
                <a:spcPct val="100000"/>
              </a:lnSpc>
              <a:spcBef>
                <a:spcPct val="30000"/>
              </a:spcBef>
              <a:spcAft>
                <a:spcPct val="0"/>
              </a:spcAft>
              <a:buClrTx/>
              <a:buSzTx/>
              <a:buFontTx/>
              <a:buNone/>
              <a:tabLst/>
              <a:defRPr/>
            </a:pPr>
            <a:endParaRPr lang="he-IL" dirty="0"/>
          </a:p>
        </p:txBody>
      </p:sp>
    </p:spTree>
    <p:extLst>
      <p:ext uri="{BB962C8B-B14F-4D97-AF65-F5344CB8AC3E}">
        <p14:creationId xmlns:p14="http://schemas.microsoft.com/office/powerpoint/2010/main" val="110654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E334B877-076C-4DE2-9ADE-7B4EB6C3F319}" type="slidenum">
              <a:rPr kumimoji="0" lang="he-IL" sz="1200" b="0" i="0" u="none" strike="noStrike" kern="1200" cap="none" spc="0" normalizeH="0" baseline="0" noProof="0" smtClean="0">
                <a:ln>
                  <a:noFill/>
                </a:ln>
                <a:solidFill>
                  <a:srgbClr val="000000"/>
                </a:solidFill>
                <a:effectLst/>
                <a:uLnTx/>
                <a:uFillTx/>
                <a:latin typeface="Arial" pitchFamily="34" charset="0"/>
                <a:ea typeface="+mn-ea"/>
                <a:cs typeface="Arial"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443395" name="Rectangle 2"/>
          <p:cNvSpPr>
            <a:spLocks noGrp="1" noRot="1" noChangeAspect="1" noChangeArrowheads="1" noTextEdit="1"/>
          </p:cNvSpPr>
          <p:nvPr>
            <p:ph type="sldImg"/>
          </p:nvPr>
        </p:nvSpPr>
        <p:spPr>
          <a:ln/>
        </p:spPr>
      </p:sp>
      <p:sp>
        <p:nvSpPr>
          <p:cNvPr id="443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1" eaLnBrk="1" hangingPunct="1"/>
            <a:endParaRPr lang="he-IL" dirty="0"/>
          </a:p>
        </p:txBody>
      </p:sp>
    </p:spTree>
    <p:extLst>
      <p:ext uri="{BB962C8B-B14F-4D97-AF65-F5344CB8AC3E}">
        <p14:creationId xmlns:p14="http://schemas.microsoft.com/office/powerpoint/2010/main" val="42526671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9B370337-8E6B-42CD-9F97-61055DB54313}" type="slidenum">
              <a:rPr lang="he-IL" sz="1200" smtClean="0">
                <a:solidFill>
                  <a:schemeClr val="tx1"/>
                </a:solidFill>
                <a:latin typeface="Arial" pitchFamily="34" charset="0"/>
              </a:rPr>
              <a:pPr eaLnBrk="1" hangingPunct="1"/>
              <a:t>18</a:t>
            </a:fld>
            <a:endParaRPr lang="en-US" sz="1200">
              <a:solidFill>
                <a:schemeClr val="tx1"/>
              </a:solidFill>
              <a:latin typeface="Arial" pitchFamily="34" charset="0"/>
            </a:endParaRPr>
          </a:p>
        </p:txBody>
      </p:sp>
      <p:sp>
        <p:nvSpPr>
          <p:cNvPr id="395267" name="Rectangle 2"/>
          <p:cNvSpPr>
            <a:spLocks noGrp="1" noRot="1" noChangeAspect="1" noChangeArrowheads="1" noTextEdit="1"/>
          </p:cNvSpPr>
          <p:nvPr>
            <p:ph type="sldImg"/>
          </p:nvPr>
        </p:nvSpPr>
        <p:spPr>
          <a:ln/>
        </p:spPr>
      </p:sp>
      <p:sp>
        <p:nvSpPr>
          <p:cNvPr id="395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9B370337-8E6B-42CD-9F97-61055DB54313}" type="slidenum">
              <a:rPr lang="he-IL" sz="1200" smtClean="0">
                <a:solidFill>
                  <a:schemeClr val="tx1"/>
                </a:solidFill>
                <a:latin typeface="Arial" pitchFamily="34" charset="0"/>
              </a:rPr>
              <a:pPr eaLnBrk="1" hangingPunct="1"/>
              <a:t>19</a:t>
            </a:fld>
            <a:endParaRPr lang="en-US" sz="1200">
              <a:solidFill>
                <a:schemeClr val="tx1"/>
              </a:solidFill>
              <a:latin typeface="Arial" pitchFamily="34" charset="0"/>
            </a:endParaRPr>
          </a:p>
        </p:txBody>
      </p:sp>
      <p:sp>
        <p:nvSpPr>
          <p:cNvPr id="395267" name="Rectangle 2"/>
          <p:cNvSpPr>
            <a:spLocks noGrp="1" noRot="1" noChangeAspect="1" noChangeArrowheads="1" noTextEdit="1"/>
          </p:cNvSpPr>
          <p:nvPr>
            <p:ph type="sldImg"/>
          </p:nvPr>
        </p:nvSpPr>
        <p:spPr>
          <a:ln/>
        </p:spPr>
      </p:sp>
      <p:sp>
        <p:nvSpPr>
          <p:cNvPr id="395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9B370337-8E6B-42CD-9F97-61055DB54313}" type="slidenum">
              <a:rPr lang="he-IL" sz="1200" smtClean="0">
                <a:solidFill>
                  <a:schemeClr val="tx1"/>
                </a:solidFill>
                <a:latin typeface="Arial" pitchFamily="34" charset="0"/>
              </a:rPr>
              <a:pPr eaLnBrk="1" hangingPunct="1"/>
              <a:t>20</a:t>
            </a:fld>
            <a:endParaRPr lang="en-US" sz="1200">
              <a:solidFill>
                <a:schemeClr val="tx1"/>
              </a:solidFill>
              <a:latin typeface="Arial" pitchFamily="34" charset="0"/>
            </a:endParaRPr>
          </a:p>
        </p:txBody>
      </p:sp>
      <p:sp>
        <p:nvSpPr>
          <p:cNvPr id="395267" name="Rectangle 2"/>
          <p:cNvSpPr>
            <a:spLocks noGrp="1" noRot="1" noChangeAspect="1" noChangeArrowheads="1" noTextEdit="1"/>
          </p:cNvSpPr>
          <p:nvPr>
            <p:ph type="sldImg"/>
          </p:nvPr>
        </p:nvSpPr>
        <p:spPr>
          <a:ln/>
        </p:spPr>
      </p:sp>
      <p:sp>
        <p:nvSpPr>
          <p:cNvPr id="395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9B370337-8E6B-42CD-9F97-61055DB54313}" type="slidenum">
              <a:rPr lang="he-IL" sz="1200" smtClean="0">
                <a:solidFill>
                  <a:schemeClr val="tx1"/>
                </a:solidFill>
                <a:latin typeface="Arial" pitchFamily="34" charset="0"/>
              </a:rPr>
              <a:pPr eaLnBrk="1" hangingPunct="1"/>
              <a:t>21</a:t>
            </a:fld>
            <a:endParaRPr lang="en-US" sz="1200">
              <a:solidFill>
                <a:schemeClr val="tx1"/>
              </a:solidFill>
              <a:latin typeface="Arial" pitchFamily="34" charset="0"/>
            </a:endParaRPr>
          </a:p>
        </p:txBody>
      </p:sp>
      <p:sp>
        <p:nvSpPr>
          <p:cNvPr id="395267" name="Rectangle 2"/>
          <p:cNvSpPr>
            <a:spLocks noGrp="1" noRot="1" noChangeAspect="1" noChangeArrowheads="1" noTextEdit="1"/>
          </p:cNvSpPr>
          <p:nvPr>
            <p:ph type="sldImg"/>
          </p:nvPr>
        </p:nvSpPr>
        <p:spPr>
          <a:ln/>
        </p:spPr>
      </p:sp>
      <p:sp>
        <p:nvSpPr>
          <p:cNvPr id="395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9B370337-8E6B-42CD-9F97-61055DB54313}" type="slidenum">
              <a:rPr lang="he-IL" sz="1200" smtClean="0">
                <a:solidFill>
                  <a:schemeClr val="tx1"/>
                </a:solidFill>
                <a:latin typeface="Arial" pitchFamily="34" charset="0"/>
              </a:rPr>
              <a:pPr eaLnBrk="1" hangingPunct="1"/>
              <a:t>22</a:t>
            </a:fld>
            <a:endParaRPr lang="en-US" sz="1200">
              <a:solidFill>
                <a:schemeClr val="tx1"/>
              </a:solidFill>
              <a:latin typeface="Arial" pitchFamily="34" charset="0"/>
            </a:endParaRPr>
          </a:p>
        </p:txBody>
      </p:sp>
      <p:sp>
        <p:nvSpPr>
          <p:cNvPr id="395267" name="Rectangle 2"/>
          <p:cNvSpPr>
            <a:spLocks noGrp="1" noRot="1" noChangeAspect="1" noChangeArrowheads="1" noTextEdit="1"/>
          </p:cNvSpPr>
          <p:nvPr>
            <p:ph type="sldImg"/>
          </p:nvPr>
        </p:nvSpPr>
        <p:spPr>
          <a:ln/>
        </p:spPr>
      </p:sp>
      <p:sp>
        <p:nvSpPr>
          <p:cNvPr id="395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9B370337-8E6B-42CD-9F97-61055DB54313}" type="slidenum">
              <a:rPr lang="he-IL" sz="1200" smtClean="0">
                <a:solidFill>
                  <a:schemeClr val="tx1"/>
                </a:solidFill>
                <a:latin typeface="Arial" pitchFamily="34" charset="0"/>
              </a:rPr>
              <a:pPr eaLnBrk="1" hangingPunct="1"/>
              <a:t>23</a:t>
            </a:fld>
            <a:endParaRPr lang="en-US" sz="1200">
              <a:solidFill>
                <a:schemeClr val="tx1"/>
              </a:solidFill>
              <a:latin typeface="Arial" pitchFamily="34" charset="0"/>
            </a:endParaRPr>
          </a:p>
        </p:txBody>
      </p:sp>
      <p:sp>
        <p:nvSpPr>
          <p:cNvPr id="395267" name="Rectangle 2"/>
          <p:cNvSpPr>
            <a:spLocks noGrp="1" noRot="1" noChangeAspect="1" noChangeArrowheads="1" noTextEdit="1"/>
          </p:cNvSpPr>
          <p:nvPr>
            <p:ph type="sldImg"/>
          </p:nvPr>
        </p:nvSpPr>
        <p:spPr>
          <a:ln/>
        </p:spPr>
      </p:sp>
      <p:sp>
        <p:nvSpPr>
          <p:cNvPr id="395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9B370337-8E6B-42CD-9F97-61055DB54313}" type="slidenum">
              <a:rPr lang="he-IL" sz="1200" smtClean="0">
                <a:solidFill>
                  <a:schemeClr val="tx1"/>
                </a:solidFill>
                <a:latin typeface="Arial" pitchFamily="34" charset="0"/>
              </a:rPr>
              <a:pPr eaLnBrk="1" hangingPunct="1"/>
              <a:t>25</a:t>
            </a:fld>
            <a:endParaRPr lang="en-US" sz="1200">
              <a:solidFill>
                <a:schemeClr val="tx1"/>
              </a:solidFill>
              <a:latin typeface="Arial" pitchFamily="34" charset="0"/>
            </a:endParaRPr>
          </a:p>
        </p:txBody>
      </p:sp>
      <p:sp>
        <p:nvSpPr>
          <p:cNvPr id="395267" name="Rectangle 2"/>
          <p:cNvSpPr>
            <a:spLocks noGrp="1" noRot="1" noChangeAspect="1" noChangeArrowheads="1" noTextEdit="1"/>
          </p:cNvSpPr>
          <p:nvPr>
            <p:ph type="sldImg"/>
          </p:nvPr>
        </p:nvSpPr>
        <p:spPr>
          <a:ln/>
        </p:spPr>
      </p:sp>
      <p:sp>
        <p:nvSpPr>
          <p:cNvPr id="395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9B370337-8E6B-42CD-9F97-61055DB54313}" type="slidenum">
              <a:rPr lang="he-IL" sz="1200" smtClean="0">
                <a:solidFill>
                  <a:schemeClr val="tx1"/>
                </a:solidFill>
                <a:latin typeface="Arial" pitchFamily="34" charset="0"/>
              </a:rPr>
              <a:pPr eaLnBrk="1" hangingPunct="1"/>
              <a:t>26</a:t>
            </a:fld>
            <a:endParaRPr lang="en-US" sz="1200">
              <a:solidFill>
                <a:schemeClr val="tx1"/>
              </a:solidFill>
              <a:latin typeface="Arial" pitchFamily="34" charset="0"/>
            </a:endParaRPr>
          </a:p>
        </p:txBody>
      </p:sp>
      <p:sp>
        <p:nvSpPr>
          <p:cNvPr id="395267" name="Rectangle 2"/>
          <p:cNvSpPr>
            <a:spLocks noGrp="1" noRot="1" noChangeAspect="1" noChangeArrowheads="1" noTextEdit="1"/>
          </p:cNvSpPr>
          <p:nvPr>
            <p:ph type="sldImg"/>
          </p:nvPr>
        </p:nvSpPr>
        <p:spPr>
          <a:ln/>
        </p:spPr>
      </p:sp>
      <p:sp>
        <p:nvSpPr>
          <p:cNvPr id="395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9B370337-8E6B-42CD-9F97-61055DB54313}" type="slidenum">
              <a:rPr lang="he-IL" sz="1200" smtClean="0">
                <a:solidFill>
                  <a:schemeClr val="tx1"/>
                </a:solidFill>
                <a:latin typeface="Arial" pitchFamily="34" charset="0"/>
              </a:rPr>
              <a:pPr eaLnBrk="1" hangingPunct="1"/>
              <a:t>27</a:t>
            </a:fld>
            <a:endParaRPr lang="en-US" sz="1200">
              <a:solidFill>
                <a:schemeClr val="tx1"/>
              </a:solidFill>
              <a:latin typeface="Arial" pitchFamily="34" charset="0"/>
            </a:endParaRPr>
          </a:p>
        </p:txBody>
      </p:sp>
      <p:sp>
        <p:nvSpPr>
          <p:cNvPr id="395267" name="Rectangle 2"/>
          <p:cNvSpPr>
            <a:spLocks noGrp="1" noRot="1" noChangeAspect="1" noChangeArrowheads="1" noTextEdit="1"/>
          </p:cNvSpPr>
          <p:nvPr>
            <p:ph type="sldImg"/>
          </p:nvPr>
        </p:nvSpPr>
        <p:spPr>
          <a:ln/>
        </p:spPr>
      </p:sp>
      <p:sp>
        <p:nvSpPr>
          <p:cNvPr id="395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9B370337-8E6B-42CD-9F97-61055DB54313}" type="slidenum">
              <a:rPr lang="he-IL" sz="1200" smtClean="0">
                <a:solidFill>
                  <a:schemeClr val="tx1"/>
                </a:solidFill>
                <a:latin typeface="Arial" pitchFamily="34" charset="0"/>
              </a:rPr>
              <a:pPr eaLnBrk="1" hangingPunct="1"/>
              <a:t>28</a:t>
            </a:fld>
            <a:endParaRPr lang="en-US" sz="1200">
              <a:solidFill>
                <a:schemeClr val="tx1"/>
              </a:solidFill>
              <a:latin typeface="Arial" pitchFamily="34" charset="0"/>
            </a:endParaRPr>
          </a:p>
        </p:txBody>
      </p:sp>
      <p:sp>
        <p:nvSpPr>
          <p:cNvPr id="395267" name="Rectangle 2"/>
          <p:cNvSpPr>
            <a:spLocks noGrp="1" noRot="1" noChangeAspect="1" noChangeArrowheads="1" noTextEdit="1"/>
          </p:cNvSpPr>
          <p:nvPr>
            <p:ph type="sldImg"/>
          </p:nvPr>
        </p:nvSpPr>
        <p:spPr>
          <a:ln/>
        </p:spPr>
      </p:sp>
      <p:sp>
        <p:nvSpPr>
          <p:cNvPr id="395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extLst>
      <p:ext uri="{BB962C8B-B14F-4D97-AF65-F5344CB8AC3E}">
        <p14:creationId xmlns:p14="http://schemas.microsoft.com/office/powerpoint/2010/main" val="32009926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9B370337-8E6B-42CD-9F97-61055DB54313}" type="slidenum">
              <a:rPr lang="he-IL" sz="1200" smtClean="0">
                <a:solidFill>
                  <a:schemeClr val="tx1"/>
                </a:solidFill>
                <a:latin typeface="Arial" pitchFamily="34" charset="0"/>
              </a:rPr>
              <a:pPr eaLnBrk="1" hangingPunct="1"/>
              <a:t>29</a:t>
            </a:fld>
            <a:endParaRPr lang="en-US" sz="1200">
              <a:solidFill>
                <a:schemeClr val="tx1"/>
              </a:solidFill>
              <a:latin typeface="Arial" pitchFamily="34" charset="0"/>
            </a:endParaRPr>
          </a:p>
        </p:txBody>
      </p:sp>
      <p:sp>
        <p:nvSpPr>
          <p:cNvPr id="395267" name="Rectangle 2"/>
          <p:cNvSpPr>
            <a:spLocks noGrp="1" noRot="1" noChangeAspect="1" noChangeArrowheads="1" noTextEdit="1"/>
          </p:cNvSpPr>
          <p:nvPr>
            <p:ph type="sldImg"/>
          </p:nvPr>
        </p:nvSpPr>
        <p:spPr>
          <a:ln/>
        </p:spPr>
      </p:sp>
      <p:sp>
        <p:nvSpPr>
          <p:cNvPr id="395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extLst>
      <p:ext uri="{BB962C8B-B14F-4D97-AF65-F5344CB8AC3E}">
        <p14:creationId xmlns:p14="http://schemas.microsoft.com/office/powerpoint/2010/main" val="42209758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5C96B76B-EC0E-474B-80A5-7BF2AD09BE73}" type="slidenum">
              <a:rPr lang="he-IL" sz="1200" smtClean="0">
                <a:solidFill>
                  <a:schemeClr val="tx1"/>
                </a:solidFill>
                <a:latin typeface="Arial" pitchFamily="34" charset="0"/>
              </a:rPr>
              <a:pPr eaLnBrk="1" hangingPunct="1"/>
              <a:t>30</a:t>
            </a:fld>
            <a:endParaRPr lang="en-US" sz="1200">
              <a:solidFill>
                <a:schemeClr val="tx1"/>
              </a:solidFill>
              <a:latin typeface="Arial" pitchFamily="34" charset="0"/>
            </a:endParaRPr>
          </a:p>
        </p:txBody>
      </p:sp>
      <p:sp>
        <p:nvSpPr>
          <p:cNvPr id="419843" name="Rectangle 2"/>
          <p:cNvSpPr>
            <a:spLocks noGrp="1" noRot="1" noChangeAspect="1" noChangeArrowheads="1" noTextEdit="1"/>
          </p:cNvSpPr>
          <p:nvPr>
            <p:ph type="sldImg"/>
          </p:nvPr>
        </p:nvSpPr>
        <p:spPr>
          <a:ln/>
        </p:spPr>
      </p:sp>
      <p:sp>
        <p:nvSpPr>
          <p:cNvPr id="419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5C96B76B-EC0E-474B-80A5-7BF2AD09BE73}" type="slidenum">
              <a:rPr lang="he-IL" sz="1200" smtClean="0">
                <a:solidFill>
                  <a:schemeClr val="tx1"/>
                </a:solidFill>
                <a:latin typeface="Arial" pitchFamily="34" charset="0"/>
              </a:rPr>
              <a:pPr eaLnBrk="1" hangingPunct="1"/>
              <a:t>31</a:t>
            </a:fld>
            <a:endParaRPr lang="en-US" sz="1200">
              <a:solidFill>
                <a:schemeClr val="tx1"/>
              </a:solidFill>
              <a:latin typeface="Arial" pitchFamily="34" charset="0"/>
            </a:endParaRPr>
          </a:p>
        </p:txBody>
      </p:sp>
      <p:sp>
        <p:nvSpPr>
          <p:cNvPr id="419843" name="Rectangle 2"/>
          <p:cNvSpPr>
            <a:spLocks noGrp="1" noRot="1" noChangeAspect="1" noChangeArrowheads="1" noTextEdit="1"/>
          </p:cNvSpPr>
          <p:nvPr>
            <p:ph type="sldImg"/>
          </p:nvPr>
        </p:nvSpPr>
        <p:spPr>
          <a:ln/>
        </p:spPr>
      </p:sp>
      <p:sp>
        <p:nvSpPr>
          <p:cNvPr id="419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5C96B76B-EC0E-474B-80A5-7BF2AD09BE73}" type="slidenum">
              <a:rPr lang="he-IL" sz="1200" smtClean="0">
                <a:solidFill>
                  <a:schemeClr val="tx1"/>
                </a:solidFill>
                <a:latin typeface="Arial" pitchFamily="34" charset="0"/>
              </a:rPr>
              <a:pPr eaLnBrk="1" hangingPunct="1"/>
              <a:t>32</a:t>
            </a:fld>
            <a:endParaRPr lang="en-US" sz="1200">
              <a:solidFill>
                <a:schemeClr val="tx1"/>
              </a:solidFill>
              <a:latin typeface="Arial" pitchFamily="34" charset="0"/>
            </a:endParaRPr>
          </a:p>
        </p:txBody>
      </p:sp>
      <p:sp>
        <p:nvSpPr>
          <p:cNvPr id="419843" name="Rectangle 2"/>
          <p:cNvSpPr>
            <a:spLocks noGrp="1" noRot="1" noChangeAspect="1" noChangeArrowheads="1" noTextEdit="1"/>
          </p:cNvSpPr>
          <p:nvPr>
            <p:ph type="sldImg"/>
          </p:nvPr>
        </p:nvSpPr>
        <p:spPr>
          <a:ln/>
        </p:spPr>
      </p:sp>
      <p:sp>
        <p:nvSpPr>
          <p:cNvPr id="419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6980209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5C96B76B-EC0E-474B-80A5-7BF2AD09BE73}" type="slidenum">
              <a:rPr lang="he-IL" sz="1200" smtClean="0">
                <a:solidFill>
                  <a:schemeClr val="tx1"/>
                </a:solidFill>
                <a:latin typeface="Arial" pitchFamily="34" charset="0"/>
              </a:rPr>
              <a:pPr eaLnBrk="1" hangingPunct="1"/>
              <a:t>33</a:t>
            </a:fld>
            <a:endParaRPr lang="en-US" sz="1200">
              <a:solidFill>
                <a:schemeClr val="tx1"/>
              </a:solidFill>
              <a:latin typeface="Arial" pitchFamily="34" charset="0"/>
            </a:endParaRPr>
          </a:p>
        </p:txBody>
      </p:sp>
      <p:sp>
        <p:nvSpPr>
          <p:cNvPr id="419843" name="Rectangle 2"/>
          <p:cNvSpPr>
            <a:spLocks noGrp="1" noRot="1" noChangeAspect="1" noChangeArrowheads="1" noTextEdit="1"/>
          </p:cNvSpPr>
          <p:nvPr>
            <p:ph type="sldImg"/>
          </p:nvPr>
        </p:nvSpPr>
        <p:spPr>
          <a:ln/>
        </p:spPr>
      </p:sp>
      <p:sp>
        <p:nvSpPr>
          <p:cNvPr id="419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5C96B76B-EC0E-474B-80A5-7BF2AD09BE73}" type="slidenum">
              <a:rPr lang="he-IL" sz="1200" smtClean="0">
                <a:solidFill>
                  <a:schemeClr val="tx1"/>
                </a:solidFill>
                <a:latin typeface="Arial" pitchFamily="34" charset="0"/>
              </a:rPr>
              <a:pPr eaLnBrk="1" hangingPunct="1"/>
              <a:t>34</a:t>
            </a:fld>
            <a:endParaRPr lang="en-US" sz="1200">
              <a:solidFill>
                <a:schemeClr val="tx1"/>
              </a:solidFill>
              <a:latin typeface="Arial" pitchFamily="34" charset="0"/>
            </a:endParaRPr>
          </a:p>
        </p:txBody>
      </p:sp>
      <p:sp>
        <p:nvSpPr>
          <p:cNvPr id="419843" name="Rectangle 2"/>
          <p:cNvSpPr>
            <a:spLocks noGrp="1" noRot="1" noChangeAspect="1" noChangeArrowheads="1" noTextEdit="1"/>
          </p:cNvSpPr>
          <p:nvPr>
            <p:ph type="sldImg"/>
          </p:nvPr>
        </p:nvSpPr>
        <p:spPr>
          <a:ln/>
        </p:spPr>
      </p:sp>
      <p:sp>
        <p:nvSpPr>
          <p:cNvPr id="419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5C96B76B-EC0E-474B-80A5-7BF2AD09BE73}" type="slidenum">
              <a:rPr lang="he-IL" sz="1200" smtClean="0">
                <a:solidFill>
                  <a:schemeClr val="tx1"/>
                </a:solidFill>
                <a:latin typeface="Arial" pitchFamily="34" charset="0"/>
              </a:rPr>
              <a:pPr eaLnBrk="1" hangingPunct="1"/>
              <a:t>35</a:t>
            </a:fld>
            <a:endParaRPr lang="en-US" sz="1200">
              <a:solidFill>
                <a:schemeClr val="tx1"/>
              </a:solidFill>
              <a:latin typeface="Arial" pitchFamily="34" charset="0"/>
            </a:endParaRPr>
          </a:p>
        </p:txBody>
      </p:sp>
      <p:sp>
        <p:nvSpPr>
          <p:cNvPr id="419843" name="Rectangle 2"/>
          <p:cNvSpPr>
            <a:spLocks noGrp="1" noRot="1" noChangeAspect="1" noChangeArrowheads="1" noTextEdit="1"/>
          </p:cNvSpPr>
          <p:nvPr>
            <p:ph type="sldImg"/>
          </p:nvPr>
        </p:nvSpPr>
        <p:spPr>
          <a:ln/>
        </p:spPr>
      </p:sp>
      <p:sp>
        <p:nvSpPr>
          <p:cNvPr id="419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5C96B76B-EC0E-474B-80A5-7BF2AD09BE73}" type="slidenum">
              <a:rPr lang="he-IL" sz="1200" smtClean="0">
                <a:solidFill>
                  <a:schemeClr val="tx1"/>
                </a:solidFill>
                <a:latin typeface="Arial" pitchFamily="34" charset="0"/>
              </a:rPr>
              <a:pPr eaLnBrk="1" hangingPunct="1"/>
              <a:t>36</a:t>
            </a:fld>
            <a:endParaRPr lang="en-US" sz="1200">
              <a:solidFill>
                <a:schemeClr val="tx1"/>
              </a:solidFill>
              <a:latin typeface="Arial" pitchFamily="34" charset="0"/>
            </a:endParaRPr>
          </a:p>
        </p:txBody>
      </p:sp>
      <p:sp>
        <p:nvSpPr>
          <p:cNvPr id="419843" name="Rectangle 2"/>
          <p:cNvSpPr>
            <a:spLocks noGrp="1" noRot="1" noChangeAspect="1" noChangeArrowheads="1" noTextEdit="1"/>
          </p:cNvSpPr>
          <p:nvPr>
            <p:ph type="sldImg"/>
          </p:nvPr>
        </p:nvSpPr>
        <p:spPr>
          <a:ln/>
        </p:spPr>
      </p:sp>
      <p:sp>
        <p:nvSpPr>
          <p:cNvPr id="419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5607834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5C96B76B-EC0E-474B-80A5-7BF2AD09BE73}" type="slidenum">
              <a:rPr lang="he-IL" sz="1200" smtClean="0">
                <a:solidFill>
                  <a:schemeClr val="tx1"/>
                </a:solidFill>
                <a:latin typeface="Arial" pitchFamily="34" charset="0"/>
              </a:rPr>
              <a:pPr eaLnBrk="1" hangingPunct="1"/>
              <a:t>37</a:t>
            </a:fld>
            <a:endParaRPr lang="en-US" sz="1200">
              <a:solidFill>
                <a:schemeClr val="tx1"/>
              </a:solidFill>
              <a:latin typeface="Arial" pitchFamily="34" charset="0"/>
            </a:endParaRPr>
          </a:p>
        </p:txBody>
      </p:sp>
      <p:sp>
        <p:nvSpPr>
          <p:cNvPr id="419843" name="Rectangle 2"/>
          <p:cNvSpPr>
            <a:spLocks noGrp="1" noRot="1" noChangeAspect="1" noChangeArrowheads="1" noTextEdit="1"/>
          </p:cNvSpPr>
          <p:nvPr>
            <p:ph type="sldImg"/>
          </p:nvPr>
        </p:nvSpPr>
        <p:spPr>
          <a:ln/>
        </p:spPr>
      </p:sp>
      <p:sp>
        <p:nvSpPr>
          <p:cNvPr id="419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5C96B76B-EC0E-474B-80A5-7BF2AD09BE73}" type="slidenum">
              <a:rPr lang="he-IL" sz="1200" smtClean="0">
                <a:solidFill>
                  <a:schemeClr val="tx1"/>
                </a:solidFill>
                <a:latin typeface="Arial" pitchFamily="34" charset="0"/>
              </a:rPr>
              <a:pPr eaLnBrk="1" hangingPunct="1"/>
              <a:t>38</a:t>
            </a:fld>
            <a:endParaRPr lang="en-US" sz="1200">
              <a:solidFill>
                <a:schemeClr val="tx1"/>
              </a:solidFill>
              <a:latin typeface="Arial" pitchFamily="34" charset="0"/>
            </a:endParaRPr>
          </a:p>
        </p:txBody>
      </p:sp>
      <p:sp>
        <p:nvSpPr>
          <p:cNvPr id="419843" name="Rectangle 2"/>
          <p:cNvSpPr>
            <a:spLocks noGrp="1" noRot="1" noChangeAspect="1" noChangeArrowheads="1" noTextEdit="1"/>
          </p:cNvSpPr>
          <p:nvPr>
            <p:ph type="sldImg"/>
          </p:nvPr>
        </p:nvSpPr>
        <p:spPr>
          <a:ln/>
        </p:spPr>
      </p:sp>
      <p:sp>
        <p:nvSpPr>
          <p:cNvPr id="419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5C96B76B-EC0E-474B-80A5-7BF2AD09BE73}" type="slidenum">
              <a:rPr lang="he-IL" sz="1200" smtClean="0">
                <a:solidFill>
                  <a:schemeClr val="tx1"/>
                </a:solidFill>
                <a:latin typeface="Arial" pitchFamily="34" charset="0"/>
              </a:rPr>
              <a:pPr eaLnBrk="1" hangingPunct="1"/>
              <a:t>39</a:t>
            </a:fld>
            <a:endParaRPr lang="en-US" sz="1200">
              <a:solidFill>
                <a:schemeClr val="tx1"/>
              </a:solidFill>
              <a:latin typeface="Arial" pitchFamily="34" charset="0"/>
            </a:endParaRPr>
          </a:p>
        </p:txBody>
      </p:sp>
      <p:sp>
        <p:nvSpPr>
          <p:cNvPr id="419843" name="Rectangle 2"/>
          <p:cNvSpPr>
            <a:spLocks noGrp="1" noRot="1" noChangeAspect="1" noChangeArrowheads="1" noTextEdit="1"/>
          </p:cNvSpPr>
          <p:nvPr>
            <p:ph type="sldImg"/>
          </p:nvPr>
        </p:nvSpPr>
        <p:spPr>
          <a:ln/>
        </p:spPr>
      </p:sp>
      <p:sp>
        <p:nvSpPr>
          <p:cNvPr id="419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5C96B76B-EC0E-474B-80A5-7BF2AD09BE73}" type="slidenum">
              <a:rPr lang="he-IL" sz="1200" smtClean="0">
                <a:solidFill>
                  <a:schemeClr val="tx1"/>
                </a:solidFill>
                <a:latin typeface="Arial" pitchFamily="34" charset="0"/>
              </a:rPr>
              <a:pPr eaLnBrk="1" hangingPunct="1"/>
              <a:t>40</a:t>
            </a:fld>
            <a:endParaRPr lang="en-US" sz="1200">
              <a:solidFill>
                <a:schemeClr val="tx1"/>
              </a:solidFill>
              <a:latin typeface="Arial" pitchFamily="34" charset="0"/>
            </a:endParaRPr>
          </a:p>
        </p:txBody>
      </p:sp>
      <p:sp>
        <p:nvSpPr>
          <p:cNvPr id="419843" name="Rectangle 2"/>
          <p:cNvSpPr>
            <a:spLocks noGrp="1" noRot="1" noChangeAspect="1" noChangeArrowheads="1" noTextEdit="1"/>
          </p:cNvSpPr>
          <p:nvPr>
            <p:ph type="sldImg"/>
          </p:nvPr>
        </p:nvSpPr>
        <p:spPr>
          <a:ln/>
        </p:spPr>
      </p:sp>
      <p:sp>
        <p:nvSpPr>
          <p:cNvPr id="419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5C96B76B-EC0E-474B-80A5-7BF2AD09BE73}" type="slidenum">
              <a:rPr lang="he-IL" sz="1200" smtClean="0">
                <a:solidFill>
                  <a:schemeClr val="tx1"/>
                </a:solidFill>
                <a:latin typeface="Arial" pitchFamily="34" charset="0"/>
              </a:rPr>
              <a:pPr eaLnBrk="1" hangingPunct="1"/>
              <a:t>41</a:t>
            </a:fld>
            <a:endParaRPr lang="en-US" sz="1200">
              <a:solidFill>
                <a:schemeClr val="tx1"/>
              </a:solidFill>
              <a:latin typeface="Arial" pitchFamily="34" charset="0"/>
            </a:endParaRPr>
          </a:p>
        </p:txBody>
      </p:sp>
      <p:sp>
        <p:nvSpPr>
          <p:cNvPr id="419843" name="Rectangle 2"/>
          <p:cNvSpPr>
            <a:spLocks noGrp="1" noRot="1" noChangeAspect="1" noChangeArrowheads="1" noTextEdit="1"/>
          </p:cNvSpPr>
          <p:nvPr>
            <p:ph type="sldImg"/>
          </p:nvPr>
        </p:nvSpPr>
        <p:spPr>
          <a:ln/>
        </p:spPr>
      </p:sp>
      <p:sp>
        <p:nvSpPr>
          <p:cNvPr id="419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5C96B76B-EC0E-474B-80A5-7BF2AD09BE73}" type="slidenum">
              <a:rPr lang="he-IL" sz="1200" smtClean="0">
                <a:solidFill>
                  <a:schemeClr val="tx1"/>
                </a:solidFill>
                <a:latin typeface="Arial" pitchFamily="34" charset="0"/>
              </a:rPr>
              <a:pPr eaLnBrk="1" hangingPunct="1"/>
              <a:t>42</a:t>
            </a:fld>
            <a:endParaRPr lang="en-US" sz="1200">
              <a:solidFill>
                <a:schemeClr val="tx1"/>
              </a:solidFill>
              <a:latin typeface="Arial" pitchFamily="34" charset="0"/>
            </a:endParaRPr>
          </a:p>
        </p:txBody>
      </p:sp>
      <p:sp>
        <p:nvSpPr>
          <p:cNvPr id="419843" name="Rectangle 2"/>
          <p:cNvSpPr>
            <a:spLocks noGrp="1" noRot="1" noChangeAspect="1" noChangeArrowheads="1" noTextEdit="1"/>
          </p:cNvSpPr>
          <p:nvPr>
            <p:ph type="sldImg"/>
          </p:nvPr>
        </p:nvSpPr>
        <p:spPr>
          <a:ln/>
        </p:spPr>
      </p:sp>
      <p:sp>
        <p:nvSpPr>
          <p:cNvPr id="419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5C96B76B-EC0E-474B-80A5-7BF2AD09BE73}" type="slidenum">
              <a:rPr lang="he-IL" sz="1200" smtClean="0">
                <a:solidFill>
                  <a:schemeClr val="tx1"/>
                </a:solidFill>
                <a:latin typeface="Arial" pitchFamily="34" charset="0"/>
              </a:rPr>
              <a:pPr eaLnBrk="1" hangingPunct="1"/>
              <a:t>43</a:t>
            </a:fld>
            <a:endParaRPr lang="en-US" sz="1200">
              <a:solidFill>
                <a:schemeClr val="tx1"/>
              </a:solidFill>
              <a:latin typeface="Arial" pitchFamily="34" charset="0"/>
            </a:endParaRPr>
          </a:p>
        </p:txBody>
      </p:sp>
      <p:sp>
        <p:nvSpPr>
          <p:cNvPr id="419843" name="Rectangle 2"/>
          <p:cNvSpPr>
            <a:spLocks noGrp="1" noRot="1" noChangeAspect="1" noChangeArrowheads="1" noTextEdit="1"/>
          </p:cNvSpPr>
          <p:nvPr>
            <p:ph type="sldImg"/>
          </p:nvPr>
        </p:nvSpPr>
        <p:spPr>
          <a:ln/>
        </p:spPr>
      </p:sp>
      <p:sp>
        <p:nvSpPr>
          <p:cNvPr id="419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5691134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5C96B76B-EC0E-474B-80A5-7BF2AD09BE73}" type="slidenum">
              <a:rPr lang="he-IL" sz="1200" smtClean="0">
                <a:solidFill>
                  <a:schemeClr val="tx1"/>
                </a:solidFill>
                <a:latin typeface="Arial" pitchFamily="34" charset="0"/>
              </a:rPr>
              <a:pPr eaLnBrk="1" hangingPunct="1"/>
              <a:t>44</a:t>
            </a:fld>
            <a:endParaRPr lang="en-US" sz="1200">
              <a:solidFill>
                <a:schemeClr val="tx1"/>
              </a:solidFill>
              <a:latin typeface="Arial" pitchFamily="34" charset="0"/>
            </a:endParaRPr>
          </a:p>
        </p:txBody>
      </p:sp>
      <p:sp>
        <p:nvSpPr>
          <p:cNvPr id="419843" name="Rectangle 2"/>
          <p:cNvSpPr>
            <a:spLocks noGrp="1" noRot="1" noChangeAspect="1" noChangeArrowheads="1" noTextEdit="1"/>
          </p:cNvSpPr>
          <p:nvPr>
            <p:ph type="sldImg"/>
          </p:nvPr>
        </p:nvSpPr>
        <p:spPr>
          <a:ln/>
        </p:spPr>
      </p:sp>
      <p:sp>
        <p:nvSpPr>
          <p:cNvPr id="419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5982234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45</a:t>
            </a:fld>
            <a:endParaRPr lang="en-US"/>
          </a:p>
        </p:txBody>
      </p:sp>
    </p:spTree>
    <p:extLst>
      <p:ext uri="{BB962C8B-B14F-4D97-AF65-F5344CB8AC3E}">
        <p14:creationId xmlns:p14="http://schemas.microsoft.com/office/powerpoint/2010/main" val="14144332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6A20EF8B-8636-4459-8EFD-6096D1C183D3}" type="slidenum">
              <a:rPr lang="he-IL" sz="1200" smtClean="0">
                <a:solidFill>
                  <a:schemeClr val="tx1"/>
                </a:solidFill>
                <a:latin typeface="Arial" pitchFamily="34" charset="0"/>
              </a:rPr>
              <a:pPr eaLnBrk="1" hangingPunct="1"/>
              <a:t>46</a:t>
            </a:fld>
            <a:endParaRPr lang="en-US" sz="1200">
              <a:solidFill>
                <a:schemeClr val="tx1"/>
              </a:solidFill>
              <a:latin typeface="Arial" pitchFamily="34" charset="0"/>
            </a:endParaRPr>
          </a:p>
        </p:txBody>
      </p:sp>
      <p:sp>
        <p:nvSpPr>
          <p:cNvPr id="440323" name="Rectangle 2"/>
          <p:cNvSpPr>
            <a:spLocks noGrp="1" noRot="1" noChangeAspect="1" noChangeArrowheads="1" noTextEdit="1"/>
          </p:cNvSpPr>
          <p:nvPr>
            <p:ph type="sldImg"/>
          </p:nvPr>
        </p:nvSpPr>
        <p:spPr>
          <a:ln/>
        </p:spPr>
      </p:sp>
      <p:sp>
        <p:nvSpPr>
          <p:cNvPr id="440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A04149D2-7155-4E67-92C1-D141D676366F}" type="slidenum">
              <a:rPr lang="he-IL" sz="1200" smtClean="0">
                <a:solidFill>
                  <a:schemeClr val="tx1"/>
                </a:solidFill>
                <a:latin typeface="Arial" pitchFamily="34" charset="0"/>
              </a:rPr>
              <a:pPr eaLnBrk="1" hangingPunct="1"/>
              <a:t>47</a:t>
            </a:fld>
            <a:endParaRPr lang="en-US" sz="1200">
              <a:solidFill>
                <a:schemeClr val="tx1"/>
              </a:solidFill>
              <a:latin typeface="Arial" pitchFamily="34" charset="0"/>
            </a:endParaRPr>
          </a:p>
        </p:txBody>
      </p:sp>
      <p:sp>
        <p:nvSpPr>
          <p:cNvPr id="445443" name="Rectangle 2"/>
          <p:cNvSpPr>
            <a:spLocks noGrp="1" noRot="1" noChangeAspect="1" noChangeArrowheads="1" noTextEdit="1"/>
          </p:cNvSpPr>
          <p:nvPr>
            <p:ph type="sldImg"/>
          </p:nvPr>
        </p:nvSpPr>
        <p:spPr>
          <a:ln/>
        </p:spPr>
      </p:sp>
      <p:sp>
        <p:nvSpPr>
          <p:cNvPr id="445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A04149D2-7155-4E67-92C1-D141D676366F}" type="slidenum">
              <a:rPr lang="he-IL" sz="1200" smtClean="0">
                <a:solidFill>
                  <a:schemeClr val="tx1"/>
                </a:solidFill>
                <a:latin typeface="Arial" pitchFamily="34" charset="0"/>
              </a:rPr>
              <a:pPr eaLnBrk="1" hangingPunct="1"/>
              <a:t>48</a:t>
            </a:fld>
            <a:endParaRPr lang="en-US" sz="1200">
              <a:solidFill>
                <a:schemeClr val="tx1"/>
              </a:solidFill>
              <a:latin typeface="Arial" pitchFamily="34" charset="0"/>
            </a:endParaRPr>
          </a:p>
        </p:txBody>
      </p:sp>
      <p:sp>
        <p:nvSpPr>
          <p:cNvPr id="445443" name="Rectangle 2"/>
          <p:cNvSpPr>
            <a:spLocks noGrp="1" noRot="1" noChangeAspect="1" noChangeArrowheads="1" noTextEdit="1"/>
          </p:cNvSpPr>
          <p:nvPr>
            <p:ph type="sldImg"/>
          </p:nvPr>
        </p:nvSpPr>
        <p:spPr>
          <a:ln/>
        </p:spPr>
      </p:sp>
      <p:sp>
        <p:nvSpPr>
          <p:cNvPr id="445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A04149D2-7155-4E67-92C1-D141D676366F}" type="slidenum">
              <a:rPr lang="he-IL" sz="1200" smtClean="0">
                <a:solidFill>
                  <a:schemeClr val="tx1"/>
                </a:solidFill>
                <a:latin typeface="Arial" pitchFamily="34" charset="0"/>
              </a:rPr>
              <a:pPr eaLnBrk="1" hangingPunct="1"/>
              <a:t>49</a:t>
            </a:fld>
            <a:endParaRPr lang="en-US" sz="1200">
              <a:solidFill>
                <a:schemeClr val="tx1"/>
              </a:solidFill>
              <a:latin typeface="Arial" pitchFamily="34" charset="0"/>
            </a:endParaRPr>
          </a:p>
        </p:txBody>
      </p:sp>
      <p:sp>
        <p:nvSpPr>
          <p:cNvPr id="445443" name="Rectangle 2"/>
          <p:cNvSpPr>
            <a:spLocks noGrp="1" noRot="1" noChangeAspect="1" noChangeArrowheads="1" noTextEdit="1"/>
          </p:cNvSpPr>
          <p:nvPr>
            <p:ph type="sldImg"/>
          </p:nvPr>
        </p:nvSpPr>
        <p:spPr>
          <a:ln/>
        </p:spPr>
      </p:sp>
      <p:sp>
        <p:nvSpPr>
          <p:cNvPr id="445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A04149D2-7155-4E67-92C1-D141D676366F}" type="slidenum">
              <a:rPr lang="he-IL" sz="1200" smtClean="0">
                <a:solidFill>
                  <a:schemeClr val="tx1"/>
                </a:solidFill>
                <a:latin typeface="Arial" pitchFamily="34" charset="0"/>
              </a:rPr>
              <a:pPr eaLnBrk="1" hangingPunct="1"/>
              <a:t>51</a:t>
            </a:fld>
            <a:endParaRPr lang="en-US" sz="1200">
              <a:solidFill>
                <a:schemeClr val="tx1"/>
              </a:solidFill>
              <a:latin typeface="Arial" pitchFamily="34" charset="0"/>
            </a:endParaRPr>
          </a:p>
        </p:txBody>
      </p:sp>
      <p:sp>
        <p:nvSpPr>
          <p:cNvPr id="445443" name="Rectangle 2"/>
          <p:cNvSpPr>
            <a:spLocks noGrp="1" noRot="1" noChangeAspect="1" noChangeArrowheads="1" noTextEdit="1"/>
          </p:cNvSpPr>
          <p:nvPr>
            <p:ph type="sldImg"/>
          </p:nvPr>
        </p:nvSpPr>
        <p:spPr>
          <a:ln/>
        </p:spPr>
      </p:sp>
      <p:sp>
        <p:nvSpPr>
          <p:cNvPr id="445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A04149D2-7155-4E67-92C1-D141D676366F}" type="slidenum">
              <a:rPr lang="he-IL" sz="1200" smtClean="0">
                <a:solidFill>
                  <a:schemeClr val="tx1"/>
                </a:solidFill>
                <a:latin typeface="Arial" pitchFamily="34" charset="0"/>
              </a:rPr>
              <a:pPr eaLnBrk="1" hangingPunct="1"/>
              <a:t>52</a:t>
            </a:fld>
            <a:endParaRPr lang="en-US" sz="1200">
              <a:solidFill>
                <a:schemeClr val="tx1"/>
              </a:solidFill>
              <a:latin typeface="Arial" pitchFamily="34" charset="0"/>
            </a:endParaRPr>
          </a:p>
        </p:txBody>
      </p:sp>
      <p:sp>
        <p:nvSpPr>
          <p:cNvPr id="445443" name="Rectangle 2"/>
          <p:cNvSpPr>
            <a:spLocks noGrp="1" noRot="1" noChangeAspect="1" noChangeArrowheads="1" noTextEdit="1"/>
          </p:cNvSpPr>
          <p:nvPr>
            <p:ph type="sldImg"/>
          </p:nvPr>
        </p:nvSpPr>
        <p:spPr>
          <a:ln/>
        </p:spPr>
      </p:sp>
      <p:sp>
        <p:nvSpPr>
          <p:cNvPr id="445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A04149D2-7155-4E67-92C1-D141D676366F}" type="slidenum">
              <a:rPr lang="he-IL" sz="1200" smtClean="0">
                <a:solidFill>
                  <a:schemeClr val="tx1"/>
                </a:solidFill>
                <a:latin typeface="Arial" pitchFamily="34" charset="0"/>
              </a:rPr>
              <a:pPr eaLnBrk="1" hangingPunct="1"/>
              <a:t>53</a:t>
            </a:fld>
            <a:endParaRPr lang="en-US" sz="1200">
              <a:solidFill>
                <a:schemeClr val="tx1"/>
              </a:solidFill>
              <a:latin typeface="Arial" pitchFamily="34" charset="0"/>
            </a:endParaRPr>
          </a:p>
        </p:txBody>
      </p:sp>
      <p:sp>
        <p:nvSpPr>
          <p:cNvPr id="445443" name="Rectangle 2"/>
          <p:cNvSpPr>
            <a:spLocks noGrp="1" noRot="1" noChangeAspect="1" noChangeArrowheads="1" noTextEdit="1"/>
          </p:cNvSpPr>
          <p:nvPr>
            <p:ph type="sldImg"/>
          </p:nvPr>
        </p:nvSpPr>
        <p:spPr>
          <a:ln/>
        </p:spPr>
      </p:sp>
      <p:sp>
        <p:nvSpPr>
          <p:cNvPr id="445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A04149D2-7155-4E67-92C1-D141D676366F}" type="slidenum">
              <a:rPr lang="he-IL" sz="1200" smtClean="0">
                <a:solidFill>
                  <a:schemeClr val="tx1"/>
                </a:solidFill>
                <a:latin typeface="Arial" pitchFamily="34" charset="0"/>
              </a:rPr>
              <a:pPr eaLnBrk="1" hangingPunct="1"/>
              <a:t>54</a:t>
            </a:fld>
            <a:endParaRPr lang="en-US" sz="1200">
              <a:solidFill>
                <a:schemeClr val="tx1"/>
              </a:solidFill>
              <a:latin typeface="Arial" pitchFamily="34" charset="0"/>
            </a:endParaRPr>
          </a:p>
        </p:txBody>
      </p:sp>
      <p:sp>
        <p:nvSpPr>
          <p:cNvPr id="445443" name="Rectangle 2"/>
          <p:cNvSpPr>
            <a:spLocks noGrp="1" noRot="1" noChangeAspect="1" noChangeArrowheads="1" noTextEdit="1"/>
          </p:cNvSpPr>
          <p:nvPr>
            <p:ph type="sldImg"/>
          </p:nvPr>
        </p:nvSpPr>
        <p:spPr>
          <a:ln/>
        </p:spPr>
      </p:sp>
      <p:sp>
        <p:nvSpPr>
          <p:cNvPr id="445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A04149D2-7155-4E67-92C1-D141D676366F}" type="slidenum">
              <a:rPr lang="he-IL" sz="1200" smtClean="0">
                <a:solidFill>
                  <a:schemeClr val="tx1"/>
                </a:solidFill>
                <a:latin typeface="Arial" pitchFamily="34" charset="0"/>
              </a:rPr>
              <a:pPr eaLnBrk="1" hangingPunct="1"/>
              <a:t>55</a:t>
            </a:fld>
            <a:endParaRPr lang="en-US" sz="1200">
              <a:solidFill>
                <a:schemeClr val="tx1"/>
              </a:solidFill>
              <a:latin typeface="Arial" pitchFamily="34" charset="0"/>
            </a:endParaRPr>
          </a:p>
        </p:txBody>
      </p:sp>
      <p:sp>
        <p:nvSpPr>
          <p:cNvPr id="445443" name="Rectangle 2"/>
          <p:cNvSpPr>
            <a:spLocks noGrp="1" noRot="1" noChangeAspect="1" noChangeArrowheads="1" noTextEdit="1"/>
          </p:cNvSpPr>
          <p:nvPr>
            <p:ph type="sldImg"/>
          </p:nvPr>
        </p:nvSpPr>
        <p:spPr>
          <a:ln/>
        </p:spPr>
      </p:sp>
      <p:sp>
        <p:nvSpPr>
          <p:cNvPr id="445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A04149D2-7155-4E67-92C1-D141D676366F}" type="slidenum">
              <a:rPr lang="he-IL" sz="1200" smtClean="0">
                <a:solidFill>
                  <a:schemeClr val="tx1"/>
                </a:solidFill>
                <a:latin typeface="Arial" pitchFamily="34" charset="0"/>
              </a:rPr>
              <a:pPr eaLnBrk="1" hangingPunct="1"/>
              <a:t>56</a:t>
            </a:fld>
            <a:endParaRPr lang="en-US" sz="1200">
              <a:solidFill>
                <a:schemeClr val="tx1"/>
              </a:solidFill>
              <a:latin typeface="Arial" pitchFamily="34" charset="0"/>
            </a:endParaRPr>
          </a:p>
        </p:txBody>
      </p:sp>
      <p:sp>
        <p:nvSpPr>
          <p:cNvPr id="445443" name="Rectangle 2"/>
          <p:cNvSpPr>
            <a:spLocks noGrp="1" noRot="1" noChangeAspect="1" noChangeArrowheads="1" noTextEdit="1"/>
          </p:cNvSpPr>
          <p:nvPr>
            <p:ph type="sldImg"/>
          </p:nvPr>
        </p:nvSpPr>
        <p:spPr>
          <a:ln/>
        </p:spPr>
      </p:sp>
      <p:sp>
        <p:nvSpPr>
          <p:cNvPr id="445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57</a:t>
            </a:fld>
            <a:endParaRPr lang="en-US"/>
          </a:p>
        </p:txBody>
      </p:sp>
    </p:spTree>
    <p:extLst>
      <p:ext uri="{BB962C8B-B14F-4D97-AF65-F5344CB8AC3E}">
        <p14:creationId xmlns:p14="http://schemas.microsoft.com/office/powerpoint/2010/main" val="311076318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A04149D2-7155-4E67-92C1-D141D676366F}" type="slidenum">
              <a:rPr lang="he-IL" sz="1200" smtClean="0">
                <a:solidFill>
                  <a:schemeClr val="tx1"/>
                </a:solidFill>
                <a:latin typeface="Arial" pitchFamily="34" charset="0"/>
              </a:rPr>
              <a:pPr eaLnBrk="1" hangingPunct="1"/>
              <a:t>58</a:t>
            </a:fld>
            <a:endParaRPr lang="en-US" sz="1200">
              <a:solidFill>
                <a:schemeClr val="tx1"/>
              </a:solidFill>
              <a:latin typeface="Arial" pitchFamily="34" charset="0"/>
            </a:endParaRPr>
          </a:p>
        </p:txBody>
      </p:sp>
      <p:sp>
        <p:nvSpPr>
          <p:cNvPr id="445443" name="Rectangle 2"/>
          <p:cNvSpPr>
            <a:spLocks noGrp="1" noRot="1" noChangeAspect="1" noChangeArrowheads="1" noTextEdit="1"/>
          </p:cNvSpPr>
          <p:nvPr>
            <p:ph type="sldImg"/>
          </p:nvPr>
        </p:nvSpPr>
        <p:spPr>
          <a:ln/>
        </p:spPr>
      </p:sp>
      <p:sp>
        <p:nvSpPr>
          <p:cNvPr id="445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64AE495F-1681-4031-9BD6-0A58333357AA}" type="slidenum">
              <a:rPr lang="he-IL" sz="1200" smtClean="0">
                <a:solidFill>
                  <a:schemeClr val="tx1"/>
                </a:solidFill>
                <a:latin typeface="Arial" pitchFamily="34" charset="0"/>
              </a:rPr>
              <a:pPr eaLnBrk="1" hangingPunct="1"/>
              <a:t>59</a:t>
            </a:fld>
            <a:endParaRPr lang="en-US" sz="1200">
              <a:solidFill>
                <a:schemeClr val="tx1"/>
              </a:solidFill>
              <a:latin typeface="Arial" pitchFamily="34" charset="0"/>
            </a:endParaRPr>
          </a:p>
        </p:txBody>
      </p:sp>
      <p:sp>
        <p:nvSpPr>
          <p:cNvPr id="459779" name="Rectangle 2"/>
          <p:cNvSpPr>
            <a:spLocks noGrp="1" noRot="1" noChangeAspect="1" noChangeArrowheads="1" noTextEdit="1"/>
          </p:cNvSpPr>
          <p:nvPr>
            <p:ph type="sldImg"/>
          </p:nvPr>
        </p:nvSpPr>
        <p:spPr>
          <a:ln/>
        </p:spPr>
      </p:sp>
      <p:sp>
        <p:nvSpPr>
          <p:cNvPr id="459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64AE495F-1681-4031-9BD6-0A58333357AA}" type="slidenum">
              <a:rPr lang="he-IL" sz="1200" smtClean="0">
                <a:solidFill>
                  <a:schemeClr val="tx1"/>
                </a:solidFill>
                <a:latin typeface="Arial" pitchFamily="34" charset="0"/>
              </a:rPr>
              <a:pPr eaLnBrk="1" hangingPunct="1"/>
              <a:t>61</a:t>
            </a:fld>
            <a:endParaRPr lang="en-US" sz="1200">
              <a:solidFill>
                <a:schemeClr val="tx1"/>
              </a:solidFill>
              <a:latin typeface="Arial" pitchFamily="34" charset="0"/>
            </a:endParaRPr>
          </a:p>
        </p:txBody>
      </p:sp>
      <p:sp>
        <p:nvSpPr>
          <p:cNvPr id="459779" name="Rectangle 2"/>
          <p:cNvSpPr>
            <a:spLocks noGrp="1" noRot="1" noChangeAspect="1" noChangeArrowheads="1" noTextEdit="1"/>
          </p:cNvSpPr>
          <p:nvPr>
            <p:ph type="sldImg"/>
          </p:nvPr>
        </p:nvSpPr>
        <p:spPr>
          <a:ln/>
        </p:spPr>
      </p:sp>
      <p:sp>
        <p:nvSpPr>
          <p:cNvPr id="459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62</a:t>
            </a:fld>
            <a:endParaRPr lang="en-US"/>
          </a:p>
        </p:txBody>
      </p:sp>
    </p:spTree>
    <p:extLst>
      <p:ext uri="{BB962C8B-B14F-4D97-AF65-F5344CB8AC3E}">
        <p14:creationId xmlns:p14="http://schemas.microsoft.com/office/powerpoint/2010/main" val="38685633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64AE495F-1681-4031-9BD6-0A58333357AA}" type="slidenum">
              <a:rPr lang="he-IL" sz="1200" smtClean="0">
                <a:solidFill>
                  <a:schemeClr val="tx1"/>
                </a:solidFill>
                <a:latin typeface="Arial" pitchFamily="34" charset="0"/>
              </a:rPr>
              <a:pPr eaLnBrk="1" hangingPunct="1"/>
              <a:t>63</a:t>
            </a:fld>
            <a:endParaRPr lang="en-US" sz="1200">
              <a:solidFill>
                <a:schemeClr val="tx1"/>
              </a:solidFill>
              <a:latin typeface="Arial" pitchFamily="34" charset="0"/>
            </a:endParaRPr>
          </a:p>
        </p:txBody>
      </p:sp>
      <p:sp>
        <p:nvSpPr>
          <p:cNvPr id="459779" name="Rectangle 2"/>
          <p:cNvSpPr>
            <a:spLocks noGrp="1" noRot="1" noChangeAspect="1" noChangeArrowheads="1" noTextEdit="1"/>
          </p:cNvSpPr>
          <p:nvPr>
            <p:ph type="sldImg"/>
          </p:nvPr>
        </p:nvSpPr>
        <p:spPr>
          <a:ln/>
        </p:spPr>
      </p:sp>
      <p:sp>
        <p:nvSpPr>
          <p:cNvPr id="459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64AE495F-1681-4031-9BD6-0A58333357AA}" type="slidenum">
              <a:rPr lang="he-IL" sz="1200" smtClean="0">
                <a:solidFill>
                  <a:schemeClr val="tx1"/>
                </a:solidFill>
                <a:latin typeface="Arial" pitchFamily="34" charset="0"/>
              </a:rPr>
              <a:pPr eaLnBrk="1" hangingPunct="1"/>
              <a:t>64</a:t>
            </a:fld>
            <a:endParaRPr lang="en-US" sz="1200">
              <a:solidFill>
                <a:schemeClr val="tx1"/>
              </a:solidFill>
              <a:latin typeface="Arial" pitchFamily="34" charset="0"/>
            </a:endParaRPr>
          </a:p>
        </p:txBody>
      </p:sp>
      <p:sp>
        <p:nvSpPr>
          <p:cNvPr id="459779" name="Rectangle 2"/>
          <p:cNvSpPr>
            <a:spLocks noGrp="1" noRot="1" noChangeAspect="1" noChangeArrowheads="1" noTextEdit="1"/>
          </p:cNvSpPr>
          <p:nvPr>
            <p:ph type="sldImg"/>
          </p:nvPr>
        </p:nvSpPr>
        <p:spPr>
          <a:ln/>
        </p:spPr>
      </p:sp>
      <p:sp>
        <p:nvSpPr>
          <p:cNvPr id="459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buFont typeface="Arial" pitchFamily="34" charset="0"/>
              <a:buNone/>
            </a:pPr>
            <a:endParaRPr 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64AE495F-1681-4031-9BD6-0A58333357AA}" type="slidenum">
              <a:rPr lang="he-IL" sz="1200" smtClean="0">
                <a:solidFill>
                  <a:schemeClr val="tx1"/>
                </a:solidFill>
                <a:latin typeface="Arial" pitchFamily="34" charset="0"/>
              </a:rPr>
              <a:pPr eaLnBrk="1" hangingPunct="1"/>
              <a:t>65</a:t>
            </a:fld>
            <a:endParaRPr lang="en-US" sz="1200">
              <a:solidFill>
                <a:schemeClr val="tx1"/>
              </a:solidFill>
              <a:latin typeface="Arial" pitchFamily="34" charset="0"/>
            </a:endParaRPr>
          </a:p>
        </p:txBody>
      </p:sp>
      <p:sp>
        <p:nvSpPr>
          <p:cNvPr id="459779" name="Rectangle 2"/>
          <p:cNvSpPr>
            <a:spLocks noGrp="1" noRot="1" noChangeAspect="1" noChangeArrowheads="1" noTextEdit="1"/>
          </p:cNvSpPr>
          <p:nvPr>
            <p:ph type="sldImg"/>
          </p:nvPr>
        </p:nvSpPr>
        <p:spPr>
          <a:ln/>
        </p:spPr>
      </p:sp>
      <p:sp>
        <p:nvSpPr>
          <p:cNvPr id="459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64AE495F-1681-4031-9BD6-0A58333357AA}" type="slidenum">
              <a:rPr lang="he-IL" sz="1200" smtClean="0">
                <a:solidFill>
                  <a:schemeClr val="tx1"/>
                </a:solidFill>
                <a:latin typeface="Arial" pitchFamily="34" charset="0"/>
              </a:rPr>
              <a:pPr eaLnBrk="1" hangingPunct="1"/>
              <a:t>66</a:t>
            </a:fld>
            <a:endParaRPr lang="en-US" sz="1200">
              <a:solidFill>
                <a:schemeClr val="tx1"/>
              </a:solidFill>
              <a:latin typeface="Arial" pitchFamily="34" charset="0"/>
            </a:endParaRPr>
          </a:p>
        </p:txBody>
      </p:sp>
      <p:sp>
        <p:nvSpPr>
          <p:cNvPr id="459779" name="Rectangle 2"/>
          <p:cNvSpPr>
            <a:spLocks noGrp="1" noRot="1" noChangeAspect="1" noChangeArrowheads="1" noTextEdit="1"/>
          </p:cNvSpPr>
          <p:nvPr>
            <p:ph type="sldImg"/>
          </p:nvPr>
        </p:nvSpPr>
        <p:spPr>
          <a:ln/>
        </p:spPr>
      </p:sp>
      <p:sp>
        <p:nvSpPr>
          <p:cNvPr id="459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pPr>
              <a:defRPr/>
            </a:pPr>
            <a:endParaRPr lang="en-US"/>
          </a:p>
        </p:txBody>
      </p:sp>
      <p:sp>
        <p:nvSpPr>
          <p:cNvPr id="5" name="Footer Placeholder 4"/>
          <p:cNvSpPr>
            <a:spLocks noGrp="1"/>
          </p:cNvSpPr>
          <p:nvPr>
            <p:ph type="ftr" sz="quarter" idx="11"/>
          </p:nvPr>
        </p:nvSpPr>
        <p:spPr>
          <a:xfrm>
            <a:off x="3623733" y="6117336"/>
            <a:ext cx="3609438" cy="365125"/>
          </a:xfrm>
        </p:spPr>
        <p:txBody>
          <a:bodyPr/>
          <a:lstStyle/>
          <a:p>
            <a:pPr>
              <a:defRPr/>
            </a:pPr>
            <a:endParaRPr lang="en-US"/>
          </a:p>
        </p:txBody>
      </p:sp>
      <p:sp>
        <p:nvSpPr>
          <p:cNvPr id="6" name="Slide Number Placeholder 5"/>
          <p:cNvSpPr>
            <a:spLocks noGrp="1"/>
          </p:cNvSpPr>
          <p:nvPr>
            <p:ph type="sldNum" sz="quarter" idx="12"/>
          </p:nvPr>
        </p:nvSpPr>
        <p:spPr>
          <a:xfrm>
            <a:off x="8275320" y="6117336"/>
            <a:ext cx="411480" cy="365125"/>
          </a:xfrm>
        </p:spPr>
        <p:txBody>
          <a:bodyPr/>
          <a:lstStyle/>
          <a:p>
            <a:pPr>
              <a:defRPr/>
            </a:pPr>
            <a:fld id="{79EBD970-6183-4667-AA05-5BB0C7C1BFBD}" type="slidenum">
              <a:rPr lang="he-IL" smtClean="0"/>
              <a:pPr>
                <a:defRPr/>
              </a:pPr>
              <a:t>‹#›</a:t>
            </a:fld>
            <a:endParaRPr lang="en-US"/>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156687862"/>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pPr>
              <a:defRPr/>
            </a:pPr>
            <a:endParaRPr lang="en-US"/>
          </a:p>
        </p:txBody>
      </p:sp>
      <p:sp>
        <p:nvSpPr>
          <p:cNvPr id="5" name="Footer Placeholder 4"/>
          <p:cNvSpPr>
            <a:spLocks noGrp="1"/>
          </p:cNvSpPr>
          <p:nvPr>
            <p:ph type="ftr" sz="quarter" idx="11"/>
          </p:nvPr>
        </p:nvSpPr>
        <p:spPr>
          <a:xfrm>
            <a:off x="1972647" y="6108173"/>
            <a:ext cx="5314517" cy="365125"/>
          </a:xfrm>
        </p:spPr>
        <p:txBody>
          <a:bodyPr/>
          <a:lstStyle/>
          <a:p>
            <a:pPr>
              <a:defRPr/>
            </a:pPr>
            <a:endParaRPr lang="en-US"/>
          </a:p>
        </p:txBody>
      </p:sp>
      <p:sp>
        <p:nvSpPr>
          <p:cNvPr id="6" name="Slide Number Placeholder 5"/>
          <p:cNvSpPr>
            <a:spLocks noGrp="1"/>
          </p:cNvSpPr>
          <p:nvPr>
            <p:ph type="sldNum" sz="quarter" idx="12"/>
          </p:nvPr>
        </p:nvSpPr>
        <p:spPr>
          <a:xfrm>
            <a:off x="8258967" y="6108173"/>
            <a:ext cx="427833" cy="365125"/>
          </a:xfrm>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284496549"/>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8273317" y="6116070"/>
            <a:ext cx="413483" cy="365125"/>
          </a:xfrm>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336598261"/>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3026070326"/>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2868914044"/>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1761110214"/>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1887259455"/>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2481647645"/>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2533236562"/>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2895521485"/>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3872920722"/>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3229110951"/>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4059669910"/>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2900857093"/>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1335009355"/>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2430187837"/>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616418428"/>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endParaRPr lang="en-US"/>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a:defRPr/>
            </a:pPr>
            <a:endParaRPr lang="en-US"/>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720256547"/>
      </p:ext>
    </p:extLst>
  </p:cSld>
  <p:clrMap bg1="lt1" tx1="dk1" bg2="lt2" tx2="dk2" accent1="accent1" accent2="accent2" accent3="accent3" accent4="accent4" accent5="accent5" accent6="accent6" hlink="hlink" folHlink="folHlink"/>
  <p:sldLayoutIdLst>
    <p:sldLayoutId id="2147484910" r:id="rId1"/>
    <p:sldLayoutId id="2147484911" r:id="rId2"/>
    <p:sldLayoutId id="2147484912" r:id="rId3"/>
    <p:sldLayoutId id="2147484913" r:id="rId4"/>
    <p:sldLayoutId id="2147484914" r:id="rId5"/>
    <p:sldLayoutId id="2147484915" r:id="rId6"/>
    <p:sldLayoutId id="2147484916" r:id="rId7"/>
    <p:sldLayoutId id="2147484917" r:id="rId8"/>
    <p:sldLayoutId id="2147484918" r:id="rId9"/>
    <p:sldLayoutId id="2147484919" r:id="rId10"/>
    <p:sldLayoutId id="2147484920" r:id="rId11"/>
    <p:sldLayoutId id="2147484921" r:id="rId12"/>
    <p:sldLayoutId id="2147484922" r:id="rId13"/>
    <p:sldLayoutId id="2147484923" r:id="rId14"/>
    <p:sldLayoutId id="2147484924" r:id="rId15"/>
    <p:sldLayoutId id="2147484925" r:id="rId16"/>
    <p:sldLayoutId id="2147484926" r:id="rId17"/>
  </p:sldLayoutIdLst>
  <p:transition spd="slow">
    <p:push dir="u"/>
  </p:transition>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835696" y="1052736"/>
            <a:ext cx="7056437" cy="928688"/>
          </a:xfrm>
        </p:spPr>
        <p:txBody>
          <a:bodyPr/>
          <a:lstStyle/>
          <a:p>
            <a:pPr eaLnBrk="1" hangingPunct="1">
              <a:defRPr/>
            </a:pPr>
            <a:r>
              <a:rPr lang="he-IL" dirty="0">
                <a:latin typeface="Guttman Mantova-Decor" pitchFamily="2" charset="-79"/>
                <a:cs typeface="Guttman Mantova-Decor" pitchFamily="2" charset="-79"/>
              </a:rPr>
              <a:t>פסיכולוגיה אבנורמלית</a:t>
            </a:r>
            <a:endParaRPr lang="en-US" dirty="0">
              <a:cs typeface="Guttman Mantova-Decor" pitchFamily="2" charset="-79"/>
            </a:endParaRPr>
          </a:p>
        </p:txBody>
      </p:sp>
      <p:sp>
        <p:nvSpPr>
          <p:cNvPr id="2051" name="Rectangle 3"/>
          <p:cNvSpPr>
            <a:spLocks noGrp="1" noChangeArrowheads="1"/>
          </p:cNvSpPr>
          <p:nvPr>
            <p:ph type="subTitle" idx="1"/>
          </p:nvPr>
        </p:nvSpPr>
        <p:spPr>
          <a:xfrm>
            <a:off x="3851920" y="5418137"/>
            <a:ext cx="4787900" cy="1439863"/>
          </a:xfrm>
        </p:spPr>
        <p:txBody>
          <a:bodyPr/>
          <a:lstStyle/>
          <a:p>
            <a:pPr eaLnBrk="1" hangingPunct="1">
              <a:lnSpc>
                <a:spcPct val="80000"/>
              </a:lnSpc>
              <a:defRPr/>
            </a:pPr>
            <a:r>
              <a:rPr lang="he-IL" sz="2400" b="1" dirty="0">
                <a:effectLst>
                  <a:outerShdw blurRad="38100" dist="38100" dir="2700000" algn="tl">
                    <a:srgbClr val="000000">
                      <a:alpha val="43137"/>
                    </a:srgbClr>
                  </a:outerShdw>
                </a:effectLst>
                <a:latin typeface="Guttman Mantova-Decor" pitchFamily="2" charset="-79"/>
                <a:cs typeface="Monotype Hadassah" pitchFamily="2" charset="-79"/>
              </a:rPr>
              <a:t>דר' נירית סופר-דודק</a:t>
            </a:r>
          </a:p>
          <a:p>
            <a:pPr eaLnBrk="1" hangingPunct="1">
              <a:lnSpc>
                <a:spcPct val="80000"/>
              </a:lnSpc>
              <a:defRPr/>
            </a:pPr>
            <a:r>
              <a:rPr lang="he-IL" sz="2400" dirty="0">
                <a:effectLst>
                  <a:outerShdw blurRad="38100" dist="38100" dir="2700000" algn="tl">
                    <a:srgbClr val="000000">
                      <a:alpha val="43137"/>
                    </a:srgbClr>
                  </a:outerShdw>
                </a:effectLst>
                <a:latin typeface="Guttman Mantova-Decor" pitchFamily="2" charset="-79"/>
                <a:cs typeface="Monotype Hadassah" pitchFamily="2" charset="-79"/>
              </a:rPr>
              <a:t>המחלקה לפסיכולוגיה</a:t>
            </a:r>
          </a:p>
          <a:p>
            <a:pPr eaLnBrk="1" hangingPunct="1">
              <a:lnSpc>
                <a:spcPct val="80000"/>
              </a:lnSpc>
              <a:defRPr/>
            </a:pPr>
            <a:r>
              <a:rPr lang="he-IL" sz="2400" dirty="0">
                <a:effectLst>
                  <a:outerShdw blurRad="38100" dist="38100" dir="2700000" algn="tl">
                    <a:srgbClr val="000000">
                      <a:alpha val="43137"/>
                    </a:srgbClr>
                  </a:outerShdw>
                </a:effectLst>
                <a:latin typeface="Guttman Mantova-Decor" pitchFamily="2" charset="-79"/>
                <a:cs typeface="Monotype Hadassah" pitchFamily="2" charset="-79"/>
              </a:rPr>
              <a:t>אוניברסיטת בן-גוריון</a:t>
            </a:r>
            <a:endParaRPr lang="en-US" sz="2400" dirty="0">
              <a:effectLst>
                <a:outerShdw blurRad="38100" dist="38100" dir="2700000" algn="tl">
                  <a:srgbClr val="000000">
                    <a:alpha val="43137"/>
                  </a:srgbClr>
                </a:outerShdw>
              </a:effectLst>
              <a:latin typeface="Brush Script MT" pitchFamily="66" charset="0"/>
              <a:cs typeface="Monotype Hadassah" pitchFamily="2" charset="-79"/>
            </a:endParaRPr>
          </a:p>
        </p:txBody>
      </p:sp>
      <p:sp>
        <p:nvSpPr>
          <p:cNvPr id="2" name="TextBox 1"/>
          <p:cNvSpPr txBox="1"/>
          <p:nvPr/>
        </p:nvSpPr>
        <p:spPr>
          <a:xfrm>
            <a:off x="2339752" y="2276872"/>
            <a:ext cx="5472608" cy="1200329"/>
          </a:xfrm>
          <a:prstGeom prst="rect">
            <a:avLst/>
          </a:prstGeom>
          <a:noFill/>
        </p:spPr>
        <p:txBody>
          <a:bodyPr wrap="square" rtlCol="1">
            <a:spAutoFit/>
          </a:bodyPr>
          <a:lstStyle/>
          <a:p>
            <a:pPr algn="ctr"/>
            <a:r>
              <a:rPr lang="he-IL" sz="3600" dirty="0"/>
              <a:t>מצגת 2 – דיכאון חד-קוטבי</a:t>
            </a:r>
          </a:p>
          <a:p>
            <a:pPr algn="ctr"/>
            <a:r>
              <a:rPr lang="he-IL" sz="3600" dirty="0"/>
              <a:t>חלק ב' – אטיולוגיה של דיכאון</a:t>
            </a: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259632" y="2060848"/>
            <a:ext cx="6947127" cy="2442591"/>
          </a:xfrm>
        </p:spPr>
        <p:txBody>
          <a:bodyPr/>
          <a:lstStyle/>
          <a:p>
            <a:r>
              <a:rPr lang="he-IL" dirty="0"/>
              <a:t>גורמים אטיולוגיים לדיכאון: ביולוגיה</a:t>
            </a:r>
            <a:endParaRPr lang="en-US" dirty="0"/>
          </a:p>
        </p:txBody>
      </p:sp>
    </p:spTree>
    <p:extLst>
      <p:ext uri="{BB962C8B-B14F-4D97-AF65-F5344CB8AC3E}">
        <p14:creationId xmlns:p14="http://schemas.microsoft.com/office/powerpoint/2010/main" val="2918994685"/>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a:xfrm>
            <a:off x="971600" y="74476"/>
            <a:ext cx="7704667" cy="1981200"/>
          </a:xfrm>
        </p:spPr>
        <p:txBody>
          <a:bodyPr>
            <a:normAutofit/>
          </a:bodyPr>
          <a:lstStyle/>
          <a:p>
            <a:pPr algn="ctr" rtl="1" eaLnBrk="1" hangingPunct="1">
              <a:defRPr/>
            </a:pPr>
            <a:r>
              <a:rPr lang="he-IL" dirty="0"/>
              <a:t>גורמים אטיולוגיים לדיכאון:</a:t>
            </a:r>
            <a:br>
              <a:rPr lang="he-IL" dirty="0"/>
            </a:br>
            <a:r>
              <a:rPr lang="he-IL" dirty="0"/>
              <a:t>ביולוגיים</a:t>
            </a:r>
            <a:endParaRPr lang="en-US" dirty="0"/>
          </a:p>
        </p:txBody>
      </p:sp>
      <p:sp>
        <p:nvSpPr>
          <p:cNvPr id="4" name="Rectangle 3"/>
          <p:cNvSpPr txBox="1">
            <a:spLocks noChangeArrowheads="1"/>
          </p:cNvSpPr>
          <p:nvPr/>
        </p:nvSpPr>
        <p:spPr bwMode="auto">
          <a:xfrm>
            <a:off x="4572000" y="2266528"/>
            <a:ext cx="432048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marL="0" indent="0" algn="r" rtl="1" eaLnBrk="1" hangingPunct="1">
              <a:lnSpc>
                <a:spcPct val="80000"/>
              </a:lnSpc>
              <a:buClr>
                <a:schemeClr val="accent6"/>
              </a:buClr>
              <a:buNone/>
              <a:defRPr/>
            </a:pPr>
            <a:r>
              <a:rPr lang="he-IL" sz="2400" kern="0" dirty="0">
                <a:effectLst/>
              </a:rPr>
              <a:t>גורמים ביולוגיים משחקים תפקיד נכבד בהתפתחות/שימור</a:t>
            </a:r>
          </a:p>
          <a:p>
            <a:pPr algn="r" rtl="1" eaLnBrk="1" hangingPunct="1">
              <a:lnSpc>
                <a:spcPct val="80000"/>
              </a:lnSpc>
              <a:buClr>
                <a:schemeClr val="accent6"/>
              </a:buClr>
              <a:buFont typeface="Arial" panose="020B0604020202020204" pitchFamily="34" charset="0"/>
              <a:buChar char="•"/>
              <a:defRPr/>
            </a:pPr>
            <a:endParaRPr lang="he-IL" sz="2400" kern="0" dirty="0">
              <a:effectLst/>
            </a:endParaRPr>
          </a:p>
          <a:p>
            <a:pPr algn="r" rtl="1" eaLnBrk="1" hangingPunct="1">
              <a:lnSpc>
                <a:spcPct val="80000"/>
              </a:lnSpc>
              <a:buClr>
                <a:schemeClr val="accent6"/>
              </a:buClr>
              <a:buFont typeface="Arial" panose="020B0604020202020204" pitchFamily="34" charset="0"/>
              <a:buChar char="•"/>
              <a:defRPr/>
            </a:pPr>
            <a:r>
              <a:rPr lang="he-IL" sz="2400" kern="0" dirty="0">
                <a:effectLst/>
              </a:rPr>
              <a:t>קרוב משפחה מדרגה ראשונה: פי 2-5 יותר בסיכון</a:t>
            </a:r>
          </a:p>
          <a:p>
            <a:pPr algn="r" rtl="1" eaLnBrk="1" hangingPunct="1">
              <a:lnSpc>
                <a:spcPct val="80000"/>
              </a:lnSpc>
              <a:buClr>
                <a:schemeClr val="accent6"/>
              </a:buClr>
              <a:buFont typeface="Arial" panose="020B0604020202020204" pitchFamily="34" charset="0"/>
              <a:buChar char="•"/>
              <a:defRPr/>
            </a:pPr>
            <a:endParaRPr lang="he-IL" sz="2400" kern="0" dirty="0">
              <a:effectLst/>
            </a:endParaRPr>
          </a:p>
          <a:p>
            <a:pPr algn="r" rtl="1" eaLnBrk="1" hangingPunct="1">
              <a:lnSpc>
                <a:spcPct val="80000"/>
              </a:lnSpc>
              <a:buClr>
                <a:schemeClr val="accent6"/>
              </a:buClr>
              <a:buFont typeface="Arial" panose="020B0604020202020204" pitchFamily="34" charset="0"/>
              <a:buChar char="•"/>
              <a:defRPr/>
            </a:pPr>
            <a:r>
              <a:rPr lang="he-IL" sz="2400" kern="0" dirty="0">
                <a:effectLst/>
              </a:rPr>
              <a:t>מחקרי תאומים ומחקרי אימוץ: </a:t>
            </a:r>
          </a:p>
          <a:p>
            <a:pPr algn="r" rtl="1" eaLnBrk="1" hangingPunct="1">
              <a:lnSpc>
                <a:spcPct val="80000"/>
              </a:lnSpc>
              <a:buClr>
                <a:schemeClr val="accent6"/>
              </a:buClr>
              <a:buFont typeface="Wingdings" panose="05000000000000000000" pitchFamily="2" charset="2"/>
              <a:buChar char="Ø"/>
              <a:defRPr/>
            </a:pPr>
            <a:r>
              <a:rPr lang="he-IL" sz="2400" kern="0" dirty="0">
                <a:effectLst/>
              </a:rPr>
              <a:t>מחקר על 1000 תאומים </a:t>
            </a:r>
            <a:r>
              <a:rPr lang="he-IL" sz="2400" kern="0" dirty="0" err="1">
                <a:effectLst/>
              </a:rPr>
              <a:t>בוורג'יניה</a:t>
            </a:r>
            <a:r>
              <a:rPr lang="he-IL" sz="2400" kern="0" dirty="0">
                <a:effectLst/>
              </a:rPr>
              <a:t> מצא התאמה של 48% לעומת 42% (זהים/לא זהים)</a:t>
            </a:r>
          </a:p>
          <a:p>
            <a:pPr algn="r" rtl="1" eaLnBrk="1" hangingPunct="1">
              <a:lnSpc>
                <a:spcPct val="80000"/>
              </a:lnSpc>
              <a:buClr>
                <a:schemeClr val="accent6"/>
              </a:buClr>
              <a:buFont typeface="Wingdings" panose="05000000000000000000" pitchFamily="2" charset="2"/>
              <a:buChar char="Ø"/>
              <a:defRPr/>
            </a:pPr>
            <a:r>
              <a:rPr lang="he-IL" sz="2400" kern="0" dirty="0">
                <a:effectLst/>
              </a:rPr>
              <a:t>קרובי משפחה ביולוגיים בעלי סיכוי של פי 8 לעומת אימוץ</a:t>
            </a:r>
          </a:p>
        </p:txBody>
      </p:sp>
      <p:sp>
        <p:nvSpPr>
          <p:cNvPr id="3" name="TextBox 2"/>
          <p:cNvSpPr txBox="1"/>
          <p:nvPr/>
        </p:nvSpPr>
        <p:spPr>
          <a:xfrm>
            <a:off x="683568" y="3645024"/>
            <a:ext cx="3096344" cy="830997"/>
          </a:xfrm>
          <a:prstGeom prst="rect">
            <a:avLst/>
          </a:prstGeom>
          <a:noFill/>
        </p:spPr>
        <p:txBody>
          <a:bodyPr wrap="square" rtlCol="0">
            <a:spAutoFit/>
          </a:bodyPr>
          <a:lstStyle/>
          <a:p>
            <a:r>
              <a:rPr lang="he-IL" sz="2400" b="1" dirty="0"/>
              <a:t>לסיכום: רכיב ביולוגי חלש - בינוני</a:t>
            </a:r>
            <a:endParaRPr lang="en-US" sz="2400" b="1" dirty="0"/>
          </a:p>
        </p:txBody>
      </p:sp>
    </p:spTree>
    <p:extLst>
      <p:ext uri="{BB962C8B-B14F-4D97-AF65-F5344CB8AC3E}">
        <p14:creationId xmlns:p14="http://schemas.microsoft.com/office/powerpoint/2010/main" val="6960633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fade">
                                      <p:cBhvr>
                                        <p:cTn id="17" dur="5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p:cNvSpPr>
            <a:spLocks noGrp="1" noChangeArrowheads="1"/>
          </p:cNvSpPr>
          <p:nvPr>
            <p:ph type="title"/>
          </p:nvPr>
        </p:nvSpPr>
        <p:spPr>
          <a:xfrm>
            <a:off x="982133" y="260648"/>
            <a:ext cx="7704667" cy="1509513"/>
          </a:xfrm>
        </p:spPr>
        <p:txBody>
          <a:bodyPr/>
          <a:lstStyle/>
          <a:p>
            <a:pPr algn="ctr" rtl="1" eaLnBrk="1" hangingPunct="1">
              <a:defRPr/>
            </a:pPr>
            <a:r>
              <a:rPr lang="he-IL" sz="4000" dirty="0"/>
              <a:t>נוירו-</a:t>
            </a:r>
            <a:r>
              <a:rPr lang="he-IL" sz="4000" dirty="0" err="1"/>
              <a:t>טרנסמיטרים</a:t>
            </a:r>
            <a:r>
              <a:rPr lang="he-IL" sz="4000" dirty="0"/>
              <a:t> ודיכאון</a:t>
            </a:r>
            <a:endParaRPr lang="en-US" sz="4000" dirty="0"/>
          </a:p>
        </p:txBody>
      </p:sp>
      <p:sp>
        <p:nvSpPr>
          <p:cNvPr id="319491" name="Rectangle 3"/>
          <p:cNvSpPr>
            <a:spLocks noGrp="1" noChangeArrowheads="1"/>
          </p:cNvSpPr>
          <p:nvPr>
            <p:ph idx="1"/>
          </p:nvPr>
        </p:nvSpPr>
        <p:spPr>
          <a:xfrm>
            <a:off x="3059832" y="1772816"/>
            <a:ext cx="5760640" cy="4114800"/>
          </a:xfrm>
        </p:spPr>
        <p:txBody>
          <a:bodyPr/>
          <a:lstStyle/>
          <a:p>
            <a:pPr algn="r" rtl="1" eaLnBrk="1" hangingPunct="1">
              <a:defRPr/>
            </a:pPr>
            <a:r>
              <a:rPr lang="he-IL" dirty="0"/>
              <a:t>התיאוריה הביולוגית המרכזית: אבנורמליות ברמות של </a:t>
            </a:r>
            <a:r>
              <a:rPr lang="he-IL" dirty="0" err="1"/>
              <a:t>נוראפינפרין</a:t>
            </a:r>
            <a:r>
              <a:rPr lang="he-IL" dirty="0"/>
              <a:t>, דופמין, וסרוטונין.</a:t>
            </a:r>
          </a:p>
          <a:p>
            <a:pPr algn="r" rtl="1" eaLnBrk="1" hangingPunct="1">
              <a:buNone/>
              <a:defRPr/>
            </a:pPr>
            <a:endParaRPr lang="he-IL" dirty="0"/>
          </a:p>
          <a:p>
            <a:pPr algn="r" rtl="1" eaLnBrk="1" hangingPunct="1">
              <a:defRPr/>
            </a:pPr>
            <a:r>
              <a:rPr lang="he-IL" dirty="0"/>
              <a:t>מרוכזים במערכת הלימבית שאחראית על ויסות רגשות</a:t>
            </a:r>
            <a:endParaRPr lang="en-US" dirty="0"/>
          </a:p>
        </p:txBody>
      </p:sp>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p:cNvSpPr>
            <a:spLocks noGrp="1" noChangeArrowheads="1"/>
          </p:cNvSpPr>
          <p:nvPr>
            <p:ph type="title"/>
          </p:nvPr>
        </p:nvSpPr>
        <p:spPr>
          <a:xfrm>
            <a:off x="982133" y="457201"/>
            <a:ext cx="7704667" cy="1737319"/>
          </a:xfrm>
        </p:spPr>
        <p:txBody>
          <a:bodyPr/>
          <a:lstStyle/>
          <a:p>
            <a:pPr algn="ctr" rtl="1" eaLnBrk="1" hangingPunct="1">
              <a:defRPr/>
            </a:pPr>
            <a:r>
              <a:rPr lang="he-IL" sz="4000" dirty="0"/>
              <a:t>נוירו-</a:t>
            </a:r>
            <a:r>
              <a:rPr lang="he-IL" sz="4000" dirty="0" err="1"/>
              <a:t>טרנסמיטרים</a:t>
            </a:r>
            <a:r>
              <a:rPr lang="he-IL" sz="4000" dirty="0"/>
              <a:t> ודיכאון</a:t>
            </a:r>
            <a:endParaRPr lang="en-US" sz="4000" dirty="0"/>
          </a:p>
        </p:txBody>
      </p:sp>
      <p:sp>
        <p:nvSpPr>
          <p:cNvPr id="319491" name="Rectangle 3"/>
          <p:cNvSpPr>
            <a:spLocks noGrp="1" noChangeArrowheads="1"/>
          </p:cNvSpPr>
          <p:nvPr>
            <p:ph idx="1"/>
          </p:nvPr>
        </p:nvSpPr>
        <p:spPr>
          <a:xfrm>
            <a:off x="1763688" y="1772816"/>
            <a:ext cx="7056784" cy="5085184"/>
          </a:xfrm>
        </p:spPr>
        <p:txBody>
          <a:bodyPr/>
          <a:lstStyle/>
          <a:p>
            <a:pPr algn="r" rtl="1" eaLnBrk="1" hangingPunct="1">
              <a:defRPr/>
            </a:pPr>
            <a:r>
              <a:rPr lang="he-IL" dirty="0"/>
              <a:t>ירידה בזמינות הנוירוטרנסמיטרים לסינפסות?</a:t>
            </a:r>
          </a:p>
          <a:p>
            <a:pPr algn="r" rtl="1" eaLnBrk="1" hangingPunct="1">
              <a:defRPr/>
            </a:pPr>
            <a:r>
              <a:rPr lang="he-IL" dirty="0"/>
              <a:t>ממצאים (דם, שתן) לא עקביים</a:t>
            </a:r>
          </a:p>
          <a:p>
            <a:pPr algn="r" rtl="1" eaLnBrk="1" hangingPunct="1">
              <a:defRPr/>
            </a:pPr>
            <a:r>
              <a:rPr lang="he-IL" dirty="0"/>
              <a:t>טיפול תרופתי: 2-3 שבועות עד להשפעה</a:t>
            </a:r>
          </a:p>
          <a:p>
            <a:pPr algn="r" rtl="1" eaLnBrk="1" hangingPunct="1">
              <a:defRPr/>
            </a:pPr>
            <a:r>
              <a:rPr lang="he-IL" dirty="0"/>
              <a:t>כיצד ניתן להבין זאת?</a:t>
            </a:r>
          </a:p>
          <a:p>
            <a:pPr algn="r" rtl="1" eaLnBrk="1" hangingPunct="1">
              <a:defRPr/>
            </a:pPr>
            <a:r>
              <a:rPr lang="he-IL" dirty="0"/>
              <a:t>הסברים חלופיים: צמיחת רצפטורים חדשים, או הגדלת הרגישות של רצפטורים</a:t>
            </a:r>
          </a:p>
          <a:p>
            <a:pPr algn="r" rtl="1" eaLnBrk="1" hangingPunct="1">
              <a:defRPr/>
            </a:pPr>
            <a:r>
              <a:rPr lang="he-IL" dirty="0"/>
              <a:t>ובכל מקרה: לא עובד אצל כולם!</a:t>
            </a:r>
            <a:endParaRPr lang="en-US" dirty="0"/>
          </a:p>
        </p:txBody>
      </p:sp>
    </p:spTree>
    <p:extLst>
      <p:ext uri="{BB962C8B-B14F-4D97-AF65-F5344CB8AC3E}">
        <p14:creationId xmlns:p14="http://schemas.microsoft.com/office/powerpoint/2010/main" val="81814749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a:xfrm>
            <a:off x="982133" y="457201"/>
            <a:ext cx="7704667" cy="1737319"/>
          </a:xfrm>
        </p:spPr>
        <p:txBody>
          <a:bodyPr/>
          <a:lstStyle/>
          <a:p>
            <a:pPr algn="ctr" rtl="1" eaLnBrk="1" hangingPunct="1">
              <a:defRPr/>
            </a:pPr>
            <a:r>
              <a:rPr lang="he-IL" dirty="0"/>
              <a:t>הורמונים ודיכאון</a:t>
            </a:r>
            <a:endParaRPr lang="en-US" dirty="0"/>
          </a:p>
        </p:txBody>
      </p:sp>
      <p:sp>
        <p:nvSpPr>
          <p:cNvPr id="327683" name="Rectangle 3"/>
          <p:cNvSpPr>
            <a:spLocks noGrp="1" noChangeArrowheads="1"/>
          </p:cNvSpPr>
          <p:nvPr>
            <p:ph idx="1"/>
          </p:nvPr>
        </p:nvSpPr>
        <p:spPr>
          <a:xfrm>
            <a:off x="2051720" y="1700808"/>
            <a:ext cx="6635080" cy="4114800"/>
          </a:xfrm>
        </p:spPr>
        <p:txBody>
          <a:bodyPr/>
          <a:lstStyle/>
          <a:p>
            <a:pPr algn="r" rtl="1" eaLnBrk="1" hangingPunct="1">
              <a:defRPr/>
            </a:pPr>
            <a:r>
              <a:rPr lang="he-IL" dirty="0"/>
              <a:t>תת-פעילות של בלוטת התריס (</a:t>
            </a:r>
            <a:r>
              <a:rPr lang="en-US" dirty="0"/>
              <a:t>Hypothyroidism</a:t>
            </a:r>
            <a:r>
              <a:rPr lang="he-IL" dirty="0"/>
              <a:t>) נקשרה לדיכאון</a:t>
            </a:r>
          </a:p>
          <a:p>
            <a:pPr algn="r" rtl="1" eaLnBrk="1" hangingPunct="1">
              <a:defRPr/>
            </a:pPr>
            <a:r>
              <a:rPr lang="he-IL" dirty="0"/>
              <a:t>רמות נמוכות של ההורמון </a:t>
            </a:r>
            <a:r>
              <a:rPr lang="he-IL" dirty="0" err="1"/>
              <a:t>תירוקסין</a:t>
            </a:r>
            <a:r>
              <a:rPr lang="he-IL" dirty="0"/>
              <a:t> </a:t>
            </a:r>
            <a:r>
              <a:rPr lang="en-US" dirty="0"/>
              <a:t>thyroxin</a:t>
            </a:r>
            <a:endParaRPr lang="he-IL" dirty="0"/>
          </a:p>
          <a:p>
            <a:pPr algn="r" rtl="1" eaLnBrk="1" hangingPunct="1">
              <a:defRPr/>
            </a:pPr>
            <a:r>
              <a:rPr lang="he-IL" dirty="0"/>
              <a:t>15%-10% מהסובלים מדיכאון סובלים מ-</a:t>
            </a:r>
            <a:r>
              <a:rPr lang="en-US" dirty="0"/>
              <a:t> Hypothyroidism</a:t>
            </a:r>
            <a:endParaRPr lang="he-IL" dirty="0"/>
          </a:p>
          <a:p>
            <a:pPr algn="r" rtl="1" eaLnBrk="1" hangingPunct="1">
              <a:defRPr/>
            </a:pPr>
            <a:r>
              <a:rPr lang="he-IL" dirty="0"/>
              <a:t>מתן ההורמון משפר סימפטומים</a:t>
            </a:r>
            <a:endParaRPr lang="en-US" dirty="0"/>
          </a:p>
        </p:txBody>
      </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a:xfrm>
            <a:off x="457200" y="116632"/>
            <a:ext cx="8229600" cy="1143000"/>
          </a:xfrm>
        </p:spPr>
        <p:txBody>
          <a:bodyPr/>
          <a:lstStyle/>
          <a:p>
            <a:pPr algn="ctr" rtl="1" eaLnBrk="1" hangingPunct="1">
              <a:defRPr/>
            </a:pPr>
            <a:r>
              <a:rPr lang="he-IL" dirty="0"/>
              <a:t>הורמונים ודיכאון</a:t>
            </a:r>
            <a:endParaRPr lang="en-US" dirty="0"/>
          </a:p>
        </p:txBody>
      </p:sp>
      <p:sp>
        <p:nvSpPr>
          <p:cNvPr id="327683" name="Rectangle 3"/>
          <p:cNvSpPr>
            <a:spLocks noGrp="1" noChangeArrowheads="1"/>
          </p:cNvSpPr>
          <p:nvPr>
            <p:ph idx="1"/>
          </p:nvPr>
        </p:nvSpPr>
        <p:spPr>
          <a:xfrm>
            <a:off x="1763688" y="2132856"/>
            <a:ext cx="5698976" cy="4114800"/>
          </a:xfrm>
        </p:spPr>
        <p:txBody>
          <a:bodyPr anchor="t"/>
          <a:lstStyle/>
          <a:p>
            <a:pPr algn="r" rtl="1" eaLnBrk="1" hangingPunct="1">
              <a:defRPr/>
            </a:pPr>
            <a:r>
              <a:rPr lang="he-IL" dirty="0"/>
              <a:t>מעט טסטוסטרון בגברים</a:t>
            </a:r>
          </a:p>
          <a:p>
            <a:pPr algn="r" rtl="1" eaLnBrk="1" hangingPunct="1">
              <a:defRPr/>
            </a:pPr>
            <a:r>
              <a:rPr lang="he-IL" dirty="0"/>
              <a:t>אסטרוגן בנשים (לפני מחזור, אחרי לידה, בעת גיל המעבר – ירידה חדה)</a:t>
            </a:r>
          </a:p>
          <a:p>
            <a:pPr algn="r" rtl="1" eaLnBrk="1" hangingPunct="1">
              <a:defRPr/>
            </a:pPr>
            <a:r>
              <a:rPr lang="he-IL" dirty="0"/>
              <a:t>מתן ההורמון המתאים לגברים ולנשים משפר סימפטומים</a:t>
            </a:r>
          </a:p>
        </p:txBody>
      </p:sp>
    </p:spTree>
    <p:extLst>
      <p:ext uri="{BB962C8B-B14F-4D97-AF65-F5344CB8AC3E}">
        <p14:creationId xmlns:p14="http://schemas.microsoft.com/office/powerpoint/2010/main" val="2959302641"/>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a:xfrm>
            <a:off x="2895128" y="116632"/>
            <a:ext cx="8229600" cy="1143000"/>
          </a:xfrm>
        </p:spPr>
        <p:txBody>
          <a:bodyPr/>
          <a:lstStyle/>
          <a:p>
            <a:pPr algn="ctr" rtl="1" eaLnBrk="1" hangingPunct="1">
              <a:defRPr/>
            </a:pPr>
            <a:r>
              <a:rPr lang="he-IL" dirty="0"/>
              <a:t>הורמונים ודיכאון</a:t>
            </a:r>
            <a:endParaRPr lang="en-US" dirty="0"/>
          </a:p>
        </p:txBody>
      </p:sp>
      <p:sp>
        <p:nvSpPr>
          <p:cNvPr id="327683" name="Rectangle 3"/>
          <p:cNvSpPr>
            <a:spLocks noGrp="1" noChangeArrowheads="1"/>
          </p:cNvSpPr>
          <p:nvPr>
            <p:ph idx="1"/>
          </p:nvPr>
        </p:nvSpPr>
        <p:spPr>
          <a:xfrm>
            <a:off x="1043608" y="1916832"/>
            <a:ext cx="7427168" cy="4114800"/>
          </a:xfrm>
        </p:spPr>
        <p:txBody>
          <a:bodyPr/>
          <a:lstStyle/>
          <a:p>
            <a:pPr algn="r" rtl="1"/>
            <a:r>
              <a:rPr lang="he-IL" dirty="0"/>
              <a:t>שינויים הורמונליים בכל אחת מהנקודות על ציר ה-</a:t>
            </a:r>
            <a:r>
              <a:rPr lang="en-US" dirty="0"/>
              <a:t>HPA</a:t>
            </a:r>
            <a:r>
              <a:rPr lang="he-IL" dirty="0"/>
              <a:t>:</a:t>
            </a:r>
          </a:p>
          <a:p>
            <a:pPr marL="0" indent="0" algn="r" rtl="1">
              <a:buNone/>
            </a:pPr>
            <a:r>
              <a:rPr lang="en-US" dirty="0"/>
              <a:t>Hypothalamus</a:t>
            </a:r>
          </a:p>
          <a:p>
            <a:pPr marL="0" indent="0" algn="r" rtl="1">
              <a:buNone/>
            </a:pPr>
            <a:r>
              <a:rPr lang="en-US" dirty="0"/>
              <a:t>Pituitary Gland</a:t>
            </a:r>
          </a:p>
          <a:p>
            <a:pPr marL="0" indent="0" algn="r" rtl="1">
              <a:buNone/>
            </a:pPr>
            <a:r>
              <a:rPr lang="en-US" dirty="0"/>
              <a:t>Adrenal Glands</a:t>
            </a:r>
          </a:p>
        </p:txBody>
      </p:sp>
    </p:spTree>
    <p:extLst>
      <p:ext uri="{BB962C8B-B14F-4D97-AF65-F5344CB8AC3E}">
        <p14:creationId xmlns:p14="http://schemas.microsoft.com/office/powerpoint/2010/main" val="2959302641"/>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a:xfrm>
            <a:off x="789946" y="188640"/>
            <a:ext cx="8229600" cy="1143000"/>
          </a:xfrm>
        </p:spPr>
        <p:txBody>
          <a:bodyPr/>
          <a:lstStyle/>
          <a:p>
            <a:pPr algn="ctr" rtl="1" eaLnBrk="1" hangingPunct="1">
              <a:defRPr/>
            </a:pPr>
            <a:r>
              <a:rPr lang="he-IL" dirty="0"/>
              <a:t>הורמונים ודיכאון</a:t>
            </a:r>
            <a:endParaRPr lang="en-US" dirty="0"/>
          </a:p>
        </p:txBody>
      </p:sp>
      <p:sp>
        <p:nvSpPr>
          <p:cNvPr id="327683" name="Rectangle 3"/>
          <p:cNvSpPr>
            <a:spLocks noGrp="1" noChangeArrowheads="1"/>
          </p:cNvSpPr>
          <p:nvPr>
            <p:ph idx="1"/>
          </p:nvPr>
        </p:nvSpPr>
        <p:spPr>
          <a:xfrm>
            <a:off x="1403648" y="1700808"/>
            <a:ext cx="6635080" cy="4717234"/>
          </a:xfrm>
        </p:spPr>
        <p:txBody>
          <a:bodyPr anchor="t"/>
          <a:lstStyle/>
          <a:p>
            <a:pPr algn="r" rtl="1" eaLnBrk="1" hangingPunct="1">
              <a:defRPr/>
            </a:pPr>
            <a:r>
              <a:rPr lang="he-IL" dirty="0" err="1"/>
              <a:t>קורטיזול</a:t>
            </a:r>
            <a:r>
              <a:rPr lang="he-IL" dirty="0"/>
              <a:t> ודיכאון</a:t>
            </a:r>
          </a:p>
          <a:p>
            <a:pPr algn="r" rtl="1" eaLnBrk="1" hangingPunct="1">
              <a:defRPr/>
            </a:pPr>
            <a:r>
              <a:rPr lang="he-IL" dirty="0" err="1"/>
              <a:t>לקורטיזול</a:t>
            </a:r>
            <a:r>
              <a:rPr lang="he-IL" dirty="0"/>
              <a:t> תפקיד בהתמודדות עם לחץ: מסייע בהעברת גלוקוז לדם</a:t>
            </a:r>
          </a:p>
          <a:p>
            <a:pPr algn="r" rtl="1" eaLnBrk="1" hangingPunct="1">
              <a:defRPr/>
            </a:pPr>
            <a:r>
              <a:rPr lang="he-IL" dirty="0"/>
              <a:t>מאידך, מפחית פעילות חיסונית והגלדה, ועלול לפגוע בהיפוקמפוס</a:t>
            </a:r>
          </a:p>
          <a:p>
            <a:pPr algn="r" rtl="1" eaLnBrk="1" hangingPunct="1">
              <a:defRPr/>
            </a:pPr>
            <a:r>
              <a:rPr lang="he-IL" dirty="0"/>
              <a:t>בנשים לאחר מס' אפיזודות:</a:t>
            </a:r>
          </a:p>
          <a:p>
            <a:pPr algn="r" rtl="1" eaLnBrk="1" hangingPunct="1">
              <a:buFont typeface="Wingdings" panose="05000000000000000000" pitchFamily="2" charset="2"/>
              <a:buChar char="Ø"/>
              <a:defRPr/>
            </a:pPr>
            <a:r>
              <a:rPr lang="he-IL" dirty="0"/>
              <a:t>זיכרון גרוע יותר</a:t>
            </a:r>
          </a:p>
          <a:p>
            <a:pPr algn="r" rtl="1" eaLnBrk="1" hangingPunct="1">
              <a:buFont typeface="Wingdings" panose="05000000000000000000" pitchFamily="2" charset="2"/>
              <a:buChar char="Ø"/>
              <a:defRPr/>
            </a:pPr>
            <a:r>
              <a:rPr lang="he-IL" dirty="0"/>
              <a:t>ונפח קטן יותר של היפוקמפוס</a:t>
            </a:r>
            <a:endParaRPr lang="en-US" dirty="0"/>
          </a:p>
        </p:txBody>
      </p:sp>
    </p:spTree>
    <p:extLst>
      <p:ext uri="{BB962C8B-B14F-4D97-AF65-F5344CB8AC3E}">
        <p14:creationId xmlns:p14="http://schemas.microsoft.com/office/powerpoint/2010/main" val="17094603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7683">
                                            <p:txEl>
                                              <p:pRg st="1" end="1"/>
                                            </p:txEl>
                                          </p:spTgt>
                                        </p:tgtEl>
                                        <p:attrNameLst>
                                          <p:attrName>style.visibility</p:attrName>
                                        </p:attrNameLst>
                                      </p:cBhvr>
                                      <p:to>
                                        <p:strVal val="visible"/>
                                      </p:to>
                                    </p:set>
                                    <p:animEffect transition="in" filter="fade">
                                      <p:cBhvr>
                                        <p:cTn id="7" dur="500"/>
                                        <p:tgtEl>
                                          <p:spTgt spid="32768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7683">
                                            <p:txEl>
                                              <p:pRg st="2" end="2"/>
                                            </p:txEl>
                                          </p:spTgt>
                                        </p:tgtEl>
                                        <p:attrNameLst>
                                          <p:attrName>style.visibility</p:attrName>
                                        </p:attrNameLst>
                                      </p:cBhvr>
                                      <p:to>
                                        <p:strVal val="visible"/>
                                      </p:to>
                                    </p:set>
                                    <p:animEffect transition="in" filter="fade">
                                      <p:cBhvr>
                                        <p:cTn id="12" dur="500"/>
                                        <p:tgtEl>
                                          <p:spTgt spid="32768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7683">
                                            <p:txEl>
                                              <p:pRg st="3" end="3"/>
                                            </p:txEl>
                                          </p:spTgt>
                                        </p:tgtEl>
                                        <p:attrNameLst>
                                          <p:attrName>style.visibility</p:attrName>
                                        </p:attrNameLst>
                                      </p:cBhvr>
                                      <p:to>
                                        <p:strVal val="visible"/>
                                      </p:to>
                                    </p:set>
                                    <p:animEffect transition="in" filter="fade">
                                      <p:cBhvr>
                                        <p:cTn id="17" dur="500"/>
                                        <p:tgtEl>
                                          <p:spTgt spid="327683">
                                            <p:txEl>
                                              <p:pRg st="3" end="3"/>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27683">
                                            <p:txEl>
                                              <p:pRg st="4" end="4"/>
                                            </p:txEl>
                                          </p:spTgt>
                                        </p:tgtEl>
                                        <p:attrNameLst>
                                          <p:attrName>style.visibility</p:attrName>
                                        </p:attrNameLst>
                                      </p:cBhvr>
                                      <p:to>
                                        <p:strVal val="visible"/>
                                      </p:to>
                                    </p:set>
                                    <p:animEffect transition="in" filter="fade">
                                      <p:cBhvr>
                                        <p:cTn id="20" dur="500"/>
                                        <p:tgtEl>
                                          <p:spTgt spid="32768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27683">
                                            <p:txEl>
                                              <p:pRg st="5" end="5"/>
                                            </p:txEl>
                                          </p:spTgt>
                                        </p:tgtEl>
                                        <p:attrNameLst>
                                          <p:attrName>style.visibility</p:attrName>
                                        </p:attrNameLst>
                                      </p:cBhvr>
                                      <p:to>
                                        <p:strVal val="visible"/>
                                      </p:to>
                                    </p:set>
                                    <p:animEffect transition="in" filter="fade">
                                      <p:cBhvr>
                                        <p:cTn id="23" dur="500"/>
                                        <p:tgtEl>
                                          <p:spTgt spid="32768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a:xfrm>
            <a:off x="1403837" y="46286"/>
            <a:ext cx="7704667" cy="1981200"/>
          </a:xfrm>
        </p:spPr>
        <p:txBody>
          <a:bodyPr/>
          <a:lstStyle/>
          <a:p>
            <a:pPr algn="ctr" rtl="1" eaLnBrk="1" hangingPunct="1">
              <a:defRPr/>
            </a:pPr>
            <a:r>
              <a:rPr lang="he-IL" dirty="0"/>
              <a:t>אזורי מוח ודיכאון</a:t>
            </a:r>
            <a:endParaRPr lang="en-US" dirty="0"/>
          </a:p>
        </p:txBody>
      </p:sp>
      <p:sp>
        <p:nvSpPr>
          <p:cNvPr id="327683" name="Rectangle 3"/>
          <p:cNvSpPr>
            <a:spLocks noGrp="1" noChangeArrowheads="1"/>
          </p:cNvSpPr>
          <p:nvPr>
            <p:ph idx="1"/>
          </p:nvPr>
        </p:nvSpPr>
        <p:spPr>
          <a:xfrm>
            <a:off x="971600" y="3175248"/>
            <a:ext cx="7848872" cy="3566120"/>
          </a:xfrm>
        </p:spPr>
        <p:txBody>
          <a:bodyPr>
            <a:normAutofit/>
          </a:bodyPr>
          <a:lstStyle/>
          <a:p>
            <a:pPr marL="457200" indent="-457200" algn="r" rtl="1" eaLnBrk="1" hangingPunct="1">
              <a:buFont typeface="+mj-lt"/>
              <a:buAutoNum type="arabicPeriod"/>
              <a:defRPr/>
            </a:pPr>
            <a:r>
              <a:rPr lang="he-IL" dirty="0"/>
              <a:t>רגש שלילי כלפי תמונות:</a:t>
            </a:r>
            <a:r>
              <a:rPr lang="en-US" dirty="0"/>
              <a:t> </a:t>
            </a:r>
            <a:r>
              <a:rPr lang="he-IL" dirty="0"/>
              <a:t>קישור להמיספרה הימנית (שדה ראייה שמאלי) – אפקט חזק במיוחד אצל הסובלים מדיכאון</a:t>
            </a:r>
          </a:p>
          <a:p>
            <a:pPr marL="457200" indent="-457200" algn="r" rtl="1" eaLnBrk="1" hangingPunct="1">
              <a:buFont typeface="+mj-lt"/>
              <a:buAutoNum type="arabicPeriod"/>
              <a:defRPr/>
            </a:pPr>
            <a:r>
              <a:rPr lang="he-IL" dirty="0"/>
              <a:t>יותר דיכאון כאשר השבץ בהמיספרה השמאלית (דומיננטיות של ימנית)</a:t>
            </a:r>
          </a:p>
          <a:p>
            <a:pPr marL="457200" indent="-457200" algn="r" rtl="1" eaLnBrk="1" hangingPunct="1">
              <a:buFont typeface="+mj-lt"/>
              <a:buAutoNum type="arabicPeriod"/>
              <a:defRPr/>
            </a:pPr>
            <a:r>
              <a:rPr lang="he-IL" dirty="0"/>
              <a:t>בדיכאון ירידה בזרימת דם לאונה הפרונטלית השמאלית (משתפר עם טיפול)</a:t>
            </a:r>
          </a:p>
        </p:txBody>
      </p:sp>
      <p:sp>
        <p:nvSpPr>
          <p:cNvPr id="2" name="TextBox 1"/>
          <p:cNvSpPr txBox="1"/>
          <p:nvPr/>
        </p:nvSpPr>
        <p:spPr>
          <a:xfrm>
            <a:off x="755576" y="2228671"/>
            <a:ext cx="8136904" cy="1200329"/>
          </a:xfrm>
          <a:prstGeom prst="rect">
            <a:avLst/>
          </a:prstGeom>
          <a:noFill/>
        </p:spPr>
        <p:txBody>
          <a:bodyPr wrap="square" rtlCol="1">
            <a:spAutoFit/>
          </a:bodyPr>
          <a:lstStyle/>
          <a:p>
            <a:r>
              <a:rPr lang="he-IL" sz="2400" b="1" i="1" dirty="0"/>
              <a:t>תפקיד לאונות הפרונטליות בהתפתחות ובשימור של דיכאון?</a:t>
            </a:r>
          </a:p>
          <a:p>
            <a:r>
              <a:rPr lang="he-IL" sz="2400" dirty="0"/>
              <a:t>(דיכאון נקשר לאקטיביות-יתר של הימנית ותת-פעילות השמאלית)</a:t>
            </a:r>
          </a:p>
          <a:p>
            <a:endParaRPr lang="he-IL" sz="2400" b="1" i="1" dirty="0"/>
          </a:p>
        </p:txBody>
      </p:sp>
    </p:spTree>
    <p:extLst>
      <p:ext uri="{BB962C8B-B14F-4D97-AF65-F5344CB8AC3E}">
        <p14:creationId xmlns:p14="http://schemas.microsoft.com/office/powerpoint/2010/main" val="475136776"/>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a:xfrm>
            <a:off x="1403837" y="46286"/>
            <a:ext cx="7704667" cy="1981200"/>
          </a:xfrm>
        </p:spPr>
        <p:txBody>
          <a:bodyPr/>
          <a:lstStyle/>
          <a:p>
            <a:pPr algn="ctr" rtl="1" eaLnBrk="1" hangingPunct="1">
              <a:defRPr/>
            </a:pPr>
            <a:r>
              <a:rPr lang="he-IL" dirty="0"/>
              <a:t>אזורי מוח ודיכאון</a:t>
            </a:r>
            <a:endParaRPr lang="en-US" dirty="0"/>
          </a:p>
        </p:txBody>
      </p:sp>
      <p:sp>
        <p:nvSpPr>
          <p:cNvPr id="327683" name="Rectangle 3"/>
          <p:cNvSpPr>
            <a:spLocks noGrp="1" noChangeArrowheads="1"/>
          </p:cNvSpPr>
          <p:nvPr>
            <p:ph idx="1"/>
          </p:nvPr>
        </p:nvSpPr>
        <p:spPr>
          <a:xfrm>
            <a:off x="1043608" y="3068960"/>
            <a:ext cx="7704667" cy="3566120"/>
          </a:xfrm>
        </p:spPr>
        <p:txBody>
          <a:bodyPr>
            <a:normAutofit/>
          </a:bodyPr>
          <a:lstStyle/>
          <a:p>
            <a:pPr marL="457200" indent="-457200" algn="r" rtl="1" eaLnBrk="1" hangingPunct="1">
              <a:buFont typeface="+mj-lt"/>
              <a:buAutoNum type="arabicPeriod" startAt="4"/>
              <a:defRPr/>
            </a:pPr>
            <a:r>
              <a:rPr lang="en-US" dirty="0"/>
              <a:t>Transcranial magnetic stimulation (TMS)</a:t>
            </a:r>
            <a:r>
              <a:rPr lang="he-IL" dirty="0"/>
              <a:t> – שימוש בשדות מגנטיים על מנת לדכא או </a:t>
            </a:r>
            <a:r>
              <a:rPr lang="he-IL" dirty="0" err="1"/>
              <a:t>לאקטב</a:t>
            </a:r>
            <a:r>
              <a:rPr lang="he-IL" dirty="0"/>
              <a:t> אזורים מוחיים באופן זמני</a:t>
            </a:r>
          </a:p>
          <a:p>
            <a:pPr algn="r" rtl="1" eaLnBrk="1" hangingPunct="1">
              <a:defRPr/>
            </a:pPr>
            <a:r>
              <a:rPr lang="he-IL" dirty="0"/>
              <a:t>דיכוי הקורטקס הפרונטלי השמאלי: עצבות, אפאטיות</a:t>
            </a:r>
          </a:p>
          <a:p>
            <a:pPr algn="r" rtl="1" eaLnBrk="1" hangingPunct="1">
              <a:defRPr/>
            </a:pPr>
            <a:r>
              <a:rPr lang="he-IL" dirty="0"/>
              <a:t>דיכוי הימני: שמחה, אנרגטיות</a:t>
            </a:r>
          </a:p>
          <a:p>
            <a:pPr algn="r" rtl="1" eaLnBrk="1" hangingPunct="1">
              <a:defRPr/>
            </a:pPr>
            <a:r>
              <a:rPr lang="he-IL" dirty="0" err="1"/>
              <a:t>איקטוב</a:t>
            </a:r>
            <a:r>
              <a:rPr lang="he-IL" dirty="0"/>
              <a:t> הקורטקס הפרונטלי השמאלי בנבדקים עם דיכאון חמור שיפר את מצבם</a:t>
            </a:r>
          </a:p>
          <a:p>
            <a:pPr algn="r" rtl="1" eaLnBrk="1" hangingPunct="1">
              <a:defRPr/>
            </a:pPr>
            <a:r>
              <a:rPr lang="he-IL" dirty="0"/>
              <a:t>אבל... לא עובד אצל כולם, והאפקט זמני</a:t>
            </a:r>
            <a:endParaRPr lang="en-US" dirty="0"/>
          </a:p>
        </p:txBody>
      </p:sp>
      <p:sp>
        <p:nvSpPr>
          <p:cNvPr id="6" name="TextBox 5"/>
          <p:cNvSpPr txBox="1"/>
          <p:nvPr/>
        </p:nvSpPr>
        <p:spPr>
          <a:xfrm>
            <a:off x="755576" y="2228671"/>
            <a:ext cx="8136904" cy="1200329"/>
          </a:xfrm>
          <a:prstGeom prst="rect">
            <a:avLst/>
          </a:prstGeom>
          <a:noFill/>
        </p:spPr>
        <p:txBody>
          <a:bodyPr wrap="square" rtlCol="1">
            <a:spAutoFit/>
          </a:bodyPr>
          <a:lstStyle/>
          <a:p>
            <a:r>
              <a:rPr lang="he-IL" sz="2400" b="1" i="1" dirty="0"/>
              <a:t>תפקיד לאונות הפרונטליות בהתפתחות ובשימור של דיכאון?</a:t>
            </a:r>
          </a:p>
          <a:p>
            <a:r>
              <a:rPr lang="he-IL" sz="2400" dirty="0"/>
              <a:t>(דיכאון נקשר לאקטיביות-יתר של הימנית ותת-פעילות השמאלית)</a:t>
            </a:r>
          </a:p>
          <a:p>
            <a:endParaRPr lang="he-IL" sz="2400" b="1" i="1" dirty="0"/>
          </a:p>
        </p:txBody>
      </p:sp>
    </p:spTree>
    <p:extLst>
      <p:ext uri="{BB962C8B-B14F-4D97-AF65-F5344CB8AC3E}">
        <p14:creationId xmlns:p14="http://schemas.microsoft.com/office/powerpoint/2010/main" val="37434966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979712" y="1196752"/>
            <a:ext cx="6947127" cy="2442591"/>
          </a:xfrm>
        </p:spPr>
        <p:txBody>
          <a:bodyPr>
            <a:normAutofit/>
          </a:bodyPr>
          <a:lstStyle/>
          <a:p>
            <a:r>
              <a:rPr lang="he-IL" sz="4800" dirty="0"/>
              <a:t>גורמים אטיולוגיים לדיכאון:</a:t>
            </a:r>
            <a:br>
              <a:rPr lang="he-IL" sz="4800" dirty="0"/>
            </a:br>
            <a:r>
              <a:rPr lang="he-IL" sz="4800" dirty="0"/>
              <a:t>פסיכו-סוציאליים</a:t>
            </a:r>
            <a:endParaRPr lang="en-US" sz="4800" dirty="0"/>
          </a:p>
        </p:txBody>
      </p:sp>
      <p:sp>
        <p:nvSpPr>
          <p:cNvPr id="5" name="Subtitle 4"/>
          <p:cNvSpPr>
            <a:spLocks noGrp="1"/>
          </p:cNvSpPr>
          <p:nvPr>
            <p:ph type="subTitle" idx="1"/>
          </p:nvPr>
        </p:nvSpPr>
        <p:spPr>
          <a:xfrm>
            <a:off x="2267744" y="3933056"/>
            <a:ext cx="5762563" cy="1364531"/>
          </a:xfrm>
        </p:spPr>
        <p:txBody>
          <a:bodyPr>
            <a:normAutofit/>
          </a:bodyPr>
          <a:lstStyle/>
          <a:p>
            <a:r>
              <a:rPr lang="he-IL" sz="3600" dirty="0"/>
              <a:t>נתחיל מהאלמנט ההתפתחותי</a:t>
            </a:r>
            <a:endParaRPr lang="en-US" sz="3600" dirty="0"/>
          </a:p>
        </p:txBody>
      </p:sp>
    </p:spTree>
    <p:extLst>
      <p:ext uri="{BB962C8B-B14F-4D97-AF65-F5344CB8AC3E}">
        <p14:creationId xmlns:p14="http://schemas.microsoft.com/office/powerpoint/2010/main" val="1375922013"/>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2"/>
          <p:cNvSpPr>
            <a:spLocks noGrp="1" noChangeArrowheads="1"/>
          </p:cNvSpPr>
          <p:nvPr>
            <p:ph type="title"/>
          </p:nvPr>
        </p:nvSpPr>
        <p:spPr>
          <a:xfrm>
            <a:off x="971600" y="283891"/>
            <a:ext cx="7704667" cy="1531639"/>
          </a:xfrm>
        </p:spPr>
        <p:txBody>
          <a:bodyPr>
            <a:normAutofit/>
          </a:bodyPr>
          <a:lstStyle/>
          <a:p>
            <a:pPr algn="ctr" rtl="1" eaLnBrk="1" hangingPunct="1">
              <a:defRPr/>
            </a:pPr>
            <a:r>
              <a:rPr lang="he-IL" dirty="0"/>
              <a:t>התקשרות (</a:t>
            </a:r>
            <a:r>
              <a:rPr lang="en-US" dirty="0"/>
              <a:t>attachment</a:t>
            </a:r>
            <a:r>
              <a:rPr lang="he-IL" dirty="0"/>
              <a:t>)</a:t>
            </a:r>
            <a:endParaRPr lang="en-US" dirty="0"/>
          </a:p>
        </p:txBody>
      </p:sp>
      <p:sp>
        <p:nvSpPr>
          <p:cNvPr id="4" name="Rectangle 3"/>
          <p:cNvSpPr txBox="1">
            <a:spLocks noChangeArrowheads="1"/>
          </p:cNvSpPr>
          <p:nvPr/>
        </p:nvSpPr>
        <p:spPr bwMode="auto">
          <a:xfrm>
            <a:off x="611560" y="2276872"/>
            <a:ext cx="8136904" cy="345638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marL="342900" marR="0" lvl="0" indent="-342900" algn="r" defTabSz="914400" rtl="1" eaLnBrk="1" fontAlgn="base" latinLnBrk="0" hangingPunct="1">
              <a:lnSpc>
                <a:spcPct val="100000"/>
              </a:lnSpc>
              <a:spcBef>
                <a:spcPct val="20000"/>
              </a:spcBef>
              <a:spcAft>
                <a:spcPct val="0"/>
              </a:spcAft>
              <a:buClr>
                <a:srgbClr val="D54773"/>
              </a:buClr>
              <a:buSzPct val="120000"/>
              <a:buFontTx/>
              <a:buChar char="•"/>
              <a:tabLst/>
              <a:defRPr/>
            </a:pPr>
            <a:r>
              <a:rPr kumimoji="0" lang="he-IL" sz="2800" b="0" i="0" u="none" strike="noStrike" kern="0" cap="none" spc="0" normalizeH="0" baseline="0" noProof="0" dirty="0">
                <a:ln>
                  <a:noFill/>
                </a:ln>
                <a:solidFill>
                  <a:prstClr val="black"/>
                </a:solidFill>
                <a:effectLst/>
                <a:uLnTx/>
                <a:uFillTx/>
                <a:latin typeface="Corbel" panose="020B0503020204020204"/>
                <a:ea typeface="+mn-ea"/>
                <a:cs typeface="Miriam" panose="020B0502050101010101" pitchFamily="34" charset="-79"/>
              </a:rPr>
              <a:t>רנה ספיץ – פסיכואנליטיקאי, שנות ה-40-50.	מחקר קליני על ילדי מוסדות (בתי יתומים)</a:t>
            </a:r>
          </a:p>
          <a:p>
            <a:pPr marL="342900" marR="0" lvl="0" indent="-342900" algn="r" defTabSz="914400" rtl="1" eaLnBrk="1" fontAlgn="base" latinLnBrk="0" hangingPunct="1">
              <a:lnSpc>
                <a:spcPct val="100000"/>
              </a:lnSpc>
              <a:spcBef>
                <a:spcPct val="20000"/>
              </a:spcBef>
              <a:spcAft>
                <a:spcPct val="0"/>
              </a:spcAft>
              <a:buClr>
                <a:srgbClr val="D54773"/>
              </a:buClr>
              <a:buSzPct val="120000"/>
              <a:buFontTx/>
              <a:buChar char="•"/>
              <a:tabLst/>
              <a:defRPr/>
            </a:pPr>
            <a:r>
              <a:rPr kumimoji="0" lang="he-IL" sz="2800" b="0" i="0" u="none" strike="noStrike" kern="0" cap="none" spc="0" normalizeH="0" baseline="0" noProof="0" dirty="0">
                <a:ln>
                  <a:noFill/>
                </a:ln>
                <a:solidFill>
                  <a:prstClr val="black"/>
                </a:solidFill>
                <a:effectLst/>
                <a:uLnTx/>
                <a:uFillTx/>
                <a:latin typeface="Corbel" panose="020B0503020204020204"/>
                <a:ea typeface="+mn-ea"/>
                <a:cs typeface="Miriam" panose="020B0502050101010101" pitchFamily="34" charset="-79"/>
              </a:rPr>
              <a:t>פרידה מהאם בגיל 6-18 חודשים: "דיכאון </a:t>
            </a:r>
            <a:r>
              <a:rPr kumimoji="0" lang="he-IL" sz="2800" b="0" i="0" u="none" strike="noStrike" kern="0" cap="none" spc="0" normalizeH="0" baseline="0" noProof="0" dirty="0" err="1">
                <a:ln>
                  <a:noFill/>
                </a:ln>
                <a:solidFill>
                  <a:prstClr val="black"/>
                </a:solidFill>
                <a:effectLst/>
                <a:uLnTx/>
                <a:uFillTx/>
                <a:latin typeface="Corbel" panose="020B0503020204020204"/>
                <a:ea typeface="+mn-ea"/>
                <a:cs typeface="Miriam" panose="020B0502050101010101" pitchFamily="34" charset="-79"/>
              </a:rPr>
              <a:t>אנקליטי</a:t>
            </a:r>
            <a:r>
              <a:rPr kumimoji="0" lang="he-IL" sz="2800" b="0" i="0" u="none" strike="noStrike" kern="0" cap="none" spc="0" normalizeH="0" baseline="0" noProof="0" dirty="0">
                <a:ln>
                  <a:noFill/>
                </a:ln>
                <a:solidFill>
                  <a:prstClr val="black"/>
                </a:solidFill>
                <a:effectLst/>
                <a:uLnTx/>
                <a:uFillTx/>
                <a:latin typeface="Corbel" panose="020B0503020204020204"/>
                <a:ea typeface="+mn-ea"/>
                <a:cs typeface="Miriam" panose="020B0502050101010101" pitchFamily="34" charset="-79"/>
              </a:rPr>
              <a:t>" (1946</a:t>
            </a:r>
            <a:r>
              <a:rPr kumimoji="0" lang="en-US" sz="2800" b="0" i="0" u="none" strike="noStrike" kern="0" cap="none" spc="0" normalizeH="0" baseline="0" noProof="0" dirty="0">
                <a:ln>
                  <a:noFill/>
                </a:ln>
                <a:solidFill>
                  <a:prstClr val="black"/>
                </a:solidFill>
                <a:effectLst/>
                <a:uLnTx/>
                <a:uFillTx/>
                <a:latin typeface="Corbel" panose="020B0503020204020204"/>
                <a:ea typeface="+mn-ea"/>
                <a:cs typeface="+mn-cs"/>
              </a:rPr>
              <a:t>Spitz,</a:t>
            </a:r>
            <a:r>
              <a:rPr kumimoji="0" lang="he-IL" sz="2800" b="0" i="0" u="none" strike="noStrike" kern="0" cap="none" spc="0" normalizeH="0" baseline="0" noProof="0" dirty="0">
                <a:ln>
                  <a:noFill/>
                </a:ln>
                <a:solidFill>
                  <a:prstClr val="black"/>
                </a:solidFill>
                <a:effectLst/>
                <a:uLnTx/>
                <a:uFillTx/>
                <a:latin typeface="Corbel" panose="020B0503020204020204"/>
                <a:ea typeface="+mn-ea"/>
                <a:cs typeface="Miriam" panose="020B0502050101010101" pitchFamily="34" charset="-79"/>
              </a:rPr>
              <a:t>)</a:t>
            </a:r>
          </a:p>
          <a:p>
            <a:pPr marL="342900" marR="0" lvl="0" indent="-342900" algn="r" defTabSz="914400" rtl="1" eaLnBrk="1" fontAlgn="base" latinLnBrk="0" hangingPunct="1">
              <a:lnSpc>
                <a:spcPct val="100000"/>
              </a:lnSpc>
              <a:spcBef>
                <a:spcPct val="20000"/>
              </a:spcBef>
              <a:spcAft>
                <a:spcPct val="0"/>
              </a:spcAft>
              <a:buClr>
                <a:srgbClr val="D54773"/>
              </a:buClr>
              <a:buSzPct val="120000"/>
              <a:buFontTx/>
              <a:buChar char="•"/>
              <a:tabLst/>
              <a:defRPr/>
            </a:pPr>
            <a:r>
              <a:rPr kumimoji="0" lang="he-IL" sz="2800" b="0" i="0" u="none" strike="noStrike" kern="0" cap="none" spc="0" normalizeH="0" baseline="0" noProof="0" dirty="0">
                <a:ln>
                  <a:noFill/>
                </a:ln>
                <a:solidFill>
                  <a:prstClr val="black"/>
                </a:solidFill>
                <a:effectLst/>
                <a:uLnTx/>
                <a:uFillTx/>
                <a:latin typeface="Corbel" panose="020B0503020204020204"/>
                <a:ea typeface="+mn-ea"/>
                <a:cs typeface="Miriam" panose="020B0502050101010101" pitchFamily="34" charset="-79"/>
              </a:rPr>
              <a:t>היעדר תגובתיות, אפאטיות, מחסור באנרגיה, אובדן משקל, מחלות ומוות</a:t>
            </a:r>
          </a:p>
          <a:p>
            <a:pPr marL="342900" marR="0" lvl="0" indent="-342900" algn="r" defTabSz="914400" rtl="1" eaLnBrk="1" fontAlgn="base" latinLnBrk="0" hangingPunct="1">
              <a:lnSpc>
                <a:spcPct val="100000"/>
              </a:lnSpc>
              <a:spcBef>
                <a:spcPct val="20000"/>
              </a:spcBef>
              <a:spcAft>
                <a:spcPct val="0"/>
              </a:spcAft>
              <a:buClr>
                <a:srgbClr val="D54773"/>
              </a:buClr>
              <a:buSzPct val="120000"/>
              <a:buFontTx/>
              <a:buChar char="•"/>
              <a:tabLst/>
              <a:defRPr/>
            </a:pPr>
            <a:r>
              <a:rPr kumimoji="0" lang="he-IL" sz="2800" b="0" i="0" u="none" strike="noStrike" kern="0" cap="none" spc="0" normalizeH="0" baseline="0" noProof="0" dirty="0">
                <a:ln>
                  <a:noFill/>
                </a:ln>
                <a:solidFill>
                  <a:prstClr val="black"/>
                </a:solidFill>
                <a:effectLst/>
                <a:uLnTx/>
                <a:uFillTx/>
                <a:latin typeface="Corbel" panose="020B0503020204020204"/>
                <a:ea typeface="+mn-ea"/>
                <a:cs typeface="Miriam" panose="020B0502050101010101" pitchFamily="34" charset="-79"/>
              </a:rPr>
              <a:t>האם זה הפיך? חשיבות למשך הפרידה</a:t>
            </a:r>
          </a:p>
        </p:txBody>
      </p:sp>
    </p:spTree>
    <p:extLst>
      <p:ext uri="{BB962C8B-B14F-4D97-AF65-F5344CB8AC3E}">
        <p14:creationId xmlns:p14="http://schemas.microsoft.com/office/powerpoint/2010/main" val="2407305998"/>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971600" y="241177"/>
            <a:ext cx="7704667" cy="1459631"/>
          </a:xfrm>
        </p:spPr>
        <p:txBody>
          <a:bodyPr>
            <a:normAutofit/>
          </a:bodyPr>
          <a:lstStyle/>
          <a:p>
            <a:pPr algn="ctr" rtl="1" eaLnBrk="1" hangingPunct="1">
              <a:defRPr/>
            </a:pPr>
            <a:r>
              <a:rPr lang="he-IL" dirty="0"/>
              <a:t>חוסר אונים/תקווה והתקשרות (</a:t>
            </a:r>
            <a:r>
              <a:rPr lang="en-US" dirty="0"/>
              <a:t>attachment</a:t>
            </a:r>
            <a:r>
              <a:rPr lang="he-IL" dirty="0"/>
              <a:t>)</a:t>
            </a:r>
            <a:endParaRPr lang="en-US" dirty="0"/>
          </a:p>
        </p:txBody>
      </p:sp>
      <p:sp>
        <p:nvSpPr>
          <p:cNvPr id="421891" name="Rectangle 3"/>
          <p:cNvSpPr>
            <a:spLocks noGrp="1" noChangeArrowheads="1"/>
          </p:cNvSpPr>
          <p:nvPr>
            <p:ph idx="1"/>
          </p:nvPr>
        </p:nvSpPr>
        <p:spPr>
          <a:xfrm>
            <a:off x="2123728" y="1844824"/>
            <a:ext cx="6779096" cy="4797152"/>
          </a:xfrm>
        </p:spPr>
        <p:txBody>
          <a:bodyPr>
            <a:normAutofit/>
          </a:bodyPr>
          <a:lstStyle/>
          <a:p>
            <a:pPr algn="r" rtl="1" eaLnBrk="1" hangingPunct="1">
              <a:lnSpc>
                <a:spcPct val="80000"/>
              </a:lnSpc>
              <a:defRPr/>
            </a:pPr>
            <a:r>
              <a:rPr lang="en-US" sz="2800" dirty="0" err="1"/>
              <a:t>Bowlby</a:t>
            </a:r>
            <a:r>
              <a:rPr lang="en-US" sz="2800" dirty="0"/>
              <a:t> - “Internal Working Models” (IWM)</a:t>
            </a:r>
            <a:endParaRPr lang="he-IL" sz="2800" dirty="0"/>
          </a:p>
          <a:p>
            <a:pPr marL="0" indent="0" algn="r" rtl="1" eaLnBrk="1" hangingPunct="1">
              <a:lnSpc>
                <a:spcPct val="80000"/>
              </a:lnSpc>
              <a:buNone/>
              <a:defRPr/>
            </a:pPr>
            <a:r>
              <a:rPr lang="he-IL" sz="2800" dirty="0"/>
              <a:t>מודל עבודה פנימי עקב חוויות מוקדמות</a:t>
            </a:r>
          </a:p>
          <a:p>
            <a:pPr algn="r" rtl="1" eaLnBrk="1" hangingPunct="1">
              <a:lnSpc>
                <a:spcPct val="80000"/>
              </a:lnSpc>
              <a:defRPr/>
            </a:pPr>
            <a:r>
              <a:rPr lang="he-IL" sz="2800" dirty="0"/>
              <a:t>נקרא גם </a:t>
            </a:r>
            <a:r>
              <a:rPr lang="en-US" sz="2800" dirty="0"/>
              <a:t>“Attachment Schema”</a:t>
            </a:r>
            <a:endParaRPr lang="he-IL" sz="2800" dirty="0"/>
          </a:p>
          <a:p>
            <a:pPr marL="0" indent="0" algn="r" rtl="1" eaLnBrk="1" hangingPunct="1">
              <a:lnSpc>
                <a:spcPct val="80000"/>
              </a:lnSpc>
              <a:buNone/>
              <a:defRPr/>
            </a:pPr>
            <a:r>
              <a:rPr lang="he-IL" sz="2800" dirty="0"/>
              <a:t>סכמת התקשרות – ייצוגים שמנחים את האינטראקציות הבינאישיות לאורך החיים</a:t>
            </a:r>
          </a:p>
          <a:p>
            <a:pPr algn="r" rtl="1" eaLnBrk="1" hangingPunct="1">
              <a:lnSpc>
                <a:spcPct val="80000"/>
              </a:lnSpc>
              <a:defRPr/>
            </a:pPr>
            <a:endParaRPr lang="he-IL" sz="2800" dirty="0"/>
          </a:p>
          <a:p>
            <a:pPr algn="r" rtl="1" eaLnBrk="1" hangingPunct="1">
              <a:lnSpc>
                <a:spcPct val="80000"/>
              </a:lnSpc>
              <a:defRPr/>
            </a:pPr>
            <a:r>
              <a:rPr lang="he-IL" sz="2800" dirty="0"/>
              <a:t>התקשרות בטוחה </a:t>
            </a:r>
            <a:r>
              <a:rPr lang="he-IL" sz="2800" dirty="0">
                <a:sym typeface="Wingdings" pitchFamily="2" charset="2"/>
              </a:rPr>
              <a:t> הילד מרגיש שלמטפלים </a:t>
            </a:r>
            <a:r>
              <a:rPr lang="he-IL" sz="2800" dirty="0" err="1">
                <a:sym typeface="Wingdings" pitchFamily="2" charset="2"/>
              </a:rPr>
              <a:t>איכפת</a:t>
            </a:r>
            <a:r>
              <a:rPr lang="he-IL" sz="2800" dirty="0">
                <a:sym typeface="Wingdings" pitchFamily="2" charset="2"/>
              </a:rPr>
              <a:t> ממנו ויגיבו אליו בשעת הצורך </a:t>
            </a:r>
          </a:p>
          <a:p>
            <a:pPr algn="r" rtl="1" eaLnBrk="1" hangingPunct="1">
              <a:lnSpc>
                <a:spcPct val="80000"/>
              </a:lnSpc>
              <a:defRPr/>
            </a:pPr>
            <a:r>
              <a:rPr lang="he-IL" sz="2800" dirty="0">
                <a:sym typeface="Wingdings" pitchFamily="2" charset="2"/>
              </a:rPr>
              <a:t>מוביל לתקווה, אמונה שצרכים ימולאו, ותחושת </a:t>
            </a:r>
            <a:r>
              <a:rPr lang="en-US" sz="2800" dirty="0">
                <a:sym typeface="Wingdings" pitchFamily="2" charset="2"/>
              </a:rPr>
              <a:t>agency</a:t>
            </a:r>
            <a:r>
              <a:rPr lang="he-IL" sz="2800" dirty="0">
                <a:sym typeface="Wingdings" pitchFamily="2" charset="2"/>
              </a:rPr>
              <a:t> (יכולת)</a:t>
            </a:r>
            <a:endParaRPr lang="en-US" sz="2800" dirty="0"/>
          </a:p>
        </p:txBody>
      </p:sp>
    </p:spTree>
    <p:extLst>
      <p:ext uri="{BB962C8B-B14F-4D97-AF65-F5344CB8AC3E}">
        <p14:creationId xmlns:p14="http://schemas.microsoft.com/office/powerpoint/2010/main" val="13451927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1891">
                                            <p:txEl>
                                              <p:pRg st="5" end="5"/>
                                            </p:txEl>
                                          </p:spTgt>
                                        </p:tgtEl>
                                        <p:attrNameLst>
                                          <p:attrName>style.visibility</p:attrName>
                                        </p:attrNameLst>
                                      </p:cBhvr>
                                      <p:to>
                                        <p:strVal val="visible"/>
                                      </p:to>
                                    </p:set>
                                    <p:animEffect transition="in" filter="fade">
                                      <p:cBhvr>
                                        <p:cTn id="7" dur="500"/>
                                        <p:tgtEl>
                                          <p:spTgt spid="421891">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21891">
                                            <p:txEl>
                                              <p:pRg st="6" end="6"/>
                                            </p:txEl>
                                          </p:spTgt>
                                        </p:tgtEl>
                                        <p:attrNameLst>
                                          <p:attrName>style.visibility</p:attrName>
                                        </p:attrNameLst>
                                      </p:cBhvr>
                                      <p:to>
                                        <p:strVal val="visible"/>
                                      </p:to>
                                    </p:set>
                                    <p:animEffect transition="in" filter="fade">
                                      <p:cBhvr>
                                        <p:cTn id="12" dur="500"/>
                                        <p:tgtEl>
                                          <p:spTgt spid="42189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891"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862103" y="260648"/>
            <a:ext cx="7704667" cy="1459631"/>
          </a:xfrm>
        </p:spPr>
        <p:txBody>
          <a:bodyPr/>
          <a:lstStyle/>
          <a:p>
            <a:pPr algn="ctr" rtl="1" eaLnBrk="1" hangingPunct="1">
              <a:defRPr/>
            </a:pPr>
            <a:r>
              <a:rPr lang="he-IL" dirty="0"/>
              <a:t>התקשרות ודיכאון</a:t>
            </a:r>
            <a:endParaRPr lang="en-US" dirty="0"/>
          </a:p>
        </p:txBody>
      </p:sp>
      <p:sp>
        <p:nvSpPr>
          <p:cNvPr id="421891" name="Rectangle 3"/>
          <p:cNvSpPr>
            <a:spLocks noGrp="1" noChangeArrowheads="1"/>
          </p:cNvSpPr>
          <p:nvPr>
            <p:ph idx="1"/>
          </p:nvPr>
        </p:nvSpPr>
        <p:spPr>
          <a:xfrm>
            <a:off x="1138675" y="1268760"/>
            <a:ext cx="7536665" cy="5239817"/>
          </a:xfrm>
        </p:spPr>
        <p:txBody>
          <a:bodyPr>
            <a:normAutofit/>
          </a:bodyPr>
          <a:lstStyle/>
          <a:p>
            <a:pPr algn="r" rtl="1" eaLnBrk="1" hangingPunct="1">
              <a:lnSpc>
                <a:spcPct val="80000"/>
              </a:lnSpc>
              <a:defRPr/>
            </a:pPr>
            <a:r>
              <a:rPr lang="he-IL" sz="2800" b="1" dirty="0"/>
              <a:t>התקשרות חרדה</a:t>
            </a:r>
          </a:p>
          <a:p>
            <a:pPr marL="0" indent="0" algn="r" rtl="1" eaLnBrk="1" hangingPunct="1">
              <a:lnSpc>
                <a:spcPct val="80000"/>
              </a:lnSpc>
              <a:buNone/>
              <a:defRPr/>
            </a:pPr>
            <a:r>
              <a:rPr lang="he-IL" sz="2800" dirty="0"/>
              <a:t>בחינה מתמדת של מצב הרוח / התנהגות האחר</a:t>
            </a:r>
          </a:p>
          <a:p>
            <a:pPr marL="0" indent="0" algn="r" rtl="1" eaLnBrk="1" hangingPunct="1">
              <a:lnSpc>
                <a:spcPct val="80000"/>
              </a:lnSpc>
              <a:buNone/>
              <a:defRPr/>
            </a:pPr>
            <a:r>
              <a:rPr lang="he-IL" sz="2800" dirty="0"/>
              <a:t>התנהגויות המיועדות להבטיח את המשך הטיפול בו</a:t>
            </a:r>
          </a:p>
          <a:p>
            <a:pPr algn="r" rtl="1" eaLnBrk="1" hangingPunct="1">
              <a:lnSpc>
                <a:spcPct val="80000"/>
              </a:lnSpc>
              <a:defRPr/>
            </a:pPr>
            <a:endParaRPr lang="he-IL" sz="2800" dirty="0"/>
          </a:p>
          <a:p>
            <a:pPr algn="r" rtl="1" eaLnBrk="1" hangingPunct="1">
              <a:lnSpc>
                <a:spcPct val="80000"/>
              </a:lnSpc>
              <a:defRPr/>
            </a:pPr>
            <a:r>
              <a:rPr lang="he-IL" sz="2800" b="1" dirty="0"/>
              <a:t>התקשרות נמנעת</a:t>
            </a:r>
          </a:p>
          <a:p>
            <a:pPr marL="0" indent="0" algn="r" rtl="1" eaLnBrk="1" hangingPunct="1">
              <a:lnSpc>
                <a:spcPct val="80000"/>
              </a:lnSpc>
              <a:buNone/>
              <a:defRPr/>
            </a:pPr>
            <a:r>
              <a:rPr lang="he-IL" sz="2800" dirty="0"/>
              <a:t>הימנעות מקשר, ויתור כללי</a:t>
            </a:r>
          </a:p>
          <a:p>
            <a:pPr marL="0" indent="0" algn="r" rtl="1" eaLnBrk="1" hangingPunct="1">
              <a:lnSpc>
                <a:spcPct val="80000"/>
              </a:lnSpc>
              <a:buNone/>
              <a:defRPr/>
            </a:pPr>
            <a:r>
              <a:rPr lang="he-IL" sz="2800" dirty="0"/>
              <a:t>כנראה אמונה שלאחר לא </a:t>
            </a:r>
            <a:r>
              <a:rPr lang="he-IL" sz="2800" dirty="0" err="1"/>
              <a:t>איכפת</a:t>
            </a:r>
            <a:endParaRPr lang="en-US" sz="2800" dirty="0"/>
          </a:p>
          <a:p>
            <a:pPr algn="r" rtl="1" eaLnBrk="1" hangingPunct="1">
              <a:lnSpc>
                <a:spcPct val="80000"/>
              </a:lnSpc>
              <a:buFontTx/>
              <a:buNone/>
              <a:defRPr/>
            </a:pPr>
            <a:r>
              <a:rPr lang="en-US" sz="2800" dirty="0"/>
              <a:t>	</a:t>
            </a:r>
          </a:p>
        </p:txBody>
      </p:sp>
    </p:spTree>
    <p:extLst>
      <p:ext uri="{BB962C8B-B14F-4D97-AF65-F5344CB8AC3E}">
        <p14:creationId xmlns:p14="http://schemas.microsoft.com/office/powerpoint/2010/main" val="3693736375"/>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827584" y="188640"/>
            <a:ext cx="7704667" cy="1387623"/>
          </a:xfrm>
        </p:spPr>
        <p:txBody>
          <a:bodyPr/>
          <a:lstStyle/>
          <a:p>
            <a:pPr algn="ctr" rtl="1" eaLnBrk="1" hangingPunct="1">
              <a:defRPr/>
            </a:pPr>
            <a:r>
              <a:rPr lang="he-IL" dirty="0"/>
              <a:t>התקשרות ודיכאון</a:t>
            </a:r>
            <a:endParaRPr lang="en-US" dirty="0"/>
          </a:p>
        </p:txBody>
      </p:sp>
      <p:sp>
        <p:nvSpPr>
          <p:cNvPr id="421891" name="Rectangle 3"/>
          <p:cNvSpPr>
            <a:spLocks noGrp="1" noChangeArrowheads="1"/>
          </p:cNvSpPr>
          <p:nvPr>
            <p:ph idx="1"/>
          </p:nvPr>
        </p:nvSpPr>
        <p:spPr>
          <a:xfrm>
            <a:off x="1511235" y="1772816"/>
            <a:ext cx="7056784" cy="4032448"/>
          </a:xfrm>
        </p:spPr>
        <p:txBody>
          <a:bodyPr>
            <a:normAutofit/>
          </a:bodyPr>
          <a:lstStyle/>
          <a:p>
            <a:pPr algn="r" rtl="1" eaLnBrk="1" hangingPunct="1">
              <a:lnSpc>
                <a:spcPct val="80000"/>
              </a:lnSpc>
              <a:defRPr/>
            </a:pPr>
            <a:r>
              <a:rPr lang="he-IL" sz="2800" dirty="0"/>
              <a:t>ילדים עם התקשרות נמנעת:</a:t>
            </a:r>
          </a:p>
          <a:p>
            <a:pPr marL="0" indent="0" algn="r" rtl="1" eaLnBrk="1" hangingPunct="1">
              <a:lnSpc>
                <a:spcPct val="80000"/>
              </a:lnSpc>
              <a:buNone/>
              <a:defRPr/>
            </a:pPr>
            <a:r>
              <a:rPr lang="he-IL" sz="2800" dirty="0"/>
              <a:t>נסיגה, בידוד רגשי, וויתור על קשר מספק, חוסר תקווה.</a:t>
            </a:r>
            <a:endParaRPr lang="en-US" sz="2800" dirty="0"/>
          </a:p>
          <a:p>
            <a:pPr algn="r" rtl="1" eaLnBrk="1" hangingPunct="1">
              <a:lnSpc>
                <a:spcPct val="80000"/>
              </a:lnSpc>
              <a:defRPr/>
            </a:pPr>
            <a:endParaRPr lang="en-US" sz="2800" dirty="0"/>
          </a:p>
          <a:p>
            <a:pPr algn="r" rtl="1" eaLnBrk="1" hangingPunct="1">
              <a:lnSpc>
                <a:spcPct val="80000"/>
              </a:lnSpc>
              <a:defRPr/>
            </a:pPr>
            <a:r>
              <a:rPr lang="he-IL" sz="2800" dirty="0"/>
              <a:t>התקשרות חרדה: עוד יש תקווה לקשר ותמיכה.</a:t>
            </a:r>
          </a:p>
          <a:p>
            <a:pPr algn="r" rtl="1" eaLnBrk="1" hangingPunct="1">
              <a:lnSpc>
                <a:spcPct val="80000"/>
              </a:lnSpc>
              <a:defRPr/>
            </a:pPr>
            <a:endParaRPr lang="he-IL" sz="2800" dirty="0"/>
          </a:p>
          <a:p>
            <a:pPr algn="r" rtl="1" eaLnBrk="1" hangingPunct="1">
              <a:lnSpc>
                <a:spcPct val="80000"/>
              </a:lnSpc>
              <a:defRPr/>
            </a:pPr>
            <a:r>
              <a:rPr lang="he-IL" sz="2800" dirty="0"/>
              <a:t>התאמה בין סוג ההתקשרות לסוג ההפרעה (חרדה / דיכאון)</a:t>
            </a:r>
            <a:endParaRPr lang="en-US" sz="2800" dirty="0"/>
          </a:p>
        </p:txBody>
      </p:sp>
    </p:spTree>
    <p:extLst>
      <p:ext uri="{BB962C8B-B14F-4D97-AF65-F5344CB8AC3E}">
        <p14:creationId xmlns:p14="http://schemas.microsoft.com/office/powerpoint/2010/main" val="2978166815"/>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he-IL" dirty="0"/>
              <a:t>גורמים אטיולוגיים פסיכו-סוציאליים</a:t>
            </a:r>
            <a:endParaRPr lang="en-US" dirty="0"/>
          </a:p>
        </p:txBody>
      </p:sp>
      <p:sp>
        <p:nvSpPr>
          <p:cNvPr id="5" name="Subtitle 4"/>
          <p:cNvSpPr>
            <a:spLocks noGrp="1"/>
          </p:cNvSpPr>
          <p:nvPr>
            <p:ph type="subTitle" idx="1"/>
          </p:nvPr>
        </p:nvSpPr>
        <p:spPr>
          <a:xfrm>
            <a:off x="1739673" y="4416731"/>
            <a:ext cx="5762563" cy="1364531"/>
          </a:xfrm>
        </p:spPr>
        <p:txBody>
          <a:bodyPr>
            <a:normAutofit/>
          </a:bodyPr>
          <a:lstStyle/>
          <a:p>
            <a:r>
              <a:rPr lang="he-IL" sz="3600" dirty="0"/>
              <a:t>בהמשך החיים</a:t>
            </a:r>
            <a:endParaRPr lang="en-US" sz="3600" dirty="0"/>
          </a:p>
        </p:txBody>
      </p:sp>
    </p:spTree>
    <p:extLst>
      <p:ext uri="{BB962C8B-B14F-4D97-AF65-F5344CB8AC3E}">
        <p14:creationId xmlns:p14="http://schemas.microsoft.com/office/powerpoint/2010/main" val="3731838732"/>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a:xfrm>
            <a:off x="971600" y="0"/>
            <a:ext cx="7704667" cy="1981200"/>
          </a:xfrm>
        </p:spPr>
        <p:txBody>
          <a:bodyPr>
            <a:normAutofit/>
          </a:bodyPr>
          <a:lstStyle/>
          <a:p>
            <a:pPr algn="ctr" rtl="1" eaLnBrk="1" hangingPunct="1">
              <a:defRPr/>
            </a:pPr>
            <a:r>
              <a:rPr lang="he-IL" dirty="0"/>
              <a:t>גורמים אטיולוגיים לדיכאון:</a:t>
            </a:r>
            <a:br>
              <a:rPr lang="he-IL" dirty="0"/>
            </a:br>
            <a:r>
              <a:rPr lang="he-IL" dirty="0"/>
              <a:t>פסיכו-סוציאליים</a:t>
            </a:r>
            <a:endParaRPr lang="en-US" dirty="0"/>
          </a:p>
        </p:txBody>
      </p:sp>
      <p:sp>
        <p:nvSpPr>
          <p:cNvPr id="4" name="Rectangle 3"/>
          <p:cNvSpPr txBox="1">
            <a:spLocks noChangeArrowheads="1"/>
          </p:cNvSpPr>
          <p:nvPr/>
        </p:nvSpPr>
        <p:spPr bwMode="auto">
          <a:xfrm>
            <a:off x="1763688" y="2204864"/>
            <a:ext cx="6480720" cy="34667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lnSpc>
                <a:spcPct val="80000"/>
              </a:lnSpc>
              <a:buClr>
                <a:schemeClr val="accent6"/>
              </a:buClr>
              <a:buFont typeface="Arial" panose="020B0604020202020204" pitchFamily="34" charset="0"/>
              <a:buChar char="•"/>
              <a:defRPr/>
            </a:pPr>
            <a:r>
              <a:rPr lang="he-IL" sz="2800" kern="0" dirty="0">
                <a:effectLst/>
              </a:rPr>
              <a:t>דיכאון? </a:t>
            </a:r>
            <a:r>
              <a:rPr lang="he-IL" sz="2800" kern="0" dirty="0">
                <a:effectLst/>
                <a:sym typeface="Wingdings" panose="05000000000000000000" pitchFamily="2" charset="2"/>
              </a:rPr>
              <a:t> </a:t>
            </a:r>
            <a:r>
              <a:rPr lang="he-IL" sz="2800" kern="0" dirty="0">
                <a:effectLst/>
              </a:rPr>
              <a:t>מה קרה?</a:t>
            </a:r>
            <a:endParaRPr lang="en-US" sz="2800" kern="0" dirty="0">
              <a:effectLst/>
            </a:endParaRPr>
          </a:p>
          <a:p>
            <a:pPr algn="r" rtl="1" eaLnBrk="1" hangingPunct="1">
              <a:lnSpc>
                <a:spcPct val="80000"/>
              </a:lnSpc>
              <a:buClr>
                <a:schemeClr val="accent6"/>
              </a:buClr>
              <a:buFont typeface="Arial" panose="020B0604020202020204" pitchFamily="34" charset="0"/>
              <a:buChar char="•"/>
              <a:defRPr/>
            </a:pPr>
            <a:r>
              <a:rPr lang="he-IL" sz="2800" b="1" kern="0" dirty="0">
                <a:effectLst/>
              </a:rPr>
              <a:t>אירועי חיים מלחיצים</a:t>
            </a:r>
            <a:endParaRPr lang="en-US" sz="2800" b="1" kern="0" dirty="0">
              <a:effectLst/>
            </a:endParaRPr>
          </a:p>
          <a:p>
            <a:pPr marL="0" indent="0" algn="r" rtl="1" eaLnBrk="1" hangingPunct="1">
              <a:lnSpc>
                <a:spcPct val="80000"/>
              </a:lnSpc>
              <a:buClr>
                <a:schemeClr val="accent6"/>
              </a:buClr>
              <a:buNone/>
              <a:defRPr/>
            </a:pPr>
            <a:r>
              <a:rPr lang="en-US" sz="2800" b="1" kern="0" dirty="0">
                <a:effectLst/>
              </a:rPr>
              <a:t>	</a:t>
            </a:r>
            <a:r>
              <a:rPr lang="he-IL" sz="2800" b="1" kern="0" dirty="0">
                <a:effectLst/>
              </a:rPr>
              <a:t>(</a:t>
            </a:r>
            <a:r>
              <a:rPr lang="en-US" sz="2800" b="1" kern="0" dirty="0">
                <a:effectLst/>
              </a:rPr>
              <a:t>Stressful life events</a:t>
            </a:r>
            <a:r>
              <a:rPr lang="he-IL" sz="2800" b="1" kern="0" dirty="0">
                <a:effectLst/>
              </a:rPr>
              <a:t>)</a:t>
            </a:r>
          </a:p>
          <a:p>
            <a:pPr algn="r" rtl="1" eaLnBrk="1" hangingPunct="1">
              <a:lnSpc>
                <a:spcPct val="80000"/>
              </a:lnSpc>
              <a:buClr>
                <a:schemeClr val="accent6"/>
              </a:buClr>
              <a:buFont typeface="Arial" panose="020B0604020202020204" pitchFamily="34" charset="0"/>
              <a:buChar char="•"/>
              <a:defRPr/>
            </a:pPr>
            <a:endParaRPr lang="he-IL" sz="2800" kern="0" dirty="0">
              <a:effectLst/>
            </a:endParaRPr>
          </a:p>
          <a:p>
            <a:pPr algn="r" rtl="1" eaLnBrk="1" hangingPunct="1">
              <a:lnSpc>
                <a:spcPct val="80000"/>
              </a:lnSpc>
              <a:buClr>
                <a:schemeClr val="accent6"/>
              </a:buClr>
              <a:buFont typeface="Arial" panose="020B0604020202020204" pitchFamily="34" charset="0"/>
              <a:buChar char="•"/>
              <a:defRPr/>
            </a:pPr>
            <a:r>
              <a:rPr lang="he-IL" sz="2800" kern="0" dirty="0">
                <a:effectLst/>
              </a:rPr>
              <a:t>אירועים אפיזודיים, יותר מכרוניים</a:t>
            </a:r>
          </a:p>
          <a:p>
            <a:pPr algn="r" rtl="1" eaLnBrk="1" hangingPunct="1">
              <a:lnSpc>
                <a:spcPct val="80000"/>
              </a:lnSpc>
              <a:buClr>
                <a:schemeClr val="accent6"/>
              </a:buClr>
              <a:buFont typeface="Arial" panose="020B0604020202020204" pitchFamily="34" charset="0"/>
              <a:buChar char="•"/>
              <a:defRPr/>
            </a:pPr>
            <a:r>
              <a:rPr lang="he-IL" sz="2800" kern="0" dirty="0">
                <a:effectLst/>
              </a:rPr>
              <a:t>בעיקר סוגים של אובדן (אדם, מערכת יחסים, עבודה, בריאות)</a:t>
            </a:r>
          </a:p>
        </p:txBody>
      </p:sp>
    </p:spTree>
    <p:extLst>
      <p:ext uri="{BB962C8B-B14F-4D97-AF65-F5344CB8AC3E}">
        <p14:creationId xmlns:p14="http://schemas.microsoft.com/office/powerpoint/2010/main" val="197840107"/>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a:xfrm>
            <a:off x="1115805" y="116632"/>
            <a:ext cx="7704667" cy="1675655"/>
          </a:xfrm>
        </p:spPr>
        <p:txBody>
          <a:bodyPr/>
          <a:lstStyle/>
          <a:p>
            <a:pPr algn="ctr" rtl="1" eaLnBrk="1" hangingPunct="1">
              <a:defRPr/>
            </a:pPr>
            <a:r>
              <a:rPr lang="he-IL" dirty="0"/>
              <a:t>גורמים פסיכו-סוציאליים: אירועי חיים</a:t>
            </a:r>
            <a:endParaRPr lang="en-US" dirty="0"/>
          </a:p>
        </p:txBody>
      </p:sp>
      <p:sp>
        <p:nvSpPr>
          <p:cNvPr id="4" name="Rectangle 3"/>
          <p:cNvSpPr txBox="1">
            <a:spLocks noChangeArrowheads="1"/>
          </p:cNvSpPr>
          <p:nvPr/>
        </p:nvSpPr>
        <p:spPr bwMode="auto">
          <a:xfrm>
            <a:off x="2320330" y="1873260"/>
            <a:ext cx="648072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lnSpc>
                <a:spcPct val="80000"/>
              </a:lnSpc>
              <a:buClr>
                <a:schemeClr val="accent6"/>
              </a:buClr>
              <a:buFont typeface="Arial" panose="020B0604020202020204" pitchFamily="34" charset="0"/>
              <a:buChar char="•"/>
              <a:defRPr/>
            </a:pPr>
            <a:r>
              <a:rPr lang="he-IL" sz="2800" kern="0" dirty="0">
                <a:effectLst/>
              </a:rPr>
              <a:t>האם תוכלו לחשוב על בעיה/</a:t>
            </a:r>
            <a:r>
              <a:rPr lang="he-IL" sz="2800" kern="0" dirty="0" err="1">
                <a:effectLst/>
              </a:rPr>
              <a:t>קונפאונד</a:t>
            </a:r>
            <a:endParaRPr lang="he-IL" sz="2800" kern="0" dirty="0">
              <a:effectLst/>
            </a:endParaRPr>
          </a:p>
          <a:p>
            <a:pPr marL="0" indent="0" algn="r" rtl="1" eaLnBrk="1" hangingPunct="1">
              <a:lnSpc>
                <a:spcPct val="80000"/>
              </a:lnSpc>
              <a:buClr>
                <a:schemeClr val="accent6"/>
              </a:buClr>
              <a:buNone/>
              <a:defRPr/>
            </a:pPr>
            <a:r>
              <a:rPr lang="he-IL" sz="2800" kern="0" dirty="0">
                <a:effectLst/>
              </a:rPr>
              <a:t>	במחקרים על הקשר בין אירועים 	שליליים לדיכאון?</a:t>
            </a:r>
          </a:p>
          <a:p>
            <a:pPr algn="r" rtl="1" eaLnBrk="1" hangingPunct="1">
              <a:lnSpc>
                <a:spcPct val="80000"/>
              </a:lnSpc>
              <a:buClr>
                <a:schemeClr val="accent6"/>
              </a:buClr>
              <a:buFont typeface="Arial" panose="020B0604020202020204" pitchFamily="34" charset="0"/>
              <a:buChar char="•"/>
              <a:defRPr/>
            </a:pPr>
            <a:endParaRPr lang="he-IL" sz="2800" kern="0" dirty="0">
              <a:effectLst/>
            </a:endParaRPr>
          </a:p>
          <a:p>
            <a:pPr algn="r" rtl="1" eaLnBrk="1" hangingPunct="1">
              <a:lnSpc>
                <a:spcPct val="80000"/>
              </a:lnSpc>
              <a:buClr>
                <a:schemeClr val="accent6"/>
              </a:buClr>
              <a:buFont typeface="Arial" panose="020B0604020202020204" pitchFamily="34" charset="0"/>
              <a:buChar char="•"/>
              <a:defRPr/>
            </a:pPr>
            <a:endParaRPr lang="he-IL" sz="2800" kern="0" dirty="0">
              <a:effectLst/>
            </a:endParaRPr>
          </a:p>
          <a:p>
            <a:pPr algn="r" rtl="1" eaLnBrk="1" hangingPunct="1">
              <a:lnSpc>
                <a:spcPct val="80000"/>
              </a:lnSpc>
              <a:buClr>
                <a:schemeClr val="accent6"/>
              </a:buClr>
              <a:buFont typeface="Arial" panose="020B0604020202020204" pitchFamily="34" charset="0"/>
              <a:buChar char="•"/>
              <a:defRPr/>
            </a:pPr>
            <a:r>
              <a:rPr lang="he-IL" sz="2800" kern="0" dirty="0">
                <a:effectLst/>
              </a:rPr>
              <a:t>לכן: מחקרים המנסים להעריך באופן אובייקטיבי, למשל שופטים חיצוניים</a:t>
            </a:r>
          </a:p>
        </p:txBody>
      </p:sp>
      <p:sp>
        <p:nvSpPr>
          <p:cNvPr id="2" name="TextBox 1"/>
          <p:cNvSpPr txBox="1"/>
          <p:nvPr/>
        </p:nvSpPr>
        <p:spPr>
          <a:xfrm>
            <a:off x="2771800" y="5157192"/>
            <a:ext cx="5389688" cy="1200329"/>
          </a:xfrm>
          <a:prstGeom prst="rect">
            <a:avLst/>
          </a:prstGeom>
          <a:noFill/>
        </p:spPr>
        <p:txBody>
          <a:bodyPr wrap="square" rtlCol="0">
            <a:spAutoFit/>
          </a:bodyPr>
          <a:lstStyle/>
          <a:p>
            <a:r>
              <a:rPr lang="he-IL" sz="2400" dirty="0"/>
              <a:t>למשל: אישה שהתגרשה אך כבר מצויה במערכת יחסים חדשה לעומת אישה שבעלה עזב אותה לפתע לטובת אישה צעירה יותר</a:t>
            </a:r>
            <a:endParaRPr lang="en-US" sz="2400" dirty="0"/>
          </a:p>
        </p:txBody>
      </p:sp>
    </p:spTree>
    <p:extLst>
      <p:ext uri="{BB962C8B-B14F-4D97-AF65-F5344CB8AC3E}">
        <p14:creationId xmlns:p14="http://schemas.microsoft.com/office/powerpoint/2010/main" val="23305544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500"/>
                                        <p:tgtEl>
                                          <p:spTgt spid="4">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a:xfrm>
            <a:off x="1169013" y="260648"/>
            <a:ext cx="7704667" cy="1584176"/>
          </a:xfrm>
        </p:spPr>
        <p:txBody>
          <a:bodyPr/>
          <a:lstStyle/>
          <a:p>
            <a:pPr algn="ctr" rtl="1" eaLnBrk="1" hangingPunct="1">
              <a:defRPr/>
            </a:pPr>
            <a:r>
              <a:rPr lang="he-IL" dirty="0"/>
              <a:t>גורמים פסיכו-סוציאליים: אירועי חיים</a:t>
            </a:r>
            <a:endParaRPr lang="en-US" dirty="0"/>
          </a:p>
        </p:txBody>
      </p:sp>
      <p:sp>
        <p:nvSpPr>
          <p:cNvPr id="4" name="Rectangle 3"/>
          <p:cNvSpPr txBox="1">
            <a:spLocks noChangeArrowheads="1"/>
          </p:cNvSpPr>
          <p:nvPr/>
        </p:nvSpPr>
        <p:spPr bwMode="auto">
          <a:xfrm>
            <a:off x="1456950" y="2132856"/>
            <a:ext cx="7128792"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lnSpc>
                <a:spcPct val="80000"/>
              </a:lnSpc>
              <a:buClr>
                <a:schemeClr val="accent6"/>
              </a:buClr>
              <a:defRPr/>
            </a:pPr>
            <a:r>
              <a:rPr lang="he-IL" sz="2800" kern="0" dirty="0">
                <a:effectLst/>
              </a:rPr>
              <a:t>ממצאים ממחקרים אלו מראים כי 70% מהמאובחנים עם </a:t>
            </a:r>
            <a:r>
              <a:rPr lang="en-US" sz="2800" kern="0" dirty="0">
                <a:effectLst/>
              </a:rPr>
              <a:t>first onset depression</a:t>
            </a:r>
            <a:r>
              <a:rPr lang="he-IL" sz="2800" kern="0" dirty="0">
                <a:effectLst/>
              </a:rPr>
              <a:t> חוו לאחרונה אירוע שלילי משמעותי.</a:t>
            </a:r>
          </a:p>
          <a:p>
            <a:pPr algn="r" rtl="1" eaLnBrk="1" hangingPunct="1">
              <a:lnSpc>
                <a:spcPct val="80000"/>
              </a:lnSpc>
              <a:buClr>
                <a:schemeClr val="accent6"/>
              </a:buClr>
              <a:defRPr/>
            </a:pPr>
            <a:endParaRPr lang="he-IL" sz="2800" kern="0" dirty="0">
              <a:effectLst/>
            </a:endParaRPr>
          </a:p>
          <a:p>
            <a:pPr algn="r" rtl="1" eaLnBrk="1" hangingPunct="1">
              <a:lnSpc>
                <a:spcPct val="80000"/>
              </a:lnSpc>
              <a:buClr>
                <a:schemeClr val="accent6"/>
              </a:buClr>
              <a:defRPr/>
            </a:pPr>
            <a:r>
              <a:rPr lang="he-IL" sz="2800" kern="0" dirty="0">
                <a:effectLst/>
              </a:rPr>
              <a:t>אך חלק מהקשר מוסבר ע"י סיבתיות הפוכה!</a:t>
            </a:r>
          </a:p>
          <a:p>
            <a:pPr algn="r" rtl="1" eaLnBrk="1" hangingPunct="1">
              <a:lnSpc>
                <a:spcPct val="80000"/>
              </a:lnSpc>
              <a:defRPr/>
            </a:pPr>
            <a:endParaRPr lang="he-IL" sz="2800" kern="0" dirty="0">
              <a:effectLst/>
            </a:endParaRPr>
          </a:p>
        </p:txBody>
      </p:sp>
    </p:spTree>
    <p:extLst>
      <p:ext uri="{BB962C8B-B14F-4D97-AF65-F5344CB8AC3E}">
        <p14:creationId xmlns:p14="http://schemas.microsoft.com/office/powerpoint/2010/main" val="1225331520"/>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a:xfrm>
            <a:off x="982133" y="188640"/>
            <a:ext cx="7704667" cy="1603647"/>
          </a:xfrm>
        </p:spPr>
        <p:txBody>
          <a:bodyPr/>
          <a:lstStyle/>
          <a:p>
            <a:pPr algn="ctr" rtl="1" eaLnBrk="1" hangingPunct="1">
              <a:defRPr/>
            </a:pPr>
            <a:r>
              <a:rPr lang="he-IL" dirty="0"/>
              <a:t>גורמים פסיכו-סוציאליים: אירועי חיים</a:t>
            </a:r>
            <a:endParaRPr lang="en-US" dirty="0"/>
          </a:p>
        </p:txBody>
      </p:sp>
      <p:sp>
        <p:nvSpPr>
          <p:cNvPr id="4" name="Rectangle 3"/>
          <p:cNvSpPr txBox="1">
            <a:spLocks noChangeArrowheads="1"/>
          </p:cNvSpPr>
          <p:nvPr/>
        </p:nvSpPr>
        <p:spPr bwMode="auto">
          <a:xfrm>
            <a:off x="2987824" y="2276872"/>
            <a:ext cx="5472608"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lnSpc>
                <a:spcPct val="80000"/>
              </a:lnSpc>
              <a:buClr>
                <a:schemeClr val="accent6"/>
              </a:buClr>
              <a:defRPr/>
            </a:pPr>
            <a:r>
              <a:rPr lang="he-IL" sz="2800" kern="0" dirty="0">
                <a:effectLst/>
              </a:rPr>
              <a:t>כמו כן, רבים חוו את אותו אירוע ו</a:t>
            </a:r>
            <a:r>
              <a:rPr lang="he-IL" sz="2800" b="1" kern="0" dirty="0">
                <a:effectLst/>
              </a:rPr>
              <a:t>לא</a:t>
            </a:r>
            <a:r>
              <a:rPr lang="he-IL" sz="2800" kern="0" dirty="0">
                <a:effectLst/>
              </a:rPr>
              <a:t> פיתחו דיכאון! </a:t>
            </a:r>
          </a:p>
          <a:p>
            <a:pPr algn="r" rtl="1" eaLnBrk="1" hangingPunct="1">
              <a:lnSpc>
                <a:spcPct val="80000"/>
              </a:lnSpc>
              <a:buClr>
                <a:schemeClr val="accent6"/>
              </a:buClr>
              <a:defRPr/>
            </a:pPr>
            <a:r>
              <a:rPr lang="he-IL" sz="2800" kern="0" dirty="0">
                <a:effectLst/>
              </a:rPr>
              <a:t>כ-10% לעומת 90%</a:t>
            </a:r>
          </a:p>
          <a:p>
            <a:pPr algn="r" rtl="1" eaLnBrk="1" hangingPunct="1">
              <a:lnSpc>
                <a:spcPct val="80000"/>
              </a:lnSpc>
              <a:buClr>
                <a:schemeClr val="accent6"/>
              </a:buClr>
              <a:defRPr/>
            </a:pPr>
            <a:r>
              <a:rPr lang="he-IL" sz="2800" kern="0" dirty="0">
                <a:effectLst/>
              </a:rPr>
              <a:t>מה מבדיל ביניהם?</a:t>
            </a:r>
          </a:p>
        </p:txBody>
      </p:sp>
    </p:spTree>
    <p:extLst>
      <p:ext uri="{BB962C8B-B14F-4D97-AF65-F5344CB8AC3E}">
        <p14:creationId xmlns:p14="http://schemas.microsoft.com/office/powerpoint/2010/main" val="1225331520"/>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a:xfrm>
            <a:off x="971600" y="223664"/>
            <a:ext cx="7704667" cy="1693168"/>
          </a:xfrm>
        </p:spPr>
        <p:txBody>
          <a:bodyPr>
            <a:normAutofit/>
          </a:bodyPr>
          <a:lstStyle/>
          <a:p>
            <a:pPr algn="ctr" rtl="1" eaLnBrk="1" hangingPunct="1">
              <a:defRPr/>
            </a:pPr>
            <a:r>
              <a:rPr lang="he-IL" sz="4000" dirty="0"/>
              <a:t>גורמים פסיכו-סוציאליים:</a:t>
            </a:r>
            <a:br>
              <a:rPr lang="he-IL" sz="4000" dirty="0"/>
            </a:br>
            <a:r>
              <a:rPr lang="he-IL" sz="4000" b="1" dirty="0"/>
              <a:t>מודל </a:t>
            </a:r>
            <a:r>
              <a:rPr lang="he-IL" sz="4000" b="1" dirty="0" err="1"/>
              <a:t>דיאתזה</a:t>
            </a:r>
            <a:r>
              <a:rPr lang="he-IL" sz="4000" b="1" dirty="0"/>
              <a:t>-לחץ </a:t>
            </a:r>
            <a:r>
              <a:rPr lang="he-IL" sz="4000" dirty="0"/>
              <a:t>(</a:t>
            </a:r>
            <a:r>
              <a:rPr lang="en-US" sz="4000" dirty="0"/>
              <a:t>Diathesis-stress</a:t>
            </a:r>
            <a:r>
              <a:rPr lang="he-IL" sz="4000" dirty="0"/>
              <a:t>)</a:t>
            </a:r>
            <a:endParaRPr lang="en-US" sz="4000" dirty="0"/>
          </a:p>
        </p:txBody>
      </p:sp>
      <p:sp>
        <p:nvSpPr>
          <p:cNvPr id="4" name="Rectangle 3"/>
          <p:cNvSpPr txBox="1">
            <a:spLocks noChangeArrowheads="1"/>
          </p:cNvSpPr>
          <p:nvPr/>
        </p:nvSpPr>
        <p:spPr bwMode="auto">
          <a:xfrm>
            <a:off x="539552" y="2276872"/>
            <a:ext cx="8233911" cy="3600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lnSpc>
                <a:spcPct val="80000"/>
              </a:lnSpc>
              <a:buClr>
                <a:schemeClr val="accent6"/>
              </a:buClr>
              <a:buFont typeface="Arial" panose="020B0604020202020204" pitchFamily="34" charset="0"/>
              <a:buChar char="•"/>
              <a:defRPr/>
            </a:pPr>
            <a:r>
              <a:rPr lang="he-IL" sz="2800" kern="0" dirty="0">
                <a:effectLst/>
              </a:rPr>
              <a:t>פגיעות ביולוגית / סביבתית / אישיותית</a:t>
            </a:r>
          </a:p>
          <a:p>
            <a:pPr algn="r" rtl="1" eaLnBrk="1" hangingPunct="1">
              <a:lnSpc>
                <a:spcPct val="80000"/>
              </a:lnSpc>
              <a:buClr>
                <a:schemeClr val="accent6"/>
              </a:buClr>
              <a:buFont typeface="Arial" panose="020B0604020202020204" pitchFamily="34" charset="0"/>
              <a:buChar char="•"/>
              <a:defRPr/>
            </a:pPr>
            <a:r>
              <a:rPr lang="he-IL" sz="2800" kern="0" dirty="0">
                <a:effectLst/>
              </a:rPr>
              <a:t>+ טריגר (אירוע חיים מלחיץ)</a:t>
            </a:r>
          </a:p>
          <a:p>
            <a:pPr algn="r" rtl="1" eaLnBrk="1" hangingPunct="1">
              <a:lnSpc>
                <a:spcPct val="80000"/>
              </a:lnSpc>
              <a:buClr>
                <a:schemeClr val="accent6"/>
              </a:buClr>
              <a:buFont typeface="Arial" panose="020B0604020202020204" pitchFamily="34" charset="0"/>
              <a:buChar char="•"/>
              <a:defRPr/>
            </a:pPr>
            <a:endParaRPr lang="he-IL" sz="2800" kern="0" dirty="0">
              <a:effectLst/>
            </a:endParaRPr>
          </a:p>
          <a:p>
            <a:pPr algn="r" rtl="1" eaLnBrk="1" hangingPunct="1">
              <a:lnSpc>
                <a:spcPct val="80000"/>
              </a:lnSpc>
              <a:buClr>
                <a:schemeClr val="accent6"/>
              </a:buClr>
              <a:buFont typeface="Arial" panose="020B0604020202020204" pitchFamily="34" charset="0"/>
              <a:buChar char="•"/>
              <a:defRPr/>
            </a:pPr>
            <a:endParaRPr lang="he-IL" sz="2800" kern="0" dirty="0">
              <a:effectLst/>
            </a:endParaRPr>
          </a:p>
          <a:p>
            <a:pPr algn="r" rtl="1" eaLnBrk="1" hangingPunct="1">
              <a:lnSpc>
                <a:spcPct val="80000"/>
              </a:lnSpc>
              <a:buClr>
                <a:schemeClr val="accent6"/>
              </a:buClr>
              <a:buFont typeface="Arial" panose="020B0604020202020204" pitchFamily="34" charset="0"/>
              <a:buChar char="•"/>
              <a:defRPr/>
            </a:pPr>
            <a:r>
              <a:rPr lang="he-IL" sz="2800" kern="0" dirty="0">
                <a:effectLst/>
              </a:rPr>
              <a:t>למשל: תכונת "רגשיות שלילית" (</a:t>
            </a:r>
            <a:r>
              <a:rPr lang="en-US" sz="2800" kern="0" dirty="0">
                <a:effectLst/>
              </a:rPr>
              <a:t>negative affectivity</a:t>
            </a:r>
            <a:r>
              <a:rPr lang="he-IL" sz="2800" kern="0" dirty="0">
                <a:effectLst/>
              </a:rPr>
              <a:t>)</a:t>
            </a:r>
          </a:p>
          <a:p>
            <a:pPr marL="0" indent="0" algn="r" rtl="1" eaLnBrk="1" hangingPunct="1">
              <a:lnSpc>
                <a:spcPct val="80000"/>
              </a:lnSpc>
              <a:buClr>
                <a:schemeClr val="accent6"/>
              </a:buClr>
              <a:buNone/>
              <a:defRPr/>
            </a:pPr>
            <a:r>
              <a:rPr lang="he-IL" sz="2800" kern="0" dirty="0">
                <a:effectLst/>
              </a:rPr>
              <a:t>תכונת אישיות יציבה בעלת בסיס תורשתי</a:t>
            </a:r>
          </a:p>
          <a:p>
            <a:pPr marL="0" indent="0" algn="r" rtl="1" eaLnBrk="1" hangingPunct="1">
              <a:lnSpc>
                <a:spcPct val="80000"/>
              </a:lnSpc>
              <a:buClr>
                <a:schemeClr val="accent6"/>
              </a:buClr>
              <a:buNone/>
              <a:defRPr/>
            </a:pPr>
            <a:r>
              <a:rPr lang="he-IL" sz="2800" kern="0" dirty="0">
                <a:effectLst/>
              </a:rPr>
              <a:t>רגישות </a:t>
            </a:r>
            <a:r>
              <a:rPr lang="he-IL" sz="2800" kern="0" dirty="0" err="1">
                <a:effectLst/>
              </a:rPr>
              <a:t>טמפרמנטלית</a:t>
            </a:r>
            <a:r>
              <a:rPr lang="he-IL" sz="2800" kern="0" dirty="0">
                <a:effectLst/>
              </a:rPr>
              <a:t> לגרייה שלילית</a:t>
            </a:r>
          </a:p>
          <a:p>
            <a:pPr marL="0" indent="0" algn="r" rtl="1" eaLnBrk="1" hangingPunct="1">
              <a:lnSpc>
                <a:spcPct val="80000"/>
              </a:lnSpc>
              <a:buClr>
                <a:schemeClr val="accent6"/>
              </a:buClr>
              <a:buNone/>
              <a:defRPr/>
            </a:pPr>
            <a:r>
              <a:rPr lang="he-IL" sz="2800" kern="0" dirty="0">
                <a:effectLst/>
              </a:rPr>
              <a:t>עצב, אשמה, תוקפנות</a:t>
            </a:r>
          </a:p>
        </p:txBody>
      </p:sp>
    </p:spTree>
    <p:extLst>
      <p:ext uri="{BB962C8B-B14F-4D97-AF65-F5344CB8AC3E}">
        <p14:creationId xmlns:p14="http://schemas.microsoft.com/office/powerpoint/2010/main" val="33150774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500"/>
                                        <p:tgtEl>
                                          <p:spTgt spid="4">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fade">
                                      <p:cBhvr>
                                        <p:cTn id="12" dur="500"/>
                                        <p:tgtEl>
                                          <p:spTgt spid="4">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Effect transition="in" filter="fade">
                                      <p:cBhvr>
                                        <p:cTn id="17" dur="500"/>
                                        <p:tgtEl>
                                          <p:spTgt spid="4">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7" end="7"/>
                                            </p:txEl>
                                          </p:spTgt>
                                        </p:tgtEl>
                                        <p:attrNameLst>
                                          <p:attrName>style.visibility</p:attrName>
                                        </p:attrNameLst>
                                      </p:cBhvr>
                                      <p:to>
                                        <p:strVal val="visible"/>
                                      </p:to>
                                    </p:set>
                                    <p:animEffect transition="in" filter="fade">
                                      <p:cBhvr>
                                        <p:cTn id="2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p:txBody>
          <a:bodyPr>
            <a:normAutofit/>
          </a:bodyPr>
          <a:lstStyle/>
          <a:p>
            <a:pPr algn="ctr" rtl="1" eaLnBrk="1" hangingPunct="1">
              <a:defRPr/>
            </a:pPr>
            <a:r>
              <a:rPr lang="he-IL" sz="4000" dirty="0"/>
              <a:t>גורמים פסיכו-סוציאליים:</a:t>
            </a:r>
            <a:br>
              <a:rPr lang="he-IL" sz="4000" dirty="0"/>
            </a:br>
            <a:r>
              <a:rPr lang="he-IL" sz="4000" dirty="0"/>
              <a:t>מודל </a:t>
            </a:r>
            <a:r>
              <a:rPr lang="he-IL" sz="4000" dirty="0" err="1"/>
              <a:t>דיאתזה</a:t>
            </a:r>
            <a:r>
              <a:rPr lang="he-IL" sz="4000" dirty="0"/>
              <a:t>-לחץ (</a:t>
            </a:r>
            <a:r>
              <a:rPr lang="en-US" sz="4000" dirty="0"/>
              <a:t>Diathesis-stress</a:t>
            </a:r>
            <a:r>
              <a:rPr lang="he-IL" sz="4000" dirty="0"/>
              <a:t>)</a:t>
            </a:r>
            <a:endParaRPr lang="en-US" sz="4000" dirty="0"/>
          </a:p>
        </p:txBody>
      </p:sp>
      <p:sp>
        <p:nvSpPr>
          <p:cNvPr id="5" name="Rectangle 3"/>
          <p:cNvSpPr txBox="1">
            <a:spLocks noChangeArrowheads="1"/>
          </p:cNvSpPr>
          <p:nvPr/>
        </p:nvSpPr>
        <p:spPr bwMode="auto">
          <a:xfrm>
            <a:off x="1763688" y="2543467"/>
            <a:ext cx="6635080" cy="394292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lnSpc>
                <a:spcPct val="80000"/>
              </a:lnSpc>
              <a:buClr>
                <a:schemeClr val="accent6"/>
              </a:buClr>
              <a:buFont typeface="Arial" panose="020B0604020202020204" pitchFamily="34" charset="0"/>
              <a:buChar char="•"/>
              <a:defRPr/>
            </a:pPr>
            <a:r>
              <a:rPr lang="he-IL" sz="2800" kern="0" dirty="0">
                <a:effectLst/>
              </a:rPr>
              <a:t>או גורמים משפחתיים-סביבתיים כגון קונפליקט, כאוס, פסיכופתולוגיה של ההורים, התעללות, דחייה, ביקורתיות, </a:t>
            </a:r>
            <a:r>
              <a:rPr lang="he-IL" sz="2800" kern="0" dirty="0" err="1">
                <a:effectLst/>
              </a:rPr>
              <a:t>וכו</a:t>
            </a:r>
            <a:r>
              <a:rPr lang="he-IL" sz="2800" kern="0" dirty="0">
                <a:effectLst/>
              </a:rPr>
              <a:t>'.</a:t>
            </a:r>
          </a:p>
          <a:p>
            <a:pPr algn="r" rtl="1" eaLnBrk="1" hangingPunct="1">
              <a:lnSpc>
                <a:spcPct val="80000"/>
              </a:lnSpc>
              <a:buClr>
                <a:schemeClr val="accent6"/>
              </a:buClr>
              <a:buFont typeface="Arial" panose="020B0604020202020204" pitchFamily="34" charset="0"/>
              <a:buChar char="•"/>
              <a:defRPr/>
            </a:pPr>
            <a:endParaRPr lang="he-IL" sz="2800" kern="0" dirty="0">
              <a:effectLst/>
            </a:endParaRPr>
          </a:p>
          <a:p>
            <a:pPr algn="r" rtl="1" eaLnBrk="1" hangingPunct="1">
              <a:lnSpc>
                <a:spcPct val="80000"/>
              </a:lnSpc>
              <a:buClr>
                <a:schemeClr val="accent6"/>
              </a:buClr>
              <a:buFont typeface="Arial" panose="020B0604020202020204" pitchFamily="34" charset="0"/>
              <a:buChar char="•"/>
              <a:defRPr/>
            </a:pPr>
            <a:endParaRPr lang="he-IL" sz="2800" kern="0" dirty="0">
              <a:effectLst/>
            </a:endParaRPr>
          </a:p>
          <a:p>
            <a:pPr algn="r" rtl="1" eaLnBrk="1" hangingPunct="1">
              <a:lnSpc>
                <a:spcPct val="80000"/>
              </a:lnSpc>
              <a:buClr>
                <a:schemeClr val="accent6"/>
              </a:buClr>
              <a:buFont typeface="Arial" panose="020B0604020202020204" pitchFamily="34" charset="0"/>
              <a:buChar char="•"/>
              <a:defRPr/>
            </a:pPr>
            <a:r>
              <a:rPr lang="he-IL" sz="2800" kern="0" dirty="0">
                <a:effectLst/>
              </a:rPr>
              <a:t>2 דרכים: ישירה (מושג עצמי שלילי) או עקיפה (למשל, היעדר תמיכה או ביטחון, קושי בכישורים בינאישיים)</a:t>
            </a:r>
          </a:p>
        </p:txBody>
      </p:sp>
    </p:spTree>
    <p:extLst>
      <p:ext uri="{BB962C8B-B14F-4D97-AF65-F5344CB8AC3E}">
        <p14:creationId xmlns:p14="http://schemas.microsoft.com/office/powerpoint/2010/main" val="33150774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he-IL" dirty="0"/>
              <a:t>הגישה הקוגניטיבית להסבר דיכאון</a:t>
            </a:r>
            <a:endParaRPr lang="en-US" dirty="0"/>
          </a:p>
        </p:txBody>
      </p:sp>
    </p:spTree>
    <p:extLst>
      <p:ext uri="{BB962C8B-B14F-4D97-AF65-F5344CB8AC3E}">
        <p14:creationId xmlns:p14="http://schemas.microsoft.com/office/powerpoint/2010/main" val="3355362636"/>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a:xfrm>
            <a:off x="457200" y="44624"/>
            <a:ext cx="8363272" cy="1384300"/>
          </a:xfrm>
        </p:spPr>
        <p:txBody>
          <a:bodyPr>
            <a:normAutofit fontScale="90000"/>
          </a:bodyPr>
          <a:lstStyle/>
          <a:p>
            <a:pPr algn="ctr" rtl="1" eaLnBrk="1" hangingPunct="1">
              <a:defRPr/>
            </a:pPr>
            <a:r>
              <a:rPr lang="he-IL" sz="4000" dirty="0"/>
              <a:t>גורמים פסיכו-סוציאליים:</a:t>
            </a:r>
            <a:br>
              <a:rPr lang="he-IL" sz="4000" dirty="0"/>
            </a:br>
            <a:r>
              <a:rPr lang="he-IL" sz="4000" dirty="0"/>
              <a:t>נטיות קוגניטיביות המהוות פגיעוּת לדיכאון</a:t>
            </a:r>
            <a:endParaRPr lang="en-US" sz="4000" dirty="0"/>
          </a:p>
        </p:txBody>
      </p:sp>
      <p:sp>
        <p:nvSpPr>
          <p:cNvPr id="4" name="Rectangle 3"/>
          <p:cNvSpPr txBox="1">
            <a:spLocks noChangeArrowheads="1"/>
          </p:cNvSpPr>
          <p:nvPr/>
        </p:nvSpPr>
        <p:spPr bwMode="auto">
          <a:xfrm>
            <a:off x="1907704" y="1772816"/>
            <a:ext cx="7128792" cy="129614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lnSpc>
                <a:spcPct val="80000"/>
              </a:lnSpc>
              <a:buClr>
                <a:schemeClr val="accent6"/>
              </a:buClr>
              <a:defRPr/>
            </a:pPr>
            <a:r>
              <a:rPr lang="he-IL" sz="2800" kern="0" dirty="0">
                <a:effectLst/>
              </a:rPr>
              <a:t>דפוסי חשיבה משפיעים על מצב הרוח</a:t>
            </a:r>
          </a:p>
          <a:p>
            <a:pPr algn="r" rtl="1" eaLnBrk="1" hangingPunct="1">
              <a:lnSpc>
                <a:spcPct val="80000"/>
              </a:lnSpc>
              <a:buNone/>
              <a:defRPr/>
            </a:pPr>
            <a:r>
              <a:rPr lang="he-IL" sz="2800" kern="0" dirty="0">
                <a:effectLst/>
              </a:rPr>
              <a:t>	</a:t>
            </a:r>
            <a:r>
              <a:rPr lang="en-US" sz="2800" kern="0" dirty="0">
                <a:effectLst/>
              </a:rPr>
              <a:t>Beck, Ellis, Seligman</a:t>
            </a:r>
            <a:endParaRPr lang="he-IL" sz="2800" kern="0" dirty="0">
              <a:effectLst/>
            </a:endParaRPr>
          </a:p>
          <a:p>
            <a:pPr algn="r" rtl="1" eaLnBrk="1" hangingPunct="1">
              <a:lnSpc>
                <a:spcPct val="80000"/>
              </a:lnSpc>
              <a:buNone/>
              <a:defRPr/>
            </a:pPr>
            <a:r>
              <a:rPr lang="he-IL" sz="2800" kern="0" dirty="0">
                <a:effectLst/>
              </a:rPr>
              <a:t>הראשונים שהצביעו על כיוון סיבתיות הפוך</a:t>
            </a:r>
            <a:endParaRPr lang="en-US" sz="2800" kern="0" dirty="0">
              <a:effectLst/>
            </a:endParaRPr>
          </a:p>
        </p:txBody>
      </p:sp>
      <p:sp>
        <p:nvSpPr>
          <p:cNvPr id="6" name="Rectangle 3"/>
          <p:cNvSpPr txBox="1">
            <a:spLocks noChangeArrowheads="1"/>
          </p:cNvSpPr>
          <p:nvPr/>
        </p:nvSpPr>
        <p:spPr bwMode="auto">
          <a:xfrm>
            <a:off x="1187624" y="3284984"/>
            <a:ext cx="7560840" cy="316588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lnSpc>
                <a:spcPct val="80000"/>
              </a:lnSpc>
              <a:buNone/>
              <a:defRPr/>
            </a:pPr>
            <a:r>
              <a:rPr lang="he-IL" sz="2800" b="1" i="1" u="sng" kern="0" dirty="0">
                <a:effectLst/>
              </a:rPr>
              <a:t>3 מנגנונים קוגניטיביים (</a:t>
            </a:r>
            <a:r>
              <a:rPr lang="he-IL" sz="2800" b="1" i="1" u="sng" kern="0" dirty="0" err="1">
                <a:effectLst/>
              </a:rPr>
              <a:t>בק</a:t>
            </a:r>
            <a:r>
              <a:rPr lang="he-IL" sz="2800" b="1" i="1" u="sng" kern="0" dirty="0">
                <a:effectLst/>
              </a:rPr>
              <a:t>)</a:t>
            </a:r>
            <a:r>
              <a:rPr lang="he-IL" sz="2800" b="1" i="1" kern="0" dirty="0">
                <a:effectLst/>
              </a:rPr>
              <a:t>:</a:t>
            </a:r>
          </a:p>
          <a:p>
            <a:pPr algn="r" rtl="1" eaLnBrk="1" hangingPunct="1">
              <a:lnSpc>
                <a:spcPct val="80000"/>
              </a:lnSpc>
              <a:buClr>
                <a:schemeClr val="accent6"/>
              </a:buClr>
              <a:buFont typeface="Arial" panose="020B0604020202020204" pitchFamily="34" charset="0"/>
              <a:buChar char="•"/>
              <a:defRPr/>
            </a:pPr>
            <a:r>
              <a:rPr lang="he-IL" sz="2800" kern="0" dirty="0" err="1">
                <a:effectLst/>
              </a:rPr>
              <a:t>סכימות</a:t>
            </a:r>
            <a:r>
              <a:rPr lang="he-IL" sz="2800" kern="0" dirty="0">
                <a:effectLst/>
              </a:rPr>
              <a:t> דפרסוגניות – </a:t>
            </a:r>
          </a:p>
          <a:p>
            <a:pPr marL="0" indent="0" algn="r" rtl="1" eaLnBrk="1" hangingPunct="1">
              <a:lnSpc>
                <a:spcPct val="80000"/>
              </a:lnSpc>
              <a:buClr>
                <a:schemeClr val="accent6"/>
              </a:buClr>
              <a:buNone/>
              <a:defRPr/>
            </a:pPr>
            <a:r>
              <a:rPr lang="en-US" sz="2800" kern="0" dirty="0" err="1">
                <a:effectLst/>
              </a:rPr>
              <a:t>Depressogenic</a:t>
            </a:r>
            <a:r>
              <a:rPr lang="en-US" sz="2800" kern="0" dirty="0">
                <a:effectLst/>
              </a:rPr>
              <a:t> schemas</a:t>
            </a:r>
            <a:endParaRPr lang="he-IL" sz="2800" kern="0" dirty="0">
              <a:effectLst/>
            </a:endParaRPr>
          </a:p>
          <a:p>
            <a:pPr algn="r" rtl="1" eaLnBrk="1" hangingPunct="1">
              <a:lnSpc>
                <a:spcPct val="80000"/>
              </a:lnSpc>
              <a:buClr>
                <a:schemeClr val="accent6"/>
              </a:buClr>
              <a:buFont typeface="Arial" panose="020B0604020202020204" pitchFamily="34" charset="0"/>
              <a:buChar char="•"/>
              <a:defRPr/>
            </a:pPr>
            <a:r>
              <a:rPr lang="he-IL" sz="2800" kern="0" dirty="0">
                <a:effectLst/>
              </a:rPr>
              <a:t>המשולש הקוגניטיבי השלילי – </a:t>
            </a:r>
          </a:p>
          <a:p>
            <a:pPr marL="0" indent="0" algn="r" rtl="1" eaLnBrk="1" hangingPunct="1">
              <a:lnSpc>
                <a:spcPct val="80000"/>
              </a:lnSpc>
              <a:buClr>
                <a:schemeClr val="accent6"/>
              </a:buClr>
              <a:buNone/>
              <a:defRPr/>
            </a:pPr>
            <a:r>
              <a:rPr lang="en-US" sz="2800" kern="0" dirty="0">
                <a:effectLst/>
              </a:rPr>
              <a:t>The negative cognitive triad</a:t>
            </a:r>
            <a:endParaRPr lang="he-IL" sz="2800" kern="0" dirty="0">
              <a:effectLst/>
            </a:endParaRPr>
          </a:p>
          <a:p>
            <a:pPr algn="r" rtl="1" eaLnBrk="1" hangingPunct="1">
              <a:lnSpc>
                <a:spcPct val="80000"/>
              </a:lnSpc>
              <a:buClr>
                <a:schemeClr val="accent6"/>
              </a:buClr>
              <a:buFont typeface="Arial" panose="020B0604020202020204" pitchFamily="34" charset="0"/>
              <a:buChar char="•"/>
              <a:defRPr/>
            </a:pPr>
            <a:r>
              <a:rPr lang="he-IL" sz="2800" kern="0" dirty="0">
                <a:effectLst/>
              </a:rPr>
              <a:t>הטיות קוגניטיביות שליליות (טעויות בלוגיקה) – </a:t>
            </a:r>
          </a:p>
          <a:p>
            <a:pPr marL="0" indent="0" algn="r" rtl="1" eaLnBrk="1" hangingPunct="1">
              <a:lnSpc>
                <a:spcPct val="80000"/>
              </a:lnSpc>
              <a:buNone/>
              <a:defRPr/>
            </a:pPr>
            <a:r>
              <a:rPr lang="en-US" sz="2800" kern="0" dirty="0">
                <a:effectLst/>
              </a:rPr>
              <a:t>Negative cognitive biases (errors in logic)</a:t>
            </a:r>
            <a:endParaRPr lang="he-IL" sz="2800" kern="0" dirty="0">
              <a:effectLst/>
            </a:endParaRPr>
          </a:p>
        </p:txBody>
      </p:sp>
    </p:spTree>
    <p:extLst>
      <p:ext uri="{BB962C8B-B14F-4D97-AF65-F5344CB8AC3E}">
        <p14:creationId xmlns:p14="http://schemas.microsoft.com/office/powerpoint/2010/main" val="3664956000"/>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a:xfrm>
            <a:off x="457200" y="292100"/>
            <a:ext cx="8363272" cy="1384300"/>
          </a:xfrm>
        </p:spPr>
        <p:txBody>
          <a:bodyPr>
            <a:normAutofit/>
          </a:bodyPr>
          <a:lstStyle/>
          <a:p>
            <a:pPr algn="ctr" rtl="1" eaLnBrk="1" hangingPunct="1">
              <a:defRPr/>
            </a:pPr>
            <a:r>
              <a:rPr lang="he-IL" dirty="0"/>
              <a:t>פקטורים קוגניטיביים:</a:t>
            </a:r>
            <a:br>
              <a:rPr lang="he-IL" dirty="0"/>
            </a:br>
            <a:r>
              <a:rPr lang="he-IL" dirty="0" err="1"/>
              <a:t>סכימות</a:t>
            </a:r>
            <a:r>
              <a:rPr lang="he-IL" dirty="0"/>
              <a:t> דפרסוגניות</a:t>
            </a:r>
            <a:endParaRPr lang="en-US" dirty="0"/>
          </a:p>
        </p:txBody>
      </p:sp>
      <p:sp>
        <p:nvSpPr>
          <p:cNvPr id="4" name="Rectangle 3"/>
          <p:cNvSpPr txBox="1">
            <a:spLocks noChangeArrowheads="1"/>
          </p:cNvSpPr>
          <p:nvPr/>
        </p:nvSpPr>
        <p:spPr bwMode="auto">
          <a:xfrm>
            <a:off x="575411" y="1988840"/>
            <a:ext cx="8280920" cy="302433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marL="0" indent="0" algn="r" rtl="1" eaLnBrk="1" hangingPunct="1">
              <a:lnSpc>
                <a:spcPct val="80000"/>
              </a:lnSpc>
              <a:buNone/>
              <a:defRPr/>
            </a:pPr>
            <a:r>
              <a:rPr lang="he-IL" sz="2800" kern="0" dirty="0">
                <a:effectLst/>
              </a:rPr>
              <a:t>אמונות נוקשות </a:t>
            </a:r>
            <a:r>
              <a:rPr lang="he-IL" sz="2800" kern="0" dirty="0" err="1">
                <a:effectLst/>
              </a:rPr>
              <a:t>ומלאדפטיביות</a:t>
            </a:r>
            <a:r>
              <a:rPr lang="he-IL" sz="2800" kern="0" dirty="0">
                <a:effectLst/>
              </a:rPr>
              <a:t> המביאות בהכרח לאכזבה ותחושת כישלון וייאוש</a:t>
            </a:r>
          </a:p>
          <a:p>
            <a:pPr marL="0" indent="0" algn="r" rtl="1" eaLnBrk="1" hangingPunct="1">
              <a:lnSpc>
                <a:spcPct val="80000"/>
              </a:lnSpc>
              <a:buNone/>
              <a:defRPr/>
            </a:pPr>
            <a:r>
              <a:rPr lang="he-IL" sz="2800" i="1" kern="0" dirty="0">
                <a:effectLst/>
              </a:rPr>
              <a:t>למשל:</a:t>
            </a:r>
          </a:p>
          <a:p>
            <a:pPr algn="r" rtl="1" eaLnBrk="1" hangingPunct="1">
              <a:lnSpc>
                <a:spcPct val="80000"/>
              </a:lnSpc>
              <a:buClr>
                <a:schemeClr val="accent6"/>
              </a:buClr>
              <a:defRPr/>
            </a:pPr>
            <a:r>
              <a:rPr lang="he-IL" sz="2800" kern="0" dirty="0">
                <a:effectLst/>
              </a:rPr>
              <a:t>"אם לא כולם אוהבים אותי, אני לא שווה כלום"</a:t>
            </a:r>
          </a:p>
          <a:p>
            <a:pPr algn="r" rtl="1" eaLnBrk="1" hangingPunct="1">
              <a:lnSpc>
                <a:spcPct val="80000"/>
              </a:lnSpc>
              <a:buClr>
                <a:schemeClr val="accent6"/>
              </a:buClr>
              <a:defRPr/>
            </a:pPr>
            <a:r>
              <a:rPr lang="he-IL" sz="2800" kern="0" dirty="0">
                <a:effectLst/>
              </a:rPr>
              <a:t>אם אני לא הכי טוב בשכבה שלי, אני כישלון / אני אפס"</a:t>
            </a:r>
            <a:endParaRPr lang="en-US" sz="2800" kern="0" dirty="0">
              <a:effectLst/>
            </a:endParaRPr>
          </a:p>
        </p:txBody>
      </p:sp>
      <p:sp>
        <p:nvSpPr>
          <p:cNvPr id="3" name="TextBox 2"/>
          <p:cNvSpPr txBox="1"/>
          <p:nvPr/>
        </p:nvSpPr>
        <p:spPr>
          <a:xfrm>
            <a:off x="4404426" y="4540786"/>
            <a:ext cx="4547889" cy="1938992"/>
          </a:xfrm>
          <a:prstGeom prst="rect">
            <a:avLst/>
          </a:prstGeom>
          <a:noFill/>
        </p:spPr>
        <p:txBody>
          <a:bodyPr wrap="square" rtlCol="0">
            <a:spAutoFit/>
          </a:bodyPr>
          <a:lstStyle/>
          <a:p>
            <a:pPr marL="457200" indent="-457200">
              <a:buAutoNum type="arabicPeriod"/>
            </a:pPr>
            <a:r>
              <a:rPr lang="he-IL" sz="2400" dirty="0"/>
              <a:t>הצבת סטנדרטים גבוהים מאוד ובלתי-מושגים</a:t>
            </a:r>
          </a:p>
          <a:p>
            <a:pPr marL="457200" indent="-457200">
              <a:buAutoNum type="arabicPeriod"/>
            </a:pPr>
            <a:r>
              <a:rPr lang="he-IL" sz="2400" dirty="0"/>
              <a:t>הסקת מסקנות על שווי העצמי על סמך מבחנים אלו</a:t>
            </a:r>
          </a:p>
          <a:p>
            <a:r>
              <a:rPr lang="he-IL" sz="2400" b="1" dirty="0"/>
              <a:t>קשר חזק לדיכאון!</a:t>
            </a:r>
            <a:endParaRPr lang="en-US" sz="2400" b="1" dirty="0"/>
          </a:p>
        </p:txBody>
      </p:sp>
      <p:sp>
        <p:nvSpPr>
          <p:cNvPr id="8" name="TextBox 7"/>
          <p:cNvSpPr txBox="1"/>
          <p:nvPr/>
        </p:nvSpPr>
        <p:spPr>
          <a:xfrm>
            <a:off x="827584" y="4987941"/>
            <a:ext cx="2940943" cy="646331"/>
          </a:xfrm>
          <a:prstGeom prst="rect">
            <a:avLst/>
          </a:prstGeom>
          <a:noFill/>
        </p:spPr>
        <p:txBody>
          <a:bodyPr wrap="square" rtlCol="0">
            <a:spAutoFit/>
          </a:bodyPr>
          <a:lstStyle/>
          <a:p>
            <a:r>
              <a:rPr lang="he-IL" sz="3600" b="1" i="1" dirty="0"/>
              <a:t>פרפקציוניזם</a:t>
            </a:r>
            <a:endParaRPr lang="en-US" sz="3600" b="1" i="1" dirty="0"/>
          </a:p>
        </p:txBody>
      </p:sp>
    </p:spTree>
    <p:extLst>
      <p:ext uri="{BB962C8B-B14F-4D97-AF65-F5344CB8AC3E}">
        <p14:creationId xmlns:p14="http://schemas.microsoft.com/office/powerpoint/2010/main" val="35733075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a:xfrm>
            <a:off x="1835696" y="292100"/>
            <a:ext cx="6984776" cy="1384300"/>
          </a:xfrm>
        </p:spPr>
        <p:txBody>
          <a:bodyPr>
            <a:normAutofit/>
          </a:bodyPr>
          <a:lstStyle/>
          <a:p>
            <a:pPr algn="ctr" rtl="1" eaLnBrk="1" hangingPunct="1">
              <a:defRPr/>
            </a:pPr>
            <a:r>
              <a:rPr lang="he-IL" dirty="0"/>
              <a:t>פקטורים קוגניטיביים:</a:t>
            </a:r>
            <a:br>
              <a:rPr lang="he-IL" dirty="0"/>
            </a:br>
            <a:r>
              <a:rPr lang="he-IL" dirty="0" err="1"/>
              <a:t>סכימות</a:t>
            </a:r>
            <a:r>
              <a:rPr lang="he-IL" dirty="0"/>
              <a:t> דפרסוגניות</a:t>
            </a:r>
            <a:endParaRPr lang="en-US" dirty="0"/>
          </a:p>
        </p:txBody>
      </p:sp>
      <p:sp>
        <p:nvSpPr>
          <p:cNvPr id="5" name="Rectangle 3"/>
          <p:cNvSpPr txBox="1">
            <a:spLocks noChangeArrowheads="1"/>
          </p:cNvSpPr>
          <p:nvPr/>
        </p:nvSpPr>
        <p:spPr bwMode="auto">
          <a:xfrm>
            <a:off x="2699792" y="2348880"/>
            <a:ext cx="5976664" cy="10081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lnSpc>
                <a:spcPct val="80000"/>
              </a:lnSpc>
              <a:buClr>
                <a:schemeClr val="accent6"/>
              </a:buClr>
              <a:defRPr/>
            </a:pPr>
            <a:r>
              <a:rPr lang="he-IL" sz="2800" kern="0" dirty="0">
                <a:effectLst/>
              </a:rPr>
              <a:t>תחום של דחייה חברתית ותחום של הישג מול כישלון</a:t>
            </a:r>
            <a:endParaRPr lang="en-US" sz="2800" kern="0" dirty="0">
              <a:effectLst/>
            </a:endParaRPr>
          </a:p>
        </p:txBody>
      </p:sp>
      <p:sp>
        <p:nvSpPr>
          <p:cNvPr id="6" name="Rectangle 3"/>
          <p:cNvSpPr txBox="1">
            <a:spLocks noChangeArrowheads="1"/>
          </p:cNvSpPr>
          <p:nvPr/>
        </p:nvSpPr>
        <p:spPr bwMode="auto">
          <a:xfrm>
            <a:off x="2448270" y="3717032"/>
            <a:ext cx="5759627" cy="24482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lnSpc>
                <a:spcPct val="80000"/>
              </a:lnSpc>
              <a:buClr>
                <a:schemeClr val="accent6"/>
              </a:buClr>
              <a:defRPr/>
            </a:pPr>
            <a:r>
              <a:rPr lang="he-IL" sz="2800" kern="0" dirty="0">
                <a:effectLst/>
              </a:rPr>
              <a:t>סוציוטרופי (חברתי) (</a:t>
            </a:r>
            <a:r>
              <a:rPr lang="en-US" sz="2800" kern="0" dirty="0" err="1">
                <a:effectLst/>
              </a:rPr>
              <a:t>Sociotropic</a:t>
            </a:r>
            <a:r>
              <a:rPr lang="he-IL" sz="2800" kern="0" dirty="0">
                <a:effectLst/>
              </a:rPr>
              <a:t>) / אוטונומי (הישגי) (</a:t>
            </a:r>
            <a:r>
              <a:rPr lang="en-US" sz="2800" kern="0" dirty="0">
                <a:effectLst/>
              </a:rPr>
              <a:t>Autonomous</a:t>
            </a:r>
            <a:r>
              <a:rPr lang="he-IL" sz="2800" kern="0" dirty="0">
                <a:effectLst/>
              </a:rPr>
              <a:t>) </a:t>
            </a:r>
            <a:r>
              <a:rPr lang="he-IL" sz="2800" i="1" kern="0" dirty="0">
                <a:effectLst/>
              </a:rPr>
              <a:t>(</a:t>
            </a:r>
            <a:r>
              <a:rPr lang="en-US" sz="2800" i="1" kern="0" dirty="0">
                <a:effectLst/>
              </a:rPr>
              <a:t>Beck</a:t>
            </a:r>
            <a:r>
              <a:rPr lang="he-IL" sz="2800" i="1" kern="0" dirty="0">
                <a:effectLst/>
              </a:rPr>
              <a:t>)</a:t>
            </a:r>
          </a:p>
          <a:p>
            <a:pPr algn="r" rtl="1" eaLnBrk="1" hangingPunct="1">
              <a:lnSpc>
                <a:spcPct val="80000"/>
              </a:lnSpc>
              <a:buClr>
                <a:schemeClr val="accent6"/>
              </a:buClr>
              <a:defRPr/>
            </a:pPr>
            <a:r>
              <a:rPr lang="he-IL" sz="2800" kern="0" dirty="0">
                <a:effectLst/>
              </a:rPr>
              <a:t>דיכאון </a:t>
            </a:r>
            <a:r>
              <a:rPr lang="he-IL" sz="2800" kern="0" dirty="0" err="1">
                <a:effectLst/>
              </a:rPr>
              <a:t>אנקליטי</a:t>
            </a:r>
            <a:r>
              <a:rPr lang="he-IL" sz="2800" kern="0" dirty="0">
                <a:effectLst/>
              </a:rPr>
              <a:t> (</a:t>
            </a:r>
            <a:r>
              <a:rPr lang="en-US" sz="2800" kern="0" dirty="0">
                <a:effectLst/>
              </a:rPr>
              <a:t>Anaclitic</a:t>
            </a:r>
            <a:r>
              <a:rPr lang="he-IL" sz="2800" kern="0" dirty="0">
                <a:effectLst/>
              </a:rPr>
              <a:t>) / דיכאון </a:t>
            </a:r>
            <a:r>
              <a:rPr lang="he-IL" sz="2800" kern="0" dirty="0" err="1">
                <a:effectLst/>
              </a:rPr>
              <a:t>אינטרוייקטיבי</a:t>
            </a:r>
            <a:r>
              <a:rPr lang="he-IL" sz="2800" kern="0" dirty="0">
                <a:effectLst/>
              </a:rPr>
              <a:t> (</a:t>
            </a:r>
            <a:r>
              <a:rPr lang="en-US" sz="2800" kern="0" dirty="0" err="1">
                <a:effectLst/>
              </a:rPr>
              <a:t>Introjective</a:t>
            </a:r>
            <a:r>
              <a:rPr lang="he-IL" sz="2800" kern="0" dirty="0">
                <a:effectLst/>
              </a:rPr>
              <a:t>) </a:t>
            </a:r>
            <a:r>
              <a:rPr lang="he-IL" sz="2800" i="1" kern="0" dirty="0">
                <a:effectLst/>
              </a:rPr>
              <a:t>(</a:t>
            </a:r>
            <a:r>
              <a:rPr lang="en-US" sz="2800" i="1" kern="0" dirty="0">
                <a:effectLst/>
              </a:rPr>
              <a:t>Blatt</a:t>
            </a:r>
            <a:r>
              <a:rPr lang="he-IL" sz="2800" i="1" kern="0" dirty="0">
                <a:effectLst/>
              </a:rPr>
              <a:t>)</a:t>
            </a:r>
          </a:p>
        </p:txBody>
      </p:sp>
    </p:spTree>
    <p:extLst>
      <p:ext uri="{BB962C8B-B14F-4D97-AF65-F5344CB8AC3E}">
        <p14:creationId xmlns:p14="http://schemas.microsoft.com/office/powerpoint/2010/main" val="36922779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a:xfrm>
            <a:off x="1619672" y="292100"/>
            <a:ext cx="7200800" cy="1384300"/>
          </a:xfrm>
        </p:spPr>
        <p:txBody>
          <a:bodyPr>
            <a:normAutofit/>
          </a:bodyPr>
          <a:lstStyle/>
          <a:p>
            <a:pPr algn="ctr" rtl="1" eaLnBrk="1" hangingPunct="1">
              <a:defRPr/>
            </a:pPr>
            <a:r>
              <a:rPr lang="he-IL" dirty="0"/>
              <a:t>פקטורים קוגניטיביים:</a:t>
            </a:r>
            <a:br>
              <a:rPr lang="he-IL" dirty="0"/>
            </a:br>
            <a:r>
              <a:rPr lang="he-IL" dirty="0" err="1"/>
              <a:t>סכימות</a:t>
            </a:r>
            <a:r>
              <a:rPr lang="he-IL" dirty="0"/>
              <a:t> דפרסוגניות</a:t>
            </a:r>
            <a:endParaRPr lang="en-US" dirty="0"/>
          </a:p>
        </p:txBody>
      </p:sp>
      <p:sp>
        <p:nvSpPr>
          <p:cNvPr id="6" name="Rectangle 3"/>
          <p:cNvSpPr txBox="1">
            <a:spLocks noChangeArrowheads="1"/>
          </p:cNvSpPr>
          <p:nvPr/>
        </p:nvSpPr>
        <p:spPr bwMode="auto">
          <a:xfrm>
            <a:off x="755576" y="2204864"/>
            <a:ext cx="8096100" cy="3429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lnSpc>
                <a:spcPct val="80000"/>
              </a:lnSpc>
              <a:buClr>
                <a:schemeClr val="accent6"/>
              </a:buClr>
              <a:buFont typeface="Arial" panose="020B0604020202020204" pitchFamily="34" charset="0"/>
              <a:buChar char="•"/>
              <a:defRPr/>
            </a:pPr>
            <a:r>
              <a:rPr lang="he-IL" sz="2800" kern="0" dirty="0">
                <a:effectLst/>
              </a:rPr>
              <a:t>ע"פ בלאט התפתחות בילדות המוקדמת</a:t>
            </a:r>
          </a:p>
          <a:p>
            <a:pPr algn="r" rtl="1" eaLnBrk="1" hangingPunct="1">
              <a:lnSpc>
                <a:spcPct val="80000"/>
              </a:lnSpc>
              <a:buClr>
                <a:schemeClr val="accent6"/>
              </a:buClr>
              <a:buFont typeface="Arial" panose="020B0604020202020204" pitchFamily="34" charset="0"/>
              <a:buChar char="•"/>
              <a:defRPr/>
            </a:pPr>
            <a:r>
              <a:rPr lang="he-IL" sz="2800" kern="0" dirty="0">
                <a:effectLst/>
              </a:rPr>
              <a:t>ע"פ </a:t>
            </a:r>
            <a:r>
              <a:rPr lang="he-IL" sz="2800" kern="0" dirty="0" err="1">
                <a:effectLst/>
              </a:rPr>
              <a:t>בק</a:t>
            </a:r>
            <a:r>
              <a:rPr lang="he-IL" sz="2800" kern="0" dirty="0">
                <a:effectLst/>
              </a:rPr>
              <a:t> מודל </a:t>
            </a:r>
            <a:r>
              <a:rPr lang="he-IL" sz="2800" kern="0" dirty="0" err="1">
                <a:effectLst/>
              </a:rPr>
              <a:t>דיאתזה</a:t>
            </a:r>
            <a:r>
              <a:rPr lang="he-IL" sz="2800" kern="0" dirty="0">
                <a:effectLst/>
              </a:rPr>
              <a:t>-לחץ: השערת ההתאמה</a:t>
            </a:r>
          </a:p>
          <a:p>
            <a:pPr marL="0" indent="0" algn="r" rtl="1" eaLnBrk="1" hangingPunct="1">
              <a:lnSpc>
                <a:spcPct val="80000"/>
              </a:lnSpc>
              <a:buClr>
                <a:schemeClr val="accent6"/>
              </a:buClr>
              <a:buNone/>
              <a:defRPr/>
            </a:pPr>
            <a:r>
              <a:rPr lang="he-IL" sz="2800" kern="0" dirty="0">
                <a:effectLst/>
              </a:rPr>
              <a:t>	(</a:t>
            </a:r>
            <a:r>
              <a:rPr lang="en-US" sz="2800" kern="0" dirty="0">
                <a:effectLst/>
              </a:rPr>
              <a:t>congruency hypothesis</a:t>
            </a:r>
            <a:r>
              <a:rPr lang="he-IL" sz="2800" kern="0" dirty="0">
                <a:effectLst/>
              </a:rPr>
              <a:t>)</a:t>
            </a:r>
          </a:p>
          <a:p>
            <a:pPr marL="0" indent="0" algn="r" rtl="1" eaLnBrk="1" hangingPunct="1">
              <a:lnSpc>
                <a:spcPct val="80000"/>
              </a:lnSpc>
              <a:buClr>
                <a:schemeClr val="accent6"/>
              </a:buClr>
              <a:buNone/>
              <a:defRPr/>
            </a:pPr>
            <a:r>
              <a:rPr lang="he-IL" sz="2800" kern="0" dirty="0" err="1">
                <a:effectLst/>
              </a:rPr>
              <a:t>פגיעויות</a:t>
            </a:r>
            <a:r>
              <a:rPr lang="he-IL" sz="2800" kern="0" dirty="0">
                <a:effectLst/>
              </a:rPr>
              <a:t> לסוגי לחץ שונים (למשל: חברה עוזבת אותך / לא הגעת לממוצע </a:t>
            </a:r>
            <a:r>
              <a:rPr lang="he-IL" sz="2800" kern="0">
                <a:effectLst/>
              </a:rPr>
              <a:t>שנדרש לתואר שני)</a:t>
            </a:r>
            <a:endParaRPr lang="he-IL" sz="2800" kern="0" dirty="0">
              <a:effectLst/>
            </a:endParaRPr>
          </a:p>
          <a:p>
            <a:pPr marL="0" indent="0" algn="r" rtl="1" eaLnBrk="1" hangingPunct="1">
              <a:lnSpc>
                <a:spcPct val="80000"/>
              </a:lnSpc>
              <a:buClr>
                <a:schemeClr val="accent6"/>
              </a:buClr>
              <a:buNone/>
              <a:defRPr/>
            </a:pPr>
            <a:r>
              <a:rPr lang="he-IL" sz="2800" kern="0" dirty="0">
                <a:effectLst/>
              </a:rPr>
              <a:t>שני הסוגים קשורים לדיכאון</a:t>
            </a:r>
          </a:p>
          <a:p>
            <a:pPr marL="0" indent="0" algn="r" rtl="1" eaLnBrk="1" hangingPunct="1">
              <a:lnSpc>
                <a:spcPct val="80000"/>
              </a:lnSpc>
              <a:buClr>
                <a:schemeClr val="accent6"/>
              </a:buClr>
              <a:buNone/>
              <a:defRPr/>
            </a:pPr>
            <a:r>
              <a:rPr lang="he-IL" sz="2800" kern="0" dirty="0">
                <a:effectLst/>
              </a:rPr>
              <a:t>כל אחד מתבסס על תחום אחר כדי לבסס את המסקנה שאתה חסר-ערך</a:t>
            </a:r>
          </a:p>
          <a:p>
            <a:pPr algn="r" rtl="1" eaLnBrk="1" hangingPunct="1">
              <a:lnSpc>
                <a:spcPct val="80000"/>
              </a:lnSpc>
              <a:buClr>
                <a:schemeClr val="accent6"/>
              </a:buClr>
              <a:buFont typeface="Arial" panose="020B0604020202020204" pitchFamily="34" charset="0"/>
              <a:buChar char="•"/>
              <a:defRPr/>
            </a:pPr>
            <a:r>
              <a:rPr lang="he-IL" sz="2800" kern="0" dirty="0">
                <a:effectLst/>
              </a:rPr>
              <a:t>נטייה לביקורת-עצמית קשורה ל-2 הסוגים</a:t>
            </a:r>
            <a:endParaRPr lang="en-US" sz="2800" kern="0" dirty="0">
              <a:effectLst/>
            </a:endParaRPr>
          </a:p>
        </p:txBody>
      </p:sp>
    </p:spTree>
    <p:extLst>
      <p:ext uri="{BB962C8B-B14F-4D97-AF65-F5344CB8AC3E}">
        <p14:creationId xmlns:p14="http://schemas.microsoft.com/office/powerpoint/2010/main" val="42683523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2" end="2"/>
                                            </p:txEl>
                                          </p:spTgt>
                                        </p:tgtEl>
                                        <p:attrNameLst>
                                          <p:attrName>style.visibility</p:attrName>
                                        </p:attrNameLst>
                                      </p:cBhvr>
                                      <p:to>
                                        <p:strVal val="visible"/>
                                      </p:to>
                                    </p:set>
                                    <p:animEffect transition="in" filter="fade">
                                      <p:cBhvr>
                                        <p:cTn id="10" dur="500"/>
                                        <p:tgtEl>
                                          <p:spTgt spid="6">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Effect transition="in" filter="fade">
                                      <p:cBhvr>
                                        <p:cTn id="15" dur="500"/>
                                        <p:tgtEl>
                                          <p:spTgt spid="6">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xEl>
                                              <p:pRg st="4" end="4"/>
                                            </p:txEl>
                                          </p:spTgt>
                                        </p:tgtEl>
                                        <p:attrNameLst>
                                          <p:attrName>style.visibility</p:attrName>
                                        </p:attrNameLst>
                                      </p:cBhvr>
                                      <p:to>
                                        <p:strVal val="visible"/>
                                      </p:to>
                                    </p:set>
                                    <p:animEffect transition="in" filter="fade">
                                      <p:cBhvr>
                                        <p:cTn id="20" dur="500"/>
                                        <p:tgtEl>
                                          <p:spTgt spid="6">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animEffect transition="in" filter="fade">
                                      <p:cBhvr>
                                        <p:cTn id="23" dur="500"/>
                                        <p:tgtEl>
                                          <p:spTgt spid="6">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fade">
                                      <p:cBhvr>
                                        <p:cTn id="28"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1187624" y="2564904"/>
            <a:ext cx="6439916" cy="24482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lnSpc>
                <a:spcPct val="80000"/>
              </a:lnSpc>
              <a:buClr>
                <a:schemeClr val="accent6"/>
              </a:buClr>
              <a:buFont typeface="Arial" panose="020B0604020202020204" pitchFamily="34" charset="0"/>
              <a:buChar char="•"/>
              <a:defRPr/>
            </a:pPr>
            <a:r>
              <a:rPr lang="he-IL" sz="3600" kern="0" dirty="0">
                <a:effectLst/>
              </a:rPr>
              <a:t>דפוסי חשיבה </a:t>
            </a:r>
            <a:r>
              <a:rPr lang="he-IL" sz="3600" kern="0" dirty="0" err="1">
                <a:effectLst/>
              </a:rPr>
              <a:t>דפרסוגניים</a:t>
            </a:r>
            <a:r>
              <a:rPr lang="he-IL" sz="3600" kern="0" dirty="0">
                <a:effectLst/>
              </a:rPr>
              <a:t> </a:t>
            </a:r>
            <a:r>
              <a:rPr lang="he-IL" sz="3600" kern="0" dirty="0">
                <a:effectLst/>
                <a:sym typeface="Wingdings" panose="05000000000000000000" pitchFamily="2" charset="2"/>
              </a:rPr>
              <a:t></a:t>
            </a:r>
          </a:p>
          <a:p>
            <a:pPr marL="0" indent="0" algn="r" rtl="1" eaLnBrk="1" hangingPunct="1">
              <a:lnSpc>
                <a:spcPct val="80000"/>
              </a:lnSpc>
              <a:buClr>
                <a:schemeClr val="accent6"/>
              </a:buClr>
              <a:buNone/>
              <a:defRPr/>
            </a:pPr>
            <a:r>
              <a:rPr lang="he-IL" sz="3600" kern="0" dirty="0">
                <a:effectLst/>
                <a:sym typeface="Wingdings" panose="05000000000000000000" pitchFamily="2" charset="2"/>
              </a:rPr>
              <a:t>מחשבות שליליות</a:t>
            </a:r>
          </a:p>
          <a:p>
            <a:pPr marL="0" indent="0" algn="r" rtl="1" eaLnBrk="1" hangingPunct="1">
              <a:lnSpc>
                <a:spcPct val="80000"/>
              </a:lnSpc>
              <a:buClr>
                <a:schemeClr val="accent6"/>
              </a:buClr>
              <a:buNone/>
              <a:defRPr/>
            </a:pPr>
            <a:r>
              <a:rPr lang="he-IL" sz="3600" kern="0" dirty="0">
                <a:effectLst/>
                <a:sym typeface="Wingdings" panose="05000000000000000000" pitchFamily="2" charset="2"/>
              </a:rPr>
              <a:t>בשלושה תחומים</a:t>
            </a:r>
            <a:endParaRPr lang="en-US" sz="3600" kern="0" dirty="0">
              <a:effectLst/>
            </a:endParaRPr>
          </a:p>
        </p:txBody>
      </p:sp>
    </p:spTree>
    <p:extLst>
      <p:ext uri="{BB962C8B-B14F-4D97-AF65-F5344CB8AC3E}">
        <p14:creationId xmlns:p14="http://schemas.microsoft.com/office/powerpoint/2010/main" val="3870167337"/>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a:xfrm>
            <a:off x="467544" y="197768"/>
            <a:ext cx="8229600" cy="1143000"/>
          </a:xfrm>
        </p:spPr>
        <p:txBody>
          <a:bodyPr>
            <a:normAutofit fontScale="90000"/>
          </a:bodyPr>
          <a:lstStyle/>
          <a:p>
            <a:pPr algn="ctr" rtl="1" eaLnBrk="1" hangingPunct="1">
              <a:defRPr/>
            </a:pPr>
            <a:r>
              <a:rPr lang="he-IL" dirty="0"/>
              <a:t>פקטורים קוגניטיביים:</a:t>
            </a:r>
            <a:br>
              <a:rPr lang="he-IL" dirty="0"/>
            </a:br>
            <a:r>
              <a:rPr lang="he-IL" dirty="0"/>
              <a:t>המשולש הקוגניטיבי השלילי</a:t>
            </a:r>
            <a:endParaRPr lang="en-US" dirty="0"/>
          </a:p>
        </p:txBody>
      </p:sp>
      <p:sp>
        <p:nvSpPr>
          <p:cNvPr id="358403" name="Rectangle 3"/>
          <p:cNvSpPr>
            <a:spLocks noGrp="1" noChangeArrowheads="1"/>
          </p:cNvSpPr>
          <p:nvPr>
            <p:ph idx="1"/>
          </p:nvPr>
        </p:nvSpPr>
        <p:spPr>
          <a:xfrm>
            <a:off x="1907704" y="2276872"/>
            <a:ext cx="5955804" cy="2962672"/>
          </a:xfrm>
        </p:spPr>
        <p:txBody>
          <a:bodyPr>
            <a:normAutofit/>
          </a:bodyPr>
          <a:lstStyle/>
          <a:p>
            <a:pPr marL="0" indent="0" algn="r" rtl="1" eaLnBrk="1" hangingPunct="1">
              <a:buNone/>
              <a:defRPr/>
            </a:pPr>
            <a:r>
              <a:rPr lang="he-IL" sz="2800" b="1" u="sng" dirty="0"/>
              <a:t>מחשבות שליליות ב-3 ממדים:</a:t>
            </a:r>
          </a:p>
          <a:p>
            <a:pPr algn="r" rtl="1" eaLnBrk="1" hangingPunct="1">
              <a:defRPr/>
            </a:pPr>
            <a:r>
              <a:rPr lang="he-IL" sz="2800" dirty="0"/>
              <a:t>העצמי</a:t>
            </a:r>
          </a:p>
          <a:p>
            <a:pPr algn="r" rtl="1" eaLnBrk="1" hangingPunct="1">
              <a:defRPr/>
            </a:pPr>
            <a:r>
              <a:rPr lang="he-IL" sz="2800" dirty="0"/>
              <a:t>העולם / הסביבה</a:t>
            </a:r>
          </a:p>
          <a:p>
            <a:pPr algn="r" rtl="1" eaLnBrk="1" hangingPunct="1">
              <a:defRPr/>
            </a:pPr>
            <a:r>
              <a:rPr lang="he-IL" sz="2800" dirty="0"/>
              <a:t>העתיד</a:t>
            </a:r>
            <a:endParaRPr lang="en-US" sz="2800" dirty="0"/>
          </a:p>
        </p:txBody>
      </p:sp>
    </p:spTree>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a:xfrm>
            <a:off x="1305625" y="79648"/>
            <a:ext cx="7704667" cy="1981200"/>
          </a:xfrm>
        </p:spPr>
        <p:txBody>
          <a:bodyPr>
            <a:normAutofit/>
          </a:bodyPr>
          <a:lstStyle/>
          <a:p>
            <a:pPr algn="ctr" rtl="1" eaLnBrk="1" hangingPunct="1">
              <a:defRPr/>
            </a:pPr>
            <a:r>
              <a:rPr lang="he-IL" dirty="0"/>
              <a:t>פקטורים קוגניטיביים:</a:t>
            </a:r>
            <a:br>
              <a:rPr lang="he-IL" dirty="0"/>
            </a:br>
            <a:r>
              <a:rPr lang="he-IL" dirty="0"/>
              <a:t>טעויות בלוגיקה</a:t>
            </a:r>
            <a:endParaRPr lang="en-US" dirty="0"/>
          </a:p>
        </p:txBody>
      </p:sp>
      <p:sp>
        <p:nvSpPr>
          <p:cNvPr id="358403" name="Rectangle 3"/>
          <p:cNvSpPr>
            <a:spLocks noGrp="1" noChangeArrowheads="1"/>
          </p:cNvSpPr>
          <p:nvPr>
            <p:ph idx="1"/>
          </p:nvPr>
        </p:nvSpPr>
        <p:spPr>
          <a:xfrm>
            <a:off x="971600" y="1682806"/>
            <a:ext cx="7822762" cy="1440160"/>
          </a:xfrm>
        </p:spPr>
        <p:txBody>
          <a:bodyPr/>
          <a:lstStyle/>
          <a:p>
            <a:pPr marL="0" indent="0" algn="r" rtl="1" eaLnBrk="1" hangingPunct="1">
              <a:buNone/>
              <a:defRPr/>
            </a:pPr>
            <a:r>
              <a:rPr lang="he-IL" dirty="0"/>
              <a:t>טעויות שיטתיות בלוגיקה של אנשים מהוות פגיעות לדיכאון: "חשיבה </a:t>
            </a:r>
            <a:r>
              <a:rPr lang="he-IL" dirty="0" err="1"/>
              <a:t>דפרסוגנית</a:t>
            </a:r>
            <a:r>
              <a:rPr lang="he-IL" dirty="0"/>
              <a:t>"</a:t>
            </a:r>
          </a:p>
        </p:txBody>
      </p:sp>
      <p:sp>
        <p:nvSpPr>
          <p:cNvPr id="4" name="Rectangle 3"/>
          <p:cNvSpPr txBox="1">
            <a:spLocks noChangeArrowheads="1"/>
          </p:cNvSpPr>
          <p:nvPr/>
        </p:nvSpPr>
        <p:spPr bwMode="auto">
          <a:xfrm>
            <a:off x="3635896" y="3126951"/>
            <a:ext cx="4125202" cy="302433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buClr>
                <a:schemeClr val="accent6"/>
              </a:buClr>
              <a:defRPr/>
            </a:pPr>
            <a:r>
              <a:rPr lang="he-IL" sz="2800" b="1" kern="0" dirty="0">
                <a:solidFill>
                  <a:schemeClr val="accent1">
                    <a:lumMod val="75000"/>
                  </a:schemeClr>
                </a:solidFill>
              </a:rPr>
              <a:t>הסקה שרירותית (</a:t>
            </a:r>
            <a:r>
              <a:rPr lang="en-US" sz="2800" b="1" kern="0" dirty="0">
                <a:solidFill>
                  <a:schemeClr val="accent1">
                    <a:lumMod val="75000"/>
                  </a:schemeClr>
                </a:solidFill>
              </a:rPr>
              <a:t>Arbitrary inference</a:t>
            </a:r>
            <a:r>
              <a:rPr lang="he-IL" sz="2800" b="1" kern="0" dirty="0">
                <a:solidFill>
                  <a:schemeClr val="accent1">
                    <a:lumMod val="75000"/>
                  </a:schemeClr>
                </a:solidFill>
              </a:rPr>
              <a:t>)</a:t>
            </a:r>
          </a:p>
          <a:p>
            <a:pPr algn="r" rtl="1" eaLnBrk="1" hangingPunct="1">
              <a:buClr>
                <a:schemeClr val="accent6"/>
              </a:buClr>
              <a:defRPr/>
            </a:pPr>
            <a:endParaRPr lang="he-IL" sz="2800" b="1" kern="0" dirty="0">
              <a:solidFill>
                <a:schemeClr val="accent1">
                  <a:lumMod val="75000"/>
                </a:schemeClr>
              </a:solidFill>
            </a:endParaRPr>
          </a:p>
          <a:p>
            <a:pPr marL="0" indent="0" algn="r" rtl="1" eaLnBrk="1" hangingPunct="1">
              <a:buClr>
                <a:schemeClr val="accent6"/>
              </a:buClr>
              <a:buNone/>
              <a:defRPr/>
            </a:pPr>
            <a:r>
              <a:rPr lang="he-IL" sz="2800" kern="0" dirty="0">
                <a:solidFill>
                  <a:schemeClr val="accent1">
                    <a:lumMod val="75000"/>
                  </a:schemeClr>
                </a:solidFill>
                <a:effectLst/>
              </a:rPr>
              <a:t>להסיק באופן שרירותי שדברים קשורים אליך</a:t>
            </a:r>
          </a:p>
        </p:txBody>
      </p:sp>
    </p:spTree>
    <p:extLst>
      <p:ext uri="{BB962C8B-B14F-4D97-AF65-F5344CB8AC3E}">
        <p14:creationId xmlns:p14="http://schemas.microsoft.com/office/powerpoint/2010/main" val="861395736"/>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a:xfrm>
            <a:off x="997685" y="188640"/>
            <a:ext cx="7704667" cy="1584176"/>
          </a:xfrm>
        </p:spPr>
        <p:txBody>
          <a:bodyPr>
            <a:normAutofit/>
          </a:bodyPr>
          <a:lstStyle/>
          <a:p>
            <a:pPr algn="ctr" rtl="1" eaLnBrk="1" hangingPunct="1">
              <a:defRPr/>
            </a:pPr>
            <a:r>
              <a:rPr lang="he-IL" dirty="0"/>
              <a:t>פקטורים קוגניטיביים:</a:t>
            </a:r>
            <a:br>
              <a:rPr lang="he-IL" dirty="0"/>
            </a:br>
            <a:r>
              <a:rPr lang="he-IL" dirty="0"/>
              <a:t>טעויות בלוגיקה</a:t>
            </a:r>
            <a:endParaRPr lang="en-US" dirty="0"/>
          </a:p>
        </p:txBody>
      </p:sp>
      <p:sp>
        <p:nvSpPr>
          <p:cNvPr id="4" name="Rectangle 3"/>
          <p:cNvSpPr txBox="1">
            <a:spLocks noChangeArrowheads="1"/>
          </p:cNvSpPr>
          <p:nvPr/>
        </p:nvSpPr>
        <p:spPr bwMode="auto">
          <a:xfrm>
            <a:off x="3563888" y="2223888"/>
            <a:ext cx="4634408" cy="12051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buClr>
                <a:schemeClr val="accent6"/>
              </a:buClr>
              <a:defRPr/>
            </a:pPr>
            <a:r>
              <a:rPr lang="he-IL" sz="2800" b="1" kern="0" dirty="0">
                <a:solidFill>
                  <a:schemeClr val="accent1">
                    <a:lumMod val="75000"/>
                  </a:schemeClr>
                </a:solidFill>
              </a:rPr>
              <a:t>הפשטות סלקטיביות (</a:t>
            </a:r>
            <a:r>
              <a:rPr lang="en-US" sz="2800" b="1" kern="0" dirty="0">
                <a:solidFill>
                  <a:schemeClr val="accent1">
                    <a:lumMod val="75000"/>
                  </a:schemeClr>
                </a:solidFill>
              </a:rPr>
              <a:t>Selective abstractions</a:t>
            </a:r>
            <a:r>
              <a:rPr lang="he-IL" sz="2800" b="1" kern="0" dirty="0">
                <a:solidFill>
                  <a:schemeClr val="accent1">
                    <a:lumMod val="75000"/>
                  </a:schemeClr>
                </a:solidFill>
              </a:rPr>
              <a:t>)</a:t>
            </a:r>
          </a:p>
        </p:txBody>
      </p:sp>
      <p:sp>
        <p:nvSpPr>
          <p:cNvPr id="8" name="Rectangle 3">
            <a:extLst>
              <a:ext uri="{FF2B5EF4-FFF2-40B4-BE49-F238E27FC236}">
                <a16:creationId xmlns:a16="http://schemas.microsoft.com/office/drawing/2014/main" id="{60613B10-A376-44DC-A5CC-F8749F65BC3C}"/>
              </a:ext>
            </a:extLst>
          </p:cNvPr>
          <p:cNvSpPr txBox="1">
            <a:spLocks noChangeArrowheads="1"/>
          </p:cNvSpPr>
          <p:nvPr/>
        </p:nvSpPr>
        <p:spPr bwMode="auto">
          <a:xfrm>
            <a:off x="2532814" y="3742038"/>
            <a:ext cx="4634408" cy="134966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marL="0" indent="0" algn="r" rtl="1" eaLnBrk="1" hangingPunct="1">
              <a:buClr>
                <a:schemeClr val="accent6"/>
              </a:buClr>
              <a:buNone/>
              <a:defRPr/>
            </a:pPr>
            <a:r>
              <a:rPr lang="he-IL" sz="2800" kern="0" dirty="0">
                <a:solidFill>
                  <a:schemeClr val="accent1">
                    <a:lumMod val="75000"/>
                  </a:schemeClr>
                </a:solidFill>
                <a:effectLst/>
              </a:rPr>
              <a:t>להתמקד בפרט שלילי שולי ולהתעלם מכל המידע החיובי</a:t>
            </a:r>
          </a:p>
        </p:txBody>
      </p:sp>
    </p:spTree>
    <p:extLst>
      <p:ext uri="{BB962C8B-B14F-4D97-AF65-F5344CB8AC3E}">
        <p14:creationId xmlns:p14="http://schemas.microsoft.com/office/powerpoint/2010/main" val="1981771141"/>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a:xfrm>
            <a:off x="1439466" y="116632"/>
            <a:ext cx="7704667" cy="1691208"/>
          </a:xfrm>
        </p:spPr>
        <p:txBody>
          <a:bodyPr>
            <a:normAutofit/>
          </a:bodyPr>
          <a:lstStyle/>
          <a:p>
            <a:pPr algn="ctr" rtl="1" eaLnBrk="1" hangingPunct="1">
              <a:defRPr/>
            </a:pPr>
            <a:r>
              <a:rPr lang="he-IL" dirty="0"/>
              <a:t>פקטורים קוגניטיביים:</a:t>
            </a:r>
            <a:br>
              <a:rPr lang="he-IL" dirty="0"/>
            </a:br>
            <a:r>
              <a:rPr lang="he-IL" dirty="0"/>
              <a:t>טעויות בלוגיקה</a:t>
            </a:r>
            <a:endParaRPr lang="en-US" dirty="0"/>
          </a:p>
        </p:txBody>
      </p:sp>
      <p:sp>
        <p:nvSpPr>
          <p:cNvPr id="4" name="Rectangle 3"/>
          <p:cNvSpPr txBox="1">
            <a:spLocks noChangeArrowheads="1"/>
          </p:cNvSpPr>
          <p:nvPr/>
        </p:nvSpPr>
        <p:spPr bwMode="auto">
          <a:xfrm>
            <a:off x="3131840" y="2204864"/>
            <a:ext cx="4963616" cy="37303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buClr>
                <a:schemeClr val="accent6"/>
              </a:buClr>
              <a:defRPr/>
            </a:pPr>
            <a:r>
              <a:rPr lang="he-IL" sz="2800" b="1" kern="0" dirty="0">
                <a:solidFill>
                  <a:schemeClr val="accent1">
                    <a:lumMod val="75000"/>
                  </a:schemeClr>
                </a:solidFill>
              </a:rPr>
              <a:t>הכללת-יתר (</a:t>
            </a:r>
            <a:r>
              <a:rPr lang="en-US" sz="2800" b="1" kern="0" dirty="0">
                <a:solidFill>
                  <a:schemeClr val="accent1">
                    <a:lumMod val="75000"/>
                  </a:schemeClr>
                </a:solidFill>
              </a:rPr>
              <a:t>Overgeneralization</a:t>
            </a:r>
            <a:r>
              <a:rPr lang="he-IL" sz="2800" b="1" kern="0" dirty="0">
                <a:solidFill>
                  <a:schemeClr val="accent1">
                    <a:lumMod val="75000"/>
                  </a:schemeClr>
                </a:solidFill>
              </a:rPr>
              <a:t>)</a:t>
            </a:r>
          </a:p>
          <a:p>
            <a:pPr algn="r" rtl="1" eaLnBrk="1" hangingPunct="1">
              <a:buClr>
                <a:schemeClr val="accent6"/>
              </a:buClr>
              <a:defRPr/>
            </a:pPr>
            <a:endParaRPr lang="he-IL" sz="2800" b="1" kern="0" dirty="0">
              <a:solidFill>
                <a:schemeClr val="accent1">
                  <a:lumMod val="75000"/>
                </a:schemeClr>
              </a:solidFill>
            </a:endParaRPr>
          </a:p>
          <a:p>
            <a:pPr marL="0" indent="0" algn="r" rtl="1" eaLnBrk="1" hangingPunct="1">
              <a:buClr>
                <a:schemeClr val="accent6"/>
              </a:buClr>
              <a:buNone/>
              <a:defRPr/>
            </a:pPr>
            <a:r>
              <a:rPr lang="he-IL" sz="2800" kern="0" dirty="0">
                <a:solidFill>
                  <a:schemeClr val="accent1">
                    <a:lumMod val="75000"/>
                  </a:schemeClr>
                </a:solidFill>
                <a:effectLst/>
              </a:rPr>
              <a:t>להסיק מסקנות כלליות על ערך עצמי / יכולות / תפקוד, על סמך עובדה אחת</a:t>
            </a:r>
          </a:p>
        </p:txBody>
      </p:sp>
    </p:spTree>
    <p:extLst>
      <p:ext uri="{BB962C8B-B14F-4D97-AF65-F5344CB8AC3E}">
        <p14:creationId xmlns:p14="http://schemas.microsoft.com/office/powerpoint/2010/main" val="3037018594"/>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a:xfrm>
            <a:off x="1007052" y="248353"/>
            <a:ext cx="7704667" cy="1419622"/>
          </a:xfrm>
        </p:spPr>
        <p:txBody>
          <a:bodyPr>
            <a:normAutofit/>
          </a:bodyPr>
          <a:lstStyle/>
          <a:p>
            <a:pPr algn="ctr" rtl="1" eaLnBrk="1" hangingPunct="1">
              <a:defRPr/>
            </a:pPr>
            <a:r>
              <a:rPr lang="he-IL" dirty="0"/>
              <a:t>פקטורים קוגניטיביים:</a:t>
            </a:r>
            <a:br>
              <a:rPr lang="he-IL" dirty="0"/>
            </a:br>
            <a:r>
              <a:rPr lang="he-IL" dirty="0"/>
              <a:t>טעויות בלוגיקה</a:t>
            </a:r>
            <a:endParaRPr lang="en-US" dirty="0"/>
          </a:p>
        </p:txBody>
      </p:sp>
      <p:sp>
        <p:nvSpPr>
          <p:cNvPr id="4" name="Rectangle 3"/>
          <p:cNvSpPr txBox="1">
            <a:spLocks noChangeArrowheads="1"/>
          </p:cNvSpPr>
          <p:nvPr/>
        </p:nvSpPr>
        <p:spPr bwMode="auto">
          <a:xfrm>
            <a:off x="2915816" y="2276872"/>
            <a:ext cx="4906888" cy="401912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buClr>
                <a:schemeClr val="accent6"/>
              </a:buClr>
              <a:defRPr/>
            </a:pPr>
            <a:r>
              <a:rPr lang="he-IL" sz="2800" b="1" kern="0" dirty="0">
                <a:solidFill>
                  <a:schemeClr val="accent1">
                    <a:lumMod val="75000"/>
                  </a:schemeClr>
                </a:solidFill>
              </a:rPr>
              <a:t>הגדלה והקטנה (</a:t>
            </a:r>
            <a:r>
              <a:rPr lang="en-US" sz="2800" b="1" kern="0" dirty="0">
                <a:solidFill>
                  <a:schemeClr val="accent1">
                    <a:lumMod val="75000"/>
                  </a:schemeClr>
                </a:solidFill>
              </a:rPr>
              <a:t>Magnification &amp; </a:t>
            </a:r>
            <a:r>
              <a:rPr lang="en-US" sz="2800" b="1" kern="0" dirty="0" err="1">
                <a:solidFill>
                  <a:schemeClr val="accent1">
                    <a:lumMod val="75000"/>
                  </a:schemeClr>
                </a:solidFill>
              </a:rPr>
              <a:t>Minimalization</a:t>
            </a:r>
            <a:r>
              <a:rPr lang="he-IL" sz="2800" b="1" kern="0" dirty="0">
                <a:solidFill>
                  <a:schemeClr val="accent1">
                    <a:lumMod val="75000"/>
                  </a:schemeClr>
                </a:solidFill>
              </a:rPr>
              <a:t>)</a:t>
            </a:r>
          </a:p>
          <a:p>
            <a:pPr algn="r" rtl="1" eaLnBrk="1" hangingPunct="1">
              <a:buClr>
                <a:schemeClr val="accent6"/>
              </a:buClr>
              <a:defRPr/>
            </a:pPr>
            <a:endParaRPr lang="he-IL" sz="2800" b="1" kern="0" dirty="0">
              <a:solidFill>
                <a:schemeClr val="accent1">
                  <a:lumMod val="75000"/>
                </a:schemeClr>
              </a:solidFill>
            </a:endParaRPr>
          </a:p>
          <a:p>
            <a:pPr marL="0" indent="0" algn="r" rtl="1" eaLnBrk="1" hangingPunct="1">
              <a:buClr>
                <a:schemeClr val="accent6"/>
              </a:buClr>
              <a:buNone/>
              <a:defRPr/>
            </a:pPr>
            <a:r>
              <a:rPr lang="he-IL" sz="2800" kern="0" dirty="0">
                <a:solidFill>
                  <a:schemeClr val="accent1">
                    <a:lumMod val="75000"/>
                  </a:schemeClr>
                </a:solidFill>
                <a:effectLst/>
              </a:rPr>
              <a:t>להסתכל בזכוכית מגדלת על דברים שליליים קטנים ולהמעיט בערך של אירועים חיוביים גדולים</a:t>
            </a:r>
          </a:p>
        </p:txBody>
      </p:sp>
    </p:spTree>
    <p:extLst>
      <p:ext uri="{BB962C8B-B14F-4D97-AF65-F5344CB8AC3E}">
        <p14:creationId xmlns:p14="http://schemas.microsoft.com/office/powerpoint/2010/main" val="3786667678"/>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a:xfrm>
            <a:off x="1007674" y="280321"/>
            <a:ext cx="7704667" cy="1608170"/>
          </a:xfrm>
        </p:spPr>
        <p:txBody>
          <a:bodyPr>
            <a:normAutofit/>
          </a:bodyPr>
          <a:lstStyle/>
          <a:p>
            <a:pPr algn="ctr" rtl="1" eaLnBrk="1" hangingPunct="1">
              <a:defRPr/>
            </a:pPr>
            <a:r>
              <a:rPr lang="he-IL" dirty="0"/>
              <a:t>פקטורים קוגניטיביים:</a:t>
            </a:r>
            <a:br>
              <a:rPr lang="he-IL" dirty="0"/>
            </a:br>
            <a:r>
              <a:rPr lang="he-IL" dirty="0"/>
              <a:t>טעויות בלוגיקה</a:t>
            </a:r>
            <a:endParaRPr lang="en-US" dirty="0"/>
          </a:p>
        </p:txBody>
      </p:sp>
      <p:sp>
        <p:nvSpPr>
          <p:cNvPr id="4" name="Rectangle 3"/>
          <p:cNvSpPr txBox="1">
            <a:spLocks noChangeArrowheads="1"/>
          </p:cNvSpPr>
          <p:nvPr/>
        </p:nvSpPr>
        <p:spPr bwMode="auto">
          <a:xfrm>
            <a:off x="2699792" y="2780928"/>
            <a:ext cx="4982666" cy="309634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buClr>
                <a:schemeClr val="accent6"/>
              </a:buClr>
              <a:defRPr/>
            </a:pPr>
            <a:r>
              <a:rPr lang="he-IL" sz="2800" b="1" kern="0" dirty="0">
                <a:solidFill>
                  <a:schemeClr val="accent1">
                    <a:lumMod val="75000"/>
                  </a:schemeClr>
                </a:solidFill>
              </a:rPr>
              <a:t>אחריות אישית (</a:t>
            </a:r>
            <a:r>
              <a:rPr lang="en-US" sz="2800" b="1" kern="0" dirty="0">
                <a:solidFill>
                  <a:schemeClr val="accent1">
                    <a:lumMod val="75000"/>
                  </a:schemeClr>
                </a:solidFill>
              </a:rPr>
              <a:t>Personalization</a:t>
            </a:r>
            <a:r>
              <a:rPr lang="he-IL" sz="2800" b="1" kern="0" dirty="0">
                <a:solidFill>
                  <a:schemeClr val="accent1">
                    <a:lumMod val="75000"/>
                  </a:schemeClr>
                </a:solidFill>
              </a:rPr>
              <a:t>)</a:t>
            </a:r>
          </a:p>
          <a:p>
            <a:pPr algn="r" rtl="1" eaLnBrk="1" hangingPunct="1">
              <a:buClr>
                <a:schemeClr val="accent6"/>
              </a:buClr>
              <a:defRPr/>
            </a:pPr>
            <a:endParaRPr lang="he-IL" sz="2800" b="1" kern="0" dirty="0">
              <a:solidFill>
                <a:schemeClr val="accent1">
                  <a:lumMod val="75000"/>
                </a:schemeClr>
              </a:solidFill>
            </a:endParaRPr>
          </a:p>
          <a:p>
            <a:pPr marL="0" indent="0" algn="r" rtl="1" eaLnBrk="1" hangingPunct="1">
              <a:buClr>
                <a:schemeClr val="accent6"/>
              </a:buClr>
              <a:buNone/>
              <a:defRPr/>
            </a:pPr>
            <a:r>
              <a:rPr lang="he-IL" sz="2800" kern="0" dirty="0">
                <a:solidFill>
                  <a:schemeClr val="accent1">
                    <a:lumMod val="75000"/>
                  </a:schemeClr>
                </a:solidFill>
                <a:effectLst/>
              </a:rPr>
              <a:t>לקחת אחריות על דברים שליליים שקורים בעולם / לאחרים</a:t>
            </a:r>
          </a:p>
        </p:txBody>
      </p:sp>
    </p:spTree>
    <p:extLst>
      <p:ext uri="{BB962C8B-B14F-4D97-AF65-F5344CB8AC3E}">
        <p14:creationId xmlns:p14="http://schemas.microsoft.com/office/powerpoint/2010/main" val="696018668"/>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ction Button: Video 1">
            <a:hlinkClick r:id="" action="ppaction://noaction" highlightClick="1"/>
            <a:extLst>
              <a:ext uri="{FF2B5EF4-FFF2-40B4-BE49-F238E27FC236}">
                <a16:creationId xmlns:a16="http://schemas.microsoft.com/office/drawing/2014/main" id="{6E18DFD4-5A29-4EE1-8A04-5A5A18C47D6E}"/>
              </a:ext>
            </a:extLst>
          </p:cNvPr>
          <p:cNvSpPr/>
          <p:nvPr/>
        </p:nvSpPr>
        <p:spPr>
          <a:xfrm>
            <a:off x="3286294" y="1489027"/>
            <a:ext cx="3096344" cy="1224136"/>
          </a:xfrm>
          <a:prstGeom prst="actionButtonMovi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TextBox 2">
            <a:extLst>
              <a:ext uri="{FF2B5EF4-FFF2-40B4-BE49-F238E27FC236}">
                <a16:creationId xmlns:a16="http://schemas.microsoft.com/office/drawing/2014/main" id="{4A3391C4-29AF-4293-876D-C1C97FB7DAD5}"/>
              </a:ext>
            </a:extLst>
          </p:cNvPr>
          <p:cNvSpPr txBox="1"/>
          <p:nvPr/>
        </p:nvSpPr>
        <p:spPr>
          <a:xfrm>
            <a:off x="3347864" y="1484784"/>
            <a:ext cx="2808312" cy="1261884"/>
          </a:xfrm>
          <a:prstGeom prst="rect">
            <a:avLst/>
          </a:prstGeom>
          <a:noFill/>
        </p:spPr>
        <p:txBody>
          <a:bodyPr wrap="square" rtlCol="1">
            <a:spAutoFit/>
          </a:bodyPr>
          <a:lstStyle/>
          <a:p>
            <a:r>
              <a:rPr lang="he-IL" sz="2800" dirty="0">
                <a:solidFill>
                  <a:schemeClr val="tx1"/>
                </a:solidFill>
              </a:rPr>
              <a:t>ארון </a:t>
            </a:r>
            <a:r>
              <a:rPr lang="he-IL" sz="2800" dirty="0" err="1">
                <a:solidFill>
                  <a:schemeClr val="tx1"/>
                </a:solidFill>
              </a:rPr>
              <a:t>בק</a:t>
            </a:r>
            <a:r>
              <a:rPr lang="he-IL" sz="2800" dirty="0">
                <a:solidFill>
                  <a:schemeClr val="tx1"/>
                </a:solidFill>
              </a:rPr>
              <a:t> מספר</a:t>
            </a:r>
          </a:p>
          <a:p>
            <a:endParaRPr lang="he-IL" sz="1800" dirty="0">
              <a:solidFill>
                <a:schemeClr val="tx1"/>
              </a:solidFill>
            </a:endParaRPr>
          </a:p>
          <a:p>
            <a:r>
              <a:rPr lang="he-IL" sz="2800" dirty="0">
                <a:solidFill>
                  <a:schemeClr val="tx1"/>
                </a:solidFill>
              </a:rPr>
              <a:t>איך </a:t>
            </a:r>
            <a:r>
              <a:rPr lang="he-IL" sz="2800" dirty="0" err="1">
                <a:solidFill>
                  <a:schemeClr val="tx1"/>
                </a:solidFill>
              </a:rPr>
              <a:t>הכל</a:t>
            </a:r>
            <a:r>
              <a:rPr lang="he-IL" sz="2800" dirty="0">
                <a:solidFill>
                  <a:schemeClr val="tx1"/>
                </a:solidFill>
              </a:rPr>
              <a:t> התחיל</a:t>
            </a:r>
          </a:p>
        </p:txBody>
      </p:sp>
      <p:sp>
        <p:nvSpPr>
          <p:cNvPr id="7" name="TextBox 6">
            <a:extLst>
              <a:ext uri="{FF2B5EF4-FFF2-40B4-BE49-F238E27FC236}">
                <a16:creationId xmlns:a16="http://schemas.microsoft.com/office/drawing/2014/main" id="{EEFD09E9-B9AC-4ECA-A3C9-DA39B1367CB1}"/>
              </a:ext>
            </a:extLst>
          </p:cNvPr>
          <p:cNvSpPr txBox="1"/>
          <p:nvPr/>
        </p:nvSpPr>
        <p:spPr>
          <a:xfrm>
            <a:off x="2591780" y="4144838"/>
            <a:ext cx="3960440" cy="954107"/>
          </a:xfrm>
          <a:prstGeom prst="rect">
            <a:avLst/>
          </a:prstGeom>
          <a:noFill/>
        </p:spPr>
        <p:txBody>
          <a:bodyPr wrap="square" rtlCol="1">
            <a:spAutoFit/>
          </a:bodyPr>
          <a:lstStyle/>
          <a:p>
            <a:r>
              <a:rPr lang="he-IL" sz="2800" dirty="0"/>
              <a:t>מתוך הסרטון המלא: </a:t>
            </a:r>
            <a:r>
              <a:rPr lang="en-US" sz="2800" dirty="0"/>
              <a:t>15:43-21:18</a:t>
            </a:r>
            <a:endParaRPr lang="he-IL" sz="2800" dirty="0"/>
          </a:p>
        </p:txBody>
      </p:sp>
    </p:spTree>
    <p:extLst>
      <p:ext uri="{BB962C8B-B14F-4D97-AF65-F5344CB8AC3E}">
        <p14:creationId xmlns:p14="http://schemas.microsoft.com/office/powerpoint/2010/main" val="340538051"/>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a:xfrm>
            <a:off x="971600" y="260648"/>
            <a:ext cx="7704667" cy="1471463"/>
          </a:xfrm>
        </p:spPr>
        <p:txBody>
          <a:bodyPr/>
          <a:lstStyle/>
          <a:p>
            <a:pPr algn="ctr" rtl="1" eaLnBrk="1" hangingPunct="1">
              <a:defRPr/>
            </a:pPr>
            <a:r>
              <a:rPr lang="he-IL" dirty="0"/>
              <a:t>מחקר על התיאוריה של </a:t>
            </a:r>
            <a:r>
              <a:rPr lang="he-IL" dirty="0" err="1"/>
              <a:t>בק</a:t>
            </a:r>
            <a:endParaRPr lang="en-US" dirty="0"/>
          </a:p>
        </p:txBody>
      </p:sp>
      <p:sp>
        <p:nvSpPr>
          <p:cNvPr id="4" name="Rectangle 3"/>
          <p:cNvSpPr txBox="1">
            <a:spLocks noChangeArrowheads="1"/>
          </p:cNvSpPr>
          <p:nvPr/>
        </p:nvSpPr>
        <p:spPr bwMode="auto">
          <a:xfrm>
            <a:off x="1272639" y="2132856"/>
            <a:ext cx="7102588" cy="3600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buClr>
                <a:schemeClr val="accent6"/>
              </a:buClr>
              <a:defRPr/>
            </a:pPr>
            <a:r>
              <a:rPr lang="he-IL" sz="2800" kern="0" dirty="0">
                <a:effectLst/>
              </a:rPr>
              <a:t>הסובלים מדיכאון אכן יותר שליליים בחשיבתם, בייחוד על העצמי, וגם על העולם והעתיד</a:t>
            </a:r>
          </a:p>
          <a:p>
            <a:pPr algn="r" rtl="1" eaLnBrk="1" hangingPunct="1">
              <a:buClr>
                <a:schemeClr val="accent6"/>
              </a:buClr>
              <a:defRPr/>
            </a:pPr>
            <a:r>
              <a:rPr lang="he-IL" sz="2800" kern="0" dirty="0">
                <a:effectLst/>
              </a:rPr>
              <a:t>בייחוד בזמן אפיזודות</a:t>
            </a:r>
          </a:p>
          <a:p>
            <a:pPr algn="r" rtl="1" eaLnBrk="1" hangingPunct="1">
              <a:buClr>
                <a:schemeClr val="accent6"/>
              </a:buClr>
              <a:defRPr/>
            </a:pPr>
            <a:r>
              <a:rPr lang="he-IL" sz="2800" kern="0" dirty="0">
                <a:effectLst/>
              </a:rPr>
              <a:t>"ריאליזם דפרסיבי" – הטיה חיובית אצל אנשים בריאים (</a:t>
            </a:r>
            <a:r>
              <a:rPr lang="en-US" sz="2800" kern="0" dirty="0">
                <a:effectLst/>
              </a:rPr>
              <a:t>Alloy, 1979</a:t>
            </a:r>
            <a:r>
              <a:rPr lang="he-IL" sz="2800" kern="0" dirty="0">
                <a:effectLst/>
              </a:rPr>
              <a:t>)</a:t>
            </a:r>
          </a:p>
          <a:p>
            <a:pPr marL="0" indent="0" algn="r" rtl="1" eaLnBrk="1" hangingPunct="1">
              <a:buClr>
                <a:schemeClr val="accent6"/>
              </a:buClr>
              <a:buNone/>
              <a:defRPr/>
            </a:pPr>
            <a:r>
              <a:rPr lang="he-IL" sz="2800" kern="0" dirty="0">
                <a:effectLst/>
              </a:rPr>
              <a:t>עתיד – הטיה אצל הבריאים</a:t>
            </a:r>
          </a:p>
          <a:p>
            <a:pPr marL="0" indent="0" algn="r" rtl="1" eaLnBrk="1" hangingPunct="1">
              <a:buClr>
                <a:schemeClr val="accent6"/>
              </a:buClr>
              <a:buNone/>
              <a:defRPr/>
            </a:pPr>
            <a:r>
              <a:rPr lang="he-IL" sz="2800" kern="0" dirty="0">
                <a:effectLst/>
              </a:rPr>
              <a:t>עבר – הטיה אצל המדוכאים</a:t>
            </a:r>
          </a:p>
        </p:txBody>
      </p:sp>
    </p:spTree>
    <p:extLst>
      <p:ext uri="{BB962C8B-B14F-4D97-AF65-F5344CB8AC3E}">
        <p14:creationId xmlns:p14="http://schemas.microsoft.com/office/powerpoint/2010/main" val="387782723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a:xfrm>
            <a:off x="899592" y="4031"/>
            <a:ext cx="7704667" cy="1603647"/>
          </a:xfrm>
        </p:spPr>
        <p:txBody>
          <a:bodyPr/>
          <a:lstStyle/>
          <a:p>
            <a:pPr algn="ctr" rtl="1" eaLnBrk="1" hangingPunct="1">
              <a:defRPr/>
            </a:pPr>
            <a:r>
              <a:rPr lang="he-IL" dirty="0"/>
              <a:t>מחקר על התיאוריה של </a:t>
            </a:r>
            <a:r>
              <a:rPr lang="he-IL" dirty="0" err="1"/>
              <a:t>בק</a:t>
            </a:r>
            <a:endParaRPr lang="en-US" dirty="0"/>
          </a:p>
        </p:txBody>
      </p:sp>
      <p:sp>
        <p:nvSpPr>
          <p:cNvPr id="4" name="Rectangle 3"/>
          <p:cNvSpPr txBox="1">
            <a:spLocks noChangeArrowheads="1"/>
          </p:cNvSpPr>
          <p:nvPr/>
        </p:nvSpPr>
        <p:spPr bwMode="auto">
          <a:xfrm>
            <a:off x="1367549" y="2492896"/>
            <a:ext cx="6768752" cy="237626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buClr>
                <a:schemeClr val="accent6"/>
              </a:buClr>
              <a:buFont typeface="Arial" panose="020B0604020202020204" pitchFamily="34" charset="0"/>
              <a:buChar char="•"/>
              <a:defRPr/>
            </a:pPr>
            <a:r>
              <a:rPr lang="he-IL" sz="2800" kern="0" dirty="0">
                <a:effectLst/>
              </a:rPr>
              <a:t>מחקרים פרוספקטיביים-</a:t>
            </a:r>
            <a:r>
              <a:rPr lang="he-IL" sz="2800" kern="0" dirty="0" err="1">
                <a:effectLst/>
              </a:rPr>
              <a:t>לונגיטודינליים</a:t>
            </a:r>
            <a:r>
              <a:rPr lang="he-IL" sz="2800" kern="0" dirty="0">
                <a:effectLst/>
              </a:rPr>
              <a:t> תומכים בכיוון הסיבתיות המשוער של </a:t>
            </a:r>
            <a:r>
              <a:rPr lang="he-IL" sz="2800" kern="0" dirty="0" err="1">
                <a:effectLst/>
              </a:rPr>
              <a:t>בק</a:t>
            </a:r>
            <a:r>
              <a:rPr lang="he-IL" sz="2800" kern="0" dirty="0">
                <a:effectLst/>
              </a:rPr>
              <a:t>:</a:t>
            </a:r>
          </a:p>
          <a:p>
            <a:pPr marL="0" indent="0" algn="r" rtl="1" eaLnBrk="1" hangingPunct="1">
              <a:buClr>
                <a:schemeClr val="accent6"/>
              </a:buClr>
              <a:buNone/>
              <a:defRPr/>
            </a:pPr>
            <a:r>
              <a:rPr lang="he-IL" sz="2800" kern="0" dirty="0">
                <a:effectLst/>
              </a:rPr>
              <a:t>אמונות שליליות ניבאו יותר סיכוי לדיכאון בעתיד בעקבות סטרס</a:t>
            </a:r>
          </a:p>
        </p:txBody>
      </p:sp>
    </p:spTree>
    <p:extLst>
      <p:ext uri="{BB962C8B-B14F-4D97-AF65-F5344CB8AC3E}">
        <p14:creationId xmlns:p14="http://schemas.microsoft.com/office/powerpoint/2010/main" val="2684555210"/>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a:xfrm>
            <a:off x="457200" y="404664"/>
            <a:ext cx="8229600" cy="1143000"/>
          </a:xfrm>
        </p:spPr>
        <p:txBody>
          <a:bodyPr>
            <a:normAutofit fontScale="90000"/>
          </a:bodyPr>
          <a:lstStyle/>
          <a:p>
            <a:pPr algn="ctr" rtl="1" eaLnBrk="1" hangingPunct="1">
              <a:defRPr/>
            </a:pPr>
            <a:r>
              <a:rPr lang="he-IL" dirty="0"/>
              <a:t>חוסר אונים נרכש</a:t>
            </a:r>
            <a:br>
              <a:rPr lang="he-IL" dirty="0">
                <a:solidFill>
                  <a:srgbClr val="FF0000"/>
                </a:solidFill>
              </a:rPr>
            </a:br>
            <a:r>
              <a:rPr lang="en-US" dirty="0"/>
              <a:t>learned helplessness</a:t>
            </a:r>
          </a:p>
        </p:txBody>
      </p:sp>
      <p:sp>
        <p:nvSpPr>
          <p:cNvPr id="4" name="Rectangle 3"/>
          <p:cNvSpPr txBox="1">
            <a:spLocks noChangeArrowheads="1"/>
          </p:cNvSpPr>
          <p:nvPr/>
        </p:nvSpPr>
        <p:spPr bwMode="auto">
          <a:xfrm>
            <a:off x="624662" y="2204864"/>
            <a:ext cx="7894676" cy="417646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buClr>
                <a:schemeClr val="accent6"/>
              </a:buClr>
              <a:defRPr/>
            </a:pPr>
            <a:r>
              <a:rPr lang="he-IL" sz="2800" kern="0" dirty="0">
                <a:effectLst/>
              </a:rPr>
              <a:t>סליגמן (</a:t>
            </a:r>
            <a:r>
              <a:rPr lang="en-US" sz="2800" kern="0" dirty="0">
                <a:effectLst/>
              </a:rPr>
              <a:t>Seligman</a:t>
            </a:r>
            <a:r>
              <a:rPr lang="he-IL" sz="2800" kern="0" dirty="0">
                <a:effectLst/>
              </a:rPr>
              <a:t>) ועמיתיו, סוף שנות ה-60</a:t>
            </a:r>
          </a:p>
          <a:p>
            <a:pPr algn="r" rtl="1" eaLnBrk="1" hangingPunct="1">
              <a:buClr>
                <a:schemeClr val="accent6"/>
              </a:buClr>
              <a:defRPr/>
            </a:pPr>
            <a:r>
              <a:rPr lang="he-IL" sz="2800" kern="0" dirty="0">
                <a:effectLst/>
              </a:rPr>
              <a:t>מתוך בע"ח במעבדה ולא קליניקה</a:t>
            </a:r>
          </a:p>
          <a:p>
            <a:pPr algn="r" rtl="1" eaLnBrk="1" hangingPunct="1">
              <a:buClr>
                <a:schemeClr val="accent6"/>
              </a:buClr>
              <a:defRPr/>
            </a:pPr>
            <a:r>
              <a:rPr lang="he-IL" sz="2800" kern="0" dirty="0">
                <a:effectLst/>
              </a:rPr>
              <a:t>בהינתן אירועים חוזרים </a:t>
            </a:r>
            <a:r>
              <a:rPr lang="he-IL" sz="2800" b="1" u="sng" kern="0" dirty="0">
                <a:effectLst/>
              </a:rPr>
              <a:t>שאינם מאפשרים הימנעות (חוסר שליטה)</a:t>
            </a:r>
            <a:r>
              <a:rPr lang="he-IL" sz="2800" kern="0" dirty="0">
                <a:effectLst/>
              </a:rPr>
              <a:t>, מתגברת פסיביות, שבגינה לא תהיה הימנעות מאירועים שליליים בהמשך, גם אם ניתן היה כן להימנע מהם</a:t>
            </a:r>
          </a:p>
        </p:txBody>
      </p:sp>
    </p:spTree>
    <p:extLst>
      <p:ext uri="{BB962C8B-B14F-4D97-AF65-F5344CB8AC3E}">
        <p14:creationId xmlns:p14="http://schemas.microsoft.com/office/powerpoint/2010/main" val="626076252"/>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a:xfrm>
            <a:off x="899781" y="214487"/>
            <a:ext cx="7704667" cy="1531639"/>
          </a:xfrm>
        </p:spPr>
        <p:txBody>
          <a:bodyPr>
            <a:normAutofit/>
          </a:bodyPr>
          <a:lstStyle/>
          <a:p>
            <a:pPr algn="ctr" rtl="1" eaLnBrk="1" hangingPunct="1">
              <a:defRPr/>
            </a:pPr>
            <a:r>
              <a:rPr lang="he-IL" dirty="0">
                <a:solidFill>
                  <a:schemeClr val="tx2">
                    <a:lumMod val="95000"/>
                  </a:schemeClr>
                </a:solidFill>
              </a:rPr>
              <a:t>חוסר אונים נרכש</a:t>
            </a:r>
            <a:br>
              <a:rPr lang="he-IL" dirty="0">
                <a:solidFill>
                  <a:srgbClr val="FF0000"/>
                </a:solidFill>
              </a:rPr>
            </a:br>
            <a:r>
              <a:rPr lang="en-US" dirty="0"/>
              <a:t>learned helplessness</a:t>
            </a:r>
          </a:p>
        </p:txBody>
      </p:sp>
      <p:sp>
        <p:nvSpPr>
          <p:cNvPr id="4" name="Rectangle 3"/>
          <p:cNvSpPr txBox="1">
            <a:spLocks noChangeArrowheads="1"/>
          </p:cNvSpPr>
          <p:nvPr/>
        </p:nvSpPr>
        <p:spPr bwMode="auto">
          <a:xfrm>
            <a:off x="2555776" y="2204864"/>
            <a:ext cx="6048672" cy="42484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marL="0" indent="0" algn="r" rtl="1" eaLnBrk="1" hangingPunct="1">
              <a:buClr>
                <a:schemeClr val="accent6"/>
              </a:buClr>
              <a:buNone/>
              <a:defRPr/>
            </a:pPr>
            <a:r>
              <a:rPr lang="he-IL" kern="0" dirty="0"/>
              <a:t>מחקרים מאוחרים יותר: לא רק פסיביות, אלא גם סימפטומים נוספים של דיכאון:</a:t>
            </a:r>
          </a:p>
          <a:p>
            <a:pPr algn="r" rtl="1" eaLnBrk="1" hangingPunct="1">
              <a:buClr>
                <a:schemeClr val="accent6"/>
              </a:buClr>
              <a:defRPr/>
            </a:pPr>
            <a:r>
              <a:rPr lang="he-IL" kern="0" dirty="0">
                <a:effectLst/>
              </a:rPr>
              <a:t>ירידה במשקל</a:t>
            </a:r>
          </a:p>
          <a:p>
            <a:pPr algn="r" rtl="1" eaLnBrk="1" hangingPunct="1">
              <a:buClr>
                <a:schemeClr val="accent6"/>
              </a:buClr>
              <a:defRPr/>
            </a:pPr>
            <a:r>
              <a:rPr lang="he-IL" kern="0" dirty="0">
                <a:effectLst/>
              </a:rPr>
              <a:t>ירידה בתוקפנות</a:t>
            </a:r>
          </a:p>
          <a:p>
            <a:pPr algn="r" rtl="1" eaLnBrk="1" hangingPunct="1">
              <a:buClr>
                <a:schemeClr val="accent6"/>
              </a:buClr>
              <a:defRPr/>
            </a:pPr>
            <a:r>
              <a:rPr lang="he-IL" kern="0" dirty="0">
                <a:effectLst/>
              </a:rPr>
              <a:t>שינויים מתאימים בנוירו-</a:t>
            </a:r>
            <a:r>
              <a:rPr lang="he-IL" kern="0" dirty="0" err="1">
                <a:effectLst/>
              </a:rPr>
              <a:t>טרנסמיטרים</a:t>
            </a:r>
            <a:endParaRPr lang="he-IL" kern="0" dirty="0">
              <a:effectLst/>
            </a:endParaRPr>
          </a:p>
        </p:txBody>
      </p:sp>
    </p:spTree>
    <p:extLst>
      <p:ext uri="{BB962C8B-B14F-4D97-AF65-F5344CB8AC3E}">
        <p14:creationId xmlns:p14="http://schemas.microsoft.com/office/powerpoint/2010/main" val="741436835"/>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a:xfrm>
            <a:off x="1007698" y="188443"/>
            <a:ext cx="7704667" cy="1603647"/>
          </a:xfrm>
        </p:spPr>
        <p:txBody>
          <a:bodyPr>
            <a:normAutofit/>
          </a:bodyPr>
          <a:lstStyle/>
          <a:p>
            <a:pPr algn="ctr" rtl="1" eaLnBrk="1" hangingPunct="1">
              <a:defRPr/>
            </a:pPr>
            <a:r>
              <a:rPr lang="he-IL" dirty="0">
                <a:solidFill>
                  <a:schemeClr val="tx2">
                    <a:lumMod val="95000"/>
                  </a:schemeClr>
                </a:solidFill>
              </a:rPr>
              <a:t>חוסר אונים נרכש</a:t>
            </a:r>
            <a:br>
              <a:rPr lang="he-IL" dirty="0">
                <a:solidFill>
                  <a:srgbClr val="FF0000"/>
                </a:solidFill>
              </a:rPr>
            </a:br>
            <a:r>
              <a:rPr lang="en-US" dirty="0"/>
              <a:t>learned helplessness</a:t>
            </a:r>
          </a:p>
        </p:txBody>
      </p:sp>
      <p:sp>
        <p:nvSpPr>
          <p:cNvPr id="4" name="Rectangle 3"/>
          <p:cNvSpPr txBox="1">
            <a:spLocks noChangeArrowheads="1"/>
          </p:cNvSpPr>
          <p:nvPr/>
        </p:nvSpPr>
        <p:spPr bwMode="auto">
          <a:xfrm>
            <a:off x="2339752" y="2399928"/>
            <a:ext cx="6552728" cy="160364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buClr>
                <a:schemeClr val="accent6"/>
              </a:buClr>
              <a:defRPr/>
            </a:pPr>
            <a:r>
              <a:rPr lang="he-IL" sz="2800" kern="0" dirty="0">
                <a:effectLst/>
              </a:rPr>
              <a:t>האם ניתן להסיק ממחקרים על בע"ח לגבי התפתחות פסיכופתולוגיה בבני-אדם?</a:t>
            </a:r>
          </a:p>
        </p:txBody>
      </p:sp>
      <p:sp>
        <p:nvSpPr>
          <p:cNvPr id="5" name="Rectangle 3"/>
          <p:cNvSpPr txBox="1">
            <a:spLocks noChangeArrowheads="1"/>
          </p:cNvSpPr>
          <p:nvPr/>
        </p:nvSpPr>
        <p:spPr bwMode="auto">
          <a:xfrm>
            <a:off x="827584" y="4108104"/>
            <a:ext cx="8064896" cy="19358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buClr>
                <a:schemeClr val="accent6"/>
              </a:buClr>
              <a:defRPr/>
            </a:pPr>
            <a:r>
              <a:rPr lang="he-IL" sz="2800" kern="0" dirty="0">
                <a:effectLst/>
              </a:rPr>
              <a:t>חשיבות שאלת ה"למה?" (ייחוסים)</a:t>
            </a:r>
          </a:p>
          <a:p>
            <a:pPr marL="0" indent="0" algn="l" eaLnBrk="1" hangingPunct="1">
              <a:buNone/>
              <a:defRPr/>
            </a:pPr>
            <a:r>
              <a:rPr lang="he-IL" sz="2000" kern="0" dirty="0">
                <a:effectLst/>
              </a:rPr>
              <a:t>)</a:t>
            </a:r>
            <a:r>
              <a:rPr lang="en-US" sz="2000" dirty="0">
                <a:effectLst/>
              </a:rPr>
              <a:t>Abramson, Seligman &amp; Teasdale, 1978</a:t>
            </a:r>
            <a:r>
              <a:rPr lang="he-IL" sz="2000" dirty="0">
                <a:effectLst/>
              </a:rPr>
              <a:t>(</a:t>
            </a:r>
            <a:endParaRPr lang="he-IL" sz="2000" kern="0" dirty="0">
              <a:effectLst/>
            </a:endParaRPr>
          </a:p>
        </p:txBody>
      </p:sp>
    </p:spTree>
    <p:extLst>
      <p:ext uri="{BB962C8B-B14F-4D97-AF65-F5344CB8AC3E}">
        <p14:creationId xmlns:p14="http://schemas.microsoft.com/office/powerpoint/2010/main" val="633486709"/>
      </p:ext>
    </p:extLst>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a:xfrm>
            <a:off x="755670" y="98140"/>
            <a:ext cx="7704667" cy="1739024"/>
          </a:xfrm>
        </p:spPr>
        <p:txBody>
          <a:bodyPr>
            <a:normAutofit/>
          </a:bodyPr>
          <a:lstStyle/>
          <a:p>
            <a:pPr algn="ctr" rtl="1" eaLnBrk="1" hangingPunct="1">
              <a:defRPr/>
            </a:pPr>
            <a:r>
              <a:rPr lang="he-IL" dirty="0"/>
              <a:t>חוסר אונים נרכש: ייחוסים (</a:t>
            </a:r>
            <a:r>
              <a:rPr lang="en-US" dirty="0"/>
              <a:t>attributions</a:t>
            </a:r>
            <a:r>
              <a:rPr lang="he-IL" dirty="0"/>
              <a:t>)</a:t>
            </a:r>
            <a:endParaRPr lang="en-US" dirty="0"/>
          </a:p>
        </p:txBody>
      </p:sp>
      <p:sp>
        <p:nvSpPr>
          <p:cNvPr id="4" name="Rectangle 3"/>
          <p:cNvSpPr txBox="1">
            <a:spLocks noChangeArrowheads="1"/>
          </p:cNvSpPr>
          <p:nvPr/>
        </p:nvSpPr>
        <p:spPr bwMode="auto">
          <a:xfrm>
            <a:off x="1547664" y="1857752"/>
            <a:ext cx="7200800" cy="43204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marL="0" indent="0" algn="r" rtl="1" eaLnBrk="1" hangingPunct="1">
              <a:buClr>
                <a:schemeClr val="accent6"/>
              </a:buClr>
              <a:buNone/>
              <a:defRPr/>
            </a:pPr>
            <a:r>
              <a:rPr lang="he-IL" sz="2800" b="1" kern="0" dirty="0">
                <a:effectLst/>
              </a:rPr>
              <a:t>שלושה ממדים לייחוס סיבות לאירועים שליליים לא-נשלטים:</a:t>
            </a:r>
          </a:p>
          <a:p>
            <a:pPr algn="r" rtl="1" eaLnBrk="1" hangingPunct="1">
              <a:buClr>
                <a:schemeClr val="accent6"/>
              </a:buClr>
              <a:buFont typeface="Arial" panose="020B0604020202020204" pitchFamily="34" charset="0"/>
              <a:buChar char="•"/>
              <a:defRPr/>
            </a:pPr>
            <a:endParaRPr lang="he-IL" sz="2800" kern="0" dirty="0">
              <a:effectLst/>
            </a:endParaRPr>
          </a:p>
          <a:p>
            <a:pPr marL="514350" indent="-514350" algn="r" rtl="1" eaLnBrk="1" hangingPunct="1">
              <a:buClr>
                <a:schemeClr val="accent6"/>
              </a:buClr>
              <a:buAutoNum type="arabicPeriod"/>
              <a:defRPr/>
            </a:pPr>
            <a:r>
              <a:rPr lang="he-IL" sz="2400" b="1" kern="0" dirty="0">
                <a:effectLst/>
              </a:rPr>
              <a:t>ממד פנימי – חיצוני</a:t>
            </a:r>
          </a:p>
          <a:p>
            <a:pPr marL="0" indent="0" algn="r" rtl="1" eaLnBrk="1" hangingPunct="1">
              <a:buClr>
                <a:schemeClr val="accent6"/>
              </a:buClr>
              <a:buNone/>
              <a:defRPr/>
            </a:pPr>
            <a:endParaRPr lang="he-IL" sz="2400" kern="0" dirty="0">
              <a:effectLst/>
            </a:endParaRPr>
          </a:p>
          <a:p>
            <a:pPr marL="0" indent="0" algn="r" rtl="1" eaLnBrk="1" hangingPunct="1">
              <a:buClr>
                <a:schemeClr val="accent6"/>
              </a:buClr>
              <a:buNone/>
              <a:defRPr/>
            </a:pPr>
            <a:r>
              <a:rPr lang="he-IL" sz="2400" kern="0" dirty="0">
                <a:effectLst/>
              </a:rPr>
              <a:t>לא הצלחתי כי אני טיפש</a:t>
            </a:r>
          </a:p>
          <a:p>
            <a:pPr marL="0" indent="0" algn="r" rtl="1" eaLnBrk="1" hangingPunct="1">
              <a:buClr>
                <a:schemeClr val="accent6"/>
              </a:buClr>
              <a:buNone/>
              <a:defRPr/>
            </a:pPr>
            <a:endParaRPr lang="he-IL" sz="2400" kern="0" dirty="0">
              <a:effectLst/>
            </a:endParaRPr>
          </a:p>
          <a:p>
            <a:pPr marL="0" indent="0" algn="r" rtl="1" eaLnBrk="1" hangingPunct="1">
              <a:buClr>
                <a:schemeClr val="accent6"/>
              </a:buClr>
              <a:buNone/>
              <a:defRPr/>
            </a:pPr>
            <a:r>
              <a:rPr lang="he-IL" sz="2400" kern="0" dirty="0">
                <a:effectLst/>
              </a:rPr>
              <a:t>המטלה הייתה בלתי-פתירה</a:t>
            </a:r>
          </a:p>
        </p:txBody>
      </p:sp>
    </p:spTree>
    <p:extLst>
      <p:ext uri="{BB962C8B-B14F-4D97-AF65-F5344CB8AC3E}">
        <p14:creationId xmlns:p14="http://schemas.microsoft.com/office/powerpoint/2010/main" val="10984244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500"/>
                                        <p:tgtEl>
                                          <p:spTgt spid="4">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6" end="6"/>
                                            </p:txEl>
                                          </p:spTgt>
                                        </p:tgtEl>
                                        <p:attrNameLst>
                                          <p:attrName>style.visibility</p:attrName>
                                        </p:attrNameLst>
                                      </p:cBhvr>
                                      <p:to>
                                        <p:strVal val="visible"/>
                                      </p:to>
                                    </p:set>
                                    <p:animEffect transition="in" filter="fade">
                                      <p:cBhvr>
                                        <p:cTn id="1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a:xfrm>
            <a:off x="755670" y="98140"/>
            <a:ext cx="7704667" cy="1739024"/>
          </a:xfrm>
        </p:spPr>
        <p:txBody>
          <a:bodyPr>
            <a:normAutofit/>
          </a:bodyPr>
          <a:lstStyle/>
          <a:p>
            <a:pPr algn="ctr" rtl="1" eaLnBrk="1" hangingPunct="1">
              <a:defRPr/>
            </a:pPr>
            <a:r>
              <a:rPr lang="he-IL" dirty="0"/>
              <a:t>חוסר אונים נרכש: ייחוסים (</a:t>
            </a:r>
            <a:r>
              <a:rPr lang="en-US" dirty="0"/>
              <a:t>attributions</a:t>
            </a:r>
            <a:r>
              <a:rPr lang="he-IL" dirty="0"/>
              <a:t>)</a:t>
            </a:r>
            <a:endParaRPr lang="en-US" dirty="0"/>
          </a:p>
        </p:txBody>
      </p:sp>
      <p:sp>
        <p:nvSpPr>
          <p:cNvPr id="4" name="Rectangle 3"/>
          <p:cNvSpPr txBox="1">
            <a:spLocks noChangeArrowheads="1"/>
          </p:cNvSpPr>
          <p:nvPr/>
        </p:nvSpPr>
        <p:spPr bwMode="auto">
          <a:xfrm>
            <a:off x="755670" y="1628800"/>
            <a:ext cx="7992794" cy="511256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marL="0" indent="0" algn="r" rtl="1" eaLnBrk="1" hangingPunct="1">
              <a:buClr>
                <a:schemeClr val="accent6"/>
              </a:buClr>
              <a:buNone/>
              <a:defRPr/>
            </a:pPr>
            <a:r>
              <a:rPr lang="he-IL" sz="2800" kern="0" dirty="0">
                <a:solidFill>
                  <a:schemeClr val="accent1">
                    <a:lumMod val="75000"/>
                  </a:schemeClr>
                </a:solidFill>
                <a:effectLst/>
              </a:rPr>
              <a:t>2.</a:t>
            </a:r>
            <a:r>
              <a:rPr lang="he-IL" sz="2400" kern="0" dirty="0">
                <a:effectLst/>
              </a:rPr>
              <a:t> </a:t>
            </a:r>
            <a:r>
              <a:rPr lang="he-IL" sz="2400" b="1" kern="0" dirty="0">
                <a:effectLst/>
              </a:rPr>
              <a:t>ממד יציב – לא יציב</a:t>
            </a:r>
          </a:p>
          <a:p>
            <a:pPr marL="0" indent="0" algn="r" rtl="1" eaLnBrk="1" hangingPunct="1">
              <a:buClr>
                <a:schemeClr val="accent6"/>
              </a:buClr>
              <a:buNone/>
              <a:defRPr/>
            </a:pPr>
            <a:endParaRPr lang="he-IL" sz="2400" kern="0" dirty="0">
              <a:effectLst/>
            </a:endParaRPr>
          </a:p>
          <a:p>
            <a:pPr marL="0" indent="0" algn="r" rtl="1" eaLnBrk="1" hangingPunct="1">
              <a:buClr>
                <a:schemeClr val="accent6"/>
              </a:buClr>
              <a:buNone/>
              <a:defRPr/>
            </a:pPr>
            <a:r>
              <a:rPr lang="he-IL" sz="2400" kern="0" dirty="0">
                <a:effectLst/>
              </a:rPr>
              <a:t>לא הצלחתי כי אני טיפש</a:t>
            </a:r>
          </a:p>
          <a:p>
            <a:pPr marL="0" indent="0" algn="r" rtl="1" eaLnBrk="1" hangingPunct="1">
              <a:buClr>
                <a:schemeClr val="accent6"/>
              </a:buClr>
              <a:buNone/>
              <a:defRPr/>
            </a:pPr>
            <a:endParaRPr lang="he-IL" sz="2400" kern="0" dirty="0">
              <a:effectLst/>
            </a:endParaRPr>
          </a:p>
          <a:p>
            <a:pPr marL="0" indent="0" algn="r" rtl="1" eaLnBrk="1" hangingPunct="1">
              <a:buClr>
                <a:schemeClr val="accent6"/>
              </a:buClr>
              <a:buNone/>
              <a:defRPr/>
            </a:pPr>
            <a:r>
              <a:rPr lang="he-IL" sz="2400" kern="0" dirty="0">
                <a:effectLst/>
              </a:rPr>
              <a:t>כי לא למדתי מספיק למבחן</a:t>
            </a:r>
          </a:p>
          <a:p>
            <a:pPr marL="0" indent="0" algn="r" rtl="1" eaLnBrk="1" hangingPunct="1">
              <a:buClr>
                <a:schemeClr val="accent6"/>
              </a:buClr>
              <a:buNone/>
              <a:defRPr/>
            </a:pPr>
            <a:endParaRPr lang="he-IL" sz="2400" kern="0" dirty="0">
              <a:effectLst/>
            </a:endParaRPr>
          </a:p>
          <a:p>
            <a:pPr marL="0" indent="0" algn="r" rtl="1" eaLnBrk="1" hangingPunct="1">
              <a:buClr>
                <a:schemeClr val="accent6"/>
              </a:buClr>
              <a:buNone/>
              <a:defRPr/>
            </a:pPr>
            <a:r>
              <a:rPr lang="he-IL" sz="2400" kern="0" dirty="0">
                <a:effectLst/>
              </a:rPr>
              <a:t>כי לא ישנתי טוב בלילה</a:t>
            </a:r>
          </a:p>
          <a:p>
            <a:pPr marL="0" indent="0" algn="r" rtl="1" eaLnBrk="1" hangingPunct="1">
              <a:buClr>
                <a:schemeClr val="accent6"/>
              </a:buClr>
              <a:buNone/>
              <a:defRPr/>
            </a:pPr>
            <a:endParaRPr lang="he-IL" sz="2400" kern="0" dirty="0">
              <a:effectLst/>
            </a:endParaRPr>
          </a:p>
          <a:p>
            <a:pPr marL="0" indent="0" algn="r" rtl="1" eaLnBrk="1" hangingPunct="1">
              <a:buClr>
                <a:schemeClr val="accent6"/>
              </a:buClr>
              <a:buNone/>
              <a:defRPr/>
            </a:pPr>
            <a:r>
              <a:rPr lang="he-IL" sz="2400" kern="0" dirty="0">
                <a:effectLst/>
              </a:rPr>
              <a:t>המטלה הייתה בלתי-פתירה/ קשה מאוד</a:t>
            </a:r>
          </a:p>
          <a:p>
            <a:pPr marL="0" indent="0" algn="r" rtl="1" eaLnBrk="1" hangingPunct="1">
              <a:buClr>
                <a:schemeClr val="accent6"/>
              </a:buClr>
              <a:buNone/>
              <a:defRPr/>
            </a:pPr>
            <a:endParaRPr lang="he-IL" sz="2400" kern="0" dirty="0">
              <a:effectLst/>
            </a:endParaRPr>
          </a:p>
          <a:p>
            <a:pPr marL="0" indent="0" algn="r" rtl="1" eaLnBrk="1" hangingPunct="1">
              <a:buClr>
                <a:schemeClr val="accent6"/>
              </a:buClr>
              <a:buNone/>
              <a:defRPr/>
            </a:pPr>
            <a:r>
              <a:rPr lang="he-IL" sz="2400" kern="0" dirty="0">
                <a:effectLst/>
              </a:rPr>
              <a:t>זה היה יום חסר-מזל</a:t>
            </a:r>
          </a:p>
        </p:txBody>
      </p:sp>
    </p:spTree>
    <p:extLst>
      <p:ext uri="{BB962C8B-B14F-4D97-AF65-F5344CB8AC3E}">
        <p14:creationId xmlns:p14="http://schemas.microsoft.com/office/powerpoint/2010/main" val="25923374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Effect transition="in" filter="fade">
                                      <p:cBhvr>
                                        <p:cTn id="17" dur="500"/>
                                        <p:tgtEl>
                                          <p:spTgt spid="4">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8" end="8"/>
                                            </p:txEl>
                                          </p:spTgt>
                                        </p:tgtEl>
                                        <p:attrNameLst>
                                          <p:attrName>style.visibility</p:attrName>
                                        </p:attrNameLst>
                                      </p:cBhvr>
                                      <p:to>
                                        <p:strVal val="visible"/>
                                      </p:to>
                                    </p:set>
                                    <p:animEffect transition="in" filter="fade">
                                      <p:cBhvr>
                                        <p:cTn id="22" dur="500"/>
                                        <p:tgtEl>
                                          <p:spTgt spid="4">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10" end="10"/>
                                            </p:txEl>
                                          </p:spTgt>
                                        </p:tgtEl>
                                        <p:attrNameLst>
                                          <p:attrName>style.visibility</p:attrName>
                                        </p:attrNameLst>
                                      </p:cBhvr>
                                      <p:to>
                                        <p:strVal val="visible"/>
                                      </p:to>
                                    </p:set>
                                    <p:animEffect transition="in" filter="fade">
                                      <p:cBhvr>
                                        <p:cTn id="27"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a:xfrm>
            <a:off x="755670" y="98140"/>
            <a:ext cx="7704667" cy="1739024"/>
          </a:xfrm>
        </p:spPr>
        <p:txBody>
          <a:bodyPr>
            <a:normAutofit/>
          </a:bodyPr>
          <a:lstStyle/>
          <a:p>
            <a:pPr algn="ctr" rtl="1" eaLnBrk="1" hangingPunct="1">
              <a:defRPr/>
            </a:pPr>
            <a:r>
              <a:rPr lang="he-IL" dirty="0"/>
              <a:t>חוסר אונים נרכש: ייחוסים (</a:t>
            </a:r>
            <a:r>
              <a:rPr lang="en-US" dirty="0"/>
              <a:t>attributions</a:t>
            </a:r>
            <a:r>
              <a:rPr lang="he-IL" dirty="0"/>
              <a:t>)</a:t>
            </a:r>
            <a:endParaRPr lang="en-US" dirty="0"/>
          </a:p>
        </p:txBody>
      </p:sp>
      <p:sp>
        <p:nvSpPr>
          <p:cNvPr id="4" name="Rectangle 3"/>
          <p:cNvSpPr txBox="1">
            <a:spLocks noChangeArrowheads="1"/>
          </p:cNvSpPr>
          <p:nvPr/>
        </p:nvSpPr>
        <p:spPr bwMode="auto">
          <a:xfrm>
            <a:off x="755670" y="1857752"/>
            <a:ext cx="7992794" cy="43204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marL="0" indent="0" algn="r" rtl="1" eaLnBrk="1" hangingPunct="1">
              <a:buClr>
                <a:schemeClr val="accent6"/>
              </a:buClr>
              <a:buNone/>
              <a:defRPr/>
            </a:pPr>
            <a:r>
              <a:rPr lang="he-IL" sz="2800" kern="0" dirty="0">
                <a:solidFill>
                  <a:schemeClr val="accent1">
                    <a:lumMod val="75000"/>
                  </a:schemeClr>
                </a:solidFill>
                <a:effectLst/>
              </a:rPr>
              <a:t>3. </a:t>
            </a:r>
            <a:r>
              <a:rPr lang="he-IL" sz="2400" b="1" kern="0" dirty="0">
                <a:effectLst/>
              </a:rPr>
              <a:t>ממד גלובאלי – ספציפי</a:t>
            </a:r>
          </a:p>
          <a:p>
            <a:pPr marL="0" indent="0" algn="r" rtl="1" eaLnBrk="1" hangingPunct="1">
              <a:buClr>
                <a:schemeClr val="accent6"/>
              </a:buClr>
              <a:buNone/>
              <a:defRPr/>
            </a:pPr>
            <a:endParaRPr lang="he-IL" sz="2400" kern="0" dirty="0">
              <a:effectLst/>
            </a:endParaRPr>
          </a:p>
          <a:p>
            <a:pPr marL="0" indent="0" algn="r" rtl="1" eaLnBrk="1" hangingPunct="1">
              <a:buClr>
                <a:schemeClr val="accent6"/>
              </a:buClr>
              <a:buNone/>
              <a:defRPr/>
            </a:pPr>
            <a:r>
              <a:rPr lang="he-IL" sz="2400" kern="0" dirty="0">
                <a:effectLst/>
              </a:rPr>
              <a:t>לא הצלחתי כי אני טיפש</a:t>
            </a:r>
          </a:p>
          <a:p>
            <a:pPr marL="0" indent="0" algn="r" rtl="1" eaLnBrk="1" hangingPunct="1">
              <a:buClr>
                <a:schemeClr val="accent6"/>
              </a:buClr>
              <a:buNone/>
              <a:defRPr/>
            </a:pPr>
            <a:endParaRPr lang="he-IL" sz="2400" kern="0" dirty="0">
              <a:effectLst/>
            </a:endParaRPr>
          </a:p>
          <a:p>
            <a:pPr marL="0" indent="0" algn="r" rtl="1" eaLnBrk="1" hangingPunct="1">
              <a:buClr>
                <a:schemeClr val="accent6"/>
              </a:buClr>
              <a:buNone/>
              <a:defRPr/>
            </a:pPr>
            <a:r>
              <a:rPr lang="he-IL" sz="2400" kern="0" dirty="0">
                <a:effectLst/>
              </a:rPr>
              <a:t>לא הצלחתי כי סטטיסטיקה זה לא בשבילי</a:t>
            </a:r>
          </a:p>
          <a:p>
            <a:pPr algn="r" rtl="1" eaLnBrk="1" hangingPunct="1">
              <a:defRPr/>
            </a:pPr>
            <a:endParaRPr lang="he-IL" sz="2400" kern="0" dirty="0">
              <a:effectLst/>
            </a:endParaRPr>
          </a:p>
        </p:txBody>
      </p:sp>
      <p:sp>
        <p:nvSpPr>
          <p:cNvPr id="2" name="TextBox 1"/>
          <p:cNvSpPr txBox="1"/>
          <p:nvPr/>
        </p:nvSpPr>
        <p:spPr>
          <a:xfrm>
            <a:off x="1763688" y="4886487"/>
            <a:ext cx="6984776" cy="954107"/>
          </a:xfrm>
          <a:prstGeom prst="rect">
            <a:avLst/>
          </a:prstGeom>
          <a:noFill/>
        </p:spPr>
        <p:txBody>
          <a:bodyPr wrap="square" rtlCol="0">
            <a:spAutoFit/>
          </a:bodyPr>
          <a:lstStyle/>
          <a:p>
            <a:r>
              <a:rPr lang="he-IL" sz="2800" b="1" dirty="0"/>
              <a:t>ע"פ התיאוריה, ייחוס כישלון לגורמים פנימיים, יציבים, וגלובאליים מהווה פגיעות לדיכאון</a:t>
            </a:r>
            <a:endParaRPr lang="en-US" sz="2800" b="1" dirty="0"/>
          </a:p>
        </p:txBody>
      </p:sp>
    </p:spTree>
    <p:extLst>
      <p:ext uri="{BB962C8B-B14F-4D97-AF65-F5344CB8AC3E}">
        <p14:creationId xmlns:p14="http://schemas.microsoft.com/office/powerpoint/2010/main" val="24533266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5825" y="260648"/>
            <a:ext cx="7704667" cy="1459631"/>
          </a:xfrm>
        </p:spPr>
        <p:txBody>
          <a:bodyPr/>
          <a:lstStyle/>
          <a:p>
            <a:pPr algn="ctr" rtl="1">
              <a:defRPr/>
            </a:pPr>
            <a:r>
              <a:rPr lang="he-IL" dirty="0"/>
              <a:t>חוסר אונים נרכש:</a:t>
            </a:r>
            <a:r>
              <a:rPr lang="en-US" dirty="0"/>
              <a:t> </a:t>
            </a:r>
            <a:r>
              <a:rPr lang="he-IL" dirty="0"/>
              <a:t>ייחוסים</a:t>
            </a:r>
          </a:p>
        </p:txBody>
      </p:sp>
      <p:sp>
        <p:nvSpPr>
          <p:cNvPr id="3" name="Content Placeholder 2"/>
          <p:cNvSpPr>
            <a:spLocks noGrp="1"/>
          </p:cNvSpPr>
          <p:nvPr>
            <p:ph idx="1"/>
          </p:nvPr>
        </p:nvSpPr>
        <p:spPr>
          <a:xfrm>
            <a:off x="1777380" y="2132856"/>
            <a:ext cx="6923112" cy="3178696"/>
          </a:xfrm>
        </p:spPr>
        <p:txBody>
          <a:bodyPr>
            <a:normAutofit/>
          </a:bodyPr>
          <a:lstStyle/>
          <a:p>
            <a:pPr algn="r" rtl="1">
              <a:defRPr/>
            </a:pPr>
            <a:r>
              <a:rPr lang="he-IL" sz="2800" dirty="0"/>
              <a:t>מחקרים רטרוספקטיביים: תמיכה לתיאוריית הייחוסים (ככה אנשים מדוכאים מייחסים)</a:t>
            </a:r>
          </a:p>
          <a:p>
            <a:pPr algn="r" rtl="1">
              <a:defRPr/>
            </a:pPr>
            <a:r>
              <a:rPr lang="he-IL" sz="2800" dirty="0"/>
              <a:t>מה כיוון הסיבתיות?</a:t>
            </a:r>
          </a:p>
          <a:p>
            <a:pPr marL="0" indent="0" algn="r" rtl="1">
              <a:buNone/>
              <a:defRPr/>
            </a:pPr>
            <a:endParaRPr lang="en-US" sz="2800" dirty="0"/>
          </a:p>
          <a:p>
            <a:pPr algn="r" rtl="1">
              <a:defRPr/>
            </a:pPr>
            <a:r>
              <a:rPr lang="he-IL" sz="2800" dirty="0"/>
              <a:t>מחקרים פרוספקטיביים בשילוב עם אירועי חיים שליליים: ממצאים לא ברורים</a:t>
            </a:r>
          </a:p>
        </p:txBody>
      </p:sp>
    </p:spTree>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2"/>
          <p:cNvSpPr>
            <a:spLocks noGrp="1" noChangeArrowheads="1"/>
          </p:cNvSpPr>
          <p:nvPr>
            <p:ph type="title"/>
          </p:nvPr>
        </p:nvSpPr>
        <p:spPr>
          <a:xfrm>
            <a:off x="1043608" y="25153"/>
            <a:ext cx="7704667" cy="1459631"/>
          </a:xfrm>
        </p:spPr>
        <p:txBody>
          <a:bodyPr/>
          <a:lstStyle/>
          <a:p>
            <a:pPr algn="ctr" rtl="1" eaLnBrk="1" hangingPunct="1">
              <a:defRPr/>
            </a:pPr>
            <a:r>
              <a:rPr lang="he-IL" dirty="0"/>
              <a:t>חוסר תקווה - </a:t>
            </a:r>
            <a:r>
              <a:rPr lang="en-US" dirty="0"/>
              <a:t>hopelessness</a:t>
            </a:r>
          </a:p>
        </p:txBody>
      </p:sp>
      <p:sp>
        <p:nvSpPr>
          <p:cNvPr id="413699" name="Rectangle 3"/>
          <p:cNvSpPr>
            <a:spLocks noGrp="1" noChangeArrowheads="1"/>
          </p:cNvSpPr>
          <p:nvPr>
            <p:ph idx="1"/>
          </p:nvPr>
        </p:nvSpPr>
        <p:spPr>
          <a:xfrm>
            <a:off x="1475656" y="1484784"/>
            <a:ext cx="7102474" cy="1584176"/>
          </a:xfrm>
        </p:spPr>
        <p:txBody>
          <a:bodyPr>
            <a:normAutofit/>
          </a:bodyPr>
          <a:lstStyle/>
          <a:p>
            <a:pPr algn="r" rtl="1" eaLnBrk="1" hangingPunct="1">
              <a:defRPr/>
            </a:pPr>
            <a:r>
              <a:rPr lang="he-IL" sz="2800" dirty="0"/>
              <a:t>בהמשך </a:t>
            </a:r>
            <a:r>
              <a:rPr lang="en-US" sz="2800" dirty="0"/>
              <a:t>Alloy</a:t>
            </a:r>
            <a:r>
              <a:rPr lang="he-IL" sz="2800" dirty="0"/>
              <a:t> ועמ' הדגישו את החשיבות של </a:t>
            </a:r>
            <a:r>
              <a:rPr lang="he-IL" sz="2800" b="1" i="1" dirty="0"/>
              <a:t>חוסר תקווה </a:t>
            </a:r>
            <a:r>
              <a:rPr lang="he-IL" sz="2800" dirty="0"/>
              <a:t>על פני </a:t>
            </a:r>
            <a:r>
              <a:rPr lang="he-IL" sz="2800" b="1" i="1" dirty="0"/>
              <a:t>חוסר אונים</a:t>
            </a:r>
            <a:endParaRPr lang="he-IL" sz="2800" dirty="0"/>
          </a:p>
        </p:txBody>
      </p:sp>
      <p:sp>
        <p:nvSpPr>
          <p:cNvPr id="4" name="Rectangle 3"/>
          <p:cNvSpPr txBox="1">
            <a:spLocks noChangeArrowheads="1"/>
          </p:cNvSpPr>
          <p:nvPr/>
        </p:nvSpPr>
        <p:spPr bwMode="auto">
          <a:xfrm>
            <a:off x="657250" y="3079557"/>
            <a:ext cx="7920880" cy="289806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buClr>
                <a:schemeClr val="accent6"/>
              </a:buClr>
              <a:buFont typeface="Arial" panose="020B0604020202020204" pitchFamily="34" charset="0"/>
              <a:buChar char="•"/>
              <a:defRPr/>
            </a:pPr>
            <a:r>
              <a:rPr lang="he-IL" sz="2800" kern="0" dirty="0">
                <a:effectLst/>
              </a:rPr>
              <a:t>ציפייה שמה שתעשה לא ישנה:</a:t>
            </a:r>
          </a:p>
          <a:p>
            <a:pPr marL="0" indent="0" algn="r" rtl="1" eaLnBrk="1" hangingPunct="1">
              <a:buClr>
                <a:schemeClr val="accent6"/>
              </a:buClr>
              <a:buNone/>
              <a:defRPr/>
            </a:pPr>
            <a:r>
              <a:rPr lang="he-IL" sz="2800" kern="0" dirty="0">
                <a:effectLst/>
              </a:rPr>
              <a:t>	פגיעה במוטיבציה, פסיביות</a:t>
            </a:r>
          </a:p>
          <a:p>
            <a:pPr algn="r" rtl="1" eaLnBrk="1" hangingPunct="1">
              <a:buClr>
                <a:schemeClr val="accent6"/>
              </a:buClr>
              <a:buFont typeface="Arial" panose="020B0604020202020204" pitchFamily="34" charset="0"/>
              <a:buChar char="•"/>
              <a:defRPr/>
            </a:pPr>
            <a:endParaRPr lang="he-IL" sz="2800" kern="0" dirty="0">
              <a:effectLst/>
            </a:endParaRPr>
          </a:p>
          <a:p>
            <a:pPr algn="r" rtl="1" eaLnBrk="1" hangingPunct="1">
              <a:buClr>
                <a:schemeClr val="accent6"/>
              </a:buClr>
              <a:buFont typeface="Arial" panose="020B0604020202020204" pitchFamily="34" charset="0"/>
              <a:buChar char="•"/>
              <a:defRPr/>
            </a:pPr>
            <a:r>
              <a:rPr lang="he-IL" sz="2800" kern="0" dirty="0">
                <a:effectLst/>
              </a:rPr>
              <a:t>ואכן: מתאם חזק יותר עם דיכאון</a:t>
            </a:r>
          </a:p>
          <a:p>
            <a:pPr marL="0" indent="0" algn="r" rtl="1" eaLnBrk="1" hangingPunct="1">
              <a:buClr>
                <a:schemeClr val="accent6"/>
              </a:buClr>
              <a:buNone/>
              <a:defRPr/>
            </a:pPr>
            <a:endParaRPr lang="he-IL" sz="2800" kern="0" dirty="0">
              <a:effectLst/>
            </a:endParaRPr>
          </a:p>
        </p:txBody>
      </p:sp>
    </p:spTree>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1044500" y="198984"/>
            <a:ext cx="7704667" cy="1675655"/>
          </a:xfrm>
        </p:spPr>
        <p:txBody>
          <a:bodyPr/>
          <a:lstStyle/>
          <a:p>
            <a:pPr algn="ctr" rtl="1" eaLnBrk="1" hangingPunct="1">
              <a:defRPr/>
            </a:pPr>
            <a:r>
              <a:rPr lang="he-IL" dirty="0" err="1"/>
              <a:t>רומינציה</a:t>
            </a:r>
            <a:r>
              <a:rPr lang="he-IL" dirty="0"/>
              <a:t> (</a:t>
            </a:r>
            <a:r>
              <a:rPr lang="en-US" dirty="0"/>
              <a:t>Rumination</a:t>
            </a:r>
            <a:r>
              <a:rPr lang="he-IL" dirty="0"/>
              <a:t>) ודיכאון</a:t>
            </a:r>
            <a:endParaRPr lang="en-US" dirty="0"/>
          </a:p>
        </p:txBody>
      </p:sp>
      <p:sp>
        <p:nvSpPr>
          <p:cNvPr id="476163" name="Rectangle 3"/>
          <p:cNvSpPr>
            <a:spLocks noGrp="1" noChangeArrowheads="1"/>
          </p:cNvSpPr>
          <p:nvPr>
            <p:ph idx="1"/>
          </p:nvPr>
        </p:nvSpPr>
        <p:spPr>
          <a:xfrm>
            <a:off x="1044500" y="2210545"/>
            <a:ext cx="7499176" cy="2818656"/>
          </a:xfrm>
        </p:spPr>
        <p:txBody>
          <a:bodyPr>
            <a:normAutofit/>
          </a:bodyPr>
          <a:lstStyle/>
          <a:p>
            <a:pPr algn="r" rtl="1" eaLnBrk="1" hangingPunct="1">
              <a:defRPr/>
            </a:pPr>
            <a:r>
              <a:rPr lang="he-IL" sz="2800" dirty="0" err="1"/>
              <a:t>רומינציה</a:t>
            </a:r>
            <a:r>
              <a:rPr lang="he-IL" sz="2800" dirty="0"/>
              <a:t> (</a:t>
            </a:r>
            <a:r>
              <a:rPr lang="en-US" sz="2800" dirty="0"/>
              <a:t>Nolen </a:t>
            </a:r>
            <a:r>
              <a:rPr lang="en-US" sz="2800" dirty="0" err="1"/>
              <a:t>Hoeksema</a:t>
            </a:r>
            <a:r>
              <a:rPr lang="he-IL" sz="2800" dirty="0"/>
              <a:t> ועמיתיה)</a:t>
            </a:r>
          </a:p>
          <a:p>
            <a:pPr marL="0" indent="0" algn="r" rtl="1" eaLnBrk="1" hangingPunct="1">
              <a:buNone/>
              <a:defRPr/>
            </a:pPr>
            <a:endParaRPr lang="he-IL" sz="2800" dirty="0"/>
          </a:p>
          <a:p>
            <a:pPr algn="r" rtl="1" eaLnBrk="1" hangingPunct="1">
              <a:defRPr/>
            </a:pPr>
            <a:r>
              <a:rPr lang="he-IL" sz="2800" dirty="0"/>
              <a:t>התמקדות בסימפטומים ובגורמים הנקשרים אליהם</a:t>
            </a:r>
            <a:endParaRPr lang="en-US" sz="2800" dirty="0"/>
          </a:p>
        </p:txBody>
      </p:sp>
    </p:spTree>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971600" y="260648"/>
            <a:ext cx="7704667" cy="1603647"/>
          </a:xfrm>
        </p:spPr>
        <p:txBody>
          <a:bodyPr/>
          <a:lstStyle/>
          <a:p>
            <a:pPr algn="ctr" rtl="1" eaLnBrk="1" hangingPunct="1">
              <a:defRPr/>
            </a:pPr>
            <a:r>
              <a:rPr lang="he-IL" dirty="0" err="1"/>
              <a:t>רומינציה</a:t>
            </a:r>
            <a:r>
              <a:rPr lang="he-IL" dirty="0"/>
              <a:t> (</a:t>
            </a:r>
            <a:r>
              <a:rPr lang="en-US" dirty="0"/>
              <a:t>Rumination</a:t>
            </a:r>
            <a:r>
              <a:rPr lang="he-IL" dirty="0"/>
              <a:t>) ודיכאון</a:t>
            </a:r>
            <a:endParaRPr lang="en-US" dirty="0"/>
          </a:p>
        </p:txBody>
      </p:sp>
      <p:sp>
        <p:nvSpPr>
          <p:cNvPr id="476163" name="Rectangle 3"/>
          <p:cNvSpPr>
            <a:spLocks noGrp="1" noChangeArrowheads="1"/>
          </p:cNvSpPr>
          <p:nvPr>
            <p:ph idx="1"/>
          </p:nvPr>
        </p:nvSpPr>
        <p:spPr>
          <a:xfrm>
            <a:off x="1362377" y="1772816"/>
            <a:ext cx="6923112" cy="4680520"/>
          </a:xfrm>
        </p:spPr>
        <p:txBody>
          <a:bodyPr>
            <a:normAutofit/>
          </a:bodyPr>
          <a:lstStyle/>
          <a:p>
            <a:pPr algn="r" rtl="1" eaLnBrk="1" hangingPunct="1">
              <a:defRPr/>
            </a:pPr>
            <a:r>
              <a:rPr lang="he-IL" sz="2800" dirty="0"/>
              <a:t>שונה ממחשבות המכוונות לפתרון בעיות</a:t>
            </a:r>
          </a:p>
          <a:p>
            <a:pPr algn="r" rtl="1" eaLnBrk="1" hangingPunct="1">
              <a:defRPr/>
            </a:pPr>
            <a:endParaRPr lang="he-IL" sz="2800" dirty="0"/>
          </a:p>
          <a:p>
            <a:pPr algn="r" rtl="1" eaLnBrk="1" hangingPunct="1">
              <a:defRPr/>
            </a:pPr>
            <a:endParaRPr lang="he-IL" sz="2800" dirty="0"/>
          </a:p>
          <a:p>
            <a:pPr algn="r" rtl="1" eaLnBrk="1" hangingPunct="1">
              <a:defRPr/>
            </a:pPr>
            <a:r>
              <a:rPr lang="he-IL" sz="2800" dirty="0"/>
              <a:t>שונה ממחשבות אוטומטיות:</a:t>
            </a:r>
          </a:p>
          <a:p>
            <a:pPr marL="0" indent="0" algn="r" rtl="1" eaLnBrk="1" hangingPunct="1">
              <a:buNone/>
              <a:defRPr/>
            </a:pPr>
            <a:r>
              <a:rPr lang="he-IL" sz="2800" dirty="0"/>
              <a:t>לא עיוות אלא פשוט התמקדות שלילית בעצמי ובסימפטומים שלי</a:t>
            </a:r>
            <a:endParaRPr lang="en-US" sz="2800" dirty="0"/>
          </a:p>
        </p:txBody>
      </p:sp>
    </p:spTree>
    <p:extLst>
      <p:ext uri="{BB962C8B-B14F-4D97-AF65-F5344CB8AC3E}">
        <p14:creationId xmlns:p14="http://schemas.microsoft.com/office/powerpoint/2010/main" val="34000704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6163">
                                            <p:txEl>
                                              <p:pRg st="3" end="3"/>
                                            </p:txEl>
                                          </p:spTgt>
                                        </p:tgtEl>
                                        <p:attrNameLst>
                                          <p:attrName>style.visibility</p:attrName>
                                        </p:attrNameLst>
                                      </p:cBhvr>
                                      <p:to>
                                        <p:strVal val="visible"/>
                                      </p:to>
                                    </p:set>
                                    <p:animEffect transition="in" filter="fade">
                                      <p:cBhvr>
                                        <p:cTn id="7" dur="500"/>
                                        <p:tgtEl>
                                          <p:spTgt spid="476163">
                                            <p:txEl>
                                              <p:pRg st="3" end="3"/>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6163">
                                            <p:txEl>
                                              <p:pRg st="4" end="4"/>
                                            </p:txEl>
                                          </p:spTgt>
                                        </p:tgtEl>
                                        <p:attrNameLst>
                                          <p:attrName>style.visibility</p:attrName>
                                        </p:attrNameLst>
                                      </p:cBhvr>
                                      <p:to>
                                        <p:strVal val="visible"/>
                                      </p:to>
                                    </p:set>
                                    <p:animEffect transition="in" filter="fade">
                                      <p:cBhvr>
                                        <p:cTn id="10" dur="500"/>
                                        <p:tgtEl>
                                          <p:spTgt spid="4761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6163"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971600" y="332656"/>
            <a:ext cx="7704667" cy="1459631"/>
          </a:xfrm>
        </p:spPr>
        <p:txBody>
          <a:bodyPr/>
          <a:lstStyle/>
          <a:p>
            <a:pPr algn="ctr" rtl="1" eaLnBrk="1" hangingPunct="1">
              <a:defRPr/>
            </a:pPr>
            <a:r>
              <a:rPr lang="he-IL" dirty="0" err="1"/>
              <a:t>רומינציה</a:t>
            </a:r>
            <a:r>
              <a:rPr lang="he-IL" dirty="0"/>
              <a:t> (</a:t>
            </a:r>
            <a:r>
              <a:rPr lang="en-US" dirty="0"/>
              <a:t>Rumination</a:t>
            </a:r>
            <a:r>
              <a:rPr lang="he-IL" dirty="0"/>
              <a:t>) ודיכאון</a:t>
            </a:r>
            <a:endParaRPr lang="en-US" dirty="0"/>
          </a:p>
        </p:txBody>
      </p:sp>
      <p:sp>
        <p:nvSpPr>
          <p:cNvPr id="476163" name="Rectangle 3"/>
          <p:cNvSpPr>
            <a:spLocks noGrp="1" noChangeArrowheads="1"/>
          </p:cNvSpPr>
          <p:nvPr>
            <p:ph idx="1"/>
          </p:nvPr>
        </p:nvSpPr>
        <p:spPr>
          <a:xfrm>
            <a:off x="1115616" y="1792287"/>
            <a:ext cx="7164193" cy="3240360"/>
          </a:xfrm>
        </p:spPr>
        <p:txBody>
          <a:bodyPr>
            <a:normAutofit/>
          </a:bodyPr>
          <a:lstStyle/>
          <a:p>
            <a:pPr algn="r" rtl="1" eaLnBrk="1" hangingPunct="1">
              <a:defRPr/>
            </a:pPr>
            <a:r>
              <a:rPr lang="he-IL" sz="2800" dirty="0"/>
              <a:t>קשר בין </a:t>
            </a:r>
            <a:r>
              <a:rPr lang="he-IL" sz="2800" dirty="0" err="1"/>
              <a:t>רומינציה</a:t>
            </a:r>
            <a:r>
              <a:rPr lang="he-IL" sz="2800" dirty="0"/>
              <a:t> (לעומת הסחת דעת) לדיכאון: נקשר למשך וחומרה של הסימפטומים</a:t>
            </a:r>
          </a:p>
          <a:p>
            <a:pPr algn="r" rtl="1" eaLnBrk="1" hangingPunct="1">
              <a:defRPr/>
            </a:pPr>
            <a:endParaRPr lang="he-IL" sz="2800" dirty="0"/>
          </a:p>
          <a:p>
            <a:pPr algn="r" rtl="1" eaLnBrk="1" hangingPunct="1">
              <a:defRPr/>
            </a:pPr>
            <a:r>
              <a:rPr lang="he-IL" sz="2800" dirty="0"/>
              <a:t>מחקרים פרוספקטיביים: תגובה </a:t>
            </a:r>
            <a:r>
              <a:rPr lang="he-IL" sz="2800" dirty="0" err="1"/>
              <a:t>רומינטיבית</a:t>
            </a:r>
            <a:r>
              <a:rPr lang="he-IL" sz="2800" dirty="0"/>
              <a:t> לאירועי חיים שליליים מנבאת דיכאון</a:t>
            </a:r>
            <a:endParaRPr lang="en-US" sz="2800" dirty="0"/>
          </a:p>
        </p:txBody>
      </p:sp>
    </p:spTree>
    <p:extLst>
      <p:ext uri="{BB962C8B-B14F-4D97-AF65-F5344CB8AC3E}">
        <p14:creationId xmlns:p14="http://schemas.microsoft.com/office/powerpoint/2010/main" val="1361050838"/>
      </p:ext>
    </p:extLst>
  </p:cSld>
  <p:clrMapOvr>
    <a:masterClrMapping/>
  </p:clrMapOvr>
  <p:transitio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he-IL" dirty="0"/>
              <a:t>הגישה הפסיכו-דינמית להסבר דיכאון</a:t>
            </a:r>
            <a:endParaRPr lang="en-US" dirty="0"/>
          </a:p>
        </p:txBody>
      </p:sp>
    </p:spTree>
    <p:extLst>
      <p:ext uri="{BB962C8B-B14F-4D97-AF65-F5344CB8AC3E}">
        <p14:creationId xmlns:p14="http://schemas.microsoft.com/office/powerpoint/2010/main" val="3601687577"/>
      </p:ext>
    </p:extLst>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899781" y="180832"/>
            <a:ext cx="7704667" cy="1459631"/>
          </a:xfrm>
        </p:spPr>
        <p:txBody>
          <a:bodyPr/>
          <a:lstStyle/>
          <a:p>
            <a:pPr algn="ctr" rtl="1" eaLnBrk="1" hangingPunct="1">
              <a:defRPr/>
            </a:pPr>
            <a:r>
              <a:rPr lang="he-IL" dirty="0"/>
              <a:t>כעס, ביקורת עצמית, ודיכאון</a:t>
            </a:r>
            <a:endParaRPr lang="en-US" dirty="0"/>
          </a:p>
        </p:txBody>
      </p:sp>
      <p:sp>
        <p:nvSpPr>
          <p:cNvPr id="476163" name="Rectangle 3"/>
          <p:cNvSpPr>
            <a:spLocks noGrp="1" noChangeArrowheads="1"/>
          </p:cNvSpPr>
          <p:nvPr>
            <p:ph idx="1"/>
          </p:nvPr>
        </p:nvSpPr>
        <p:spPr>
          <a:xfrm>
            <a:off x="899781" y="2060848"/>
            <a:ext cx="7787208" cy="4128528"/>
          </a:xfrm>
        </p:spPr>
        <p:txBody>
          <a:bodyPr anchor="t">
            <a:normAutofit/>
          </a:bodyPr>
          <a:lstStyle/>
          <a:p>
            <a:pPr algn="r" rtl="1" eaLnBrk="1" hangingPunct="1">
              <a:defRPr/>
            </a:pPr>
            <a:r>
              <a:rPr lang="he-IL" sz="2800" dirty="0"/>
              <a:t>דיכאון = עצב  ??</a:t>
            </a:r>
          </a:p>
          <a:p>
            <a:pPr algn="r" rtl="1" eaLnBrk="1" hangingPunct="1">
              <a:defRPr/>
            </a:pPr>
            <a:r>
              <a:rPr lang="he-IL" sz="2800" dirty="0"/>
              <a:t>הוצא מקטגוריית "הפרעות במצב הרוח" ב-</a:t>
            </a:r>
            <a:r>
              <a:rPr lang="en-US" sz="2800" dirty="0"/>
              <a:t>DSM-5</a:t>
            </a:r>
            <a:endParaRPr lang="he-IL" sz="2800" dirty="0"/>
          </a:p>
          <a:p>
            <a:pPr algn="r" rtl="1">
              <a:defRPr/>
            </a:pPr>
            <a:r>
              <a:rPr lang="he-IL" sz="2800" kern="0" dirty="0"/>
              <a:t>עצבנות (</a:t>
            </a:r>
            <a:r>
              <a:rPr lang="en-US" sz="2800" kern="0" dirty="0"/>
              <a:t>irritability</a:t>
            </a:r>
            <a:r>
              <a:rPr lang="he-IL" sz="2800" kern="0" dirty="0"/>
              <a:t>), במיוחד בקרב מתבגרים </a:t>
            </a:r>
            <a:r>
              <a:rPr lang="he-IL" kern="0" dirty="0"/>
              <a:t>(</a:t>
            </a:r>
            <a:r>
              <a:rPr lang="en-US" kern="0" dirty="0"/>
              <a:t>Overall, Hollister, Pennington, &amp; Johnson, 1966</a:t>
            </a:r>
            <a:r>
              <a:rPr lang="he-IL" kern="0" dirty="0"/>
              <a:t>)</a:t>
            </a:r>
            <a:endParaRPr lang="he-IL" sz="2800" kern="0" dirty="0"/>
          </a:p>
          <a:p>
            <a:pPr algn="r" rtl="1">
              <a:defRPr/>
            </a:pPr>
            <a:r>
              <a:rPr lang="he-IL" sz="2800" kern="0" dirty="0"/>
              <a:t>40% מהמאובחנים עם </a:t>
            </a:r>
            <a:r>
              <a:rPr lang="en-US" sz="2800" kern="0" dirty="0"/>
              <a:t>MDD</a:t>
            </a:r>
            <a:r>
              <a:rPr lang="he-IL" sz="2800" kern="0" dirty="0"/>
              <a:t> סובלים מהתפרצויות זעם </a:t>
            </a:r>
            <a:r>
              <a:rPr lang="he-IL" kern="0" dirty="0"/>
              <a:t>(</a:t>
            </a:r>
            <a:r>
              <a:rPr lang="en-US" kern="0" dirty="0"/>
              <a:t>Fava &amp; Rosenbaum, 1999</a:t>
            </a:r>
            <a:r>
              <a:rPr lang="he-IL" kern="0" dirty="0"/>
              <a:t>)</a:t>
            </a:r>
            <a:endParaRPr lang="en-US" kern="0" dirty="0"/>
          </a:p>
        </p:txBody>
      </p:sp>
    </p:spTree>
    <p:extLst>
      <p:ext uri="{BB962C8B-B14F-4D97-AF65-F5344CB8AC3E}">
        <p14:creationId xmlns:p14="http://schemas.microsoft.com/office/powerpoint/2010/main" val="2702255307"/>
      </p:ext>
    </p:extLst>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1043608" y="187475"/>
            <a:ext cx="7704667" cy="1441325"/>
          </a:xfrm>
        </p:spPr>
        <p:txBody>
          <a:bodyPr/>
          <a:lstStyle/>
          <a:p>
            <a:pPr algn="ctr" rtl="1" eaLnBrk="1" hangingPunct="1">
              <a:defRPr/>
            </a:pPr>
            <a:r>
              <a:rPr lang="he-IL" dirty="0"/>
              <a:t>כעס, ביקורת עצמית, ודיכאון</a:t>
            </a:r>
            <a:endParaRPr lang="en-US" dirty="0"/>
          </a:p>
        </p:txBody>
      </p:sp>
      <p:sp>
        <p:nvSpPr>
          <p:cNvPr id="476163" name="Rectangle 3"/>
          <p:cNvSpPr>
            <a:spLocks noGrp="1" noChangeArrowheads="1"/>
          </p:cNvSpPr>
          <p:nvPr>
            <p:ph idx="1"/>
          </p:nvPr>
        </p:nvSpPr>
        <p:spPr>
          <a:xfrm>
            <a:off x="3790762" y="1173882"/>
            <a:ext cx="4963938" cy="2448272"/>
          </a:xfrm>
        </p:spPr>
        <p:txBody>
          <a:bodyPr>
            <a:normAutofit/>
          </a:bodyPr>
          <a:lstStyle/>
          <a:p>
            <a:pPr algn="r" rtl="1" eaLnBrk="1" hangingPunct="1">
              <a:defRPr/>
            </a:pPr>
            <a:r>
              <a:rPr lang="he-IL" sz="2800" dirty="0"/>
              <a:t>כעס המופנה כלפי העצמי </a:t>
            </a:r>
            <a:r>
              <a:rPr lang="he-IL" dirty="0"/>
              <a:t>(</a:t>
            </a:r>
            <a:r>
              <a:rPr lang="en-US" dirty="0"/>
              <a:t>Freud, 1917; White, 1977</a:t>
            </a:r>
            <a:r>
              <a:rPr lang="he-IL" dirty="0"/>
              <a:t>)</a:t>
            </a:r>
            <a:endParaRPr lang="he-IL" sz="2800" dirty="0"/>
          </a:p>
          <a:p>
            <a:pPr marL="0" indent="0" algn="r" rtl="1" eaLnBrk="1" hangingPunct="1">
              <a:buNone/>
              <a:defRPr/>
            </a:pPr>
            <a:endParaRPr lang="he-IL" sz="1200" dirty="0"/>
          </a:p>
          <a:p>
            <a:pPr algn="r" rtl="1" eaLnBrk="1" hangingPunct="1">
              <a:defRPr/>
            </a:pPr>
            <a:r>
              <a:rPr lang="he-IL" sz="2800" dirty="0"/>
              <a:t>פרויד: "אבל ומלנכוליה"</a:t>
            </a:r>
          </a:p>
        </p:txBody>
      </p:sp>
      <p:sp>
        <p:nvSpPr>
          <p:cNvPr id="4" name="Rectangle 3"/>
          <p:cNvSpPr txBox="1">
            <a:spLocks noChangeArrowheads="1"/>
          </p:cNvSpPr>
          <p:nvPr/>
        </p:nvSpPr>
        <p:spPr bwMode="auto">
          <a:xfrm>
            <a:off x="539552" y="3492946"/>
            <a:ext cx="8352928" cy="284534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buClr>
                <a:schemeClr val="accent6"/>
              </a:buClr>
              <a:defRPr/>
            </a:pPr>
            <a:r>
              <a:rPr lang="he-IL" sz="2800" kern="0" dirty="0">
                <a:effectLst/>
              </a:rPr>
              <a:t>מלנכוליה (דיכאון) ואבל דומים במובנים רבים:</a:t>
            </a:r>
          </a:p>
          <a:p>
            <a:pPr algn="r" rtl="1" eaLnBrk="1" hangingPunct="1">
              <a:buClr>
                <a:schemeClr val="accent6"/>
              </a:buClr>
              <a:defRPr/>
            </a:pPr>
            <a:r>
              <a:rPr lang="he-IL" sz="2800" kern="0" dirty="0">
                <a:effectLst/>
              </a:rPr>
              <a:t>ייאוש, אובדן עניין בעולם, אובדן יכולת לאהוב, ירידה בפעילות ומוטיבציה</a:t>
            </a:r>
          </a:p>
          <a:p>
            <a:pPr algn="r" rtl="1" eaLnBrk="1" hangingPunct="1">
              <a:buClr>
                <a:schemeClr val="accent6"/>
              </a:buClr>
              <a:defRPr/>
            </a:pPr>
            <a:r>
              <a:rPr lang="he-IL" sz="2800" kern="0" dirty="0">
                <a:effectLst/>
              </a:rPr>
              <a:t>דיכאון הוא בעצם אבל על אובדן אובייקט אהוב</a:t>
            </a:r>
          </a:p>
          <a:p>
            <a:pPr algn="r" rtl="1" eaLnBrk="1" hangingPunct="1">
              <a:buClr>
                <a:schemeClr val="accent6"/>
              </a:buClr>
              <a:defRPr/>
            </a:pPr>
            <a:r>
              <a:rPr lang="he-IL" sz="2800" kern="0" dirty="0">
                <a:effectLst/>
              </a:rPr>
              <a:t>יחד עם זאת... מאפיין המייחד דיכאון: ערך עצמי נמוך, ביקורת עצמית</a:t>
            </a:r>
          </a:p>
        </p:txBody>
      </p:sp>
    </p:spTree>
    <p:extLst>
      <p:ext uri="{BB962C8B-B14F-4D97-AF65-F5344CB8AC3E}">
        <p14:creationId xmlns:p14="http://schemas.microsoft.com/office/powerpoint/2010/main" val="3864501579"/>
      </p:ext>
    </p:extLst>
  </p:cSld>
  <p:clrMapOvr>
    <a:masterClrMapping/>
  </p:clrMapOvr>
  <p:transitio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971600" y="97161"/>
            <a:ext cx="7704667" cy="1387623"/>
          </a:xfrm>
        </p:spPr>
        <p:txBody>
          <a:bodyPr/>
          <a:lstStyle/>
          <a:p>
            <a:pPr algn="ctr" rtl="1" eaLnBrk="1" hangingPunct="1">
              <a:defRPr/>
            </a:pPr>
            <a:r>
              <a:rPr lang="he-IL" dirty="0"/>
              <a:t>כעס, ביקורת עצמית, ודיכאון</a:t>
            </a:r>
            <a:endParaRPr lang="en-US" dirty="0"/>
          </a:p>
        </p:txBody>
      </p:sp>
      <p:sp>
        <p:nvSpPr>
          <p:cNvPr id="5" name="Rectangle 3"/>
          <p:cNvSpPr txBox="1">
            <a:spLocks noChangeArrowheads="1"/>
          </p:cNvSpPr>
          <p:nvPr/>
        </p:nvSpPr>
        <p:spPr bwMode="auto">
          <a:xfrm>
            <a:off x="1763688" y="2564904"/>
            <a:ext cx="5324084" cy="195604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just" eaLnBrk="1" hangingPunct="1">
              <a:buFontTx/>
              <a:buNone/>
              <a:defRPr/>
            </a:pPr>
            <a:r>
              <a:rPr lang="en-US" kern="0" dirty="0">
                <a:effectLst/>
              </a:rPr>
              <a:t>"In mourning it is the world which has become poor and empty, in melancholia it is the ego itself” (Freud, 1917). </a:t>
            </a:r>
          </a:p>
        </p:txBody>
      </p:sp>
    </p:spTree>
    <p:extLst>
      <p:ext uri="{BB962C8B-B14F-4D97-AF65-F5344CB8AC3E}">
        <p14:creationId xmlns:p14="http://schemas.microsoft.com/office/powerpoint/2010/main" val="954264405"/>
      </p:ext>
    </p:extLst>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1034669" y="32793"/>
            <a:ext cx="7704667" cy="1531639"/>
          </a:xfrm>
        </p:spPr>
        <p:txBody>
          <a:bodyPr/>
          <a:lstStyle/>
          <a:p>
            <a:pPr algn="ctr" rtl="1" eaLnBrk="1" hangingPunct="1">
              <a:defRPr/>
            </a:pPr>
            <a:r>
              <a:rPr lang="he-IL" dirty="0"/>
              <a:t>כעס, ביקורת עצמית, ודיכאון</a:t>
            </a:r>
            <a:endParaRPr lang="en-US" dirty="0"/>
          </a:p>
        </p:txBody>
      </p:sp>
      <p:sp>
        <p:nvSpPr>
          <p:cNvPr id="476163" name="Rectangle 3"/>
          <p:cNvSpPr>
            <a:spLocks noGrp="1" noChangeArrowheads="1"/>
          </p:cNvSpPr>
          <p:nvPr>
            <p:ph idx="1"/>
          </p:nvPr>
        </p:nvSpPr>
        <p:spPr>
          <a:xfrm>
            <a:off x="1403648" y="1361728"/>
            <a:ext cx="7344816" cy="1512168"/>
          </a:xfrm>
        </p:spPr>
        <p:txBody>
          <a:bodyPr>
            <a:normAutofit/>
          </a:bodyPr>
          <a:lstStyle/>
          <a:p>
            <a:pPr algn="r" rtl="1" eaLnBrk="1" hangingPunct="1">
              <a:defRPr/>
            </a:pPr>
            <a:r>
              <a:rPr lang="he-IL" sz="2800" dirty="0"/>
              <a:t>לפי פרויד יש להקשיב היטב לביקורות העצמיות של המטופל... ואולי נגלה משהו מעניין</a:t>
            </a:r>
          </a:p>
        </p:txBody>
      </p:sp>
      <p:sp>
        <p:nvSpPr>
          <p:cNvPr id="5" name="Rectangle 3"/>
          <p:cNvSpPr txBox="1">
            <a:spLocks noChangeArrowheads="1"/>
          </p:cNvSpPr>
          <p:nvPr/>
        </p:nvSpPr>
        <p:spPr bwMode="auto">
          <a:xfrm>
            <a:off x="755576" y="2852936"/>
            <a:ext cx="7992888" cy="37170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just" eaLnBrk="1" hangingPunct="1">
              <a:buFontTx/>
              <a:buNone/>
              <a:defRPr/>
            </a:pPr>
            <a:r>
              <a:rPr lang="en-US" sz="2800" dirty="0">
                <a:effectLst/>
              </a:rPr>
              <a:t>“one cannot in the end avoid the impression that often the most violent of them are hardly at all applicable to the patient himself, but that with insignificant modifications, they do fit someone else, some person whom the patient loves, has loved or ought to love”</a:t>
            </a:r>
            <a:endParaRPr lang="en-US" sz="2800" kern="0" dirty="0">
              <a:effectLst/>
            </a:endParaRPr>
          </a:p>
        </p:txBody>
      </p:sp>
    </p:spTree>
    <p:extLst>
      <p:ext uri="{BB962C8B-B14F-4D97-AF65-F5344CB8AC3E}">
        <p14:creationId xmlns:p14="http://schemas.microsoft.com/office/powerpoint/2010/main" val="4080568187"/>
      </p:ext>
    </p:extLst>
  </p:cSld>
  <p:clrMapOvr>
    <a:masterClrMapping/>
  </p:clrMapOvr>
  <p:transition spd="slow">
    <p:push di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971600" y="260648"/>
            <a:ext cx="7704667" cy="1459631"/>
          </a:xfrm>
        </p:spPr>
        <p:txBody>
          <a:bodyPr/>
          <a:lstStyle/>
          <a:p>
            <a:pPr algn="ctr" rtl="1" eaLnBrk="1" hangingPunct="1">
              <a:defRPr/>
            </a:pPr>
            <a:r>
              <a:rPr lang="he-IL" dirty="0"/>
              <a:t>כעס, ביקורת עצמית, ודיכאון</a:t>
            </a:r>
            <a:endParaRPr lang="en-US" dirty="0"/>
          </a:p>
        </p:txBody>
      </p:sp>
      <p:sp>
        <p:nvSpPr>
          <p:cNvPr id="476163" name="Rectangle 3"/>
          <p:cNvSpPr>
            <a:spLocks noGrp="1" noChangeArrowheads="1"/>
          </p:cNvSpPr>
          <p:nvPr>
            <p:ph idx="1"/>
          </p:nvPr>
        </p:nvSpPr>
        <p:spPr>
          <a:xfrm>
            <a:off x="1331640" y="2672916"/>
            <a:ext cx="7139136" cy="1512168"/>
          </a:xfrm>
        </p:spPr>
        <p:txBody>
          <a:bodyPr>
            <a:normAutofit/>
          </a:bodyPr>
          <a:lstStyle/>
          <a:p>
            <a:pPr algn="r" rtl="1" eaLnBrk="1" hangingPunct="1">
              <a:defRPr/>
            </a:pPr>
            <a:r>
              <a:rPr lang="he-IL" sz="2800" dirty="0"/>
              <a:t>כעסים כלפי אובייקט אהוב שהופנו כנגד האגו</a:t>
            </a:r>
          </a:p>
        </p:txBody>
      </p:sp>
    </p:spTree>
    <p:extLst>
      <p:ext uri="{BB962C8B-B14F-4D97-AF65-F5344CB8AC3E}">
        <p14:creationId xmlns:p14="http://schemas.microsoft.com/office/powerpoint/2010/main" val="3413380428"/>
      </p:ext>
    </p:extLst>
  </p:cSld>
  <p:clrMapOvr>
    <a:masterClrMapping/>
  </p:clrMapOvr>
  <p:transition spd="slow">
    <p:push dir="u"/>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1163877" y="97161"/>
            <a:ext cx="7704667" cy="1531639"/>
          </a:xfrm>
        </p:spPr>
        <p:txBody>
          <a:bodyPr/>
          <a:lstStyle/>
          <a:p>
            <a:pPr algn="ctr" rtl="1" eaLnBrk="1" hangingPunct="1">
              <a:defRPr/>
            </a:pPr>
            <a:r>
              <a:rPr lang="he-IL" dirty="0">
                <a:solidFill>
                  <a:schemeClr val="tx1"/>
                </a:solidFill>
                <a:latin typeface="+mn-lt"/>
                <a:ea typeface="+mn-ea"/>
                <a:cs typeface="+mn-cs"/>
              </a:rPr>
              <a:t>כעס, ביקורת עצמית, ודיכאון</a:t>
            </a:r>
            <a:endParaRPr lang="en-US" dirty="0">
              <a:solidFill>
                <a:schemeClr val="tx1"/>
              </a:solidFill>
              <a:latin typeface="+mn-lt"/>
              <a:ea typeface="+mn-ea"/>
              <a:cs typeface="+mn-cs"/>
            </a:endParaRPr>
          </a:p>
        </p:txBody>
      </p:sp>
      <p:sp>
        <p:nvSpPr>
          <p:cNvPr id="476163" name="Rectangle 3"/>
          <p:cNvSpPr>
            <a:spLocks noGrp="1" noChangeArrowheads="1"/>
          </p:cNvSpPr>
          <p:nvPr>
            <p:ph idx="1"/>
          </p:nvPr>
        </p:nvSpPr>
        <p:spPr>
          <a:xfrm>
            <a:off x="755576" y="1617390"/>
            <a:ext cx="8160568" cy="4979962"/>
          </a:xfrm>
        </p:spPr>
        <p:txBody>
          <a:bodyPr>
            <a:normAutofit/>
          </a:bodyPr>
          <a:lstStyle/>
          <a:p>
            <a:pPr algn="r" rtl="1" eaLnBrk="1" hangingPunct="1">
              <a:defRPr/>
            </a:pPr>
            <a:r>
              <a:rPr lang="he-IL" sz="2800" dirty="0"/>
              <a:t>אובייקט (אדם) שמספק צרכים חשובים כמו אהבה וערך עצמי, </a:t>
            </a:r>
            <a:r>
              <a:rPr lang="he-IL" sz="2800" kern="0" dirty="0"/>
              <a:t>מאכזב, פוגע, או נוטש</a:t>
            </a:r>
          </a:p>
          <a:p>
            <a:pPr algn="r" rtl="1">
              <a:defRPr/>
            </a:pPr>
            <a:r>
              <a:rPr lang="he-IL" sz="2800" kern="0" dirty="0"/>
              <a:t>חוסר יכולת לוותר על סיפוק הצורך בידי האובייקט, קושי לחוות אבל ואובדן ולהמשיך הלאה</a:t>
            </a:r>
          </a:p>
          <a:p>
            <a:pPr algn="r" rtl="1">
              <a:defRPr/>
            </a:pPr>
            <a:r>
              <a:rPr lang="he-IL" sz="2800" kern="0" dirty="0"/>
              <a:t>הפתרון:</a:t>
            </a:r>
            <a:r>
              <a:rPr lang="en-US" sz="2800" kern="0" dirty="0"/>
              <a:t> </a:t>
            </a:r>
            <a:r>
              <a:rPr lang="he-IL" sz="2800" kern="0" dirty="0"/>
              <a:t>האובייקט מופנם לתוך האגו, למרות רגשות אמביוולנטיים כלפיו</a:t>
            </a:r>
          </a:p>
          <a:p>
            <a:pPr algn="r" rtl="1">
              <a:defRPr/>
            </a:pPr>
            <a:r>
              <a:rPr lang="he-IL" sz="2800" kern="0" dirty="0"/>
              <a:t>החלק הביקורתי של האגו מבקר את החלק המייצג את האובייקט המאכזב המופנם</a:t>
            </a:r>
          </a:p>
          <a:p>
            <a:pPr algn="r" rtl="1" eaLnBrk="1" hangingPunct="1">
              <a:defRPr/>
            </a:pPr>
            <a:endParaRPr lang="he-IL" sz="2800" dirty="0"/>
          </a:p>
        </p:txBody>
      </p:sp>
    </p:spTree>
    <p:extLst>
      <p:ext uri="{BB962C8B-B14F-4D97-AF65-F5344CB8AC3E}">
        <p14:creationId xmlns:p14="http://schemas.microsoft.com/office/powerpoint/2010/main" val="2679743379"/>
      </p:ext>
    </p:extLst>
  </p:cSld>
  <p:clrMapOvr>
    <a:masterClrMapping/>
  </p:clrMapOvr>
  <p:transition spd="slow">
    <p:push dir="u"/>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099591"/>
          </a:xfrm>
        </p:spPr>
        <p:txBody>
          <a:bodyPr/>
          <a:lstStyle/>
          <a:p>
            <a:r>
              <a:rPr lang="he-IL" dirty="0"/>
              <a:t>דוגמא קלינית</a:t>
            </a:r>
            <a:endParaRPr lang="en-US" dirty="0"/>
          </a:p>
        </p:txBody>
      </p:sp>
      <p:sp>
        <p:nvSpPr>
          <p:cNvPr id="3" name="Content Placeholder 2"/>
          <p:cNvSpPr>
            <a:spLocks noGrp="1"/>
          </p:cNvSpPr>
          <p:nvPr>
            <p:ph idx="1"/>
          </p:nvPr>
        </p:nvSpPr>
        <p:spPr>
          <a:xfrm>
            <a:off x="982132" y="1988840"/>
            <a:ext cx="7704667" cy="1584176"/>
          </a:xfrm>
        </p:spPr>
        <p:txBody>
          <a:bodyPr anchor="t"/>
          <a:lstStyle/>
          <a:p>
            <a:pPr algn="r" rtl="1"/>
            <a:r>
              <a:rPr lang="he-IL" dirty="0"/>
              <a:t>ילדה בת 12 עם הפרעת אכילה ודיכאון</a:t>
            </a:r>
            <a:endParaRPr lang="en-US" dirty="0"/>
          </a:p>
        </p:txBody>
      </p:sp>
      <p:sp>
        <p:nvSpPr>
          <p:cNvPr id="6" name="Action Button: Document 5">
            <a:hlinkClick r:id="" action="ppaction://noaction" highlightClick="1"/>
          </p:cNvPr>
          <p:cNvSpPr/>
          <p:nvPr/>
        </p:nvSpPr>
        <p:spPr>
          <a:xfrm>
            <a:off x="5436096" y="3573016"/>
            <a:ext cx="2304256" cy="1656184"/>
          </a:xfrm>
          <a:prstGeom prst="actionButton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4056894"/>
      </p:ext>
    </p:extLst>
  </p:cSld>
  <p:clrMapOvr>
    <a:masterClrMapping/>
  </p:clrMapOvr>
  <p:transition spd="slow">
    <p:push dir="u"/>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1115616" y="2976"/>
            <a:ext cx="7704667" cy="1169479"/>
          </a:xfrm>
        </p:spPr>
        <p:txBody>
          <a:bodyPr/>
          <a:lstStyle/>
          <a:p>
            <a:pPr algn="ctr" rtl="1" eaLnBrk="1" hangingPunct="1">
              <a:defRPr/>
            </a:pPr>
            <a:r>
              <a:rPr lang="he-IL" dirty="0"/>
              <a:t>כעס, ביקורת עצמית, ודיכאון</a:t>
            </a:r>
            <a:endParaRPr lang="en-US" dirty="0"/>
          </a:p>
        </p:txBody>
      </p:sp>
      <p:sp>
        <p:nvSpPr>
          <p:cNvPr id="476163" name="Rectangle 3"/>
          <p:cNvSpPr>
            <a:spLocks noGrp="1" noChangeArrowheads="1"/>
          </p:cNvSpPr>
          <p:nvPr>
            <p:ph idx="1"/>
          </p:nvPr>
        </p:nvSpPr>
        <p:spPr>
          <a:xfrm>
            <a:off x="2339752" y="1484784"/>
            <a:ext cx="6059016" cy="4824536"/>
          </a:xfrm>
        </p:spPr>
        <p:txBody>
          <a:bodyPr>
            <a:normAutofit/>
          </a:bodyPr>
          <a:lstStyle/>
          <a:p>
            <a:pPr algn="r" rtl="1" eaLnBrk="1" hangingPunct="1">
              <a:defRPr/>
            </a:pPr>
            <a:r>
              <a:rPr lang="he-IL" sz="2800" dirty="0"/>
              <a:t>פרויד: אידיאל האגו – </a:t>
            </a:r>
            <a:r>
              <a:rPr lang="en-US" sz="2800" dirty="0"/>
              <a:t>ego ideal</a:t>
            </a:r>
            <a:endParaRPr lang="he-IL" sz="2800" dirty="0"/>
          </a:p>
          <a:p>
            <a:pPr marL="0" indent="0" algn="r" rtl="1" eaLnBrk="1" hangingPunct="1">
              <a:buNone/>
              <a:defRPr/>
            </a:pPr>
            <a:endParaRPr lang="he-IL" sz="2800" dirty="0"/>
          </a:p>
          <a:p>
            <a:pPr algn="r" rtl="1" eaLnBrk="1" hangingPunct="1">
              <a:defRPr/>
            </a:pPr>
            <a:r>
              <a:rPr lang="he-IL" sz="2800" dirty="0"/>
              <a:t>ציפיות מופנמות מהמשפחה והחברה</a:t>
            </a:r>
          </a:p>
          <a:p>
            <a:pPr marL="0" indent="0" algn="r" rtl="1" eaLnBrk="1" hangingPunct="1">
              <a:buNone/>
              <a:defRPr/>
            </a:pPr>
            <a:r>
              <a:rPr lang="he-IL" sz="2800" dirty="0"/>
              <a:t>	(לאו דווקא ריאליסטיות)</a:t>
            </a:r>
          </a:p>
          <a:p>
            <a:pPr marL="0" indent="0" algn="r" rtl="1" eaLnBrk="1" hangingPunct="1">
              <a:buNone/>
              <a:defRPr/>
            </a:pPr>
            <a:endParaRPr lang="he-IL" sz="2800" dirty="0"/>
          </a:p>
          <a:p>
            <a:pPr algn="r" rtl="1" eaLnBrk="1" hangingPunct="1">
              <a:defRPr/>
            </a:pPr>
            <a:r>
              <a:rPr lang="he-IL" sz="2800" dirty="0"/>
              <a:t>מתקשר לעלייה בדיכאון בעולם המפותח</a:t>
            </a:r>
          </a:p>
        </p:txBody>
      </p:sp>
    </p:spTree>
    <p:extLst>
      <p:ext uri="{BB962C8B-B14F-4D97-AF65-F5344CB8AC3E}">
        <p14:creationId xmlns:p14="http://schemas.microsoft.com/office/powerpoint/2010/main" val="13047682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6163">
                                            <p:txEl>
                                              <p:pRg st="5" end="5"/>
                                            </p:txEl>
                                          </p:spTgt>
                                        </p:tgtEl>
                                        <p:attrNameLst>
                                          <p:attrName>style.visibility</p:attrName>
                                        </p:attrNameLst>
                                      </p:cBhvr>
                                      <p:to>
                                        <p:strVal val="visible"/>
                                      </p:to>
                                    </p:set>
                                    <p:animEffect transition="in" filter="fade">
                                      <p:cBhvr>
                                        <p:cTn id="7" dur="500"/>
                                        <p:tgtEl>
                                          <p:spTgt spid="4761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6163"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xfrm>
            <a:off x="2515708" y="93155"/>
            <a:ext cx="6520788" cy="1447799"/>
          </a:xfrm>
        </p:spPr>
        <p:txBody>
          <a:bodyPr/>
          <a:lstStyle/>
          <a:p>
            <a:pPr algn="ctr" rtl="1" eaLnBrk="1" hangingPunct="1">
              <a:defRPr/>
            </a:pPr>
            <a:r>
              <a:rPr lang="he-IL" sz="4000" dirty="0"/>
              <a:t>כעס, ביקורת עצמית, ודיכאון</a:t>
            </a:r>
            <a:endParaRPr lang="en-US" sz="4000" dirty="0"/>
          </a:p>
        </p:txBody>
      </p:sp>
      <p:sp>
        <p:nvSpPr>
          <p:cNvPr id="447491" name="Rectangle 3"/>
          <p:cNvSpPr>
            <a:spLocks noGrp="1" noChangeArrowheads="1"/>
          </p:cNvSpPr>
          <p:nvPr>
            <p:ph idx="1"/>
          </p:nvPr>
        </p:nvSpPr>
        <p:spPr>
          <a:xfrm>
            <a:off x="395536" y="1772816"/>
            <a:ext cx="8532440" cy="4875397"/>
          </a:xfrm>
        </p:spPr>
        <p:txBody>
          <a:bodyPr>
            <a:normAutofit/>
          </a:bodyPr>
          <a:lstStyle/>
          <a:p>
            <a:pPr algn="r" rtl="1" eaLnBrk="1" hangingPunct="1">
              <a:lnSpc>
                <a:spcPct val="80000"/>
              </a:lnSpc>
              <a:defRPr/>
            </a:pPr>
            <a:r>
              <a:rPr lang="he-IL" sz="2800" dirty="0"/>
              <a:t>מלאני קליין – שנות ה-30-40</a:t>
            </a:r>
          </a:p>
          <a:p>
            <a:pPr algn="r" rtl="1" eaLnBrk="1" hangingPunct="1">
              <a:lnSpc>
                <a:spcPct val="80000"/>
              </a:lnSpc>
              <a:defRPr/>
            </a:pPr>
            <a:r>
              <a:rPr lang="he-IL" sz="2800" dirty="0"/>
              <a:t>המשגת דיכאון במסגרת "תיאוריית יחסי-אובייקט"</a:t>
            </a:r>
            <a:endParaRPr lang="en-US" sz="2800" dirty="0"/>
          </a:p>
          <a:p>
            <a:pPr algn="r" rtl="1">
              <a:lnSpc>
                <a:spcPct val="80000"/>
              </a:lnSpc>
              <a:defRPr/>
            </a:pPr>
            <a:r>
              <a:rPr lang="he-IL" sz="2800" kern="0" dirty="0"/>
              <a:t>ב"עמדה הדיכאונית", התינוק חווה את תוקפנותו הפנימית כמאיימת להרוס את האובייקט האהוב (</a:t>
            </a:r>
            <a:r>
              <a:rPr lang="en-US" sz="2800" kern="0" dirty="0"/>
              <a:t>Segal, 1983</a:t>
            </a:r>
            <a:r>
              <a:rPr lang="he-IL" sz="2800" kern="0" dirty="0"/>
              <a:t>)</a:t>
            </a:r>
          </a:p>
          <a:p>
            <a:pPr algn="r" rtl="1">
              <a:lnSpc>
                <a:spcPct val="80000"/>
              </a:lnSpc>
              <a:defRPr/>
            </a:pPr>
            <a:r>
              <a:rPr lang="he-IL" sz="2800" kern="0" dirty="0"/>
              <a:t>כעס על אובייקט משמעותי נחווה כמאיים וביטויו נחסם</a:t>
            </a:r>
          </a:p>
          <a:p>
            <a:pPr algn="r" rtl="1">
              <a:lnSpc>
                <a:spcPct val="80000"/>
              </a:lnSpc>
              <a:defRPr/>
            </a:pPr>
            <a:r>
              <a:rPr lang="he-IL" sz="2800" kern="0" dirty="0"/>
              <a:t>כשהתינוק חש שהרס את האובייקט (למשל: </a:t>
            </a:r>
            <a:r>
              <a:rPr lang="he-IL" sz="2800" kern="0" dirty="0" err="1"/>
              <a:t>אמא</a:t>
            </a:r>
            <a:r>
              <a:rPr lang="he-IL" sz="2800" kern="0" dirty="0"/>
              <a:t> הלכה), שוקע לתחושות של </a:t>
            </a:r>
            <a:r>
              <a:rPr lang="he-IL" sz="2800" b="1" u="sng" kern="0" dirty="0"/>
              <a:t>חרטה, עצבות, וייאוש</a:t>
            </a:r>
            <a:r>
              <a:rPr lang="he-IL" sz="2800" kern="0" dirty="0"/>
              <a:t>. (</a:t>
            </a:r>
            <a:r>
              <a:rPr lang="en-US" sz="2800" kern="0" dirty="0"/>
              <a:t>Segal, 1983</a:t>
            </a:r>
            <a:r>
              <a:rPr lang="he-IL" sz="2800" kern="0" dirty="0"/>
              <a:t>)</a:t>
            </a:r>
          </a:p>
          <a:p>
            <a:pPr algn="r" rtl="1" eaLnBrk="1" hangingPunct="1">
              <a:lnSpc>
                <a:spcPct val="80000"/>
              </a:lnSpc>
              <a:defRPr/>
            </a:pPr>
            <a:endParaRPr lang="he-IL" sz="2800" dirty="0"/>
          </a:p>
        </p:txBody>
      </p:sp>
    </p:spTree>
  </p:cSld>
  <p:clrMapOvr>
    <a:masterClrMapping/>
  </p:clrMapOvr>
  <p:transition spd="slow">
    <p:push dir="u"/>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a:t>המשך דוגמא קלינית</a:t>
            </a:r>
            <a:endParaRPr lang="en-US" dirty="0"/>
          </a:p>
        </p:txBody>
      </p:sp>
      <p:sp>
        <p:nvSpPr>
          <p:cNvPr id="3" name="Content Placeholder 2"/>
          <p:cNvSpPr>
            <a:spLocks noGrp="1"/>
          </p:cNvSpPr>
          <p:nvPr>
            <p:ph idx="1"/>
          </p:nvPr>
        </p:nvSpPr>
        <p:spPr/>
        <p:txBody>
          <a:bodyPr anchor="t"/>
          <a:lstStyle/>
          <a:p>
            <a:pPr algn="r" rtl="1"/>
            <a:r>
              <a:rPr lang="he-IL" dirty="0"/>
              <a:t>ע"פ קליין, אותה ילדה מהדוגמא הקודמת בוודאי חשה כעסים לא מבוטאים כלשהם כלפי האב עוד לפני שעזב (תוקפנות מולדת)</a:t>
            </a:r>
          </a:p>
          <a:p>
            <a:pPr algn="r" rtl="1"/>
            <a:r>
              <a:rPr lang="he-IL" dirty="0"/>
              <a:t>עזיבתו, בפנטזיה, היא בגללה!</a:t>
            </a:r>
          </a:p>
          <a:p>
            <a:pPr algn="r" rtl="1"/>
            <a:r>
              <a:rPr lang="he-IL" dirty="0"/>
              <a:t>הצליחה להרוס את האובייקט ולכן חשה עצבות, אשם וחרטה, והפנתה את הכעס והתוקפנות כלפי עצמה</a:t>
            </a:r>
            <a:endParaRPr lang="en-US" dirty="0"/>
          </a:p>
        </p:txBody>
      </p:sp>
    </p:spTree>
    <p:extLst>
      <p:ext uri="{BB962C8B-B14F-4D97-AF65-F5344CB8AC3E}">
        <p14:creationId xmlns:p14="http://schemas.microsoft.com/office/powerpoint/2010/main" val="335446515"/>
      </p:ext>
    </p:extLst>
  </p:cSld>
  <p:clrMapOvr>
    <a:masterClrMapping/>
  </p:clrMapOvr>
  <p:transition spd="slow">
    <p:push dir="u"/>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xfrm>
            <a:off x="1187813" y="260648"/>
            <a:ext cx="7704667" cy="1531639"/>
          </a:xfrm>
        </p:spPr>
        <p:txBody>
          <a:bodyPr/>
          <a:lstStyle/>
          <a:p>
            <a:pPr algn="ctr" rtl="1" eaLnBrk="1" hangingPunct="1">
              <a:defRPr/>
            </a:pPr>
            <a:r>
              <a:rPr lang="he-IL" sz="4000" dirty="0"/>
              <a:t>כעס, ביקורת עצמית, ודיכאון</a:t>
            </a:r>
            <a:endParaRPr lang="en-US" sz="4000" dirty="0"/>
          </a:p>
        </p:txBody>
      </p:sp>
      <p:sp>
        <p:nvSpPr>
          <p:cNvPr id="447491" name="Rectangle 3"/>
          <p:cNvSpPr>
            <a:spLocks noGrp="1" noChangeArrowheads="1"/>
          </p:cNvSpPr>
          <p:nvPr>
            <p:ph idx="1"/>
          </p:nvPr>
        </p:nvSpPr>
        <p:spPr>
          <a:xfrm>
            <a:off x="1578590" y="2060848"/>
            <a:ext cx="6923112" cy="3600400"/>
          </a:xfrm>
        </p:spPr>
        <p:txBody>
          <a:bodyPr>
            <a:normAutofit/>
          </a:bodyPr>
          <a:lstStyle/>
          <a:p>
            <a:pPr algn="r" rtl="1" eaLnBrk="1" hangingPunct="1">
              <a:lnSpc>
                <a:spcPct val="80000"/>
              </a:lnSpc>
              <a:defRPr/>
            </a:pPr>
            <a:r>
              <a:rPr lang="he-IL" sz="2800" dirty="0"/>
              <a:t>אם כן, דיכאון לפי קליין:</a:t>
            </a:r>
          </a:p>
          <a:p>
            <a:pPr marL="0" indent="0" algn="r" rtl="1" eaLnBrk="1" hangingPunct="1">
              <a:lnSpc>
                <a:spcPct val="80000"/>
              </a:lnSpc>
              <a:buNone/>
              <a:defRPr/>
            </a:pPr>
            <a:endParaRPr lang="he-IL" sz="2800" dirty="0"/>
          </a:p>
          <a:p>
            <a:pPr marL="0" indent="0" algn="r" rtl="1" eaLnBrk="1" hangingPunct="1">
              <a:lnSpc>
                <a:spcPct val="80000"/>
              </a:lnSpc>
              <a:buNone/>
              <a:defRPr/>
            </a:pPr>
            <a:r>
              <a:rPr lang="he-IL" sz="2800" dirty="0"/>
              <a:t>עצבות + חסימה של ביטוי כעס כלפי האחר</a:t>
            </a:r>
          </a:p>
          <a:p>
            <a:pPr marL="0" indent="0" algn="r" rtl="1" eaLnBrk="1" hangingPunct="1">
              <a:lnSpc>
                <a:spcPct val="80000"/>
              </a:lnSpc>
              <a:buNone/>
              <a:defRPr/>
            </a:pPr>
            <a:endParaRPr lang="he-IL" sz="2800" dirty="0"/>
          </a:p>
          <a:p>
            <a:pPr marL="0" indent="0" algn="r" rtl="1" eaLnBrk="1" hangingPunct="1">
              <a:lnSpc>
                <a:spcPct val="80000"/>
              </a:lnSpc>
              <a:buNone/>
              <a:defRPr/>
            </a:pPr>
            <a:r>
              <a:rPr lang="he-IL" dirty="0"/>
              <a:t>(אי-אפשר להסתכן בלהרחיק את אבא עוד יותר)</a:t>
            </a:r>
          </a:p>
        </p:txBody>
      </p:sp>
    </p:spTree>
    <p:extLst>
      <p:ext uri="{BB962C8B-B14F-4D97-AF65-F5344CB8AC3E}">
        <p14:creationId xmlns:p14="http://schemas.microsoft.com/office/powerpoint/2010/main" val="2335232869"/>
      </p:ext>
    </p:extLst>
  </p:cSld>
  <p:clrMapOvr>
    <a:masterClrMapping/>
  </p:clrMapOvr>
  <p:transition spd="slow">
    <p:push dir="u"/>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he-IL" dirty="0"/>
              <a:t>ביקורת עצמית: </a:t>
            </a:r>
            <a:r>
              <a:rPr lang="en-US" dirty="0"/>
              <a:t>self-criticism</a:t>
            </a:r>
          </a:p>
        </p:txBody>
      </p:sp>
      <p:sp>
        <p:nvSpPr>
          <p:cNvPr id="3" name="Content Placeholder 2"/>
          <p:cNvSpPr>
            <a:spLocks noGrp="1"/>
          </p:cNvSpPr>
          <p:nvPr>
            <p:ph idx="1"/>
          </p:nvPr>
        </p:nvSpPr>
        <p:spPr>
          <a:xfrm>
            <a:off x="2843808" y="2148222"/>
            <a:ext cx="5871472" cy="4449130"/>
          </a:xfrm>
        </p:spPr>
        <p:txBody>
          <a:bodyPr anchor="t">
            <a:normAutofit/>
          </a:bodyPr>
          <a:lstStyle/>
          <a:p>
            <a:pPr algn="r" rtl="1"/>
            <a:r>
              <a:rPr lang="he-IL" sz="2800" dirty="0"/>
              <a:t>ביקורת עצמית מייצרת התנהגות שמחזקת את המצוקה (למשל, להרחיק את מי שאומר שהוא אוהב אותך... מייצר מעגל שלילי)</a:t>
            </a:r>
          </a:p>
          <a:p>
            <a:pPr algn="r" rtl="1"/>
            <a:endParaRPr lang="he-IL" sz="2800" dirty="0"/>
          </a:p>
          <a:p>
            <a:pPr algn="r" rtl="1"/>
            <a:r>
              <a:rPr lang="he-IL" sz="2800" dirty="0"/>
              <a:t>סקירת הספרות מראה כי פרפקציוניזם בפני עצמו אינו שלילי, אלא רכיב הביקורת העצמית הוא זה שגורם לבעיות</a:t>
            </a:r>
            <a:endParaRPr lang="en-US" sz="2800" dirty="0"/>
          </a:p>
          <a:p>
            <a:pPr marL="0" indent="0" algn="r" rtl="1">
              <a:buNone/>
            </a:pPr>
            <a:endParaRPr lang="en-US" sz="2800" dirty="0"/>
          </a:p>
        </p:txBody>
      </p:sp>
      <p:pic>
        <p:nvPicPr>
          <p:cNvPr id="6" name="Picture 5">
            <a:extLst>
              <a:ext uri="{FF2B5EF4-FFF2-40B4-BE49-F238E27FC236}">
                <a16:creationId xmlns:a16="http://schemas.microsoft.com/office/drawing/2014/main" id="{CD8448D1-EF7D-4418-AF7A-267E5A2F86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459" y="2261034"/>
            <a:ext cx="2028825" cy="30861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82323095"/>
      </p:ext>
    </p:extLst>
  </p:cSld>
  <p:clrMapOvr>
    <a:masterClrMapping/>
  </p:clrMapOvr>
  <p:transition spd="slow">
    <p:push dir="u"/>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xfrm>
            <a:off x="467544" y="188640"/>
            <a:ext cx="8229600" cy="1143000"/>
          </a:xfrm>
        </p:spPr>
        <p:txBody>
          <a:bodyPr/>
          <a:lstStyle/>
          <a:p>
            <a:pPr algn="ctr" rtl="1" eaLnBrk="1" hangingPunct="1">
              <a:defRPr/>
            </a:pPr>
            <a:r>
              <a:rPr lang="he-IL" sz="4000" dirty="0"/>
              <a:t>כעס, ביקורת עצמית, ודיכאון</a:t>
            </a:r>
            <a:endParaRPr lang="en-US" sz="4000" dirty="0"/>
          </a:p>
        </p:txBody>
      </p:sp>
      <p:sp>
        <p:nvSpPr>
          <p:cNvPr id="447491" name="Rectangle 3"/>
          <p:cNvSpPr>
            <a:spLocks noGrp="1" noChangeArrowheads="1"/>
          </p:cNvSpPr>
          <p:nvPr>
            <p:ph idx="1"/>
          </p:nvPr>
        </p:nvSpPr>
        <p:spPr>
          <a:xfrm>
            <a:off x="720080" y="1988840"/>
            <a:ext cx="8316416" cy="4032448"/>
          </a:xfrm>
        </p:spPr>
        <p:txBody>
          <a:bodyPr>
            <a:normAutofit/>
          </a:bodyPr>
          <a:lstStyle/>
          <a:p>
            <a:pPr algn="r" rtl="1" eaLnBrk="1" hangingPunct="1">
              <a:lnSpc>
                <a:spcPct val="80000"/>
              </a:lnSpc>
              <a:defRPr/>
            </a:pPr>
            <a:r>
              <a:rPr lang="he-IL" sz="2800" dirty="0"/>
              <a:t>נשים פגיעות במיוחד להדחקת כעס בעקבות </a:t>
            </a:r>
            <a:r>
              <a:rPr lang="he-IL" sz="2800" b="1" dirty="0"/>
              <a:t>סוציאליזציה</a:t>
            </a:r>
          </a:p>
          <a:p>
            <a:pPr algn="r" rtl="1" eaLnBrk="1" hangingPunct="1">
              <a:lnSpc>
                <a:spcPct val="80000"/>
              </a:lnSpc>
              <a:defRPr/>
            </a:pPr>
            <a:r>
              <a:rPr lang="he-IL" sz="2800" dirty="0"/>
              <a:t>הגדרת העצמי במונחים של מערכות יחסים</a:t>
            </a:r>
          </a:p>
          <a:p>
            <a:pPr algn="r" rtl="1" eaLnBrk="1" hangingPunct="1">
              <a:lnSpc>
                <a:spcPct val="80000"/>
              </a:lnSpc>
              <a:defRPr/>
            </a:pPr>
            <a:r>
              <a:rPr lang="he-IL" sz="2800" dirty="0"/>
              <a:t>התחשבות ברגשותיהם של אחרים</a:t>
            </a:r>
          </a:p>
          <a:p>
            <a:pPr algn="r" rtl="1" eaLnBrk="1" hangingPunct="1">
              <a:lnSpc>
                <a:spcPct val="80000"/>
              </a:lnSpc>
              <a:defRPr/>
            </a:pPr>
            <a:r>
              <a:rPr lang="he-IL" sz="2800" dirty="0"/>
              <a:t>נשים הרבה יותר מוכנות להקריב את תחושת העצמי שלהן על מנת לשמר מערכות יחסים</a:t>
            </a:r>
          </a:p>
          <a:p>
            <a:pPr marL="0" indent="0" algn="r" rtl="1" eaLnBrk="1" hangingPunct="1">
              <a:lnSpc>
                <a:spcPct val="80000"/>
              </a:lnSpc>
              <a:buNone/>
              <a:defRPr/>
            </a:pPr>
            <a:endParaRPr lang="he-IL" sz="2800" dirty="0"/>
          </a:p>
          <a:p>
            <a:pPr marL="0" indent="0" algn="r" rtl="1" eaLnBrk="1" hangingPunct="1">
              <a:lnSpc>
                <a:spcPct val="80000"/>
              </a:lnSpc>
              <a:buNone/>
              <a:defRPr/>
            </a:pPr>
            <a:r>
              <a:rPr lang="en-US" sz="2800" dirty="0"/>
              <a:t>(Jack, 1991)</a:t>
            </a:r>
            <a:endParaRPr lang="he-IL" sz="2800" dirty="0"/>
          </a:p>
        </p:txBody>
      </p:sp>
      <p:sp>
        <p:nvSpPr>
          <p:cNvPr id="2" name="TextBox 1"/>
          <p:cNvSpPr txBox="1"/>
          <p:nvPr/>
        </p:nvSpPr>
        <p:spPr>
          <a:xfrm>
            <a:off x="3707904" y="1360240"/>
            <a:ext cx="5184576" cy="584775"/>
          </a:xfrm>
          <a:prstGeom prst="rect">
            <a:avLst/>
          </a:prstGeom>
          <a:noFill/>
        </p:spPr>
        <p:txBody>
          <a:bodyPr wrap="square" rtlCol="0">
            <a:spAutoFit/>
          </a:bodyPr>
          <a:lstStyle/>
          <a:p>
            <a:r>
              <a:rPr lang="he-IL" sz="3200" u="sng" dirty="0"/>
              <a:t>תיאוריות פמיניסטיות מודרניות:</a:t>
            </a:r>
            <a:endParaRPr lang="en-US" sz="3200" u="sng" dirty="0"/>
          </a:p>
        </p:txBody>
      </p:sp>
    </p:spTree>
    <p:extLst>
      <p:ext uri="{BB962C8B-B14F-4D97-AF65-F5344CB8AC3E}">
        <p14:creationId xmlns:p14="http://schemas.microsoft.com/office/powerpoint/2010/main" val="2545971139"/>
      </p:ext>
    </p:extLst>
  </p:cSld>
  <p:clrMapOvr>
    <a:masterClrMapping/>
  </p:clrMapOvr>
  <p:transition spd="slow">
    <p:push dir="u"/>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xfrm>
            <a:off x="971600" y="173597"/>
            <a:ext cx="7704667" cy="1323826"/>
          </a:xfrm>
        </p:spPr>
        <p:txBody>
          <a:bodyPr/>
          <a:lstStyle/>
          <a:p>
            <a:pPr algn="ctr" rtl="1" eaLnBrk="1" hangingPunct="1">
              <a:defRPr/>
            </a:pPr>
            <a:r>
              <a:rPr lang="he-IL" sz="4000" dirty="0"/>
              <a:t>כעס, ביקורת עצמית, ודיכאון</a:t>
            </a:r>
            <a:endParaRPr lang="en-US" sz="4000" dirty="0"/>
          </a:p>
        </p:txBody>
      </p:sp>
      <p:sp>
        <p:nvSpPr>
          <p:cNvPr id="447491" name="Rectangle 3"/>
          <p:cNvSpPr>
            <a:spLocks noGrp="1" noChangeArrowheads="1"/>
          </p:cNvSpPr>
          <p:nvPr>
            <p:ph idx="1"/>
          </p:nvPr>
        </p:nvSpPr>
        <p:spPr>
          <a:xfrm>
            <a:off x="2139130" y="2556779"/>
            <a:ext cx="6832931" cy="3950704"/>
          </a:xfrm>
        </p:spPr>
        <p:txBody>
          <a:bodyPr>
            <a:normAutofit/>
          </a:bodyPr>
          <a:lstStyle/>
          <a:p>
            <a:pPr algn="r" rtl="1" eaLnBrk="1" hangingPunct="1">
              <a:lnSpc>
                <a:spcPct val="80000"/>
              </a:lnSpc>
              <a:defRPr/>
            </a:pPr>
            <a:r>
              <a:rPr lang="he-IL" sz="2800" dirty="0"/>
              <a:t>יש הבדל בין רגשות "ראשוניים" ל"שניוניים"</a:t>
            </a:r>
          </a:p>
          <a:p>
            <a:pPr algn="r" rtl="1" eaLnBrk="1" hangingPunct="1">
              <a:lnSpc>
                <a:spcPct val="80000"/>
              </a:lnSpc>
              <a:defRPr/>
            </a:pPr>
            <a:endParaRPr lang="he-IL" sz="2800" dirty="0"/>
          </a:p>
          <a:p>
            <a:pPr algn="r" rtl="1" eaLnBrk="1" hangingPunct="1">
              <a:lnSpc>
                <a:spcPct val="80000"/>
              </a:lnSpc>
              <a:defRPr/>
            </a:pPr>
            <a:r>
              <a:rPr lang="he-IL" sz="2800" dirty="0"/>
              <a:t>"כעס משני" – שימוש בכעס כדי למסך עצב / חשש מדחייה</a:t>
            </a:r>
          </a:p>
          <a:p>
            <a:pPr marL="0" indent="0" algn="r" rtl="1" eaLnBrk="1" hangingPunct="1">
              <a:lnSpc>
                <a:spcPct val="80000"/>
              </a:lnSpc>
              <a:buNone/>
              <a:defRPr/>
            </a:pPr>
            <a:endParaRPr lang="he-IL" sz="2800" dirty="0"/>
          </a:p>
          <a:p>
            <a:pPr algn="r" rtl="1" eaLnBrk="1" hangingPunct="1">
              <a:lnSpc>
                <a:spcPct val="80000"/>
              </a:lnSpc>
              <a:defRPr/>
            </a:pPr>
            <a:r>
              <a:rPr lang="he-IL" sz="2800" dirty="0"/>
              <a:t>שימוש בעצב על מנת למסך כעס </a:t>
            </a:r>
          </a:p>
          <a:p>
            <a:pPr marL="0" indent="0" algn="r" rtl="1" eaLnBrk="1" hangingPunct="1">
              <a:lnSpc>
                <a:spcPct val="80000"/>
              </a:lnSpc>
              <a:buNone/>
              <a:defRPr/>
            </a:pPr>
            <a:r>
              <a:rPr lang="he-IL" sz="2800" dirty="0"/>
              <a:t>	</a:t>
            </a:r>
            <a:r>
              <a:rPr lang="en-US" dirty="0"/>
              <a:t>Greenberg &amp; </a:t>
            </a:r>
            <a:r>
              <a:rPr lang="en-US" dirty="0" err="1"/>
              <a:t>Safran</a:t>
            </a:r>
            <a:r>
              <a:rPr lang="en-US" dirty="0"/>
              <a:t> (1987)</a:t>
            </a:r>
            <a:endParaRPr lang="he-IL" dirty="0"/>
          </a:p>
        </p:txBody>
      </p:sp>
      <p:sp>
        <p:nvSpPr>
          <p:cNvPr id="2" name="TextBox 1"/>
          <p:cNvSpPr txBox="1"/>
          <p:nvPr/>
        </p:nvSpPr>
        <p:spPr>
          <a:xfrm>
            <a:off x="2139130" y="1376615"/>
            <a:ext cx="6624735" cy="1077218"/>
          </a:xfrm>
          <a:prstGeom prst="rect">
            <a:avLst/>
          </a:prstGeom>
          <a:noFill/>
        </p:spPr>
        <p:txBody>
          <a:bodyPr wrap="square" rtlCol="0">
            <a:spAutoFit/>
          </a:bodyPr>
          <a:lstStyle/>
          <a:p>
            <a:r>
              <a:rPr lang="he-IL" sz="3200" u="sng" dirty="0"/>
              <a:t>הגישה החווייתית: </a:t>
            </a:r>
            <a:r>
              <a:rPr lang="en-US" sz="3200" u="sng" dirty="0"/>
              <a:t>Experiential</a:t>
            </a:r>
          </a:p>
          <a:p>
            <a:r>
              <a:rPr lang="he-IL" sz="3200" u="sng" dirty="0"/>
              <a:t>למשל: </a:t>
            </a:r>
            <a:r>
              <a:rPr lang="en-US" sz="3200" u="sng" dirty="0"/>
              <a:t>emotion-focused therapy</a:t>
            </a:r>
            <a:endParaRPr lang="he-IL" sz="3200" u="sng" dirty="0"/>
          </a:p>
        </p:txBody>
      </p:sp>
    </p:spTree>
    <p:extLst>
      <p:ext uri="{BB962C8B-B14F-4D97-AF65-F5344CB8AC3E}">
        <p14:creationId xmlns:p14="http://schemas.microsoft.com/office/powerpoint/2010/main" val="22002121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7491">
                                            <p:txEl>
                                              <p:pRg st="2" end="2"/>
                                            </p:txEl>
                                          </p:spTgt>
                                        </p:tgtEl>
                                        <p:attrNameLst>
                                          <p:attrName>style.visibility</p:attrName>
                                        </p:attrNameLst>
                                      </p:cBhvr>
                                      <p:to>
                                        <p:strVal val="visible"/>
                                      </p:to>
                                    </p:set>
                                    <p:animEffect transition="in" filter="fade">
                                      <p:cBhvr>
                                        <p:cTn id="7" dur="500"/>
                                        <p:tgtEl>
                                          <p:spTgt spid="44749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47491">
                                            <p:txEl>
                                              <p:pRg st="4" end="4"/>
                                            </p:txEl>
                                          </p:spTgt>
                                        </p:tgtEl>
                                        <p:attrNameLst>
                                          <p:attrName>style.visibility</p:attrName>
                                        </p:attrNameLst>
                                      </p:cBhvr>
                                      <p:to>
                                        <p:strVal val="visible"/>
                                      </p:to>
                                    </p:set>
                                    <p:animEffect transition="in" filter="fade">
                                      <p:cBhvr>
                                        <p:cTn id="12" dur="500"/>
                                        <p:tgtEl>
                                          <p:spTgt spid="447491">
                                            <p:txEl>
                                              <p:pRg st="4" end="4"/>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47491">
                                            <p:txEl>
                                              <p:pRg st="5" end="5"/>
                                            </p:txEl>
                                          </p:spTgt>
                                        </p:tgtEl>
                                        <p:attrNameLst>
                                          <p:attrName>style.visibility</p:attrName>
                                        </p:attrNameLst>
                                      </p:cBhvr>
                                      <p:to>
                                        <p:strVal val="visible"/>
                                      </p:to>
                                    </p:set>
                                    <p:animEffect transition="in" filter="fade">
                                      <p:cBhvr>
                                        <p:cTn id="15" dur="500"/>
                                        <p:tgtEl>
                                          <p:spTgt spid="44749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491" grpId="0" uiExpand="1"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xfrm>
            <a:off x="457200" y="188640"/>
            <a:ext cx="8229600" cy="1143000"/>
          </a:xfrm>
        </p:spPr>
        <p:txBody>
          <a:bodyPr/>
          <a:lstStyle/>
          <a:p>
            <a:pPr algn="ctr" rtl="1" eaLnBrk="1" hangingPunct="1">
              <a:defRPr/>
            </a:pPr>
            <a:r>
              <a:rPr lang="he-IL" sz="4000" dirty="0"/>
              <a:t>כעס, ביקורת עצמית, ודיכאון</a:t>
            </a:r>
            <a:endParaRPr lang="en-US" sz="4000" dirty="0"/>
          </a:p>
        </p:txBody>
      </p:sp>
      <p:sp>
        <p:nvSpPr>
          <p:cNvPr id="447491" name="Rectangle 3"/>
          <p:cNvSpPr>
            <a:spLocks noGrp="1" noChangeArrowheads="1"/>
          </p:cNvSpPr>
          <p:nvPr>
            <p:ph idx="1"/>
          </p:nvPr>
        </p:nvSpPr>
        <p:spPr>
          <a:xfrm>
            <a:off x="2674640" y="1700808"/>
            <a:ext cx="6012160" cy="4320480"/>
          </a:xfrm>
        </p:spPr>
        <p:txBody>
          <a:bodyPr>
            <a:noAutofit/>
          </a:bodyPr>
          <a:lstStyle/>
          <a:p>
            <a:pPr algn="r" rtl="1" eaLnBrk="1" hangingPunct="1">
              <a:lnSpc>
                <a:spcPct val="80000"/>
              </a:lnSpc>
              <a:defRPr/>
            </a:pPr>
            <a:r>
              <a:rPr lang="he-IL" sz="2800" dirty="0"/>
              <a:t>הכחשת חוויה רגשית (כגון כעס) משפיעה על הבריאות הנפשית</a:t>
            </a:r>
          </a:p>
          <a:p>
            <a:pPr algn="r" rtl="1" eaLnBrk="1" hangingPunct="1">
              <a:lnSpc>
                <a:spcPct val="80000"/>
              </a:lnSpc>
              <a:buNone/>
              <a:defRPr/>
            </a:pPr>
            <a:endParaRPr lang="he-IL" sz="2800" dirty="0"/>
          </a:p>
          <a:p>
            <a:pPr algn="r" rtl="1" eaLnBrk="1" hangingPunct="1">
              <a:lnSpc>
                <a:spcPct val="80000"/>
              </a:lnSpc>
              <a:defRPr/>
            </a:pPr>
            <a:r>
              <a:rPr lang="he-IL" sz="2800" dirty="0"/>
              <a:t>חוסר יכולת להשתמש באסטרטגיות התמודדות (כגון </a:t>
            </a:r>
            <a:r>
              <a:rPr lang="en-US" sz="2800" dirty="0"/>
              <a:t>fight or flight</a:t>
            </a:r>
            <a:r>
              <a:rPr lang="he-IL" sz="2800" dirty="0"/>
              <a:t>) נקשר לדיכאון</a:t>
            </a:r>
          </a:p>
          <a:p>
            <a:pPr marL="0" indent="0" algn="r" rtl="1" eaLnBrk="1" hangingPunct="1">
              <a:lnSpc>
                <a:spcPct val="80000"/>
              </a:lnSpc>
              <a:buNone/>
              <a:defRPr/>
            </a:pPr>
            <a:r>
              <a:rPr lang="he-IL" sz="2800" dirty="0"/>
              <a:t>	</a:t>
            </a:r>
            <a:r>
              <a:rPr lang="he-IL" sz="1800" dirty="0"/>
              <a:t>(</a:t>
            </a:r>
            <a:r>
              <a:rPr lang="en-US" sz="1800" dirty="0"/>
              <a:t>Gilbert, Gilbert, &amp; Irons, 2004</a:t>
            </a:r>
            <a:r>
              <a:rPr lang="he-IL" sz="1800" dirty="0"/>
              <a:t>)</a:t>
            </a:r>
          </a:p>
        </p:txBody>
      </p:sp>
    </p:spTree>
    <p:extLst>
      <p:ext uri="{BB962C8B-B14F-4D97-AF65-F5344CB8AC3E}">
        <p14:creationId xmlns:p14="http://schemas.microsoft.com/office/powerpoint/2010/main" val="1909729301"/>
      </p:ext>
    </p:extLst>
  </p:cSld>
  <p:clrMapOvr>
    <a:masterClrMapping/>
  </p:clrMapOvr>
  <p:transition spd="slow">
    <p:push dir="u"/>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xfrm>
            <a:off x="929680" y="0"/>
            <a:ext cx="7704667" cy="1459631"/>
          </a:xfrm>
        </p:spPr>
        <p:txBody>
          <a:bodyPr/>
          <a:lstStyle/>
          <a:p>
            <a:pPr algn="ctr" rtl="1" eaLnBrk="1" hangingPunct="1">
              <a:defRPr/>
            </a:pPr>
            <a:r>
              <a:rPr lang="he-IL" sz="4000" dirty="0"/>
              <a:t>כעס, ביקורת עצמית, ודיכאון</a:t>
            </a:r>
            <a:endParaRPr lang="en-US" sz="4000" dirty="0"/>
          </a:p>
        </p:txBody>
      </p:sp>
      <p:sp>
        <p:nvSpPr>
          <p:cNvPr id="447491" name="Rectangle 3"/>
          <p:cNvSpPr>
            <a:spLocks noGrp="1" noChangeArrowheads="1"/>
          </p:cNvSpPr>
          <p:nvPr>
            <p:ph idx="1"/>
          </p:nvPr>
        </p:nvSpPr>
        <p:spPr>
          <a:xfrm>
            <a:off x="939180" y="2199680"/>
            <a:ext cx="7452320" cy="1800200"/>
          </a:xfrm>
        </p:spPr>
        <p:txBody>
          <a:bodyPr>
            <a:normAutofit/>
          </a:bodyPr>
          <a:lstStyle/>
          <a:p>
            <a:pPr algn="r" rtl="1" eaLnBrk="1" hangingPunct="1">
              <a:lnSpc>
                <a:spcPct val="80000"/>
              </a:lnSpc>
              <a:defRPr/>
            </a:pPr>
            <a:r>
              <a:rPr lang="he-IL" sz="2800" dirty="0"/>
              <a:t>מהן העמדות כלפי כעס במשפחתך?</a:t>
            </a:r>
          </a:p>
          <a:p>
            <a:pPr algn="r" rtl="1" eaLnBrk="1" hangingPunct="1">
              <a:lnSpc>
                <a:spcPct val="80000"/>
              </a:lnSpc>
              <a:defRPr/>
            </a:pPr>
            <a:r>
              <a:rPr lang="he-IL" sz="2800" dirty="0"/>
              <a:t>ומה עם הבעת רגש בכלל?</a:t>
            </a:r>
          </a:p>
        </p:txBody>
      </p:sp>
    </p:spTree>
    <p:extLst>
      <p:ext uri="{BB962C8B-B14F-4D97-AF65-F5344CB8AC3E}">
        <p14:creationId xmlns:p14="http://schemas.microsoft.com/office/powerpoint/2010/main" val="2401152527"/>
      </p:ext>
    </p:extLst>
  </p:cSld>
  <p:clrMapOvr>
    <a:masterClrMapping/>
  </p:clrMapOvr>
  <p:transition spd="slow">
    <p:push dir="u"/>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TM03457496[[fn=Parallax]]</Template>
  <TotalTime>32119</TotalTime>
  <Words>2435</Words>
  <Application>Microsoft Office PowerPoint</Application>
  <PresentationFormat>On-screen Show (4:3)</PresentationFormat>
  <Paragraphs>410</Paragraphs>
  <Slides>66</Slides>
  <Notes>60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66</vt:i4>
      </vt:variant>
    </vt:vector>
  </HeadingPairs>
  <TitlesOfParts>
    <vt:vector size="73" baseType="lpstr">
      <vt:lpstr>Arial</vt:lpstr>
      <vt:lpstr>Brush Script MT</vt:lpstr>
      <vt:lpstr>Corbel</vt:lpstr>
      <vt:lpstr>Guttman Mantova-Decor</vt:lpstr>
      <vt:lpstr>Tahoma</vt:lpstr>
      <vt:lpstr>Wingdings</vt:lpstr>
      <vt:lpstr>Parallax</vt:lpstr>
      <vt:lpstr>פסיכולוגיה אבנורמלית</vt:lpstr>
      <vt:lpstr>גורמים אטיולוגיים לדיכאון: ביולוגיה</vt:lpstr>
      <vt:lpstr>גורמים אטיולוגיים לדיכאון: ביולוגיים</vt:lpstr>
      <vt:lpstr>נוירו-טרנסמיטרים ודיכאון</vt:lpstr>
      <vt:lpstr>נוירו-טרנסמיטרים ודיכאון</vt:lpstr>
      <vt:lpstr>הורמונים ודיכאון</vt:lpstr>
      <vt:lpstr>הורמונים ודיכאון</vt:lpstr>
      <vt:lpstr>הורמונים ודיכאון</vt:lpstr>
      <vt:lpstr>הורמונים ודיכאון</vt:lpstr>
      <vt:lpstr>אזורי מוח ודיכאון</vt:lpstr>
      <vt:lpstr>אזורי מוח ודיכאון</vt:lpstr>
      <vt:lpstr>גורמים אטיולוגיים לדיכאון: פסיכו-סוציאליים</vt:lpstr>
      <vt:lpstr>התקשרות (attachment)</vt:lpstr>
      <vt:lpstr>חוסר אונים/תקווה והתקשרות (attachment)</vt:lpstr>
      <vt:lpstr>התקשרות ודיכאון</vt:lpstr>
      <vt:lpstr>התקשרות ודיכאון</vt:lpstr>
      <vt:lpstr>גורמים אטיולוגיים פסיכו-סוציאליים</vt:lpstr>
      <vt:lpstr>גורמים אטיולוגיים לדיכאון: פסיכו-סוציאליים</vt:lpstr>
      <vt:lpstr>גורמים פסיכו-סוציאליים: אירועי חיים</vt:lpstr>
      <vt:lpstr>גורמים פסיכו-סוציאליים: אירועי חיים</vt:lpstr>
      <vt:lpstr>גורמים פסיכו-סוציאליים: אירועי חיים</vt:lpstr>
      <vt:lpstr>גורמים פסיכו-סוציאליים: מודל דיאתזה-לחץ (Diathesis-stress)</vt:lpstr>
      <vt:lpstr>גורמים פסיכו-סוציאליים: מודל דיאתזה-לחץ (Diathesis-stress)</vt:lpstr>
      <vt:lpstr>הגישה הקוגניטיבית להסבר דיכאון</vt:lpstr>
      <vt:lpstr>גורמים פסיכו-סוציאליים: נטיות קוגניטיביות המהוות פגיעוּת לדיכאון</vt:lpstr>
      <vt:lpstr>פקטורים קוגניטיביים: סכימות דפרסוגניות</vt:lpstr>
      <vt:lpstr>פקטורים קוגניטיביים: סכימות דפרסוגניות</vt:lpstr>
      <vt:lpstr>פקטורים קוגניטיביים: סכימות דפרסוגניות</vt:lpstr>
      <vt:lpstr>PowerPoint Presentation</vt:lpstr>
      <vt:lpstr>פקטורים קוגניטיביים: המשולש הקוגניטיבי השלילי</vt:lpstr>
      <vt:lpstr>פקטורים קוגניטיביים: טעויות בלוגיקה</vt:lpstr>
      <vt:lpstr>פקטורים קוגניטיביים: טעויות בלוגיקה</vt:lpstr>
      <vt:lpstr>פקטורים קוגניטיביים: טעויות בלוגיקה</vt:lpstr>
      <vt:lpstr>פקטורים קוגניטיביים: טעויות בלוגיקה</vt:lpstr>
      <vt:lpstr>פקטורים קוגניטיביים: טעויות בלוגיקה</vt:lpstr>
      <vt:lpstr>PowerPoint Presentation</vt:lpstr>
      <vt:lpstr>מחקר על התיאוריה של בק</vt:lpstr>
      <vt:lpstr>מחקר על התיאוריה של בק</vt:lpstr>
      <vt:lpstr>חוסר אונים נרכש learned helplessness</vt:lpstr>
      <vt:lpstr>חוסר אונים נרכש learned helplessness</vt:lpstr>
      <vt:lpstr>חוסר אונים נרכש learned helplessness</vt:lpstr>
      <vt:lpstr>חוסר אונים נרכש: ייחוסים (attributions)</vt:lpstr>
      <vt:lpstr>חוסר אונים נרכש: ייחוסים (attributions)</vt:lpstr>
      <vt:lpstr>חוסר אונים נרכש: ייחוסים (attributions)</vt:lpstr>
      <vt:lpstr>חוסר אונים נרכש: ייחוסים</vt:lpstr>
      <vt:lpstr>חוסר תקווה - hopelessness</vt:lpstr>
      <vt:lpstr>רומינציה (Rumination) ודיכאון</vt:lpstr>
      <vt:lpstr>רומינציה (Rumination) ודיכאון</vt:lpstr>
      <vt:lpstr>רומינציה (Rumination) ודיכאון</vt:lpstr>
      <vt:lpstr>הגישה הפסיכו-דינמית להסבר דיכאון</vt:lpstr>
      <vt:lpstr>כעס, ביקורת עצמית, ודיכאון</vt:lpstr>
      <vt:lpstr>כעס, ביקורת עצמית, ודיכאון</vt:lpstr>
      <vt:lpstr>כעס, ביקורת עצמית, ודיכאון</vt:lpstr>
      <vt:lpstr>כעס, ביקורת עצמית, ודיכאון</vt:lpstr>
      <vt:lpstr>כעס, ביקורת עצמית, ודיכאון</vt:lpstr>
      <vt:lpstr>כעס, ביקורת עצמית, ודיכאון</vt:lpstr>
      <vt:lpstr>דוגמא קלינית</vt:lpstr>
      <vt:lpstr>כעס, ביקורת עצמית, ודיכאון</vt:lpstr>
      <vt:lpstr>כעס, ביקורת עצמית, ודיכאון</vt:lpstr>
      <vt:lpstr>המשך דוגמא קלינית</vt:lpstr>
      <vt:lpstr>כעס, ביקורת עצמית, ודיכאון</vt:lpstr>
      <vt:lpstr>ביקורת עצמית: self-criticism</vt:lpstr>
      <vt:lpstr>כעס, ביקורת עצמית, ודיכאון</vt:lpstr>
      <vt:lpstr>כעס, ביקורת עצמית, ודיכאון</vt:lpstr>
      <vt:lpstr>כעס, ביקורת עצמית, ודיכאון</vt:lpstr>
      <vt:lpstr>כעס, ביקורת עצמית, ודיכאון</vt:lpstr>
    </vt:vector>
  </TitlesOfParts>
  <Company>Ben-Gurion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Abnormal Psychology</dc:title>
  <dc:creator>Gary Diamond</dc:creator>
  <cp:lastModifiedBy>סופר</cp:lastModifiedBy>
  <cp:revision>1648</cp:revision>
  <dcterms:created xsi:type="dcterms:W3CDTF">2008-01-20T14:16:09Z</dcterms:created>
  <dcterms:modified xsi:type="dcterms:W3CDTF">2020-10-17T08:14:20Z</dcterms:modified>
</cp:coreProperties>
</file>