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9" r:id="rId12"/>
    <p:sldId id="270" r:id="rId13"/>
    <p:sldId id="271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64JeEqBbb57RImSQSaGf8waXw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990" autoAdjust="0"/>
  </p:normalViewPr>
  <p:slideViewPr>
    <p:cSldViewPr snapToGrid="0">
      <p:cViewPr varScale="1">
        <p:scale>
          <a:sx n="62" d="100"/>
          <a:sy n="62" d="100"/>
        </p:scale>
        <p:origin x="14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אורי מידן" userId="011f4a19-fd23-446b-9b83-14fbcaf1494e" providerId="ADAL" clId="{C305B1F5-A674-4C2E-A30B-65252D14774A}"/>
    <pc:docChg chg="delSld modSld">
      <pc:chgData name="אורי מידן" userId="011f4a19-fd23-446b-9b83-14fbcaf1494e" providerId="ADAL" clId="{C305B1F5-A674-4C2E-A30B-65252D14774A}" dt="2022-12-25T08:17:59.824" v="5" actId="20577"/>
      <pc:docMkLst>
        <pc:docMk/>
      </pc:docMkLst>
      <pc:sldChg chg="modNotesTx">
        <pc:chgData name="אורי מידן" userId="011f4a19-fd23-446b-9b83-14fbcaf1494e" providerId="ADAL" clId="{C305B1F5-A674-4C2E-A30B-65252D14774A}" dt="2022-12-25T08:17:27.034" v="2" actId="20577"/>
        <pc:sldMkLst>
          <pc:docMk/>
          <pc:sldMk cId="0" sldId="256"/>
        </pc:sldMkLst>
      </pc:sldChg>
      <pc:sldChg chg="modNotesTx">
        <pc:chgData name="אורי מידן" userId="011f4a19-fd23-446b-9b83-14fbcaf1494e" providerId="ADAL" clId="{C305B1F5-A674-4C2E-A30B-65252D14774A}" dt="2022-12-25T08:17:30.739" v="3" actId="20577"/>
        <pc:sldMkLst>
          <pc:docMk/>
          <pc:sldMk cId="0" sldId="257"/>
        </pc:sldMkLst>
      </pc:sldChg>
      <pc:sldChg chg="modNotesTx">
        <pc:chgData name="אורי מידן" userId="011f4a19-fd23-446b-9b83-14fbcaf1494e" providerId="ADAL" clId="{C305B1F5-A674-4C2E-A30B-65252D14774A}" dt="2022-12-25T08:17:48.701" v="4" actId="20577"/>
        <pc:sldMkLst>
          <pc:docMk/>
          <pc:sldMk cId="0" sldId="262"/>
        </pc:sldMkLst>
      </pc:sldChg>
      <pc:sldChg chg="del">
        <pc:chgData name="אורי מידן" userId="011f4a19-fd23-446b-9b83-14fbcaf1494e" providerId="ADAL" clId="{C305B1F5-A674-4C2E-A30B-65252D14774A}" dt="2022-12-25T08:13:03.741" v="0" actId="47"/>
        <pc:sldMkLst>
          <pc:docMk/>
          <pc:sldMk cId="0" sldId="263"/>
        </pc:sldMkLst>
      </pc:sldChg>
      <pc:sldChg chg="del">
        <pc:chgData name="אורי מידן" userId="011f4a19-fd23-446b-9b83-14fbcaf1494e" providerId="ADAL" clId="{C305B1F5-A674-4C2E-A30B-65252D14774A}" dt="2022-12-25T08:13:03.741" v="0" actId="47"/>
        <pc:sldMkLst>
          <pc:docMk/>
          <pc:sldMk cId="0" sldId="264"/>
        </pc:sldMkLst>
      </pc:sldChg>
      <pc:sldChg chg="del">
        <pc:chgData name="אורי מידן" userId="011f4a19-fd23-446b-9b83-14fbcaf1494e" providerId="ADAL" clId="{C305B1F5-A674-4C2E-A30B-65252D14774A}" dt="2022-12-25T08:13:03.741" v="0" actId="47"/>
        <pc:sldMkLst>
          <pc:docMk/>
          <pc:sldMk cId="0" sldId="265"/>
        </pc:sldMkLst>
      </pc:sldChg>
      <pc:sldChg chg="del">
        <pc:chgData name="אורי מידן" userId="011f4a19-fd23-446b-9b83-14fbcaf1494e" providerId="ADAL" clId="{C305B1F5-A674-4C2E-A30B-65252D14774A}" dt="2022-12-25T08:13:08.008" v="1" actId="47"/>
        <pc:sldMkLst>
          <pc:docMk/>
          <pc:sldMk cId="0" sldId="268"/>
        </pc:sldMkLst>
      </pc:sldChg>
      <pc:sldChg chg="modNotesTx">
        <pc:chgData name="אורי מידן" userId="011f4a19-fd23-446b-9b83-14fbcaf1494e" providerId="ADAL" clId="{C305B1F5-A674-4C2E-A30B-65252D14774A}" dt="2022-12-25T08:17:59.824" v="5" actId="20577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 dirty="0"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26;p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3" name="Google Shape;143;p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p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1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95" name="Google Shape;195;p1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219" name="Google Shape;219;p1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229" name="Google Shape;229;p1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9" name="Google Shape;239;p1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Poe76zLndr8?t=458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1PuvXpv0yDM" TargetMode="External"/><Relationship Id="rId4" Type="http://schemas.openxmlformats.org/officeDocument/2006/relationships/hyperlink" Target="https://youtu.be/E5wKqDydcFQ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600"/>
              <a:buFont typeface="Arial"/>
              <a:buNone/>
            </a:pPr>
            <a:r>
              <a:rPr lang="iw-IL" sz="16600">
                <a:latin typeface="Arial"/>
                <a:ea typeface="Arial"/>
                <a:cs typeface="Arial"/>
                <a:sym typeface="Arial"/>
              </a:rPr>
              <a:t>שינה</a:t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" descr="תוצאת תמונה עבור ‪sleeping snoopy‬‏"/>
          <p:cNvPicPr preferRelativeResize="0"/>
          <p:nvPr/>
        </p:nvPicPr>
        <p:blipFill rotWithShape="1">
          <a:blip r:embed="rId3">
            <a:alphaModFix/>
          </a:blip>
          <a:srcRect l="8649" r="3510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1514292" y="513612"/>
            <a:ext cx="9894133" cy="10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איך חוקרים שינה?</a:t>
            </a:r>
            <a:endParaRPr/>
          </a:p>
        </p:txBody>
      </p:sp>
      <p:pic>
        <p:nvPicPr>
          <p:cNvPr id="110" name="Google Shape;110;p2" descr="imag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4293" y="2806364"/>
            <a:ext cx="5069382" cy="23209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 rot="10800000">
            <a:off x="780154" y="1884045"/>
            <a:ext cx="3275668" cy="2853308"/>
          </a:xfrm>
          <a:custGeom>
            <a:avLst/>
            <a:gdLst/>
            <a:ahLst/>
            <a:cxnLst/>
            <a:rect l="l" t="t" r="r" b="b"/>
            <a:pathLst>
              <a:path w="3275668" h="2853308" extrusionOk="0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4055822" y="3222529"/>
            <a:ext cx="3242952" cy="2828156"/>
          </a:xfrm>
          <a:custGeom>
            <a:avLst/>
            <a:gdLst/>
            <a:ahLst/>
            <a:cxnLst/>
            <a:rect l="l" t="t" r="r" b="b"/>
            <a:pathLst>
              <a:path w="3242952" h="2828156" extrusionOk="0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>
            <a:spLocks noGrp="1"/>
          </p:cNvSpPr>
          <p:nvPr>
            <p:ph type="body" idx="1"/>
          </p:nvPr>
        </p:nvSpPr>
        <p:spPr>
          <a:xfrm>
            <a:off x="7781373" y="2279151"/>
            <a:ext cx="3627063" cy="3387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w-I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לרוב המחקר יתקיים במעבדות שינה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w-I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במהלך השינה </a:t>
            </a:r>
            <a:r>
              <a:rPr lang="iw-IL" sz="2400"/>
              <a:t>הנבדק מחובר לאלקטרודות הבודקות את הפעילות החשמלית שלו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 rot="-54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iw-IL" sz="4000">
                <a:solidFill>
                  <a:srgbClr val="FFFFFF"/>
                </a:solidFill>
              </a:rPr>
              <a:t>שלבי שינה</a:t>
            </a:r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body" idx="1"/>
          </p:nvPr>
        </p:nvSpPr>
        <p:spPr>
          <a:xfrm>
            <a:off x="1286930" y="2962451"/>
            <a:ext cx="5962109" cy="282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540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iw-IL" sz="4000" b="1"/>
              <a:t>ישנם שני מצבי שינה:</a:t>
            </a:r>
            <a:endParaRPr/>
          </a:p>
          <a:p>
            <a:pPr marL="685800" lvl="1" indent="-254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iw-IL" sz="4000" b="1"/>
              <a:t>שנת non-REM</a:t>
            </a:r>
            <a:endParaRPr/>
          </a:p>
          <a:p>
            <a:pPr marL="685800" lvl="1" indent="-254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iw-IL" sz="4000" b="1"/>
              <a:t>שנת REM</a:t>
            </a:r>
            <a:endParaRPr sz="4000"/>
          </a:p>
          <a:p>
            <a:pPr marL="228600" lvl="0" indent="-50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49039" y="2962451"/>
            <a:ext cx="2820012" cy="2820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/>
          <p:nvPr/>
        </p:nvSpPr>
        <p:spPr>
          <a:xfrm>
            <a:off x="0" y="1"/>
            <a:ext cx="12192000" cy="19110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 txBox="1"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w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Non-REM sleep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4" descr="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2" b="2801"/>
          <a:stretch/>
        </p:blipFill>
        <p:spPr>
          <a:xfrm>
            <a:off x="841248" y="2276857"/>
            <a:ext cx="5015484" cy="390010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 txBox="1">
            <a:spLocks noGrp="1"/>
          </p:cNvSpPr>
          <p:nvPr>
            <p:ph type="body" idx="1"/>
          </p:nvPr>
        </p:nvSpPr>
        <p:spPr>
          <a:xfrm>
            <a:off x="5856733" y="1911096"/>
            <a:ext cx="6098200" cy="494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 b="1" dirty="0"/>
              <a:t>מחולק ל-4 שלבים:</a:t>
            </a:r>
            <a:endParaRPr dirty="0"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 b="1" dirty="0"/>
              <a:t>שלב 1</a:t>
            </a:r>
            <a:r>
              <a:rPr lang="he-IL" sz="1600" b="1" dirty="0"/>
              <a:t>: </a:t>
            </a:r>
            <a:r>
              <a:rPr lang="iw-IL" sz="1600" dirty="0"/>
              <a:t>שלב ראשוני של ישנוניות. מעבר מערות לשינה.</a:t>
            </a:r>
            <a:endParaRPr sz="1600" b="1" dirty="0"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 b="1" dirty="0"/>
              <a:t>שלב </a:t>
            </a:r>
            <a:r>
              <a:rPr lang="he-IL" sz="1600" b="1" dirty="0"/>
              <a:t>2: </a:t>
            </a:r>
            <a:r>
              <a:rPr lang="iw-IL" sz="1600" b="1" dirty="0"/>
              <a:t> </a:t>
            </a:r>
            <a:r>
              <a:rPr lang="iw-IL" sz="1600" dirty="0"/>
              <a:t>שינה שטחית, ירידה בטונוס שרירים, ירידה בהכרה וירידה בקצב הלב. התעוררות קלה מאוד.</a:t>
            </a:r>
            <a:endParaRPr dirty="0"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 b="1" dirty="0"/>
              <a:t>שלב 4+3 </a:t>
            </a:r>
            <a:r>
              <a:rPr lang="he-IL" sz="1600" b="1" dirty="0"/>
              <a:t>: </a:t>
            </a:r>
            <a:r>
              <a:rPr lang="iw-IL" sz="1600" dirty="0"/>
              <a:t>שינה עמוקה המאופיינת בגלי מוח איטיים וארוכים (delta). פעילות מטבולית של המוח יורדת ל-75% מזו שמקימת בזמן ערות. המוח נח.</a:t>
            </a:r>
            <a:endParaRPr dirty="0"/>
          </a:p>
          <a:p>
            <a:pPr marL="457200" lvl="1" indent="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iw-IL" sz="1600" dirty="0"/>
              <a:t>תגובתיות נמוכה לסביבה</a:t>
            </a:r>
            <a:endParaRPr dirty="0"/>
          </a:p>
          <a:p>
            <a:pPr marL="457200" lvl="1" indent="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iw-IL" sz="1600" dirty="0"/>
              <a:t>יהיה קשה להעיר אדם שנמצא בשלב זה, גם אם יתעורר הוא יראה מבולבל</a:t>
            </a:r>
            <a:endParaRPr dirty="0"/>
          </a:p>
          <a:p>
            <a:pPr marL="457200" lvl="1" indent="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iw-IL" sz="1600" dirty="0"/>
              <a:t>שלב זה מגיע לאחר כשעה מתחילת הכניסה לשינה ונמשך כחצי שעה. </a:t>
            </a:r>
            <a:endParaRPr dirty="0"/>
          </a:p>
          <a:p>
            <a:pPr marL="228600" lvl="0" indent="-12700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lang="iw-IL" sz="4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REM sleep</a:t>
            </a:r>
            <a:endParaRPr sz="4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 txBox="1">
            <a:spLocks noGrp="1"/>
          </p:cNvSpPr>
          <p:nvPr>
            <p:ph type="body" idx="1"/>
          </p:nvPr>
        </p:nvSpPr>
        <p:spPr>
          <a:xfrm>
            <a:off x="0" y="1911350"/>
            <a:ext cx="12192000" cy="494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b="1" dirty="0"/>
              <a:t>REM-rapid eye movement</a:t>
            </a:r>
            <a:endParaRPr sz="1800" b="1"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b="1" dirty="0"/>
              <a:t>נקרא גם שנת חלום</a:t>
            </a:r>
            <a:endParaRPr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 </a:t>
            </a:r>
            <a:r>
              <a:rPr lang="iw-IL" sz="1800" dirty="0"/>
              <a:t>EEG זהה לזה של מצב ערות פעילה</a:t>
            </a:r>
            <a:endParaRPr sz="1800" b="1"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dirty="0"/>
              <a:t>דופק לא סדיר</a:t>
            </a:r>
            <a:endParaRPr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dirty="0"/>
              <a:t>נשימה שטוחה והתנשפויות פתאומיות</a:t>
            </a:r>
            <a:endParaRPr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dirty="0"/>
              <a:t>שרירים רפויים</a:t>
            </a:r>
            <a:endParaRPr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dirty="0"/>
              <a:t>שיתוק שינה</a:t>
            </a:r>
            <a:endParaRPr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sz="1800" dirty="0"/>
              <a:t>אורך האפיזודה הראשונה הוא בין 20 ל-30 דקות</a:t>
            </a:r>
            <a:endParaRPr lang="he-IL" dirty="0"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iw-IL" dirty="0"/>
              <a:t>ככל שמתקדמים במהלך הלילה שנת ה-REM מתארכת ושנת ה-slow wave מתקצרת</a:t>
            </a:r>
            <a:r>
              <a:rPr lang="he-IL" dirty="0">
                <a:sym typeface="Wingdings" panose="05000000000000000000" pitchFamily="2" charset="2"/>
              </a:rPr>
              <a:t> </a:t>
            </a:r>
            <a:r>
              <a:rPr lang="iw-IL" sz="1800" dirty="0"/>
              <a:t>שלב זה חשוב מאוד ללמידה וזיכרון.</a:t>
            </a:r>
            <a:endParaRPr dirty="0"/>
          </a:p>
          <a:p>
            <a:pPr marL="685800" lvl="1" indent="-1143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1143000" lvl="2" indent="-1143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600" lvl="0" indent="-11430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/>
          <p:nvPr/>
        </p:nvSpPr>
        <p:spPr>
          <a:xfrm>
            <a:off x="1" y="0"/>
            <a:ext cx="60821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iw-IL" sz="4400">
                <a:solidFill>
                  <a:srgbClr val="FFFFFF"/>
                </a:solidFill>
              </a:rPr>
              <a:t>חלימה</a:t>
            </a:r>
            <a:endParaRPr/>
          </a:p>
        </p:txBody>
      </p:sp>
      <p:sp>
        <p:nvSpPr>
          <p:cNvPr id="149" name="Google Shape;149;p6"/>
          <p:cNvSpPr txBox="1">
            <a:spLocks noGrp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iw-IL" sz="2400" dirty="0">
                <a:solidFill>
                  <a:srgbClr val="000000"/>
                </a:solidFill>
              </a:rPr>
              <a:t>אדם שיעירו אותו באמצע שנת REM </a:t>
            </a:r>
            <a:r>
              <a:rPr lang="he-IL" sz="2400" dirty="0">
                <a:solidFill>
                  <a:srgbClr val="000000"/>
                </a:solidFill>
              </a:rPr>
              <a:t> </a:t>
            </a:r>
            <a:r>
              <a:rPr lang="iw-IL" sz="2400" dirty="0">
                <a:solidFill>
                  <a:srgbClr val="000000"/>
                </a:solidFill>
              </a:rPr>
              <a:t>לרוב יעיד על חלום. החלום לרוב יהיה בצורת סיפור- נרטיב מתמשך.</a:t>
            </a:r>
            <a:endParaRPr dirty="0"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iw-IL" sz="2400" dirty="0">
                <a:solidFill>
                  <a:srgbClr val="000000"/>
                </a:solidFill>
              </a:rPr>
              <a:t>בשנתslow waves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he-IL" sz="2400" dirty="0">
                <a:solidFill>
                  <a:srgbClr val="000000"/>
                </a:solidFill>
              </a:rPr>
              <a:t> אנשים </a:t>
            </a:r>
            <a:r>
              <a:rPr lang="iw-IL" sz="2400" dirty="0">
                <a:solidFill>
                  <a:srgbClr val="000000"/>
                </a:solidFill>
              </a:rPr>
              <a:t>לרוב לא יעידו על חלום, ואם כן הוא יתקשר יותר לסיטואציות ולא לסיפורים.</a:t>
            </a:r>
            <a:r>
              <a:rPr lang="he-IL" sz="2400" dirty="0">
                <a:solidFill>
                  <a:srgbClr val="000000"/>
                </a:solidFill>
              </a:rPr>
              <a:t>	</a:t>
            </a:r>
            <a:endParaRPr dirty="0"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he-IL" sz="2400" dirty="0">
                <a:solidFill>
                  <a:srgbClr val="000000"/>
                </a:solidFill>
              </a:rPr>
              <a:t>ל</a:t>
            </a:r>
            <a:r>
              <a:rPr lang="iw-IL" sz="2400" dirty="0">
                <a:solidFill>
                  <a:srgbClr val="000000"/>
                </a:solidFill>
              </a:rPr>
              <a:t>רוב הסיטואציות</a:t>
            </a:r>
            <a:r>
              <a:rPr lang="he-IL" sz="2400" dirty="0">
                <a:solidFill>
                  <a:srgbClr val="000000"/>
                </a:solidFill>
              </a:rPr>
              <a:t> הלא נעימות שאנחנו מרגישים (תחושת נפילה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he-IL" sz="2400" dirty="0">
                <a:solidFill>
                  <a:srgbClr val="000000"/>
                </a:solidFill>
              </a:rPr>
              <a:t>חנק) מתרחשות בזמן שינת הגלים האיטיים.</a:t>
            </a:r>
            <a:r>
              <a:rPr lang="iw-IL" sz="2400" dirty="0">
                <a:solidFill>
                  <a:srgbClr val="000000"/>
                </a:solidFill>
              </a:rPr>
              <a:t> </a:t>
            </a:r>
            <a:endParaRPr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34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7" descr="תוצאת תמונה עבור שלבי שינה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648208"/>
            <a:ext cx="10905066" cy="5561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/>
          <p:nvPr/>
        </p:nvSpPr>
        <p:spPr>
          <a:xfrm>
            <a:off x="0" y="1"/>
            <a:ext cx="12192000" cy="19110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iw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מניעת שינה</a:t>
            </a:r>
            <a:endParaRPr/>
          </a:p>
        </p:txBody>
      </p:sp>
      <p:pic>
        <p:nvPicPr>
          <p:cNvPr id="190" name="Google Shape;190;p12" descr="תמונה קשורה"/>
          <p:cNvPicPr preferRelativeResize="0"/>
          <p:nvPr/>
        </p:nvPicPr>
        <p:blipFill rotWithShape="1">
          <a:blip r:embed="rId3">
            <a:alphaModFix/>
          </a:blip>
          <a:srcRect l="12948" r="14715" b="1"/>
          <a:stretch/>
        </p:blipFill>
        <p:spPr>
          <a:xfrm>
            <a:off x="147483" y="2656173"/>
            <a:ext cx="3726499" cy="289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 txBox="1">
            <a:spLocks noGrp="1"/>
          </p:cNvSpPr>
          <p:nvPr>
            <p:ph type="body" idx="1"/>
          </p:nvPr>
        </p:nvSpPr>
        <p:spPr>
          <a:xfrm>
            <a:off x="3674533" y="2055812"/>
            <a:ext cx="8517467" cy="458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r" rt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שינה נדרשת לפעילות מוחית וגופנית תקינה. 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מניעת שינה לאורך זמן פוגעת בפעילות המערכת החיסונית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תפקוד ירוד במטלות הדורשות פעילות קורטיקלית לאחר יומיים של מניעת שינה. 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ביצועים גרועים במטלות הדורשות דריכות, ערנות וקפדנות.</a:t>
            </a:r>
            <a:endParaRPr sz="1600"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פגיעה בשליפה מהזיכרון 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הגבלת שינה ל-50% מפחיתה חברותיות ואופטימיות בכ-15%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לאחר 52 שעות חסך פוחתת היכולת לזהות ריחות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מניעה של שנת REM הראתה האטה ביכולת למידה של מטלות מורכבות בחיות. </a:t>
            </a:r>
            <a:endParaRPr/>
          </a:p>
          <a:p>
            <a:pPr marL="685800" lvl="1" indent="-22860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 b="1"/>
              <a:t>פגיעה ביכולת נהיגה- נהיגה נפגעת מעייפות כמו מאלכוהול.</a:t>
            </a:r>
            <a:r>
              <a:rPr lang="iw-IL" sz="1600"/>
              <a:t> </a:t>
            </a:r>
            <a:r>
              <a:rPr lang="iw-IL" sz="1600" u="sng">
                <a:solidFill>
                  <a:schemeClr val="hlink"/>
                </a:solidFill>
                <a:hlinkClick r:id="rId4"/>
              </a:rPr>
              <a:t>https://youtu.be/Poe76zLndr8?t=458</a:t>
            </a:r>
            <a:r>
              <a:rPr lang="iw-IL" sz="1600"/>
              <a:t> </a:t>
            </a:r>
            <a:endParaRPr sz="1600"/>
          </a:p>
          <a:p>
            <a:pPr marL="457200" lvl="1" indent="0" algn="r" rtl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/>
          <p:nvPr/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libri"/>
              <a:buNone/>
            </a:pPr>
            <a:r>
              <a:rPr lang="iw-IL" sz="4600">
                <a:solidFill>
                  <a:srgbClr val="FFFFFF"/>
                </a:solidFill>
              </a:rPr>
              <a:t>שעון ביולוגי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199" name="Google Shape;199;p13"/>
          <p:cNvSpPr txBox="1">
            <a:spLocks noGrp="1"/>
          </p:cNvSpPr>
          <p:nvPr>
            <p:ph type="body" idx="1"/>
          </p:nvPr>
        </p:nvSpPr>
        <p:spPr>
          <a:xfrm>
            <a:off x="2201333" y="2055813"/>
            <a:ext cx="9770533" cy="464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5"/>
              <a:buChar char="•"/>
            </a:pPr>
            <a:r>
              <a:rPr lang="iw-IL" sz="2405"/>
              <a:t>רוב המערכות בגוף עובדות לפי שעון ביולוגי עם סדר מסוים, כאשר מתקיימים הבדלים אינדיבידואלים בין אדם לאדם.</a:t>
            </a:r>
            <a:endParaRPr/>
          </a:p>
          <a:p>
            <a:pPr marL="228600" lvl="0" indent="-228600" algn="r" rtl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5"/>
              <a:buChar char="•"/>
            </a:pPr>
            <a:r>
              <a:rPr lang="iw-IL" sz="2405"/>
              <a:t>יש אנשים שפעילים יותר ומעדיפים יותר את שעות הלילה ויש אנשים שיותר פעילים ומעדיפים את שעות היום.</a:t>
            </a:r>
            <a:endParaRPr/>
          </a:p>
          <a:p>
            <a:pPr marL="228600" lvl="0" indent="-228600" algn="r" rtl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5"/>
              <a:buChar char="•"/>
            </a:pPr>
            <a:r>
              <a:rPr lang="iw-IL" sz="2405"/>
              <a:t>השעון הביולוגי השונה גורם לנטיות לישון מאוחר יותר ולקום מאוחר יותר (טיפוסיים ליליים) או ללכת לישון מוקדם ולקום מוקדם (טיפוסי בוקר).</a:t>
            </a:r>
            <a:endParaRPr/>
          </a:p>
          <a:p>
            <a:pPr marL="0" lvl="0" indent="0" algn="r" rtl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5"/>
              <a:buNone/>
            </a:pPr>
            <a:r>
              <a:rPr lang="iw-IL" sz="2405" b="1"/>
              <a:t>יש הבדלים בינאישיים בצורך של שינה. אין כמות שעות שינה אחת לכולם, יש אנשים שצריכים יותר מזה ויש אנשים שצריכים פחות.</a:t>
            </a:r>
            <a:endParaRPr sz="2405"/>
          </a:p>
        </p:txBody>
      </p:sp>
      <p:sp>
        <p:nvSpPr>
          <p:cNvPr id="200" name="Google Shape;200;p13"/>
          <p:cNvSpPr/>
          <p:nvPr/>
        </p:nvSpPr>
        <p:spPr>
          <a:xfrm>
            <a:off x="0" y="2055813"/>
            <a:ext cx="2861734" cy="3244321"/>
          </a:xfrm>
          <a:prstGeom prst="irregularSeal2">
            <a:avLst/>
          </a:prstGeom>
          <a:solidFill>
            <a:srgbClr val="C55A1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זה לא באג-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זה פיצ'ר!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1768100" y="-1"/>
            <a:ext cx="10423900" cy="5920155"/>
          </a:xfrm>
          <a:custGeom>
            <a:avLst/>
            <a:gdLst/>
            <a:ahLst/>
            <a:cxnLst/>
            <a:rect l="l" t="t" r="r" b="b"/>
            <a:pathLst>
              <a:path w="10423900" h="5491534" extrusionOk="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title"/>
          </p:nvPr>
        </p:nvSpPr>
        <p:spPr>
          <a:xfrm>
            <a:off x="5749840" y="250682"/>
            <a:ext cx="6051328" cy="86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הפרעות שינה- אינסומניה</a:t>
            </a:r>
            <a:endParaRPr/>
          </a:p>
        </p:txBody>
      </p:sp>
      <p:pic>
        <p:nvPicPr>
          <p:cNvPr id="224" name="Google Shape;224;p14" descr="Moon and sta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3638" y="2960076"/>
            <a:ext cx="3449030" cy="344903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4"/>
          <p:cNvSpPr txBox="1">
            <a:spLocks noGrp="1"/>
          </p:cNvSpPr>
          <p:nvPr>
            <p:ph type="body" idx="1"/>
          </p:nvPr>
        </p:nvSpPr>
        <p:spPr>
          <a:xfrm>
            <a:off x="3449030" y="1111394"/>
            <a:ext cx="8739921" cy="5746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חוסר יכולת ליזום שינה או להישאר במצב שינה לאורך לפחות 3 לילות. 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10% מהאוכלוסייה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יכול ליצור מצוקה ופגיעה בפונקציות גופניות, חברתיות ותעסוקתיות. 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האבחנה תינתן בהתאם לצרכי השינה של האדם עצמו (למשל בהשוואה למספר שעות השינה שהיו לפני תחילת המצוקה)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אינסומניה כרונית (שנמשכת מספר חודשים) מקושרת עם עייפות, פגיעה ביכולת החשיבה ומצב הרוח ופגיעות להתפתחות של הפרעות נפשיות אחרות. 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גורמים אפשריים:</a:t>
            </a:r>
            <a:endParaRPr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לחץ מאירועי היום שלמחרת</a:t>
            </a:r>
            <a:endParaRPr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עירור יתר</a:t>
            </a:r>
            <a:endParaRPr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Sleep apnea- בעיקר במבוגרים. אנשים שלא מצליחים לישון ולנשום באותו הזמן. לכן, בכל פעם שהם נכנסים לשינה עמוקה הם מתעוררים בתחושה של החנקות. </a:t>
            </a:r>
            <a:endParaRPr/>
          </a:p>
          <a:p>
            <a:pPr marL="1143000" lvl="2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iw-IL" sz="1600"/>
              <a:t>גיל המעבר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1768100" y="-1"/>
            <a:ext cx="10423900" cy="5920155"/>
          </a:xfrm>
          <a:custGeom>
            <a:avLst/>
            <a:gdLst/>
            <a:ahLst/>
            <a:cxnLst/>
            <a:rect l="l" t="t" r="r" b="b"/>
            <a:pathLst>
              <a:path w="10423900" h="5491534" extrusionOk="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 txBox="1">
            <a:spLocks noGrp="1"/>
          </p:cNvSpPr>
          <p:nvPr>
            <p:ph type="title"/>
          </p:nvPr>
        </p:nvSpPr>
        <p:spPr>
          <a:xfrm>
            <a:off x="5749840" y="250682"/>
            <a:ext cx="6051328" cy="86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 sz="4400"/>
              <a:t>הפרעות שינה- המשך</a:t>
            </a:r>
            <a:endParaRPr/>
          </a:p>
        </p:txBody>
      </p:sp>
      <p:pic>
        <p:nvPicPr>
          <p:cNvPr id="234" name="Google Shape;234;p15" descr="Moon and sta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3638" y="2960076"/>
            <a:ext cx="3449030" cy="344903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5"/>
          <p:cNvSpPr txBox="1">
            <a:spLocks noGrp="1"/>
          </p:cNvSpPr>
          <p:nvPr>
            <p:ph type="body" idx="1"/>
          </p:nvPr>
        </p:nvSpPr>
        <p:spPr>
          <a:xfrm>
            <a:off x="3449030" y="1111394"/>
            <a:ext cx="8739921" cy="5746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w-IL" sz="2400" b="1" u="sng"/>
              <a:t>REM sleep behavior disorder</a:t>
            </a:r>
            <a:r>
              <a:rPr lang="iw-IL" sz="2400"/>
              <a:t>- היעדר שיתוק במהלך שנת REM. האדם יפעל על פי החלום</a:t>
            </a:r>
            <a:r>
              <a:rPr lang="iw-IL"/>
              <a:t>.</a:t>
            </a:r>
            <a:endParaRPr/>
          </a:p>
          <a:p>
            <a:pPr marL="685800" lvl="1" indent="-22860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w-IL"/>
              <a:t>לא sleep-walking (שמתרחש בעיקר ב-slow wave sleep)</a:t>
            </a:r>
            <a:endParaRPr/>
          </a:p>
          <a:p>
            <a:pPr marL="457200" lvl="1" indent="0" algn="r" rtl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w-IL"/>
              <a:t> </a:t>
            </a:r>
            <a:r>
              <a:rPr lang="iw-IL" u="sng">
                <a:solidFill>
                  <a:schemeClr val="hlink"/>
                </a:solidFill>
                <a:hlinkClick r:id="rId4"/>
              </a:rPr>
              <a:t>https://youtu.be/E5wKqDydcFQ</a:t>
            </a:r>
            <a:endParaRPr/>
          </a:p>
          <a:p>
            <a:pPr marL="228600" lvl="0" indent="-22860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iw-IL" sz="2400" b="1" u="sng"/>
              <a:t>Narcolepsy</a:t>
            </a:r>
            <a:r>
              <a:rPr lang="iw-IL" sz="2400"/>
              <a:t>- נרגמת לאור חוסר יכולת של המוח לווסת את מחזורי השינה והערות. מתאפיינת בפרצי שינה בלתי צפויים במהלך היום, גם בזמן מצבים פעילים.</a:t>
            </a:r>
            <a:br>
              <a:rPr lang="iw-IL" sz="2400"/>
            </a:br>
            <a:r>
              <a:rPr lang="iw-IL" sz="2400" u="sng">
                <a:solidFill>
                  <a:schemeClr val="hlink"/>
                </a:solidFill>
                <a:hlinkClick r:id="rId5"/>
              </a:rPr>
              <a:t>https://www.youtube.com/watch?v=1PuvXpv0yDM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D7C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6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16" descr="תוצאת תמונה עבור ‪sleep cartoon‬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10467" y="643467"/>
            <a:ext cx="5571066" cy="557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621</Words>
  <Application>Microsoft Office PowerPoint</Application>
  <PresentationFormat>מסך רחב</PresentationFormat>
  <Paragraphs>76</Paragraphs>
  <Slides>12</Slides>
  <Notes>12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12</vt:i4>
      </vt:variant>
    </vt:vector>
  </HeadingPairs>
  <TitlesOfParts>
    <vt:vector size="16" baseType="lpstr">
      <vt:lpstr>Arial</vt:lpstr>
      <vt:lpstr>Calibri</vt:lpstr>
      <vt:lpstr>ערכת נושא Office</vt:lpstr>
      <vt:lpstr>ערכת נושא Office</vt:lpstr>
      <vt:lpstr>שינה</vt:lpstr>
      <vt:lpstr>מצגת של PowerPoint‏</vt:lpstr>
      <vt:lpstr>שלבי שינה</vt:lpstr>
      <vt:lpstr>Non-REM sleep</vt:lpstr>
      <vt:lpstr>REM sleep</vt:lpstr>
      <vt:lpstr>חלימה</vt:lpstr>
      <vt:lpstr>מצגת של PowerPoint‏</vt:lpstr>
      <vt:lpstr>מניעת שינה</vt:lpstr>
      <vt:lpstr>שעון ביולוגי</vt:lpstr>
      <vt:lpstr>הפרעות שינה- אינסומניה</vt:lpstr>
      <vt:lpstr>הפרעות שינה- המשך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שינה</dc:title>
  <dc:creator>חגית</dc:creator>
  <cp:lastModifiedBy>אורי מידן</cp:lastModifiedBy>
  <cp:revision>7</cp:revision>
  <dcterms:created xsi:type="dcterms:W3CDTF">2020-11-18T11:38:41Z</dcterms:created>
  <dcterms:modified xsi:type="dcterms:W3CDTF">2022-12-25T08:18:07Z</dcterms:modified>
</cp:coreProperties>
</file>