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885" r:id="rId1"/>
  </p:sldMasterIdLst>
  <p:notesMasterIdLst>
    <p:notesMasterId r:id="rId65"/>
  </p:notesMasterIdLst>
  <p:handoutMasterIdLst>
    <p:handoutMasterId r:id="rId66"/>
  </p:handoutMasterIdLst>
  <p:sldIdLst>
    <p:sldId id="256" r:id="rId2"/>
    <p:sldId id="1433" r:id="rId3"/>
    <p:sldId id="630" r:id="rId4"/>
    <p:sldId id="1339" r:id="rId5"/>
    <p:sldId id="1434" r:id="rId6"/>
    <p:sldId id="628" r:id="rId7"/>
    <p:sldId id="1415" r:id="rId8"/>
    <p:sldId id="635" r:id="rId9"/>
    <p:sldId id="1435" r:id="rId10"/>
    <p:sldId id="631" r:id="rId11"/>
    <p:sldId id="633" r:id="rId12"/>
    <p:sldId id="1436" r:id="rId13"/>
    <p:sldId id="1428" r:id="rId14"/>
    <p:sldId id="1412" r:id="rId15"/>
    <p:sldId id="644" r:id="rId16"/>
    <p:sldId id="1417" r:id="rId17"/>
    <p:sldId id="1418" r:id="rId18"/>
    <p:sldId id="646" r:id="rId19"/>
    <p:sldId id="1425" r:id="rId20"/>
    <p:sldId id="1429" r:id="rId21"/>
    <p:sldId id="1430" r:id="rId22"/>
    <p:sldId id="1431" r:id="rId23"/>
    <p:sldId id="650" r:id="rId24"/>
    <p:sldId id="1128" r:id="rId25"/>
    <p:sldId id="1125" r:id="rId26"/>
    <p:sldId id="1437" r:id="rId27"/>
    <p:sldId id="648" r:id="rId28"/>
    <p:sldId id="651" r:id="rId29"/>
    <p:sldId id="1438" r:id="rId30"/>
    <p:sldId id="1439" r:id="rId31"/>
    <p:sldId id="652" r:id="rId32"/>
    <p:sldId id="1416" r:id="rId33"/>
    <p:sldId id="655" r:id="rId34"/>
    <p:sldId id="1442" r:id="rId35"/>
    <p:sldId id="1342" r:id="rId36"/>
    <p:sldId id="1343" r:id="rId37"/>
    <p:sldId id="1440" r:id="rId38"/>
    <p:sldId id="1344" r:id="rId39"/>
    <p:sldId id="1441" r:id="rId40"/>
    <p:sldId id="1345" r:id="rId41"/>
    <p:sldId id="1346" r:id="rId42"/>
    <p:sldId id="1419" r:id="rId43"/>
    <p:sldId id="658" r:id="rId44"/>
    <p:sldId id="659" r:id="rId45"/>
    <p:sldId id="1420" r:id="rId46"/>
    <p:sldId id="1421" r:id="rId47"/>
    <p:sldId id="1422" r:id="rId48"/>
    <p:sldId id="665" r:id="rId49"/>
    <p:sldId id="1423" r:id="rId50"/>
    <p:sldId id="1035" r:id="rId51"/>
    <p:sldId id="1424" r:id="rId52"/>
    <p:sldId id="1038" r:id="rId53"/>
    <p:sldId id="1426" r:id="rId54"/>
    <p:sldId id="670" r:id="rId55"/>
    <p:sldId id="666" r:id="rId56"/>
    <p:sldId id="667" r:id="rId57"/>
    <p:sldId id="1427" r:id="rId58"/>
    <p:sldId id="669" r:id="rId59"/>
    <p:sldId id="671" r:id="rId60"/>
    <p:sldId id="672" r:id="rId61"/>
    <p:sldId id="673" r:id="rId62"/>
    <p:sldId id="674" r:id="rId63"/>
    <p:sldId id="675" r:id="rId64"/>
  </p:sldIdLst>
  <p:sldSz cx="9144000" cy="6858000" type="screen4x3"/>
  <p:notesSz cx="6669088" cy="97758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49" autoAdjust="0"/>
    <p:restoredTop sz="70492" autoAdjust="0"/>
  </p:normalViewPr>
  <p:slideViewPr>
    <p:cSldViewPr>
      <p:cViewPr varScale="1">
        <p:scale>
          <a:sx n="81" d="100"/>
          <a:sy n="81" d="100"/>
        </p:scale>
        <p:origin x="24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6" y="-90"/>
      </p:cViewPr>
      <p:guideLst>
        <p:guide orient="horz" pos="307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3160A71-F82E-4F5E-9F93-0D01E0F2A3EE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88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83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5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77983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10037F6-B81B-43FC-AA25-0E05F660117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51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B731AF-8EC3-4E5C-B6C3-F6FF2427B16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57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A8DC75-C8E7-4704-AF58-3B58D69D83C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0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u="none" baseline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30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43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4FFB69-C68F-4844-A9A3-896F2AA0EC0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08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99DD89-72B1-483C-A950-64ABC3F7034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6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6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99DD89-72B1-483C-A950-64ABC3F7034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6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6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99DD89-72B1-483C-A950-64ABC3F7034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6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6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72044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0DA232-A4FE-41BE-8A64-8D2E88A232F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2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EC6575-A37D-4597-940C-0D18524BF73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4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4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31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49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05F8F0-70AB-4058-9955-BA8179F9737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4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05F8F0-70AB-4058-9955-BA8179F9737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4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05F8F0-70AB-4058-9955-BA8179F9737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4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39273D-D53F-4FB3-8374-04F236BAC2C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6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05F8F0-70AB-4058-9955-BA8179F9737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19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4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baseline="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05F8F0-70AB-4058-9955-BA8179F9737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4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05F8F0-70AB-4058-9955-BA8179F9737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4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05F8F0-70AB-4058-9955-BA8179F9737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4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FC9169-5890-4B52-AF79-107238ACB43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9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9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80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2399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277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9A6F47-5F87-4DB6-AB76-3F278FDBE0E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0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0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DF601D-3943-4771-B730-CE21F8E1271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1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1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FB4048-4779-40B8-821F-F2BD768177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29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2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sz="1200" b="0" baseline="0" dirty="0"/>
          </a:p>
        </p:txBody>
      </p:sp>
    </p:spTree>
    <p:extLst>
      <p:ext uri="{BB962C8B-B14F-4D97-AF65-F5344CB8AC3E}">
        <p14:creationId xmlns:p14="http://schemas.microsoft.com/office/powerpoint/2010/main" val="36851549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FB4048-4779-40B8-821F-F2BD768177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2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041842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FB4048-4779-40B8-821F-F2BD768177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2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FB4048-4779-40B8-821F-F2BD7681779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2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3EFB89-A37E-4A93-9BE7-6DBBA3273F68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5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578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931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139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034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943CA2-3918-4E36-9EFF-6855B97A2352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38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6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0037F6-B81B-43FC-AA25-0E05F6601175}" type="slidenum">
              <a:rPr lang="he-IL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47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7A6AD3-44FD-49A3-89CF-00283563629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7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7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FontTx/>
              <a:buNone/>
            </a:pPr>
            <a:endParaRPr lang="he-IL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2C0D08-CDD7-407E-955C-572C27A3937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8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8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2C0D08-CDD7-407E-955C-572C27A3937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8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8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BB56AE-640C-451B-8E2D-76608386E9F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39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9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E2A68D-5CEC-4D0D-8894-C3ACE76A536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0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E2A68D-5CEC-4D0D-8894-C3ACE76A536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0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E2A68D-5CEC-4D0D-8894-C3ACE76A536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0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DE2A68D-5CEC-4D0D-8894-C3ACE76A536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0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200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E6A13F-6F2F-4C38-9A92-9DC79C330A7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4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4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0E6A13F-6F2F-4C38-9A92-9DC79C330A71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49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4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4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08806A-17C2-4394-A82B-2720356A4BE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6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08806A-17C2-4394-A82B-2720356A4BE7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6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621DE3-BDAE-4E4E-B1C0-C5F9BB1A023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9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9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621DE3-BDAE-4E4E-B1C0-C5F9BB1A023F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49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9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A74867-3910-450B-818A-1F0F45FBB433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6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6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401971-2950-4D4A-A8C9-E262D5C1D468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55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1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1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B4B78B-C6AF-4969-9D48-5EC97AEBE65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56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2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B4B78B-C6AF-4969-9D48-5EC97AEBE655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57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2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51EB75-EC48-4787-8A9C-862B2ADCB02C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58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5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5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baseline="0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94BD9C-1104-4537-AE45-E74385EEF940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59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7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7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F72FDB-7295-4610-8976-BA6A7C133C68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60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8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8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8EEB42-B56D-4AC4-98D6-F7A7F45EFC69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59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9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1D1703-BC14-4C27-AF50-596B484C78DE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62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60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0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B7AA70-6980-4646-AC2C-691A283ADFBB}" type="slidenum">
              <a:rPr lang="he-IL" sz="1200" smtClean="0">
                <a:solidFill>
                  <a:schemeClr val="tx1"/>
                </a:solidFill>
                <a:latin typeface="Arial" pitchFamily="34" charset="0"/>
              </a:rPr>
              <a:pPr eaLnBrk="1" hangingPunct="1"/>
              <a:t>63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61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1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D337E6B8-A58E-42ED-8A87-EC9CB44DA18C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17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567E22-7418-41D5-8082-8FD58B2598B5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42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737CD39E-53E5-4C0A-A836-10CF8C3649DA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59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7AB26B00-719A-44B4-A193-A90AD1D4EA43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15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33787FAC-5A7D-4CF7-BD6B-3FEBD80EFB84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03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7A73C-6815-43DA-A538-324E9AF66143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82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C1EC3-EF7C-4C6F-8A23-3C36A2B25713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43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E3451-843A-49E4-B14C-A5D2DE364F92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48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CC11A3BB-3D90-43F7-AFBB-3A574E3941A4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36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9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321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84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4018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36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C7C160-D429-4E5A-99C5-05D74F7550EB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61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D20A10-5BBC-43A1-85E2-50B6ADB30BCB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01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25BD9EFB-6BB2-4FC8-85CD-2BF179757088}" type="slidenum">
              <a:rPr lang="he-IL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2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6" r:id="rId1"/>
    <p:sldLayoutId id="2147484887" r:id="rId2"/>
    <p:sldLayoutId id="2147484888" r:id="rId3"/>
    <p:sldLayoutId id="2147484889" r:id="rId4"/>
    <p:sldLayoutId id="2147484890" r:id="rId5"/>
    <p:sldLayoutId id="2147484891" r:id="rId6"/>
    <p:sldLayoutId id="2147484892" r:id="rId7"/>
    <p:sldLayoutId id="2147484893" r:id="rId8"/>
    <p:sldLayoutId id="2147484894" r:id="rId9"/>
    <p:sldLayoutId id="2147484895" r:id="rId10"/>
    <p:sldLayoutId id="2147484896" r:id="rId11"/>
    <p:sldLayoutId id="2147484897" r:id="rId12"/>
    <p:sldLayoutId id="2147484898" r:id="rId13"/>
    <p:sldLayoutId id="2147484899" r:id="rId14"/>
    <p:sldLayoutId id="2147484900" r:id="rId15"/>
    <p:sldLayoutId id="2147484901" r:id="rId16"/>
  </p:sldLayoutIdLst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0"/>
            <a:ext cx="7056437" cy="928688"/>
          </a:xfrm>
        </p:spPr>
        <p:txBody>
          <a:bodyPr/>
          <a:lstStyle/>
          <a:p>
            <a:pPr eaLnBrk="1" hangingPunct="1">
              <a:defRPr/>
            </a:pPr>
            <a:r>
              <a:rPr lang="he-IL" dirty="0">
                <a:latin typeface="Guttman Mantova-Decor" pitchFamily="2" charset="-79"/>
                <a:cs typeface="Guttman Mantova-Decor" pitchFamily="2" charset="-79"/>
              </a:rPr>
              <a:t>פסיכולוגיה אבנורמלית</a:t>
            </a:r>
            <a:endParaRPr lang="en-US" dirty="0">
              <a:cs typeface="Guttman Mantova-Decor" pitchFamily="2" charset="-79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5085184"/>
            <a:ext cx="2846455" cy="14398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דר' נירית סוֹפר-דוּדק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המחלקה לפסיכולוגיה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אוניברסיטת בן-גוריון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2051546" y="2129773"/>
            <a:ext cx="604867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sz="4400" kern="1200">
                <a:solidFill>
                  <a:schemeClr val="tx2"/>
                </a:solidFill>
                <a:latin typeface="Tahoma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he-IL" sz="3600" dirty="0"/>
              <a:t>מצגת 6: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he-IL" sz="3600" dirty="0"/>
              <a:t>מבוא להפרעות חרדה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he-IL" sz="3600" dirty="0"/>
              <a:t>פוביות ספציפיות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420" y="457574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he-IL" sz="4000" dirty="0"/>
              <a:t>תיאור מקרה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6418" y="1611052"/>
            <a:ext cx="4690864" cy="1307976"/>
          </a:xfrm>
        </p:spPr>
        <p:txBody>
          <a:bodyPr>
            <a:normAutofit/>
          </a:bodyPr>
          <a:lstStyle/>
          <a:p>
            <a:pPr algn="r" rtl="1"/>
            <a:r>
              <a:rPr lang="he-IL" sz="3600" dirty="0"/>
              <a:t>קריסטן – בת 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9420" y="5517232"/>
            <a:ext cx="684076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3200" dirty="0"/>
              <a:t>מילה מרכזית שיכולה לתאר מצב זה היא:</a:t>
            </a:r>
          </a:p>
          <a:p>
            <a:pPr algn="r" rtl="1"/>
            <a:r>
              <a:rPr lang="he-IL" sz="3200" dirty="0"/>
              <a:t>__ __ __ __</a:t>
            </a:r>
          </a:p>
        </p:txBody>
      </p:sp>
      <p:sp>
        <p:nvSpPr>
          <p:cNvPr id="7" name="Action Button: Document 6">
            <a:hlinkClick r:id="" action="ppaction://noaction" highlightClick="1"/>
          </p:cNvPr>
          <p:cNvSpPr/>
          <p:nvPr/>
        </p:nvSpPr>
        <p:spPr>
          <a:xfrm>
            <a:off x="5004048" y="2780928"/>
            <a:ext cx="2016224" cy="2088232"/>
          </a:xfrm>
          <a:prstGeom prst="actionButtonDocumen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5382090" y="3501008"/>
            <a:ext cx="12601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bg1"/>
                </a:solidFill>
              </a:rPr>
              <a:t>דוגמא: קריסטן</a:t>
            </a:r>
          </a:p>
        </p:txBody>
      </p:sp>
    </p:spTree>
    <p:extLst>
      <p:ext uri="{BB962C8B-B14F-4D97-AF65-F5344CB8AC3E}">
        <p14:creationId xmlns:p14="http://schemas.microsoft.com/office/powerpoint/2010/main" val="911769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e-IL" dirty="0"/>
              <a:t>מה ההבדל בין "חרדה" ל"פחד"?</a:t>
            </a:r>
            <a:endParaRPr lang="en-US" dirty="0"/>
          </a:p>
        </p:txBody>
      </p:sp>
      <p:sp>
        <p:nvSpPr>
          <p:cNvPr id="822275" name="Rectangle 3"/>
          <p:cNvSpPr>
            <a:spLocks noGrp="1" noChangeArrowheads="1"/>
          </p:cNvSpPr>
          <p:nvPr>
            <p:ph idx="1"/>
          </p:nvPr>
        </p:nvSpPr>
        <p:spPr>
          <a:xfrm>
            <a:off x="2427103" y="1772816"/>
            <a:ext cx="6408712" cy="2160240"/>
          </a:xfrm>
        </p:spPr>
        <p:txBody>
          <a:bodyPr>
            <a:normAutofit/>
          </a:bodyPr>
          <a:lstStyle/>
          <a:p>
            <a:pPr marL="0" indent="0" algn="r" rtl="1" eaLnBrk="1" hangingPunct="1">
              <a:buNone/>
              <a:defRPr/>
            </a:pPr>
            <a:r>
              <a:rPr lang="he-IL" sz="2400" b="1" i="1" u="sng" dirty="0"/>
              <a:t>תנסו לחשוב איך תרגישו במצבים הבאים:</a:t>
            </a:r>
          </a:p>
          <a:p>
            <a:pPr algn="r" rtl="1" eaLnBrk="1" hangingPunct="1">
              <a:defRPr/>
            </a:pPr>
            <a:r>
              <a:rPr lang="he-IL" sz="2400" dirty="0"/>
              <a:t>נכנסתם לחצר הבית של מישהו ואז אתם מגלים כי כלב גדול ואימתני חושף שיניים ורץ לקראתכם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198234" y="3140968"/>
            <a:ext cx="4624858" cy="1940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e-IL" sz="2400" dirty="0"/>
              <a:t>אתם שומעים רעש מוזר בבית ב-4 לפנות בוקר</a:t>
            </a:r>
          </a:p>
          <a:p>
            <a:pPr>
              <a:defRPr/>
            </a:pPr>
            <a:r>
              <a:rPr lang="he-IL" sz="2400" dirty="0"/>
              <a:t>אתם יושבים על הדשא ופתאום אתם רואים נחש לידכם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11530" y="5804238"/>
            <a:ext cx="6227199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r" rtl="1"/>
            <a:r>
              <a:rPr lang="he-IL" sz="2400" dirty="0">
                <a:solidFill>
                  <a:srgbClr val="C00000"/>
                </a:solidFill>
              </a:rPr>
              <a:t>האם אלו דוגמאות לפחד או חרדה?</a:t>
            </a:r>
          </a:p>
          <a:p>
            <a:pPr algn="r" rtl="1"/>
            <a:r>
              <a:rPr lang="he-IL" sz="2400" dirty="0">
                <a:solidFill>
                  <a:srgbClr val="C00000"/>
                </a:solidFill>
              </a:rPr>
              <a:t>אם זה דומה ל-, או שונה מ-, המצב של קריסטן?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2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2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275" grpId="0" uiExpand="1" build="p"/>
      <p:bldP spid="6" grpId="0" build="p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641868"/>
            <a:ext cx="6589199" cy="1280890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פחד וחרדה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22758"/>
            <a:ext cx="8496943" cy="2382170"/>
          </a:xfrm>
        </p:spPr>
        <p:txBody>
          <a:bodyPr>
            <a:noAutofit/>
          </a:bodyPr>
          <a:lstStyle/>
          <a:p>
            <a:pPr algn="r" rtl="1">
              <a:defRPr/>
            </a:pPr>
            <a:r>
              <a:rPr lang="he-IL" sz="2400" b="1" dirty="0"/>
              <a:t>לפעמים קשה להפריד, אבל...</a:t>
            </a:r>
          </a:p>
          <a:p>
            <a:pPr algn="r" rtl="1">
              <a:defRPr/>
            </a:pPr>
            <a:r>
              <a:rPr lang="he-IL" sz="2400" b="1" dirty="0"/>
              <a:t>פחד</a:t>
            </a:r>
            <a:r>
              <a:rPr lang="he-IL" sz="2400" dirty="0"/>
              <a:t>: תגובה לסכנה מיידית וממשית (איום מוגדר ואמיתי)</a:t>
            </a:r>
          </a:p>
          <a:p>
            <a:pPr algn="r" rtl="1">
              <a:defRPr/>
            </a:pPr>
            <a:r>
              <a:rPr lang="he-IL" sz="2400" b="1" dirty="0"/>
              <a:t>חרדה</a:t>
            </a:r>
            <a:r>
              <a:rPr lang="he-IL" sz="2400" dirty="0"/>
              <a:t>: חשש/דאגה מאירועים עתידיים (איום עמום או פוטנציאלי)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665" y="1844824"/>
            <a:ext cx="7813335" cy="1280890"/>
          </a:xfrm>
        </p:spPr>
        <p:txBody>
          <a:bodyPr/>
          <a:lstStyle/>
          <a:p>
            <a:r>
              <a:rPr lang="he-IL" dirty="0"/>
              <a:t>מה לדעתכם מאפיין "הפרעות חרדה"?</a:t>
            </a:r>
          </a:p>
        </p:txBody>
      </p:sp>
    </p:spTree>
    <p:extLst>
      <p:ext uri="{BB962C8B-B14F-4D97-AF65-F5344CB8AC3E}">
        <p14:creationId xmlns:p14="http://schemas.microsoft.com/office/powerpoint/2010/main" val="3223158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395264"/>
            <a:ext cx="71987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הפרעות חרדה – </a:t>
            </a:r>
            <a:r>
              <a:rPr lang="en-US" dirty="0"/>
              <a:t>Anxiety Disorders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02438" y="4825006"/>
            <a:ext cx="7545234" cy="76773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r" rtl="1" eaLnBrk="1" hangingPunct="1">
              <a:buNone/>
              <a:defRPr/>
            </a:pPr>
            <a:r>
              <a:rPr lang="he-IL" sz="2000" kern="0" dirty="0"/>
              <a:t>ב-</a:t>
            </a:r>
            <a:r>
              <a:rPr lang="en-US" sz="2000" kern="0" dirty="0"/>
              <a:t>DSM-IV</a:t>
            </a:r>
            <a:r>
              <a:rPr lang="he-IL" sz="2000" kern="0" dirty="0"/>
              <a:t>: גם הפרעה אובססיבית-קומפולסיבית (</a:t>
            </a:r>
            <a:r>
              <a:rPr lang="en-US" sz="2000" kern="0" dirty="0"/>
              <a:t>OCD</a:t>
            </a:r>
            <a:r>
              <a:rPr lang="he-IL" sz="2000" kern="0" dirty="0"/>
              <a:t>) והפרעה פוסט-טראומטית (</a:t>
            </a:r>
            <a:r>
              <a:rPr lang="en-US" sz="2000" kern="0" dirty="0"/>
              <a:t>PTSD</a:t>
            </a:r>
            <a:r>
              <a:rPr lang="he-IL" sz="2000" kern="0" dirty="0"/>
              <a:t>); אך הוצאו ב-</a:t>
            </a:r>
            <a:r>
              <a:rPr lang="en-US" sz="2000" kern="0" dirty="0"/>
              <a:t>DSM-5</a:t>
            </a:r>
            <a:r>
              <a:rPr lang="he-IL" sz="2000" kern="0" dirty="0"/>
              <a:t> (שימו לב בהקשר של שכיחות!)</a:t>
            </a:r>
            <a:endParaRPr lang="en-US" sz="2000" kern="0" dirty="0"/>
          </a:p>
        </p:txBody>
      </p:sp>
      <p:sp>
        <p:nvSpPr>
          <p:cNvPr id="2" name="TextBox 1"/>
          <p:cNvSpPr txBox="1"/>
          <p:nvPr/>
        </p:nvSpPr>
        <p:spPr>
          <a:xfrm rot="19910065">
            <a:off x="1242966" y="1763336"/>
            <a:ext cx="361203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dirty="0"/>
              <a:t>הפרעת חרדה כללית</a:t>
            </a:r>
          </a:p>
          <a:p>
            <a:pPr algn="r" rtl="1"/>
            <a:r>
              <a:rPr lang="he-IL" sz="2400" dirty="0"/>
              <a:t>(</a:t>
            </a:r>
            <a:r>
              <a:rPr lang="en-US" sz="2400" dirty="0"/>
              <a:t>Generalized Anxiety Disorder - GAD</a:t>
            </a:r>
            <a:r>
              <a:rPr lang="he-IL" sz="2400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 rot="2284208">
            <a:off x="4831307" y="1642417"/>
            <a:ext cx="30243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dirty="0"/>
              <a:t>הפרעת פאניקה</a:t>
            </a:r>
          </a:p>
          <a:p>
            <a:pPr algn="r" rtl="1"/>
            <a:r>
              <a:rPr lang="he-IL" sz="2400" dirty="0"/>
              <a:t>(</a:t>
            </a:r>
            <a:r>
              <a:rPr lang="en-US" sz="2400" dirty="0"/>
              <a:t>Panic Disorder</a:t>
            </a:r>
            <a:r>
              <a:rPr lang="he-IL" sz="2400"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 rot="1289302">
            <a:off x="3078559" y="2252965"/>
            <a:ext cx="35283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dirty="0"/>
              <a:t>אגורפוביה</a:t>
            </a:r>
          </a:p>
          <a:p>
            <a:pPr algn="r" rtl="1"/>
            <a:r>
              <a:rPr lang="he-IL" sz="2400" dirty="0"/>
              <a:t>(</a:t>
            </a:r>
            <a:r>
              <a:rPr lang="en-US" sz="2400" dirty="0"/>
              <a:t>Agoraphobia</a:t>
            </a:r>
            <a:r>
              <a:rPr lang="he-IL" sz="2400" dirty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 rot="20331364">
            <a:off x="4355524" y="3633117"/>
            <a:ext cx="428447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dirty="0"/>
              <a:t>פוביה ספציפית</a:t>
            </a:r>
          </a:p>
          <a:p>
            <a:pPr algn="r" rtl="1"/>
            <a:r>
              <a:rPr lang="he-IL" sz="2400" dirty="0"/>
              <a:t>(</a:t>
            </a:r>
            <a:r>
              <a:rPr lang="en-US" sz="2400" dirty="0"/>
              <a:t>Specific Phobia</a:t>
            </a:r>
            <a:r>
              <a:rPr lang="he-IL" sz="2400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 rot="1034368">
            <a:off x="-83717" y="3085517"/>
            <a:ext cx="61926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dirty="0"/>
              <a:t>חרדה חברתית</a:t>
            </a:r>
          </a:p>
          <a:p>
            <a:pPr algn="r" rtl="1"/>
            <a:r>
              <a:rPr lang="he-IL" sz="2400" dirty="0"/>
              <a:t>(</a:t>
            </a:r>
            <a:r>
              <a:rPr lang="en-US" sz="2400" dirty="0"/>
              <a:t>Social Anxiety Disorder/ Social Phobia</a:t>
            </a:r>
            <a:r>
              <a:rPr lang="he-IL" sz="2400" dirty="0"/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5696" y="5737889"/>
            <a:ext cx="680995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sz="2400" dirty="0"/>
              <a:t>מקבילות במידה רבה ל"נוירוזות" של פרויד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sz="2400" dirty="0"/>
              <a:t>עלולות להקשות מאוד על החיים...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5" grpId="0"/>
      <p:bldP spid="6" grpId="0"/>
      <p:bldP spid="9" grpId="0"/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672" y="292100"/>
            <a:ext cx="8686800" cy="1384300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4400" dirty="0"/>
              <a:t>חרדה</a:t>
            </a:r>
            <a:endParaRPr lang="en-US" sz="4400" dirty="0"/>
          </a:p>
        </p:txBody>
      </p:sp>
      <p:sp>
        <p:nvSpPr>
          <p:cNvPr id="832515" name="Rectangle 3"/>
          <p:cNvSpPr>
            <a:spLocks noGrp="1" noChangeArrowheads="1"/>
          </p:cNvSpPr>
          <p:nvPr>
            <p:ph idx="1"/>
          </p:nvPr>
        </p:nvSpPr>
        <p:spPr>
          <a:xfrm>
            <a:off x="3934563" y="4761300"/>
            <a:ext cx="4715833" cy="1666528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הפרעת פאניקה – התקפים חוזרים של חשש אינטנסיבי, תחושת חולשה או חנק, ותחושה שאתה הולך להשתגע/למות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403648" y="1906488"/>
            <a:ext cx="4830946" cy="1666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he-IL" sz="2400" dirty="0"/>
              <a:t>הפרעת חרדה כללית – דאגת-יתר בלתי-נשלטת וללא הרף, חשש תמידי מהגרוע ביותר</a:t>
            </a:r>
          </a:p>
        </p:txBody>
      </p:sp>
    </p:spTree>
    <p:extLst>
      <p:ext uri="{BB962C8B-B14F-4D97-AF65-F5344CB8AC3E}">
        <p14:creationId xmlns:p14="http://schemas.microsoft.com/office/powerpoint/2010/main" val="1699183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5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09448" y="404664"/>
            <a:ext cx="6589199" cy="1280890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4400" dirty="0"/>
              <a:t>פחד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712" y="2276872"/>
            <a:ext cx="6591985" cy="3787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he-IL" sz="2400" kern="0" dirty="0"/>
              <a:t>פוביות ספציפיות (או פשוט: "פוביות")</a:t>
            </a:r>
          </a:p>
          <a:p>
            <a:pPr>
              <a:lnSpc>
                <a:spcPct val="90000"/>
              </a:lnSpc>
              <a:defRPr/>
            </a:pPr>
            <a:r>
              <a:rPr lang="he-IL" sz="2400" kern="0" dirty="0"/>
              <a:t>פחד ממוקד, מאובייקט או סיטואציה ספציפיים</a:t>
            </a:r>
          </a:p>
          <a:p>
            <a:pPr>
              <a:lnSpc>
                <a:spcPct val="90000"/>
              </a:lnSpc>
              <a:defRPr/>
            </a:pPr>
            <a:r>
              <a:rPr lang="he-IL" sz="2400" kern="0" dirty="0"/>
              <a:t>לא-פרופורציונלי</a:t>
            </a:r>
          </a:p>
          <a:p>
            <a:pPr>
              <a:lnSpc>
                <a:spcPct val="90000"/>
              </a:lnSpc>
              <a:defRPr/>
            </a:pPr>
            <a:r>
              <a:rPr lang="he-IL" sz="2400" kern="0" dirty="0"/>
              <a:t>המלווה בבריחה/הימנעות</a:t>
            </a:r>
            <a:endParaRPr lang="en-US" sz="2400" kern="0" dirty="0"/>
          </a:p>
          <a:p>
            <a:endParaRPr lang="he-IL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09448" y="404664"/>
            <a:ext cx="6589199" cy="1280890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4400" dirty="0"/>
              <a:t>פחד (המשך)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916832"/>
            <a:ext cx="6591985" cy="20162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he-IL" sz="2400" kern="0" dirty="0"/>
              <a:t>לאו דווקא יגיעו לטיפול, כי זה ממוקד</a:t>
            </a:r>
          </a:p>
          <a:p>
            <a:pPr>
              <a:lnSpc>
                <a:spcPct val="90000"/>
              </a:lnSpc>
              <a:defRPr/>
            </a:pPr>
            <a:r>
              <a:rPr lang="he-IL" sz="2400" kern="0" dirty="0"/>
              <a:t>דוגמא: בת 35, פוביה מג'וקים.</a:t>
            </a:r>
          </a:p>
          <a:p>
            <a:pPr>
              <a:lnSpc>
                <a:spcPct val="90000"/>
              </a:lnSpc>
              <a:defRPr/>
            </a:pPr>
            <a:r>
              <a:rPr lang="he-IL" sz="2400" kern="0" dirty="0"/>
              <a:t>רוטינה של "אינספקציה"</a:t>
            </a:r>
          </a:p>
          <a:p>
            <a:pPr>
              <a:lnSpc>
                <a:spcPct val="90000"/>
              </a:lnSpc>
              <a:defRPr/>
            </a:pPr>
            <a:r>
              <a:rPr lang="he-IL" sz="2400" kern="0" dirty="0"/>
              <a:t>ג'וק: ישנה אצל האחות</a:t>
            </a:r>
            <a:endParaRPr lang="en-US" sz="2400" kern="0" dirty="0"/>
          </a:p>
          <a:p>
            <a:endParaRPr lang="he-IL" sz="2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07703" y="5157192"/>
            <a:ext cx="6591985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he-IL" sz="2400" kern="0" dirty="0"/>
              <a:t>גם </a:t>
            </a:r>
            <a:r>
              <a:rPr lang="en-US" sz="2400" kern="0" dirty="0"/>
              <a:t>PTSD</a:t>
            </a:r>
            <a:r>
              <a:rPr lang="he-IL" sz="2400" kern="0" dirty="0"/>
              <a:t>, אך כאמור יצא מקטגוריה זו...</a:t>
            </a:r>
            <a:endParaRPr lang="en-US" sz="2400" kern="0" dirty="0"/>
          </a:p>
          <a:p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2451054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466769"/>
            <a:ext cx="7416824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ארבע אלמנטים של תגובת פחד טבעית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60032" y="1590769"/>
            <a:ext cx="3891814" cy="5420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he-IL" sz="2400" kern="0" dirty="0"/>
              <a:t>אפקטיבי (רגשי) – בהלה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491880" y="2573840"/>
            <a:ext cx="5259966" cy="522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he-IL" sz="2400" kern="0" dirty="0"/>
              <a:t>קוגניטיבי (מחשבתי) – הערכת האיום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547664" y="3645024"/>
            <a:ext cx="7204182" cy="1398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he-IL" sz="2400" kern="0" dirty="0"/>
              <a:t>סומטי (גופני) – חיצוני (שינוי בצבע עור, הזעה) ופנימי (</a:t>
            </a:r>
            <a:r>
              <a:rPr lang="en-US" sz="2400" kern="0" dirty="0"/>
              <a:t>fight or flight, sympathetic storm</a:t>
            </a:r>
            <a:r>
              <a:rPr lang="he-IL" sz="2400" kern="0" dirty="0"/>
              <a:t>: קצב לב מוגבר, מעברי הנשימה מתרחבים, עלייה באדרנלין...)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547664" y="5157192"/>
            <a:ext cx="7204182" cy="768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he-IL" sz="2400" kern="0" dirty="0"/>
              <a:t>ביהיוויורלי (התנהגותי) – בריחה/הימנעות, לחימה, קיפאון</a:t>
            </a:r>
            <a:endParaRPr lang="en-US" sz="2400" kern="0" dirty="0"/>
          </a:p>
          <a:p>
            <a:endParaRPr lang="he-IL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1" grpId="0" uiExpand="1" build="p"/>
      <p:bldP spid="12" grpId="0" uiExpand="1" build="p"/>
      <p:bldP spid="1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500932"/>
            <a:ext cx="8229600" cy="5266928"/>
          </a:xfrm>
        </p:spPr>
        <p:txBody>
          <a:bodyPr>
            <a:noAutofit/>
          </a:bodyPr>
          <a:lstStyle/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b="1" dirty="0"/>
              <a:t>חרדה דומה!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b="1" dirty="0"/>
              <a:t>אך ישנם הבדלים: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en-US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u="sng" dirty="0"/>
              <a:t>הבדל קוגניטיבי</a:t>
            </a:r>
            <a:r>
              <a:rPr lang="he-IL" sz="2400" dirty="0"/>
              <a:t>:</a:t>
            </a:r>
          </a:p>
          <a:p>
            <a:pPr marL="0" indent="365125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/>
              <a:t>מחשבות דיפוזיות ולא ספציפיות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u="sng" dirty="0"/>
              <a:t>הבדל רגשי</a:t>
            </a:r>
            <a:r>
              <a:rPr lang="he-IL" sz="2400" dirty="0"/>
              <a:t>:</a:t>
            </a:r>
          </a:p>
          <a:p>
            <a:pPr marL="0" indent="447675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/>
              <a:t>אוסף מורכב של רגשות שליליים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u="sng" dirty="0"/>
              <a:t>הבדל התנהגותי</a:t>
            </a:r>
            <a:r>
              <a:rPr lang="he-IL" sz="2400" dirty="0"/>
              <a:t>: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he-IL" sz="2400" dirty="0"/>
              <a:t>	ללא איום ספציפי אין ממה לברוח/להימנע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u="sng" dirty="0"/>
              <a:t>הבדל סומטי</a:t>
            </a:r>
            <a:r>
              <a:rPr lang="he-IL" sz="2400" dirty="0"/>
              <a:t>:</a:t>
            </a:r>
          </a:p>
          <a:p>
            <a:pPr marL="365125" indent="-23813" algn="r" rtl="1" eaLnBrk="1" hangingPunct="1">
              <a:lnSpc>
                <a:spcPct val="80000"/>
              </a:lnSpc>
              <a:buSzPct val="170000"/>
              <a:buNone/>
              <a:defRPr/>
            </a:pPr>
            <a:r>
              <a:rPr lang="en-US" sz="2400" dirty="0"/>
              <a:t>hypervigilance</a:t>
            </a:r>
            <a:r>
              <a:rPr lang="he-IL" sz="2400" dirty="0"/>
              <a:t> – דריכות/עוררות </a:t>
            </a:r>
            <a:r>
              <a:rPr lang="he-IL" sz="2400" u="sng" dirty="0"/>
              <a:t>כרונית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9552" y="116632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he-IL" kern="0" dirty="0"/>
              <a:t>חרדה לעומת פחד</a:t>
            </a:r>
            <a:endParaRPr lang="en-US" kern="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8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8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8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8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8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8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8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8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8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8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841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שימו לב!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2420888"/>
            <a:ext cx="6591985" cy="1583432"/>
          </a:xfrm>
        </p:spPr>
        <p:txBody>
          <a:bodyPr>
            <a:normAutofit/>
          </a:bodyPr>
          <a:lstStyle/>
          <a:p>
            <a:r>
              <a:rPr lang="he-IL" sz="2400" dirty="0"/>
              <a:t>גם חרדה וגם פחד הן תגובות טבעיות ונורמליות</a:t>
            </a:r>
          </a:p>
          <a:p>
            <a:endParaRPr lang="he-IL" sz="2400" dirty="0"/>
          </a:p>
          <a:p>
            <a:r>
              <a:rPr lang="he-IL" sz="2400" dirty="0"/>
              <a:t>מתי זה נעשה אבנורמלי?</a:t>
            </a:r>
          </a:p>
        </p:txBody>
      </p:sp>
    </p:spTree>
    <p:extLst>
      <p:ext uri="{BB962C8B-B14F-4D97-AF65-F5344CB8AC3E}">
        <p14:creationId xmlns:p14="http://schemas.microsoft.com/office/powerpoint/2010/main" val="1163724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384300"/>
          </a:xfrm>
        </p:spPr>
        <p:txBody>
          <a:bodyPr>
            <a:normAutofit fontScale="90000"/>
          </a:bodyPr>
          <a:lstStyle/>
          <a:p>
            <a:pPr algn="r" rtl="1"/>
            <a:r>
              <a:rPr lang="he-IL" sz="6600" dirty="0"/>
              <a:t>פוביה ספציפית</a:t>
            </a:r>
            <a:br>
              <a:rPr lang="he-IL" sz="6600" dirty="0"/>
            </a:br>
            <a:r>
              <a:rPr lang="he-IL" sz="6600" dirty="0"/>
              <a:t>(</a:t>
            </a:r>
            <a:r>
              <a:rPr lang="en-US" sz="6600" dirty="0"/>
              <a:t>specific phobia</a:t>
            </a:r>
            <a:r>
              <a:rPr lang="he-IL" sz="6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5614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>
              <a:defRPr/>
            </a:pPr>
            <a:r>
              <a:rPr lang="he-IL" dirty="0"/>
              <a:t>פוביה - הגדרה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256" y="1905000"/>
            <a:ext cx="6707088" cy="864096"/>
          </a:xfrm>
        </p:spPr>
        <p:txBody>
          <a:bodyPr/>
          <a:lstStyle/>
          <a:p>
            <a:pPr algn="r" rtl="1">
              <a:defRPr/>
            </a:pPr>
            <a:r>
              <a:rPr lang="he-IL" dirty="0"/>
              <a:t>פחד עקבי ולא פרופורציונלי מאובייקט/מצב ספציפי, שאין בו סכנה (או שיש ממש מעט), המלווה בתגובת הימנעות ממנו.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19872" y="4221088"/>
            <a:ext cx="2810272" cy="1008112"/>
            <a:chOff x="4337224" y="5603373"/>
            <a:chExt cx="2810272" cy="1008112"/>
          </a:xfrm>
        </p:grpSpPr>
        <p:sp>
          <p:nvSpPr>
            <p:cNvPr id="6" name="Action Button: Video 5">
              <a:hlinkClick r:id="" action="ppaction://noaction" highlightClick="1"/>
            </p:cNvPr>
            <p:cNvSpPr/>
            <p:nvPr/>
          </p:nvSpPr>
          <p:spPr>
            <a:xfrm>
              <a:off x="4915248" y="5603373"/>
              <a:ext cx="2232248" cy="1008112"/>
            </a:xfrm>
            <a:prstGeom prst="actionButtonMovi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37224" y="5603373"/>
              <a:ext cx="281027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/>
              <a:r>
                <a:rPr lang="he-IL" dirty="0">
                  <a:solidFill>
                    <a:schemeClr val="bg1"/>
                  </a:solidFill>
                </a:rPr>
                <a:t>דוגמה: קלסטרופוביה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292100"/>
            <a:ext cx="7056784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2118556" y="2060848"/>
            <a:ext cx="6491064" cy="2736304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dirty="0"/>
              <a:t>A. Marked fear and anxiety about a specific object or situation (e.g., flying, heights, animals, receiving an injection, seeing blood).</a:t>
            </a:r>
          </a:p>
          <a:p>
            <a:pPr algn="l" rtl="0" eaLnBrk="1" hangingPunct="1">
              <a:defRPr/>
            </a:pPr>
            <a:endParaRPr lang="en-US" dirty="0"/>
          </a:p>
          <a:p>
            <a:pPr marL="0" indent="0" algn="l" rtl="0" eaLnBrk="1" hangingPunct="1">
              <a:buNone/>
              <a:defRPr/>
            </a:pPr>
            <a:r>
              <a:rPr lang="en-US" dirty="0"/>
              <a:t>(In children, it may be expressed by crying, tantrums, freezing, or clinging)</a:t>
            </a:r>
          </a:p>
          <a:p>
            <a:pPr algn="l" rtl="0" eaLnBrk="1" hangingPunct="1">
              <a:buFontTx/>
              <a:buNone/>
              <a:defRPr/>
            </a:pPr>
            <a:r>
              <a:rPr lang="en-US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04048" y="5010638"/>
            <a:ext cx="33175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שימו לב:</a:t>
            </a:r>
          </a:p>
          <a:p>
            <a:pPr algn="r" rtl="1"/>
            <a:r>
              <a:rPr lang="he-IL" dirty="0"/>
              <a:t>רבים דווקא ידווחו על </a:t>
            </a:r>
            <a:r>
              <a:rPr lang="he-IL" u="sng" dirty="0"/>
              <a:t>גועל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92100"/>
            <a:ext cx="7272808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1897360" y="2276872"/>
            <a:ext cx="7139136" cy="2664296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dirty="0"/>
              <a:t>B. The phobic object or situation almost always provokes immediate fear or anxiety.</a:t>
            </a:r>
          </a:p>
        </p:txBody>
      </p:sp>
    </p:spTree>
    <p:extLst>
      <p:ext uri="{BB962C8B-B14F-4D97-AF65-F5344CB8AC3E}">
        <p14:creationId xmlns:p14="http://schemas.microsoft.com/office/powerpoint/2010/main" val="3201104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97360" y="292100"/>
            <a:ext cx="699512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1753344" y="2276872"/>
            <a:ext cx="7139136" cy="936104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dirty="0"/>
              <a:t>C. The phobic object or situation is actively avoided or endured with intense fear or anxiety.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11960" y="4293096"/>
            <a:ext cx="35283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b="1" dirty="0"/>
              <a:t>דוגמא</a:t>
            </a:r>
            <a:r>
              <a:rPr lang="he-IL" dirty="0"/>
              <a:t>: בן 18 שסבל מפחד מטיסה</a:t>
            </a:r>
          </a:p>
        </p:txBody>
      </p:sp>
    </p:spTree>
    <p:extLst>
      <p:ext uri="{BB962C8B-B14F-4D97-AF65-F5344CB8AC3E}">
        <p14:creationId xmlns:p14="http://schemas.microsoft.com/office/powerpoint/2010/main" val="785596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292100"/>
            <a:ext cx="72008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9139" name="Rectangle 3"/>
          <p:cNvSpPr>
            <a:spLocks noGrp="1" noChangeArrowheads="1"/>
          </p:cNvSpPr>
          <p:nvPr>
            <p:ph idx="1"/>
          </p:nvPr>
        </p:nvSpPr>
        <p:spPr>
          <a:xfrm>
            <a:off x="2401416" y="2204864"/>
            <a:ext cx="6419056" cy="1740024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קריטריון </a:t>
            </a:r>
            <a:r>
              <a:rPr lang="en-US" dirty="0"/>
              <a:t>C</a:t>
            </a:r>
            <a:r>
              <a:rPr lang="he-IL" dirty="0"/>
              <a:t> (הימנעות) חשוב במיוחד על מנת להבחין בין חרדה "נורמלית" ופוביה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65736" y="339094"/>
            <a:ext cx="684076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1716548" y="2204864"/>
            <a:ext cx="6989948" cy="1427533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dirty="0"/>
              <a:t>D. The fear or anxiety is out of proportion to the actual danger posed by the specific object or situation and to the sociocultural context.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65736" y="4725144"/>
            <a:ext cx="59046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he-IL" sz="2000" dirty="0"/>
              <a:t>זה שינוי לעומת ה-</a:t>
            </a:r>
            <a:r>
              <a:rPr lang="en-US" sz="2000" dirty="0"/>
              <a:t>DSM</a:t>
            </a:r>
            <a:r>
              <a:rPr lang="he-IL" sz="2000" dirty="0"/>
              <a:t> הקודם!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07238" y="3140968"/>
            <a:ext cx="1668618" cy="1427386"/>
            <a:chOff x="1607238" y="3140968"/>
            <a:chExt cx="1668618" cy="1427386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2411760" y="3140968"/>
              <a:ext cx="864096" cy="4914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607238" y="3645024"/>
              <a:ext cx="804522" cy="92333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1">
              <a:spAutoFit/>
            </a:bodyPr>
            <a:lstStyle/>
            <a:p>
              <a:pPr algn="r" rtl="1"/>
              <a:r>
                <a:rPr lang="he-IL" dirty="0">
                  <a:solidFill>
                    <a:schemeClr val="accent1"/>
                  </a:solidFill>
                </a:rPr>
                <a:t>למשל שמירת נגיעה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1570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92100"/>
            <a:ext cx="7272808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1763688" y="2204864"/>
            <a:ext cx="6660232" cy="2664296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dirty="0"/>
              <a:t>E. The fear, anxiety, or avoidance is persistent, typically lasting for 6 months or more</a:t>
            </a:r>
          </a:p>
        </p:txBody>
      </p:sp>
    </p:spTree>
    <p:extLst>
      <p:ext uri="{BB962C8B-B14F-4D97-AF65-F5344CB8AC3E}">
        <p14:creationId xmlns:p14="http://schemas.microsoft.com/office/powerpoint/2010/main" val="4250352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292100"/>
            <a:ext cx="7128792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1835696" y="1773746"/>
            <a:ext cx="6660232" cy="1296144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dirty="0"/>
              <a:t>F. The fear, anxiety, or avoidance causes </a:t>
            </a:r>
            <a:r>
              <a:rPr lang="en-US" b="1" u="sng" dirty="0">
                <a:solidFill>
                  <a:schemeClr val="accent1"/>
                </a:solidFill>
              </a:rPr>
              <a:t>clinically significant distress or impairment</a:t>
            </a:r>
            <a:r>
              <a:rPr lang="en-US" dirty="0"/>
              <a:t> in social, occupational, or other important areas of functioning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707904" y="5419885"/>
            <a:ext cx="50045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he-IL" sz="2400" kern="0" dirty="0">
                <a:effectLst/>
              </a:rPr>
              <a:t>הרבה לא עונים על הקריטריון הזה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kern="0" dirty="0">
                <a:effectLst/>
              </a:rPr>
              <a:t>	(ולכן הם גם לא נזקקים לטיפול)</a:t>
            </a:r>
            <a:endParaRPr lang="en-US" sz="2400" kern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5460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92100"/>
            <a:ext cx="6984776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sz="4000" dirty="0"/>
              <a:t>קריטריונים לפוביה ספציפית ע"פ ה-</a:t>
            </a:r>
            <a:r>
              <a:rPr lang="en-US" sz="4000" dirty="0"/>
              <a:t>DSM-5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idx="1"/>
          </p:nvPr>
        </p:nvSpPr>
        <p:spPr>
          <a:xfrm>
            <a:off x="2051720" y="2276872"/>
            <a:ext cx="6660232" cy="1008112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dirty="0"/>
              <a:t>G. The disturbance is not better explained by the symptoms of another medical disorder…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1720" y="5013176"/>
            <a:ext cx="59766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למשל אגורפוביה, הפרעת פניקה, </a:t>
            </a:r>
            <a:r>
              <a:rPr lang="en-US" dirty="0"/>
              <a:t>OCD</a:t>
            </a:r>
            <a:r>
              <a:rPr lang="he-IL" dirty="0"/>
              <a:t>, </a:t>
            </a:r>
            <a:r>
              <a:rPr lang="en-US" dirty="0"/>
              <a:t>PTSD</a:t>
            </a:r>
            <a:r>
              <a:rPr lang="he-IL" dirty="0"/>
              <a:t>, ועוד...</a:t>
            </a:r>
          </a:p>
        </p:txBody>
      </p:sp>
    </p:spTree>
    <p:extLst>
      <p:ext uri="{BB962C8B-B14F-4D97-AF65-F5344CB8AC3E}">
        <p14:creationId xmlns:p14="http://schemas.microsoft.com/office/powerpoint/2010/main" val="2116060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76214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5 סוגי פוביות</a:t>
            </a:r>
            <a:endParaRPr lang="en-US" dirty="0"/>
          </a:p>
        </p:txBody>
      </p:sp>
      <p:sp>
        <p:nvSpPr>
          <p:cNvPr id="867331" name="Rectangle 3"/>
          <p:cNvSpPr>
            <a:spLocks noGrp="1" noChangeArrowheads="1"/>
          </p:cNvSpPr>
          <p:nvPr>
            <p:ph idx="1"/>
          </p:nvPr>
        </p:nvSpPr>
        <p:spPr>
          <a:xfrm>
            <a:off x="2339752" y="1060984"/>
            <a:ext cx="6696744" cy="560810"/>
          </a:xfrm>
        </p:spPr>
        <p:txBody>
          <a:bodyPr>
            <a:normAutofit/>
          </a:bodyPr>
          <a:lstStyle/>
          <a:p>
            <a:pPr marL="609600" indent="-609600" algn="r" rtl="1" eaLnBrk="1" hangingPunct="1">
              <a:lnSpc>
                <a:spcPct val="80000"/>
              </a:lnSpc>
              <a:defRPr/>
            </a:pPr>
            <a:r>
              <a:rPr lang="he-IL" sz="2400" dirty="0"/>
              <a:t>חיות ספציפיות (נחשים, כלבים, ציפורים...)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391785" y="1930310"/>
            <a:ext cx="6696744" cy="603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  <a:defRPr/>
            </a:pPr>
            <a:r>
              <a:rPr lang="he-IL" sz="2400" dirty="0"/>
              <a:t>תופעות בטבע (חושך, גבהים, מים...)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339752" y="2510502"/>
            <a:ext cx="6696744" cy="789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  <a:defRPr/>
            </a:pPr>
            <a:r>
              <a:rPr lang="he-IL" sz="2400" dirty="0"/>
              <a:t>דם, זריקות, פציעה (מחטים, הליכים רפואיים חודרניים...)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188580" y="3915497"/>
            <a:ext cx="4999088" cy="8223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  <a:defRPr/>
            </a:pPr>
            <a:r>
              <a:rPr lang="he-IL" sz="2400" dirty="0"/>
              <a:t>מצבים ספציפיים (מטוסים, מעליות, גשרים, מקומות סגורים...)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231932" y="5089568"/>
            <a:ext cx="6696744" cy="919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  <a:defRPr/>
            </a:pPr>
            <a:r>
              <a:rPr lang="he-IL" sz="2400" dirty="0"/>
              <a:t>פוביות אחרות: מוות ומחלות (</a:t>
            </a:r>
            <a:r>
              <a:rPr lang="en-US" sz="2400" dirty="0" err="1"/>
              <a:t>Nosophobia</a:t>
            </a:r>
            <a:r>
              <a:rPr lang="he-IL" sz="2400" dirty="0"/>
              <a:t>), חנק, הקאה.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383868" y="4608868"/>
            <a:ext cx="46085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(לא כולל אגורפוביה ופוביה חברתית)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6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7331" grpId="0" build="p"/>
      <p:bldP spid="9" grpId="0"/>
      <p:bldP spid="10" grpId="0"/>
      <p:bldP spid="11" grpId="0"/>
      <p:bldP spid="12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err="1"/>
              <a:t>Emetophobia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1376" y="1916832"/>
            <a:ext cx="6851104" cy="2314600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2400" dirty="0"/>
              <a:t>פחד לא הגיוני מפני הקאה (או הקאה בציבור, או להיות עד להקאה, לראות קיא, פחד מבחילה, וכו')</a:t>
            </a:r>
          </a:p>
          <a:p>
            <a:pPr algn="r" rtl="1">
              <a:defRPr/>
            </a:pPr>
            <a:r>
              <a:rPr lang="he-IL" sz="2400" dirty="0"/>
              <a:t>אחת הפוביות הנפוצות בעולם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211960" y="4421235"/>
            <a:ext cx="456647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ייתכן כי נקשר לפחד מאיבוד שליטה, גועל, סכנה...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888" y="292100"/>
            <a:ext cx="8229600" cy="1384300"/>
          </a:xfrm>
        </p:spPr>
        <p:txBody>
          <a:bodyPr/>
          <a:lstStyle/>
          <a:p>
            <a:pPr algn="ctr">
              <a:defRPr/>
            </a:pPr>
            <a:r>
              <a:rPr lang="en-US" dirty="0" err="1"/>
              <a:t>Tokophobia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867" y="1340768"/>
            <a:ext cx="7581528" cy="4114800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2400" dirty="0"/>
              <a:t>פחד מלידה</a:t>
            </a:r>
          </a:p>
          <a:p>
            <a:pPr algn="r" rtl="1">
              <a:defRPr/>
            </a:pPr>
            <a:r>
              <a:rPr lang="he-IL" sz="2400" dirty="0"/>
              <a:t>המושג משנת 2000</a:t>
            </a:r>
          </a:p>
          <a:p>
            <a:pPr algn="r" rtl="1">
              <a:defRPr/>
            </a:pPr>
            <a:r>
              <a:rPr lang="he-IL" sz="2400" dirty="0"/>
              <a:t>ביטויים אפשריים: סיוטים, התקפי פניקה בהקשר ללידה, הימנעות מכניסה להיריון, העדפת ניתוח קיסרי על לידה וגינלית.</a:t>
            </a:r>
          </a:p>
          <a:p>
            <a:pPr algn="r" rtl="1">
              <a:defRPr/>
            </a:pPr>
            <a:r>
              <a:rPr lang="he-IL" sz="2400" dirty="0" err="1"/>
              <a:t>טוקופוביה</a:t>
            </a:r>
            <a:r>
              <a:rPr lang="he-IL" sz="2400" dirty="0"/>
              <a:t> ראשונית לעומת שניונית</a:t>
            </a:r>
          </a:p>
          <a:p>
            <a:pPr algn="r" rtl="1">
              <a:defRPr/>
            </a:pPr>
            <a:r>
              <a:rPr lang="he-IL" sz="2400" dirty="0"/>
              <a:t>ייתכן כי קשור לפחד מכאב/איבוד שליטה/ שינויים בגוף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מקרה קליני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201" y="1628800"/>
            <a:ext cx="6591985" cy="2807568"/>
          </a:xfrm>
        </p:spPr>
        <p:txBody>
          <a:bodyPr>
            <a:noAutofit/>
          </a:bodyPr>
          <a:lstStyle/>
          <a:p>
            <a:r>
              <a:rPr lang="he-IL" sz="2400" dirty="0"/>
              <a:t>בת 43, נשואה מזה 4 שנים</a:t>
            </a:r>
          </a:p>
          <a:p>
            <a:r>
              <a:rPr lang="he-IL" sz="2400" dirty="0"/>
              <a:t>מזה שנתיים חשש אינטנסיבי מהיריון</a:t>
            </a:r>
          </a:p>
          <a:p>
            <a:r>
              <a:rPr lang="he-IL" sz="2400" dirty="0"/>
              <a:t>החל לאחר ששאלה את הגניקולוג על סיבוכים אפשריים של היריון</a:t>
            </a:r>
          </a:p>
          <a:p>
            <a:r>
              <a:rPr lang="he-IL" sz="2400" dirty="0"/>
              <a:t>החלה להימנע מיחסים עם בעלה</a:t>
            </a:r>
          </a:p>
          <a:p>
            <a:r>
              <a:rPr lang="he-IL" sz="2400" dirty="0"/>
              <a:t>לאחר מכן החלה לפתח מצב-רוח עצוב, חוסר אונים, תחושת חוסר ערך, בכי תדיר, חוסר תיאבון וחשיבה אובדנית</a:t>
            </a:r>
          </a:p>
          <a:p>
            <a:endParaRPr lang="he-IL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051720" y="5661248"/>
            <a:ext cx="41044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b="1" dirty="0"/>
              <a:t>האם תוכלו לאבחן אישה זו?</a:t>
            </a:r>
          </a:p>
        </p:txBody>
      </p:sp>
    </p:spTree>
    <p:extLst>
      <p:ext uri="{BB962C8B-B14F-4D97-AF65-F5344CB8AC3E}">
        <p14:creationId xmlns:p14="http://schemas.microsoft.com/office/powerpoint/2010/main" val="4103249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שכיחות פוביות</a:t>
            </a:r>
            <a:endParaRPr lang="en-US" dirty="0"/>
          </a:p>
        </p:txBody>
      </p:sp>
      <p:sp>
        <p:nvSpPr>
          <p:cNvPr id="863235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644948"/>
            <a:ext cx="7355160" cy="2072084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שכיחות מסוג </a:t>
            </a:r>
            <a:r>
              <a:rPr lang="en-US" sz="2400" dirty="0"/>
              <a:t>lifetime</a:t>
            </a:r>
            <a:r>
              <a:rPr lang="he-IL" sz="2400" dirty="0"/>
              <a:t> – 12% (ארה"ב)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פוביה שמרתקת את האדם לביתו – 1%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לרוב מתחיל בילדות אך לא בהכרח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477390" y="4293096"/>
            <a:ext cx="7355160" cy="889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he-IL" sz="2400" dirty="0"/>
              <a:t>נפוץ יותר בקרב נשים (אם כי היחס שונה בסוגים שונים)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020272" y="6165304"/>
            <a:ext cx="13681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1696852" y="5304802"/>
            <a:ext cx="691276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r" rtl="1"/>
            <a:r>
              <a:rPr lang="he-IL" sz="2400" b="1" dirty="0">
                <a:solidFill>
                  <a:schemeClr val="accent1"/>
                </a:solidFill>
              </a:rPr>
              <a:t>נסו להעריך, איפה לדעתכם זה קיצוני יותר:</a:t>
            </a:r>
          </a:p>
          <a:p>
            <a:pPr algn="r" rtl="1"/>
            <a:r>
              <a:rPr lang="he-IL" sz="2400" b="1" dirty="0">
                <a:solidFill>
                  <a:schemeClr val="accent1"/>
                </a:solidFill>
              </a:rPr>
              <a:t>דם-זריקות-פציעה, או פוביות מחיות?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6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6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6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3235" grpId="0" build="p"/>
      <p:bldP spid="6" grpId="0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אטיולוגיה - פוביות</a:t>
            </a:r>
            <a:endParaRPr lang="en-US" dirty="0"/>
          </a:p>
        </p:txBody>
      </p:sp>
      <p:sp>
        <p:nvSpPr>
          <p:cNvPr id="869379" name="Rectangle 3"/>
          <p:cNvSpPr>
            <a:spLocks noGrp="1" noChangeArrowheads="1"/>
          </p:cNvSpPr>
          <p:nvPr>
            <p:ph idx="1"/>
          </p:nvPr>
        </p:nvSpPr>
        <p:spPr>
          <a:xfrm>
            <a:off x="2323476" y="2204864"/>
            <a:ext cx="5832648" cy="230425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תיאוריות פסיכו-דינמיות</a:t>
            </a:r>
          </a:p>
          <a:p>
            <a:pPr algn="r" rtl="1" eaLnBrk="1" hangingPunct="1">
              <a:defRPr/>
            </a:pPr>
            <a:r>
              <a:rPr lang="he-IL" sz="2400" dirty="0"/>
              <a:t>תיאוריות של למידה התנהגותית או חברתית</a:t>
            </a:r>
          </a:p>
          <a:p>
            <a:pPr algn="r" rtl="1" eaLnBrk="1" hangingPunct="1">
              <a:defRPr/>
            </a:pPr>
            <a:r>
              <a:rPr lang="he-IL" sz="2400" dirty="0"/>
              <a:t>תיאוריות ביולוגיות-אבולוציוניות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476672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תיאוריה פסיכודינמית:</a:t>
            </a:r>
            <a:br>
              <a:rPr lang="he-IL" dirty="0"/>
            </a:br>
            <a:r>
              <a:rPr lang="he-IL" dirty="0"/>
              <a:t>פוביות ע"פ פרויד</a:t>
            </a:r>
            <a:endParaRPr lang="en-US" dirty="0"/>
          </a:p>
        </p:txBody>
      </p:sp>
      <p:sp>
        <p:nvSpPr>
          <p:cNvPr id="871427" name="Rectangle 3"/>
          <p:cNvSpPr>
            <a:spLocks noGrp="1" noChangeArrowheads="1"/>
          </p:cNvSpPr>
          <p:nvPr>
            <p:ph idx="1"/>
          </p:nvPr>
        </p:nvSpPr>
        <p:spPr>
          <a:xfrm>
            <a:off x="1691681" y="2250706"/>
            <a:ext cx="6860330" cy="377058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המקרה של </a:t>
            </a:r>
            <a:r>
              <a:rPr lang="en-US" sz="2400" dirty="0"/>
              <a:t>Hans</a:t>
            </a:r>
            <a:r>
              <a:rPr lang="he-IL" sz="2400" dirty="0"/>
              <a:t>: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dirty="0"/>
              <a:t>	פוביה מסוסים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אביו של הנס כתב לפרויד: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marL="0" indent="0" algn="l" rtl="0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 is afraid a horse will bite him in the street, and this fear seems somehow connected with his having been frightened by a large penis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.”</a:t>
            </a: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6006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142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476672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תיאוריה פסיכודינמית:</a:t>
            </a:r>
            <a:br>
              <a:rPr lang="he-IL" dirty="0"/>
            </a:br>
            <a:r>
              <a:rPr lang="he-IL" dirty="0"/>
              <a:t>פוביות ע"פ פרויד</a:t>
            </a:r>
            <a:endParaRPr lang="en-US" dirty="0"/>
          </a:p>
        </p:txBody>
      </p:sp>
      <p:sp>
        <p:nvSpPr>
          <p:cNvPr id="871427" name="Rectangle 3"/>
          <p:cNvSpPr>
            <a:spLocks noGrp="1" noChangeArrowheads="1"/>
          </p:cNvSpPr>
          <p:nvPr>
            <p:ph idx="1"/>
          </p:nvPr>
        </p:nvSpPr>
        <p:spPr>
          <a:xfrm>
            <a:off x="1691681" y="2250706"/>
            <a:ext cx="6860330" cy="377058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ע"פ פרויד הנס ניסה להדחיק את רגשותיו האדיפליים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והתיק את חששו מפני תוקפנות האב אל הסוסים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הפוביה כפשרה פסיכולוגית לא מודעת: קל יותר להימנע מסוסים</a:t>
            </a:r>
          </a:p>
        </p:txBody>
      </p:sp>
    </p:spTree>
    <p:extLst>
      <p:ext uri="{BB962C8B-B14F-4D97-AF65-F5344CB8AC3E}">
        <p14:creationId xmlns:p14="http://schemas.microsoft.com/office/powerpoint/2010/main" val="1104926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1427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1392" y="260648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תיאוריה פסיכודינמית</a:t>
            </a:r>
            <a:br>
              <a:rPr lang="he-IL" dirty="0"/>
            </a:br>
            <a:r>
              <a:rPr lang="he-IL" dirty="0"/>
              <a:t>פוביות ע"פ פרויד</a:t>
            </a:r>
            <a:endParaRPr lang="en-US" dirty="0"/>
          </a:p>
        </p:txBody>
      </p:sp>
      <p:sp>
        <p:nvSpPr>
          <p:cNvPr id="871427" name="Rectangle 3"/>
          <p:cNvSpPr>
            <a:spLocks noGrp="1" noChangeArrowheads="1"/>
          </p:cNvSpPr>
          <p:nvPr>
            <p:ph idx="1"/>
          </p:nvPr>
        </p:nvSpPr>
        <p:spPr>
          <a:xfrm>
            <a:off x="1901392" y="1628800"/>
            <a:ext cx="6947279" cy="5112568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דחפים </a:t>
            </a:r>
            <a:r>
              <a:rPr lang="he-IL" sz="2400" dirty="0" err="1"/>
              <a:t>קונפליקטואליים</a:t>
            </a:r>
            <a:r>
              <a:rPr lang="he-IL" sz="2400" dirty="0"/>
              <a:t> שהודחקו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ע"פ פרויד: תסביך אדיפלי לא פתור (דחפים מיניים ותוקפניים כלפי ההורים)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אך הדחקה איננה יעילה ב-100%! ולא תמיד העיבוד של הקונפליקט הוא יעיל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השקעת מאמץ באנרגיה הנפשית הקשורה לקונפליקט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אחד מהמנגנונים להתמודדות עשוי להיות </a:t>
            </a:r>
            <a:r>
              <a:rPr lang="he-IL" sz="2400" b="1" dirty="0"/>
              <a:t>התקה</a:t>
            </a:r>
            <a:r>
              <a:rPr lang="he-IL" sz="2400" dirty="0"/>
              <a:t> (כלפי אובייקט פחות רלוונטי אך סימבולי)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7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142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תיאוריה פסיכודינמית</a:t>
            </a:r>
            <a:endParaRPr lang="en-US" dirty="0"/>
          </a:p>
        </p:txBody>
      </p:sp>
      <p:sp>
        <p:nvSpPr>
          <p:cNvPr id="871427" name="Rectangle 3"/>
          <p:cNvSpPr>
            <a:spLocks noGrp="1" noChangeArrowheads="1"/>
          </p:cNvSpPr>
          <p:nvPr>
            <p:ph idx="1"/>
          </p:nvPr>
        </p:nvSpPr>
        <p:spPr>
          <a:xfrm>
            <a:off x="2267744" y="1628800"/>
            <a:ext cx="6480720" cy="4896544"/>
          </a:xfrm>
        </p:spPr>
        <p:txBody>
          <a:bodyPr>
            <a:normAutofit/>
          </a:bodyPr>
          <a:lstStyle/>
          <a:p>
            <a:pPr marL="0" indent="0" algn="r" rtl="1" eaLnBrk="1" hangingPunct="1">
              <a:lnSpc>
                <a:spcPct val="150000"/>
              </a:lnSpc>
              <a:buNone/>
              <a:defRPr/>
            </a:pPr>
            <a:r>
              <a:rPr lang="he-IL" sz="2400" b="1" u="sng" dirty="0"/>
              <a:t>יתרון</a:t>
            </a:r>
            <a:r>
              <a:rPr lang="he-IL" sz="2400" dirty="0"/>
              <a:t>: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הכרה מעמיקה של המטופל וההקשר הספציפי</a:t>
            </a:r>
          </a:p>
          <a:p>
            <a:pPr marL="0" indent="0" algn="r" rtl="1" eaLnBrk="1" hangingPunct="1">
              <a:lnSpc>
                <a:spcPct val="150000"/>
              </a:lnSpc>
              <a:buNone/>
              <a:defRPr/>
            </a:pPr>
            <a:r>
              <a:rPr lang="he-IL" sz="2400" b="1" u="sng" dirty="0"/>
              <a:t>חסרונות</a:t>
            </a:r>
            <a:r>
              <a:rPr lang="he-IL" sz="2400" dirty="0"/>
              <a:t>: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תיאוריה לא-פרסימונית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קשה להכליל על סמך </a:t>
            </a:r>
            <a:r>
              <a:rPr lang="en-US" sz="2400" i="1" dirty="0"/>
              <a:t>N</a:t>
            </a:r>
            <a:r>
              <a:rPr lang="en-US" sz="2400" dirty="0"/>
              <a:t> = 1</a:t>
            </a:r>
            <a:endParaRPr lang="he-IL" sz="2400" dirty="0"/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אין עדות לנכונות התיאוריה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או ליעילות הטיפול הפסיכודינמי בפוביות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7509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313836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הסברים התנהגותיים</a:t>
            </a:r>
            <a:endParaRPr lang="en-US" dirty="0"/>
          </a:p>
        </p:txBody>
      </p:sp>
      <p:sp>
        <p:nvSpPr>
          <p:cNvPr id="877571" name="Rectangle 3"/>
          <p:cNvSpPr>
            <a:spLocks noGrp="1" noChangeArrowheads="1"/>
          </p:cNvSpPr>
          <p:nvPr>
            <p:ph idx="1"/>
          </p:nvPr>
        </p:nvSpPr>
        <p:spPr>
          <a:xfrm>
            <a:off x="2439752" y="5658076"/>
            <a:ext cx="6419056" cy="598190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בפוביות ספונטניות, החוויה השלילית יכולה אף להיות חד-פעמית (דוגמא: נשיכה)</a:t>
            </a:r>
            <a:endParaRPr lang="en-US" sz="24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55775" y="1549988"/>
            <a:ext cx="6303033" cy="2871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התניה קלאסית: אסוציאציה בין אובייקט נייטרלי לחוויה שלילית/טראומטית </a:t>
            </a:r>
          </a:p>
          <a:p>
            <a:pPr marL="0" marR="0" lvl="0" indent="0" algn="r" defTabSz="914400" rtl="1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None/>
              <a:tabLst/>
              <a:defRPr/>
            </a:pPr>
            <a:endParaRPr kumimoji="0" lang="he-IL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"אלברט הקטן" 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Watson &amp;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Rayner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, 1920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) </a:t>
            </a: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– פוביה "יזומה" מחולדות לבן 11 חודשים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91880" y="3596590"/>
            <a:ext cx="487970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dirty="0"/>
              <a:t>לאחר ההתניה מראה החולדה גרם לו לקפוץ בבהלה ולבכות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endParaRPr lang="he-IL" dirty="0"/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he-IL" dirty="0"/>
              <a:t>בהמשך התגובה עברה הכללה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7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7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571" grpId="0" build="p"/>
      <p:bldP spid="5" grpId="0" uiExpand="1" build="p"/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6704" y="836712"/>
            <a:ext cx="6338664" cy="1280890"/>
          </a:xfrm>
        </p:spPr>
        <p:txBody>
          <a:bodyPr/>
          <a:lstStyle/>
          <a:p>
            <a:pPr algn="ctr"/>
            <a:r>
              <a:rPr lang="he-IL" dirty="0"/>
              <a:t>דוגמא לפוביה שנוצרה מ"טראומה" חד-פעמית</a:t>
            </a:r>
          </a:p>
        </p:txBody>
      </p:sp>
      <p:sp>
        <p:nvSpPr>
          <p:cNvPr id="4" name="Action Button: Video 3">
            <a:hlinkClick r:id="" action="ppaction://noaction" highlightClick="1"/>
          </p:cNvPr>
          <p:cNvSpPr/>
          <p:nvPr/>
        </p:nvSpPr>
        <p:spPr>
          <a:xfrm>
            <a:off x="3779912" y="3645024"/>
            <a:ext cx="2232248" cy="1008112"/>
          </a:xfrm>
          <a:prstGeom prst="actionButtonMovi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3121976" y="3660576"/>
            <a:ext cx="2810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>
                <a:solidFill>
                  <a:schemeClr val="bg1"/>
                </a:solidFill>
              </a:rPr>
              <a:t>דוגמה: ציפורים</a:t>
            </a:r>
          </a:p>
        </p:txBody>
      </p:sp>
    </p:spTree>
    <p:extLst>
      <p:ext uri="{BB962C8B-B14F-4D97-AF65-F5344CB8AC3E}">
        <p14:creationId xmlns:p14="http://schemas.microsoft.com/office/powerpoint/2010/main" val="3996032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e-IL" dirty="0"/>
              <a:t>התניה דרך צפייה</a:t>
            </a:r>
            <a:br>
              <a:rPr lang="en-US" dirty="0"/>
            </a:br>
            <a:r>
              <a:rPr lang="en-US" dirty="0"/>
              <a:t>Vicarious conditioning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51" y="2564904"/>
            <a:ext cx="8229600" cy="2230760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2400" dirty="0"/>
              <a:t>צפייה באדם אחר מגיב בפחד לאובייקט</a:t>
            </a:r>
          </a:p>
          <a:p>
            <a:pPr algn="r" rtl="1">
              <a:defRPr/>
            </a:pPr>
            <a:r>
              <a:rPr lang="en-US" sz="2400" dirty="0"/>
              <a:t>Vicarious / observational conditioning</a:t>
            </a:r>
            <a:endParaRPr lang="he-IL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476672"/>
            <a:ext cx="6589199" cy="1280890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בהתחשב בכל הטראומות שאנשים עוברים...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648072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3200" b="1" i="1" dirty="0"/>
              <a:t>מדוע אדם אחד יפתח פוביה ואחר לא?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476672"/>
            <a:ext cx="6589199" cy="1280890"/>
          </a:xfrm>
        </p:spPr>
        <p:txBody>
          <a:bodyPr/>
          <a:lstStyle/>
          <a:p>
            <a:pPr algn="ctr" rtl="1">
              <a:defRPr/>
            </a:pPr>
            <a:r>
              <a:rPr lang="he-IL" dirty="0"/>
              <a:t>הבדלים אינדיווידואליים בלמידה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2346305"/>
            <a:ext cx="7149480" cy="2808312"/>
          </a:xfrm>
        </p:spPr>
        <p:txBody>
          <a:bodyPr>
            <a:normAutofit/>
          </a:bodyPr>
          <a:lstStyle/>
          <a:p>
            <a:pPr algn="r" rtl="1">
              <a:defRPr/>
            </a:pPr>
            <a:r>
              <a:rPr lang="he-IL" sz="2400" dirty="0"/>
              <a:t>חוויות חיוביות קודמות כ</a:t>
            </a:r>
            <a:r>
              <a:rPr lang="he-IL" sz="2400" b="1" dirty="0"/>
              <a:t>גורמי חוסן</a:t>
            </a:r>
          </a:p>
          <a:p>
            <a:pPr marL="0" indent="0" algn="r" rtl="1">
              <a:buNone/>
              <a:defRPr/>
            </a:pPr>
            <a:endParaRPr lang="he-IL" sz="2400" b="1" dirty="0"/>
          </a:p>
          <a:p>
            <a:pPr algn="r" rtl="1">
              <a:defRPr/>
            </a:pPr>
            <a:r>
              <a:rPr lang="he-IL" sz="2400" u="sng" dirty="0"/>
              <a:t>דוגמא</a:t>
            </a:r>
            <a:r>
              <a:rPr lang="he-IL" sz="2400" dirty="0"/>
              <a:t>: מחקר של </a:t>
            </a:r>
            <a:r>
              <a:rPr lang="en-US" sz="2400" dirty="0" err="1"/>
              <a:t>Mineka</a:t>
            </a:r>
            <a:r>
              <a:rPr lang="he-IL" sz="2400" dirty="0"/>
              <a:t> ועמיתיה על פעוטות עם הורה פוֹבי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63688" y="5897087"/>
            <a:ext cx="7149480" cy="960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e-IL" sz="2400" dirty="0"/>
              <a:t>חוויות חיים כ</a:t>
            </a:r>
            <a:r>
              <a:rPr lang="he-IL" sz="2400" b="1" dirty="0"/>
              <a:t>גורמי סיכון</a:t>
            </a:r>
            <a:r>
              <a:rPr lang="he-IL" sz="2400" dirty="0"/>
              <a:t>: כשבעבר טראומות מינוריות</a:t>
            </a:r>
          </a:p>
        </p:txBody>
      </p:sp>
    </p:spTree>
    <p:extLst>
      <p:ext uri="{BB962C8B-B14F-4D97-AF65-F5344CB8AC3E}">
        <p14:creationId xmlns:p14="http://schemas.microsoft.com/office/powerpoint/2010/main" val="649326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476672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הסלקטיביות של פוביות</a:t>
            </a:r>
            <a:endParaRPr lang="en-US" dirty="0"/>
          </a:p>
        </p:txBody>
      </p:sp>
      <p:sp>
        <p:nvSpPr>
          <p:cNvPr id="891907" name="Rectangle 3"/>
          <p:cNvSpPr>
            <a:spLocks noGrp="1" noChangeArrowheads="1"/>
          </p:cNvSpPr>
          <p:nvPr>
            <p:ph idx="1"/>
          </p:nvPr>
        </p:nvSpPr>
        <p:spPr>
          <a:xfrm>
            <a:off x="2195736" y="2204864"/>
            <a:ext cx="6419056" cy="2664296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אובייקטים / מצבים אליהם נוטים לפתח פוביות הם קבוצה מצומצמת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דוגמא: הסיכוי לפתח פוביה לנחשים לעומת ארנבונים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i="1" u="sng" dirty="0"/>
              <a:t>שאלת מחשבה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20" y="1669665"/>
            <a:ext cx="6459907" cy="3777622"/>
          </a:xfrm>
        </p:spPr>
        <p:txBody>
          <a:bodyPr>
            <a:normAutofit/>
          </a:bodyPr>
          <a:lstStyle/>
          <a:p>
            <a:r>
              <a:rPr lang="he-IL" sz="2400" b="1" dirty="0"/>
              <a:t>האם הסלקטיביות של פוביות יכולה להיות מוסברת על-ידי הגישה הביהיוויוריסטית?</a:t>
            </a:r>
          </a:p>
          <a:p>
            <a:endParaRPr lang="he-IL" sz="2400" b="1" dirty="0"/>
          </a:p>
          <a:p>
            <a:r>
              <a:rPr lang="he-IL" sz="2400" dirty="0"/>
              <a:t>האם אובייקטים מסוימים נוטים יותר לעבור התניה לפחד? </a:t>
            </a:r>
          </a:p>
          <a:p>
            <a:endParaRPr lang="he-IL" sz="2400" dirty="0"/>
          </a:p>
          <a:p>
            <a:r>
              <a:rPr lang="he-IL" sz="2400" dirty="0"/>
              <a:t>האם אנו פשוט מגיבים לסכנה? עושים הכללה?</a:t>
            </a:r>
          </a:p>
        </p:txBody>
      </p:sp>
    </p:spTree>
    <p:extLst>
      <p:ext uri="{BB962C8B-B14F-4D97-AF65-F5344CB8AC3E}">
        <p14:creationId xmlns:p14="http://schemas.microsoft.com/office/powerpoint/2010/main" val="1322618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הסלקטיביות של פוביות</a:t>
            </a:r>
            <a:endParaRPr lang="en-US" dirty="0"/>
          </a:p>
        </p:txBody>
      </p:sp>
      <p:sp>
        <p:nvSpPr>
          <p:cNvPr id="893955" name="Rectangle 3"/>
          <p:cNvSpPr>
            <a:spLocks noGrp="1" noChangeArrowheads="1"/>
          </p:cNvSpPr>
          <p:nvPr>
            <p:ph idx="1"/>
          </p:nvPr>
        </p:nvSpPr>
        <p:spPr>
          <a:xfrm>
            <a:off x="1935815" y="2204864"/>
            <a:ext cx="6419056" cy="41148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בתחילת שנות ה-1900, </a:t>
            </a:r>
            <a:r>
              <a:rPr lang="en-US" sz="2400" dirty="0"/>
              <a:t>Thorndike</a:t>
            </a:r>
            <a:r>
              <a:rPr lang="he-IL" sz="2400" dirty="0"/>
              <a:t> ניסה ללמד את ילדיו להתרחק מסכנות...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בשנות ה-70, מחקר שהשתמש בהלם חשמלי ניסה לייצר פוביה לרובים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3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395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413540"/>
            <a:ext cx="7054783" cy="936104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4000" dirty="0"/>
              <a:t>פרה-דיספוזיציה (מוכנות) אבולוציונית</a:t>
            </a:r>
            <a:endParaRPr lang="en-US" sz="4000" dirty="0"/>
          </a:p>
        </p:txBody>
      </p:sp>
      <p:sp>
        <p:nvSpPr>
          <p:cNvPr id="89600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371569"/>
            <a:ext cx="8218428" cy="2057431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סכנות שהיו קיימות גם בשחר ההיסטוריה של האנושות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למשל נחשים, חרקים, חושך, ברקים ורעמים, גבהים...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ניתן לשער על תהליך של יתרון הישרדותי להימנעות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שמוביל לשימור במהלך האבולוציה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664087" y="3429000"/>
            <a:ext cx="5868144" cy="9337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ctr" rtl="1" eaLnBrk="1" hangingPunct="1">
              <a:lnSpc>
                <a:spcPct val="80000"/>
              </a:lnSpc>
              <a:buNone/>
              <a:defRPr/>
            </a:pPr>
            <a:r>
              <a:rPr lang="he-IL" sz="2400" kern="0" dirty="0"/>
              <a:t>התניה קלאסית עם מוכנות ביולוגית</a:t>
            </a:r>
          </a:p>
          <a:p>
            <a:pPr marL="0" indent="0" algn="ctr" rtl="1" eaLnBrk="1" hangingPunct="1">
              <a:lnSpc>
                <a:spcPct val="80000"/>
              </a:lnSpc>
              <a:buNone/>
              <a:defRPr/>
            </a:pPr>
            <a:r>
              <a:rPr lang="en-US" sz="2400" kern="0" dirty="0"/>
              <a:t>PREPARED CLASSICAL CONDITIONING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9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6003" grpId="0" uiExpand="1" build="p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476672"/>
            <a:ext cx="7128792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sz="4000" dirty="0"/>
              <a:t>פרה-דיספוזיציה (מוכנות) אבולוציונית</a:t>
            </a:r>
            <a:endParaRPr lang="en-US" sz="4000" dirty="0"/>
          </a:p>
        </p:txBody>
      </p:sp>
      <p:sp>
        <p:nvSpPr>
          <p:cNvPr id="896003" name="Rectangle 3"/>
          <p:cNvSpPr>
            <a:spLocks noGrp="1" noChangeArrowheads="1"/>
          </p:cNvSpPr>
          <p:nvPr>
            <p:ph idx="1"/>
          </p:nvPr>
        </p:nvSpPr>
        <p:spPr>
          <a:xfrm>
            <a:off x="4427984" y="2564904"/>
            <a:ext cx="2386608" cy="72008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הסתייגות...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8598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הסבר ביולוגי</a:t>
            </a:r>
            <a:endParaRPr lang="en-US" dirty="0"/>
          </a:p>
        </p:txBody>
      </p:sp>
      <p:sp>
        <p:nvSpPr>
          <p:cNvPr id="883715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772816"/>
            <a:ext cx="7830870" cy="244827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קרובים מדרגה ראשונה: ל-31% היו פוביות בעצמם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מחקר על תורשה: תאומים זהים לעומת לא זהים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he-IL" sz="2400" dirty="0"/>
              <a:t>כנראה שהגנוטיפ משחק תפקיד בפגיעות להתפתחות  פוביה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3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15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הסבר ביולוגי</a:t>
            </a:r>
            <a:endParaRPr lang="en-US" dirty="0"/>
          </a:p>
        </p:txBody>
      </p:sp>
      <p:sp>
        <p:nvSpPr>
          <p:cNvPr id="88576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484784"/>
            <a:ext cx="8136904" cy="288032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גנים רבים כנראה קובעים פרמטרים של </a:t>
            </a:r>
            <a:r>
              <a:rPr lang="en-US" sz="2400" dirty="0"/>
              <a:t>fight or flight</a:t>
            </a:r>
            <a:r>
              <a:rPr lang="he-IL" sz="2400" dirty="0"/>
              <a:t> (מערכת האזעקה שלנו, מצילה חיים)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i="1" dirty="0"/>
              <a:t>המערכת כוללת כמה אזורים, בין היתר: </a:t>
            </a:r>
          </a:p>
          <a:p>
            <a:pPr algn="r" rtl="1" eaLnBrk="1" hangingPunct="1">
              <a:defRPr/>
            </a:pPr>
            <a:r>
              <a:rPr lang="he-IL" sz="2400" dirty="0"/>
              <a:t>האמיגדלה מאתחלת ומאקטבת חלקים רבים בגוף</a:t>
            </a:r>
          </a:p>
          <a:p>
            <a:pPr algn="r" rtl="1" eaLnBrk="1" hangingPunct="1">
              <a:defRPr/>
            </a:pPr>
            <a:r>
              <a:rPr lang="he-IL" sz="2400" dirty="0"/>
              <a:t>הקורטקס הפרה-פרונטלי משמש כבלמים (</a:t>
            </a:r>
            <a:r>
              <a:rPr lang="en-US" sz="2400" dirty="0"/>
              <a:t>downregulating</a:t>
            </a:r>
            <a:r>
              <a:rPr lang="he-IL" sz="2400" dirty="0"/>
              <a:t>)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(אחרי שהסכנה חלפה, יש לחזור לבייסליין)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8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8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8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576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476672"/>
            <a:ext cx="65891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הסבר ביולוגי</a:t>
            </a:r>
            <a:endParaRPr lang="en-US" dirty="0"/>
          </a:p>
        </p:txBody>
      </p:sp>
      <p:sp>
        <p:nvSpPr>
          <p:cNvPr id="885763" name="Rectangle 3"/>
          <p:cNvSpPr>
            <a:spLocks noGrp="1" noChangeArrowheads="1"/>
          </p:cNvSpPr>
          <p:nvPr>
            <p:ph idx="1"/>
          </p:nvPr>
        </p:nvSpPr>
        <p:spPr>
          <a:xfrm>
            <a:off x="1719654" y="1484784"/>
            <a:ext cx="7005464" cy="367240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יהיה </a:t>
            </a:r>
            <a:r>
              <a:rPr lang="en-US" sz="2400" dirty="0"/>
              <a:t>selection</a:t>
            </a:r>
            <a:r>
              <a:rPr lang="he-IL" sz="2400" dirty="0"/>
              <a:t> אבולוציוני לעודף זהירות (המערכת מופעלת בקלות ובמהירות)</a:t>
            </a:r>
          </a:p>
          <a:p>
            <a:pPr algn="r" rtl="1" eaLnBrk="1" hangingPunct="1">
              <a:defRPr/>
            </a:pPr>
            <a:r>
              <a:rPr lang="he-IL" sz="2400" dirty="0"/>
              <a:t>עדיף 100 "</a:t>
            </a:r>
            <a:r>
              <a:rPr lang="en-US" sz="2400" dirty="0"/>
              <a:t>false positives</a:t>
            </a:r>
            <a:r>
              <a:rPr lang="he-IL" sz="2400" dirty="0"/>
              <a:t>" מאשר "</a:t>
            </a:r>
            <a:r>
              <a:rPr lang="en-US" sz="2400" dirty="0"/>
              <a:t>false negative</a:t>
            </a:r>
            <a:r>
              <a:rPr lang="he-IL" sz="2400" dirty="0"/>
              <a:t>" אחד (יתרון הישרדותי)</a:t>
            </a:r>
          </a:p>
          <a:p>
            <a:pPr algn="r" rtl="1" eaLnBrk="1" hangingPunct="1">
              <a:defRPr/>
            </a:pPr>
            <a:r>
              <a:rPr lang="he-IL" sz="2400" dirty="0"/>
              <a:t>אך אין </a:t>
            </a:r>
            <a:r>
              <a:rPr lang="en-US" sz="2400" dirty="0"/>
              <a:t>selection</a:t>
            </a:r>
            <a:r>
              <a:rPr lang="he-IL" sz="2400" dirty="0"/>
              <a:t> לתהליך ה-</a:t>
            </a:r>
            <a:r>
              <a:rPr lang="en-US" sz="2400" dirty="0" err="1"/>
              <a:t>downregulating</a:t>
            </a:r>
            <a:r>
              <a:rPr lang="he-IL" sz="2400" dirty="0"/>
              <a:t> המווסת בחזרה לבייסליין</a:t>
            </a:r>
          </a:p>
          <a:p>
            <a:pPr algn="r" rtl="1" eaLnBrk="1" hangingPunct="1">
              <a:defRPr/>
            </a:pPr>
            <a:r>
              <a:rPr lang="he-IL" sz="2400" dirty="0"/>
              <a:t>ניתן, אם כן, לשער שלפרמטר זה ישנם הבדלים אינדיווידואליים רבים יותר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2070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576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86531"/>
            <a:ext cx="6589199" cy="644650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dirty="0"/>
              <a:t>הסבר ביולוגי</a:t>
            </a:r>
            <a:endParaRPr lang="en-US" dirty="0"/>
          </a:p>
        </p:txBody>
      </p:sp>
      <p:sp>
        <p:nvSpPr>
          <p:cNvPr id="885763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978496"/>
            <a:ext cx="7509520" cy="202656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"אינהיביציה התנהגותית" (</a:t>
            </a:r>
            <a:r>
              <a:rPr lang="en-US" sz="2400" dirty="0"/>
              <a:t>Behavioral Inhibition – BI</a:t>
            </a:r>
            <a:r>
              <a:rPr lang="he-IL" sz="2400" dirty="0"/>
              <a:t>) – מושג שנטבע ע"י </a:t>
            </a:r>
            <a:r>
              <a:rPr lang="en-US" sz="2400" dirty="0"/>
              <a:t>Jerome Kagan</a:t>
            </a:r>
            <a:r>
              <a:rPr lang="he-IL" sz="2400" dirty="0"/>
              <a:t> מהרווארד</a:t>
            </a:r>
          </a:p>
          <a:p>
            <a:pPr algn="r" rtl="1" eaLnBrk="1" hangingPunct="1">
              <a:defRPr/>
            </a:pPr>
            <a:r>
              <a:rPr lang="he-IL" sz="2400" dirty="0"/>
              <a:t>רגישות-יתר לשינוי ולסיכון</a:t>
            </a:r>
          </a:p>
          <a:p>
            <a:pPr algn="r" rtl="1" eaLnBrk="1" hangingPunct="1">
              <a:defRPr/>
            </a:pPr>
            <a:r>
              <a:rPr lang="he-IL" sz="2400" dirty="0"/>
              <a:t>גישה מרוסנת לחקירת הסביבה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21883" y="928525"/>
            <a:ext cx="75608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800" dirty="0"/>
              <a:t>דוגמא נוספת להבדלים אינדווידואליים בהקשר לפחד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259632" y="4232190"/>
            <a:ext cx="7509520" cy="599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e-IL" sz="2400" dirty="0"/>
              <a:t>סיכוי רב יותר להפרעת חרדה בגיל 8</a:t>
            </a:r>
          </a:p>
        </p:txBody>
      </p:sp>
    </p:spTree>
    <p:extLst>
      <p:ext uri="{BB962C8B-B14F-4D97-AF65-F5344CB8AC3E}">
        <p14:creationId xmlns:p14="http://schemas.microsoft.com/office/powerpoint/2010/main" val="148853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הסבר ביולוגי: ממצאים פיזיולוגיים</a:t>
            </a:r>
            <a:endParaRPr lang="en-US" dirty="0"/>
          </a:p>
        </p:txBody>
      </p:sp>
      <p:sp>
        <p:nvSpPr>
          <p:cNvPr id="8857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05000"/>
            <a:ext cx="8445624" cy="2962672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אבנורמליות בנתיבים של סרוטונין ודופמין במערכת הלימבית</a:t>
            </a:r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פגיעה ביכולות העיבוד הרגשי</a:t>
            </a:r>
          </a:p>
          <a:p>
            <a:pPr marL="0" indent="0" algn="r" rtl="1" eaLnBrk="1" hangingPunct="1">
              <a:buNone/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רמות נמוכות של </a:t>
            </a:r>
            <a:r>
              <a:rPr lang="en-US" sz="2400" dirty="0"/>
              <a:t>gamma </a:t>
            </a:r>
            <a:r>
              <a:rPr lang="en-US" sz="2400" dirty="0" err="1"/>
              <a:t>aminobutyric</a:t>
            </a:r>
            <a:r>
              <a:rPr lang="en-US" sz="2400" dirty="0"/>
              <a:t> acid (GABA)</a:t>
            </a:r>
            <a:endParaRPr lang="he-IL" sz="2400" dirty="0"/>
          </a:p>
          <a:p>
            <a:pPr marL="0" indent="0" algn="r" rtl="1" eaLnBrk="1" hangingPunct="1">
              <a:buNone/>
              <a:defRPr/>
            </a:pPr>
            <a:r>
              <a:rPr lang="he-IL" sz="2400" dirty="0"/>
              <a:t>הנקשר לעיכוב עוררות פיזיולוגית</a:t>
            </a:r>
          </a:p>
        </p:txBody>
      </p:sp>
    </p:spTree>
    <p:extLst>
      <p:ext uri="{BB962C8B-B14F-4D97-AF65-F5344CB8AC3E}">
        <p14:creationId xmlns:p14="http://schemas.microsoft.com/office/powerpoint/2010/main" val="2207980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8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הסבר פסיכולוגי התנהגותי</a:t>
            </a:r>
            <a:endParaRPr lang="en-US" dirty="0"/>
          </a:p>
        </p:txBody>
      </p:sp>
      <p:sp>
        <p:nvSpPr>
          <p:cNvPr id="898051" name="Rectangle 3"/>
          <p:cNvSpPr>
            <a:spLocks noGrp="1" noChangeArrowheads="1"/>
          </p:cNvSpPr>
          <p:nvPr>
            <p:ph idx="1"/>
          </p:nvPr>
        </p:nvSpPr>
        <p:spPr>
          <a:xfrm>
            <a:off x="2195735" y="2204864"/>
            <a:ext cx="6308017" cy="41148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פוביה יכולה להתפתח לאחר מקרה יחיד של טראומה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400" dirty="0"/>
              <a:t>(בין אם הטראומה ישירה או עקיפה)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כיצד ניתן להבין את האפקט </a:t>
            </a:r>
            <a:r>
              <a:rPr lang="he-IL" sz="2400" i="1" u="sng" dirty="0"/>
              <a:t>ארוך-הטווח</a:t>
            </a:r>
            <a:r>
              <a:rPr lang="he-IL" sz="2400" dirty="0"/>
              <a:t> של אירוע בודד? 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הסבר פסיכולוגי: הימנעות</a:t>
            </a:r>
            <a:endParaRPr lang="en-US" dirty="0"/>
          </a:p>
        </p:txBody>
      </p:sp>
      <p:sp>
        <p:nvSpPr>
          <p:cNvPr id="898051" name="Rectangle 3"/>
          <p:cNvSpPr>
            <a:spLocks noGrp="1" noChangeArrowheads="1"/>
          </p:cNvSpPr>
          <p:nvPr>
            <p:ph idx="1"/>
          </p:nvPr>
        </p:nvSpPr>
        <p:spPr>
          <a:xfrm>
            <a:off x="1945201" y="1839112"/>
            <a:ext cx="7091295" cy="3606111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b="1" i="1" dirty="0"/>
              <a:t>הימנעות</a:t>
            </a:r>
            <a:r>
              <a:rPr lang="he-IL" sz="2400" dirty="0"/>
              <a:t> תורמת לשימור של פוביות בכך שאיננה מאפשרת </a:t>
            </a:r>
            <a:r>
              <a:rPr lang="he-IL" sz="2400" b="1" i="1" dirty="0"/>
              <a:t>הכחדה</a:t>
            </a:r>
            <a:r>
              <a:rPr lang="he-IL" sz="2400" dirty="0"/>
              <a:t> של האסוציאציה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u="sng" dirty="0"/>
              <a:t>במעבדה</a:t>
            </a:r>
            <a:r>
              <a:rPr lang="he-IL" sz="2400" dirty="0"/>
              <a:t>, אם לא מאפשרים לנבדק לברוח הוא נאלץ ללמוד-מחדש אסוציאציה חדשה (היעדר גרייה שלילית)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וכן: ההתנהגות ההימנעותית מחוזקת (מפחיתה חרדה)</a:t>
            </a:r>
            <a:endParaRPr lang="en-US" sz="2400" dirty="0"/>
          </a:p>
        </p:txBody>
      </p:sp>
      <p:sp>
        <p:nvSpPr>
          <p:cNvPr id="2" name="Action Button: Document 1">
            <a:hlinkClick r:id="" action="ppaction://noaction" highlightClick="1"/>
          </p:cNvPr>
          <p:cNvSpPr/>
          <p:nvPr/>
        </p:nvSpPr>
        <p:spPr>
          <a:xfrm>
            <a:off x="4680012" y="4725144"/>
            <a:ext cx="2016224" cy="2088232"/>
          </a:xfrm>
          <a:prstGeom prst="actionButtonDocumen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5058054" y="5445224"/>
            <a:ext cx="12601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bg1"/>
                </a:solidFill>
              </a:rPr>
              <a:t>דוגמא: פוביה מתולעים</a:t>
            </a:r>
          </a:p>
        </p:txBody>
      </p:sp>
    </p:spTree>
    <p:extLst>
      <p:ext uri="{BB962C8B-B14F-4D97-AF65-F5344CB8AC3E}">
        <p14:creationId xmlns:p14="http://schemas.microsoft.com/office/powerpoint/2010/main" val="1809229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8051" grpId="0" uiExpand="1" build="p"/>
      <p:bldP spid="2" grpId="0" animBg="1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פוביות לא-אסוציאטיביות</a:t>
            </a:r>
            <a:endParaRPr lang="en-US" dirty="0"/>
          </a:p>
        </p:txBody>
      </p:sp>
      <p:sp>
        <p:nvSpPr>
          <p:cNvPr id="1691651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132856"/>
            <a:ext cx="6995120" cy="41148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על-פי תיאוריית הלמידה: פוביות הן </a:t>
            </a:r>
            <a:r>
              <a:rPr lang="he-IL" sz="2400" i="1" dirty="0"/>
              <a:t>אסוציאטיביות</a:t>
            </a:r>
            <a:r>
              <a:rPr lang="he-IL" sz="2400" dirty="0"/>
              <a:t> (הצמדת חוויה שלילית לאובייקט יוצרת פחד מותנה)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b="1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b="1" dirty="0"/>
              <a:t>האם מי מכם שסובל מפוביה יכול להצביע על טראומה שגרמה לפוביה? 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פוביות לא-אסוציאטיביות</a:t>
            </a:r>
            <a:endParaRPr lang="en-US" dirty="0"/>
          </a:p>
        </p:txBody>
      </p:sp>
      <p:sp>
        <p:nvSpPr>
          <p:cNvPr id="1691651" name="Rectangle 3"/>
          <p:cNvSpPr>
            <a:spLocks noGrp="1" noChangeArrowheads="1"/>
          </p:cNvSpPr>
          <p:nvPr>
            <p:ph idx="1"/>
          </p:nvPr>
        </p:nvSpPr>
        <p:spPr>
          <a:xfrm>
            <a:off x="1539280" y="1924804"/>
            <a:ext cx="6995120" cy="2368292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פוביות לא-אסוציאטיביות כנראה נובעות באופן ישיר מהתורשה ומייצגות הבדלים בינאישיים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פסיכולוגים התנהגותיים רדיקליים יחפשו חוויות מוקדמות מסבירות, כמו בפסיכואנליזה!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4077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1651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188640"/>
            <a:ext cx="6589199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dirty="0"/>
              <a:t>העברה בין-דורית</a:t>
            </a:r>
            <a:br>
              <a:rPr lang="he-IL" dirty="0"/>
            </a:br>
            <a:r>
              <a:rPr lang="en-US" dirty="0"/>
              <a:t>Intergenerational transmission</a:t>
            </a:r>
          </a:p>
        </p:txBody>
      </p:sp>
      <p:sp>
        <p:nvSpPr>
          <p:cNvPr id="1697795" name="Rectangle 3"/>
          <p:cNvSpPr>
            <a:spLocks noGrp="1" noChangeArrowheads="1"/>
          </p:cNvSpPr>
          <p:nvPr>
            <p:ph idx="1"/>
          </p:nvPr>
        </p:nvSpPr>
        <p:spPr>
          <a:xfrm>
            <a:off x="2280808" y="1469530"/>
            <a:ext cx="6288103" cy="41148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ילדים להורה עם הפרעת חרדה (ע"פ </a:t>
            </a:r>
            <a:r>
              <a:rPr lang="en-US" sz="2400" dirty="0"/>
              <a:t>DSM-IV</a:t>
            </a:r>
            <a:r>
              <a:rPr lang="he-IL" sz="2400" dirty="0"/>
              <a:t>) – פי 7 סיכוי להפרעת חרדה!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הסבר ביולוגי או סביבתי</a:t>
            </a:r>
          </a:p>
          <a:p>
            <a:pPr algn="r" rtl="1" eaLnBrk="1" hangingPunct="1">
              <a:lnSpc>
                <a:spcPct val="90000"/>
              </a:lnSpc>
              <a:defRPr/>
            </a:pPr>
            <a:endParaRPr lang="he-IL" sz="2400" dirty="0"/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הסביבתי נקרא "העברה בין-דורית"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153258"/>
            <a:ext cx="6589199" cy="128089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he-IL" dirty="0"/>
              <a:t>העברה בין-דורית</a:t>
            </a:r>
            <a:br>
              <a:rPr lang="he-IL" dirty="0"/>
            </a:br>
            <a:r>
              <a:rPr lang="en-US" dirty="0"/>
              <a:t>Intergenerational transmission</a:t>
            </a:r>
          </a:p>
        </p:txBody>
      </p:sp>
      <p:sp>
        <p:nvSpPr>
          <p:cNvPr id="1697795" name="Rectangle 3"/>
          <p:cNvSpPr>
            <a:spLocks noGrp="1" noChangeArrowheads="1"/>
          </p:cNvSpPr>
          <p:nvPr>
            <p:ph idx="1"/>
          </p:nvPr>
        </p:nvSpPr>
        <p:spPr>
          <a:xfrm>
            <a:off x="1637907" y="1586959"/>
            <a:ext cx="7272808" cy="159452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ההורים מעבירים ע"י עוררות פיזיולוגית, קוגניציות, והתנהגות (מודל לחיקוי - </a:t>
            </a:r>
            <a:r>
              <a:rPr lang="en-US" sz="2400" dirty="0"/>
              <a:t>modeling</a:t>
            </a:r>
            <a:r>
              <a:rPr lang="he-IL" sz="2400" dirty="0"/>
              <a:t>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627784" y="2644398"/>
            <a:ext cx="640871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kern="0" dirty="0">
                <a:effectLst/>
              </a:rPr>
              <a:t>אמהות לא-חרדתיות התבקשו להביע פחד דרך הבעות פנים של פחד וגועל (</a:t>
            </a:r>
            <a:r>
              <a:rPr lang="en-US" sz="2400" kern="0" dirty="0" err="1">
                <a:effectLst/>
              </a:rPr>
              <a:t>Gerull</a:t>
            </a:r>
            <a:r>
              <a:rPr lang="en-US" sz="2400" kern="0" dirty="0">
                <a:effectLst/>
              </a:rPr>
              <a:t> &amp; </a:t>
            </a:r>
            <a:r>
              <a:rPr lang="en-US" sz="2400" kern="0" dirty="0" err="1">
                <a:effectLst/>
              </a:rPr>
              <a:t>Rapee</a:t>
            </a:r>
            <a:r>
              <a:rPr lang="en-US" sz="2400" kern="0" dirty="0">
                <a:effectLst/>
              </a:rPr>
              <a:t>, 2002</a:t>
            </a:r>
            <a:r>
              <a:rPr lang="he-IL" sz="2400" kern="0" dirty="0">
                <a:effectLst/>
              </a:rPr>
              <a:t>) לשני גירויים חדשים (עכביש ונחש מגומי) מול ילדיהן בני 15-20 חודשים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kern="0" dirty="0">
              <a:effectLst/>
            </a:endParaRP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kern="0" dirty="0">
              <a:effectLst/>
            </a:endParaRP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kern="0" dirty="0">
                <a:effectLst/>
              </a:rPr>
              <a:t>עדויות דומות בסטינג רפואי - חרדה של הורה לקראת ביצוע הליך רפואי לילד</a:t>
            </a:r>
            <a:endParaRPr lang="en-US" sz="2400" kern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60920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86400" y="798269"/>
            <a:ext cx="4426999" cy="128089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b="1" dirty="0"/>
              <a:t>טיפול בפוביות</a:t>
            </a:r>
            <a:endParaRPr lang="en-US" b="1" dirty="0"/>
          </a:p>
        </p:txBody>
      </p:sp>
      <p:sp>
        <p:nvSpPr>
          <p:cNvPr id="908291" name="Rectangle 3"/>
          <p:cNvSpPr>
            <a:spLocks noGrp="1" noChangeArrowheads="1"/>
          </p:cNvSpPr>
          <p:nvPr>
            <p:ph idx="1"/>
          </p:nvPr>
        </p:nvSpPr>
        <p:spPr>
          <a:xfrm>
            <a:off x="2699793" y="2499284"/>
            <a:ext cx="5757520" cy="3954052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הטיפולים היעילים ביותר לפוביות מבוססים על </a:t>
            </a:r>
            <a:r>
              <a:rPr lang="he-IL" sz="2400" b="1" i="1" dirty="0"/>
              <a:t>חשיפה</a:t>
            </a:r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endParaRPr lang="he-IL" sz="2400" b="1" i="1" dirty="0"/>
          </a:p>
          <a:p>
            <a:pPr marL="0" indent="0" algn="r" rtl="1" eaLnBrk="1" hangingPunct="1">
              <a:lnSpc>
                <a:spcPct val="90000"/>
              </a:lnSpc>
              <a:buNone/>
              <a:defRPr/>
            </a:pPr>
            <a:r>
              <a:rPr lang="he-IL" sz="2400" i="1" u="sng" dirty="0"/>
              <a:t>סוגי חשיפה: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מדומיינת (</a:t>
            </a:r>
            <a:r>
              <a:rPr lang="en-US" sz="2400" dirty="0"/>
              <a:t>imaginal</a:t>
            </a:r>
            <a:r>
              <a:rPr lang="he-IL" sz="2400" dirty="0"/>
              <a:t>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אמיתית – ביצוע בפועל (</a:t>
            </a:r>
            <a:r>
              <a:rPr lang="en-US" sz="2400" dirty="0"/>
              <a:t>in vivo</a:t>
            </a:r>
            <a:r>
              <a:rPr lang="he-IL" sz="2400" dirty="0"/>
              <a:t>)</a:t>
            </a:r>
          </a:p>
          <a:p>
            <a:pPr algn="r" rtl="1" eaLnBrk="1" hangingPunct="1">
              <a:lnSpc>
                <a:spcPct val="90000"/>
              </a:lnSpc>
              <a:defRPr/>
            </a:pPr>
            <a:r>
              <a:rPr lang="he-IL" sz="2400" dirty="0"/>
              <a:t>מציאות מדומה (</a:t>
            </a:r>
            <a:r>
              <a:rPr lang="en-US" sz="2400" dirty="0"/>
              <a:t>VR</a:t>
            </a:r>
            <a:r>
              <a:rPr lang="he-IL" sz="2400" dirty="0"/>
              <a:t>)</a:t>
            </a:r>
            <a:endParaRPr lang="en-US" sz="2400" dirty="0"/>
          </a:p>
        </p:txBody>
      </p:sp>
      <p:sp>
        <p:nvSpPr>
          <p:cNvPr id="4" name="Action Button: Video 3">
            <a:hlinkClick r:id="" action="ppaction://noaction" highlightClick="1"/>
          </p:cNvPr>
          <p:cNvSpPr/>
          <p:nvPr/>
        </p:nvSpPr>
        <p:spPr>
          <a:xfrm>
            <a:off x="1835696" y="5373216"/>
            <a:ext cx="2232248" cy="1008112"/>
          </a:xfrm>
          <a:prstGeom prst="actionButtonMovi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1185664" y="5363924"/>
            <a:ext cx="2810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>
                <a:solidFill>
                  <a:schemeClr val="bg1"/>
                </a:solidFill>
              </a:rPr>
              <a:t>טיפול: קלסטרופוביה</a:t>
            </a:r>
          </a:p>
        </p:txBody>
      </p:sp>
      <p:sp>
        <p:nvSpPr>
          <p:cNvPr id="2" name="Rectangle 1"/>
          <p:cNvSpPr/>
          <p:nvPr/>
        </p:nvSpPr>
        <p:spPr>
          <a:xfrm rot="20429779">
            <a:off x="220413" y="879949"/>
            <a:ext cx="64566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FACE YOUR FEARS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lnSpc>
                <a:spcPct val="80000"/>
              </a:lnSpc>
              <a:defRPr/>
            </a:pPr>
            <a:r>
              <a:rPr lang="he-IL" dirty="0"/>
              <a:t>דה-</a:t>
            </a:r>
            <a:r>
              <a:rPr lang="he-IL" dirty="0" err="1"/>
              <a:t>סנסיטיזציה</a:t>
            </a:r>
            <a:r>
              <a:rPr lang="he-IL" dirty="0"/>
              <a:t> שיטתית</a:t>
            </a:r>
            <a:br>
              <a:rPr lang="he-IL" dirty="0"/>
            </a:br>
            <a:r>
              <a:rPr lang="en-US" dirty="0"/>
              <a:t>systematic desensitization</a:t>
            </a:r>
            <a:endParaRPr lang="he-IL" dirty="0"/>
          </a:p>
        </p:txBody>
      </p:sp>
      <p:sp>
        <p:nvSpPr>
          <p:cNvPr id="900099" name="Rectangle 3"/>
          <p:cNvSpPr>
            <a:spLocks noGrp="1" noChangeArrowheads="1"/>
          </p:cNvSpPr>
          <p:nvPr>
            <p:ph idx="1"/>
          </p:nvPr>
        </p:nvSpPr>
        <p:spPr>
          <a:xfrm>
            <a:off x="1763688" y="2258825"/>
            <a:ext cx="6563072" cy="3108176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הטיפול היעיל הראשון – שנות ה-50, פותח ע"י </a:t>
            </a:r>
            <a:r>
              <a:rPr lang="en-US" sz="2400" dirty="0"/>
              <a:t>Joseph </a:t>
            </a:r>
            <a:r>
              <a:rPr lang="en-US" sz="2400" dirty="0" err="1"/>
              <a:t>Wolpe</a:t>
            </a:r>
            <a:endParaRPr lang="en-US" sz="2400" dirty="0"/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marL="514350" indent="-514350" algn="r" rtl="1" eaLnBrk="1" hangingPunct="1">
              <a:lnSpc>
                <a:spcPct val="80000"/>
              </a:lnSpc>
              <a:buAutoNum type="arabicPeriod"/>
              <a:defRPr/>
            </a:pPr>
            <a:r>
              <a:rPr lang="he-IL" sz="2400" dirty="0"/>
              <a:t>לומדים טכניקות הרפיה</a:t>
            </a:r>
          </a:p>
          <a:p>
            <a:pPr marL="514350" indent="-514350" algn="r" rtl="1" eaLnBrk="1" hangingPunct="1">
              <a:lnSpc>
                <a:spcPct val="80000"/>
              </a:lnSpc>
              <a:buAutoNum type="arabicPeriod"/>
              <a:defRPr/>
            </a:pPr>
            <a:r>
              <a:rPr lang="he-IL" sz="2400" dirty="0"/>
              <a:t>בונים היררכיה של מצבים מעוררי חרדה</a:t>
            </a:r>
          </a:p>
          <a:p>
            <a:pPr marL="514350" indent="-514350" algn="r" rtl="1" eaLnBrk="1" hangingPunct="1">
              <a:lnSpc>
                <a:spcPct val="80000"/>
              </a:lnSpc>
              <a:buAutoNum type="arabicPeriod"/>
              <a:defRPr/>
            </a:pPr>
            <a:r>
              <a:rPr lang="he-IL" sz="2400" dirty="0"/>
              <a:t>מדמיינים / מבצעים כל שלב בהיררכיה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59832" y="5454052"/>
            <a:ext cx="5060779" cy="107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800" kern="0" dirty="0"/>
              <a:t>בכל שלב: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r>
              <a:rPr lang="he-IL" sz="2800" kern="0" dirty="0"/>
              <a:t>המטרה לדמיין / לבצע </a:t>
            </a:r>
            <a:r>
              <a:rPr lang="he-IL" sz="2800" u="sng" kern="0" dirty="0"/>
              <a:t>ללא חרדה</a:t>
            </a:r>
          </a:p>
          <a:p>
            <a:pPr algn="r" rtl="1" eaLnBrk="1" hangingPunct="1">
              <a:lnSpc>
                <a:spcPct val="80000"/>
              </a:lnSpc>
              <a:defRPr/>
            </a:pPr>
            <a:endParaRPr lang="en-US" sz="2800" kern="0" dirty="0"/>
          </a:p>
        </p:txBody>
      </p:sp>
      <p:grpSp>
        <p:nvGrpSpPr>
          <p:cNvPr id="19" name="Group 18"/>
          <p:cNvGrpSpPr/>
          <p:nvPr/>
        </p:nvGrpSpPr>
        <p:grpSpPr>
          <a:xfrm>
            <a:off x="1009097" y="1468829"/>
            <a:ext cx="900100" cy="1092550"/>
            <a:chOff x="5311575" y="5993637"/>
            <a:chExt cx="900100" cy="1092550"/>
          </a:xfrm>
        </p:grpSpPr>
        <p:sp>
          <p:nvSpPr>
            <p:cNvPr id="21" name="Action Button: Document 20">
              <a:hlinkClick r:id="" action="ppaction://noaction" highlightClick="1"/>
            </p:cNvPr>
            <p:cNvSpPr/>
            <p:nvPr/>
          </p:nvSpPr>
          <p:spPr>
            <a:xfrm>
              <a:off x="5311575" y="5993637"/>
              <a:ext cx="900100" cy="1092550"/>
            </a:xfrm>
            <a:prstGeom prst="actionButtonDocumen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399001" y="6239830"/>
              <a:ext cx="731332" cy="6001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100" dirty="0">
                  <a:solidFill>
                    <a:schemeClr val="bg1"/>
                  </a:solidFill>
                </a:rPr>
                <a:t>דוגמא: פוביה מתולעים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0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0099" grpId="0" uiExpand="1" build="p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דה-</a:t>
            </a:r>
            <a:r>
              <a:rPr lang="he-IL" dirty="0" err="1"/>
              <a:t>סנסיטיזציה</a:t>
            </a:r>
            <a:r>
              <a:rPr lang="he-IL" dirty="0"/>
              <a:t> שיטתית</a:t>
            </a:r>
            <a:br>
              <a:rPr lang="en-US" dirty="0"/>
            </a:br>
            <a:r>
              <a:rPr lang="en-US" dirty="0"/>
              <a:t>Systematic desensitization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348880"/>
            <a:ext cx="7067128" cy="411480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הרפיה </a:t>
            </a:r>
            <a:r>
              <a:rPr lang="he-IL" sz="2400" dirty="0">
                <a:sym typeface="Wingdings" panose="05000000000000000000" pitchFamily="2" charset="2"/>
              </a:rPr>
              <a:t> מצב הפוך לחרדה!</a:t>
            </a:r>
          </a:p>
          <a:p>
            <a:pPr algn="r" rtl="1" eaLnBrk="1" hangingPunct="1">
              <a:defRPr/>
            </a:pPr>
            <a:r>
              <a:rPr lang="he-IL" sz="2400" dirty="0"/>
              <a:t>עובד על-ידי שני מנגנונים: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זיווג האובייקט המותנה עם </a:t>
            </a:r>
            <a:r>
              <a:rPr lang="he-IL" sz="2400" u="sng" dirty="0"/>
              <a:t>היעדר</a:t>
            </a:r>
            <a:r>
              <a:rPr lang="he-IL" sz="2400" dirty="0"/>
              <a:t> האירוע הלא-מותנה האברסיבי (נחש מזווג עם אי-הכשה)</a:t>
            </a:r>
          </a:p>
          <a:p>
            <a:pPr marL="514350" indent="-514350" algn="r" rtl="1" eaLnBrk="1" hangingPunct="1">
              <a:buAutoNum type="arabicPeriod"/>
              <a:defRPr/>
            </a:pPr>
            <a:r>
              <a:rPr lang="he-IL" sz="2400" dirty="0"/>
              <a:t>התניית-נגד (</a:t>
            </a:r>
            <a:r>
              <a:rPr lang="en-US" sz="2400" dirty="0"/>
              <a:t>counterconditioning</a:t>
            </a:r>
            <a:r>
              <a:rPr lang="he-IL" sz="2400" dirty="0"/>
              <a:t>) – זיווג האובייקט המותנה עם הרפיה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דה-</a:t>
            </a:r>
            <a:r>
              <a:rPr lang="he-IL" dirty="0" err="1"/>
              <a:t>סנסיטיזציה</a:t>
            </a:r>
            <a:r>
              <a:rPr lang="he-IL" dirty="0"/>
              <a:t> שיטתית</a:t>
            </a:r>
            <a:br>
              <a:rPr lang="en-US" dirty="0"/>
            </a:br>
            <a:r>
              <a:rPr lang="en-US" dirty="0"/>
              <a:t>Systematic desensitization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>
          <a:xfrm>
            <a:off x="1907704" y="3573016"/>
            <a:ext cx="6192688" cy="223224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יעילה ב-90%-80%</a:t>
            </a:r>
          </a:p>
          <a:p>
            <a:pPr algn="r" rtl="1" eaLnBrk="1" hangingPunct="1">
              <a:defRPr/>
            </a:pPr>
            <a:r>
              <a:rPr lang="he-IL" sz="2400" dirty="0"/>
              <a:t>התוצאות נשמרות גם ב-</a:t>
            </a:r>
            <a:r>
              <a:rPr lang="en-US" sz="2400" dirty="0" err="1"/>
              <a:t>followup</a:t>
            </a:r>
            <a:r>
              <a:rPr lang="he-IL" sz="2400" dirty="0"/>
              <a:t> של שנתיים!</a:t>
            </a:r>
          </a:p>
          <a:p>
            <a:pPr algn="r" rtl="1" eaLnBrk="1" hangingPunct="1">
              <a:defRPr/>
            </a:pPr>
            <a:r>
              <a:rPr lang="he-IL" sz="2400" dirty="0"/>
              <a:t>אין תחלופת סימפטומים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0169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2147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3843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חשיפה ממושכת</a:t>
            </a:r>
            <a:br>
              <a:rPr lang="en-US" dirty="0"/>
            </a:br>
            <a:r>
              <a:rPr lang="en-US" dirty="0"/>
              <a:t>Prolonged Exposure (PE)</a:t>
            </a:r>
          </a:p>
        </p:txBody>
      </p:sp>
      <p:sp>
        <p:nvSpPr>
          <p:cNvPr id="906243" name="Rectangle 3"/>
          <p:cNvSpPr>
            <a:spLocks noGrp="1" noChangeArrowheads="1"/>
          </p:cNvSpPr>
          <p:nvPr>
            <p:ph idx="1"/>
          </p:nvPr>
        </p:nvSpPr>
        <p:spPr>
          <a:xfrm>
            <a:off x="1384857" y="2009420"/>
            <a:ext cx="7272808" cy="3394720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חשיפה ממושכת – </a:t>
            </a:r>
            <a:r>
              <a:rPr lang="en-US" sz="2400" dirty="0"/>
              <a:t>Prolonged Exposure (PE)</a:t>
            </a:r>
            <a:r>
              <a:rPr lang="he-IL" sz="2400" dirty="0"/>
              <a:t> או הצפה – </a:t>
            </a:r>
            <a:r>
              <a:rPr lang="en-US" sz="2400" dirty="0"/>
              <a:t>flooding</a:t>
            </a:r>
            <a:endParaRPr lang="he-IL" sz="2400" dirty="0"/>
          </a:p>
          <a:p>
            <a:pPr algn="r" rtl="1" eaLnBrk="1" hangingPunct="1">
              <a:defRPr/>
            </a:pPr>
            <a:r>
              <a:rPr lang="he-IL" sz="2400" dirty="0"/>
              <a:t>בהיעדר בריחה (הימנעות) </a:t>
            </a:r>
            <a:r>
              <a:rPr lang="he-IL" sz="2400" dirty="0">
                <a:sym typeface="Wingdings" panose="05000000000000000000" pitchFamily="2" charset="2"/>
              </a:rPr>
              <a:t> ישנה למידה כי האובייקט אינו מסוכן</a:t>
            </a:r>
          </a:p>
          <a:p>
            <a:pPr algn="r" rtl="1" eaLnBrk="1" hangingPunct="1">
              <a:defRPr/>
            </a:pPr>
            <a:r>
              <a:rPr lang="he-IL" sz="2400" dirty="0">
                <a:sym typeface="Wingdings" panose="05000000000000000000" pitchFamily="2" charset="2"/>
              </a:rPr>
              <a:t>יש גם למידה כי עם הזמן החרדה פוחתת וכי אין השלכות הרות אסון לחשיפה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47664" y="5013176"/>
            <a:ext cx="6620531" cy="11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r" rtl="1" eaLnBrk="1" hangingPunct="1">
              <a:buNone/>
              <a:defRPr/>
            </a:pPr>
            <a:r>
              <a:rPr lang="he-IL" sz="2800" b="1" kern="0" dirty="0">
                <a:effectLst/>
                <a:sym typeface="Wingdings" panose="05000000000000000000" pitchFamily="2" charset="2"/>
              </a:rPr>
              <a:t>חשיפה מדומיינת (לדמיין לפרק זמן ארוך) או </a:t>
            </a:r>
            <a:r>
              <a:rPr lang="en-US" sz="2800" b="1" kern="0" dirty="0">
                <a:effectLst/>
                <a:sym typeface="Wingdings" panose="05000000000000000000" pitchFamily="2" charset="2"/>
              </a:rPr>
              <a:t>In vivo</a:t>
            </a:r>
            <a:r>
              <a:rPr lang="he-IL" sz="2800" b="1" kern="0" dirty="0">
                <a:effectLst/>
                <a:sym typeface="Wingdings" panose="05000000000000000000" pitchFamily="2" charset="2"/>
              </a:rPr>
              <a:t> (לבצע בפועל לפרק זמן ארוך)</a:t>
            </a:r>
            <a:endParaRPr lang="en-US" sz="2800" b="1" kern="0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6243" grpId="0" uiExpand="1" build="p"/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חשיפה ממושכת</a:t>
            </a:r>
            <a:br>
              <a:rPr lang="en-US" dirty="0"/>
            </a:br>
            <a:r>
              <a:rPr lang="en-US" dirty="0"/>
              <a:t>Prolonged Exposure</a:t>
            </a:r>
          </a:p>
        </p:txBody>
      </p:sp>
      <p:sp>
        <p:nvSpPr>
          <p:cNvPr id="910339" name="Rectangle 3"/>
          <p:cNvSpPr>
            <a:spLocks noGrp="1" noChangeArrowheads="1"/>
          </p:cNvSpPr>
          <p:nvPr>
            <p:ph idx="1"/>
          </p:nvPr>
        </p:nvSpPr>
        <p:spPr>
          <a:xfrm>
            <a:off x="2354308" y="2319148"/>
            <a:ext cx="5770984" cy="2376264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האדם מתחיל את הטיפול עם חשש רב</a:t>
            </a:r>
          </a:p>
          <a:p>
            <a:pPr marL="0" indent="0" algn="r" rtl="1" eaLnBrk="1" hangingPunct="1">
              <a:lnSpc>
                <a:spcPct val="80000"/>
              </a:lnSpc>
              <a:buNone/>
              <a:defRPr/>
            </a:pPr>
            <a:endParaRPr lang="he-IL" sz="2400" dirty="0"/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חשיפה ממושכת היא לפחות 45 דקות (עד שהחרדה שוככת)</a:t>
            </a:r>
          </a:p>
        </p:txBody>
      </p:sp>
      <p:sp>
        <p:nvSpPr>
          <p:cNvPr id="5" name="Action Button: Video 4">
            <a:hlinkClick r:id="" action="ppaction://noaction" highlightClick="1"/>
          </p:cNvPr>
          <p:cNvSpPr/>
          <p:nvPr/>
        </p:nvSpPr>
        <p:spPr>
          <a:xfrm>
            <a:off x="3779912" y="5157192"/>
            <a:ext cx="2232248" cy="1008112"/>
          </a:xfrm>
          <a:prstGeom prst="actionButtonMovi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3121976" y="5172744"/>
            <a:ext cx="2810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>
                <a:solidFill>
                  <a:schemeClr val="bg1"/>
                </a:solidFill>
              </a:rPr>
              <a:t>טיפול: ציפורים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0339" grpId="0" uiExpand="1" build="p"/>
      <p:bldP spid="5" grpId="0" animBg="1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/>
              <a:t>חשיפה ממושכת</a:t>
            </a:r>
            <a:br>
              <a:rPr lang="en-US" dirty="0"/>
            </a:br>
            <a:r>
              <a:rPr lang="en-US" dirty="0"/>
              <a:t>Prolonged Exposure</a:t>
            </a:r>
          </a:p>
        </p:txBody>
      </p:sp>
      <p:sp>
        <p:nvSpPr>
          <p:cNvPr id="912387" name="Rectangle 3"/>
          <p:cNvSpPr>
            <a:spLocks noGrp="1" noChangeArrowheads="1"/>
          </p:cNvSpPr>
          <p:nvPr>
            <p:ph idx="1"/>
          </p:nvPr>
        </p:nvSpPr>
        <p:spPr>
          <a:xfrm>
            <a:off x="2246296" y="2420888"/>
            <a:ext cx="5987008" cy="295232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מחקרי יעילות: </a:t>
            </a:r>
            <a:r>
              <a:rPr lang="en-US" sz="2400" dirty="0"/>
              <a:t>PE</a:t>
            </a:r>
            <a:r>
              <a:rPr lang="he-IL" sz="2400" dirty="0"/>
              <a:t> יעיל באותה מידה, או יותר, מ-</a:t>
            </a:r>
            <a:r>
              <a:rPr lang="en-US" sz="2400" dirty="0"/>
              <a:t>SD</a:t>
            </a:r>
            <a:r>
              <a:rPr lang="he-IL" sz="2400" dirty="0"/>
              <a:t>.</a:t>
            </a:r>
          </a:p>
          <a:p>
            <a:pPr marL="0" indent="0" algn="r" rtl="1" eaLnBrk="1" hangingPunct="1">
              <a:buNone/>
              <a:defRPr/>
            </a:pPr>
            <a:endParaRPr lang="he-IL" sz="2400" dirty="0"/>
          </a:p>
          <a:p>
            <a:pPr algn="r" rtl="1" eaLnBrk="1" hangingPunct="1">
              <a:defRPr/>
            </a:pPr>
            <a:r>
              <a:rPr lang="en-US" sz="2400" dirty="0"/>
              <a:t>PE</a:t>
            </a:r>
            <a:r>
              <a:rPr lang="he-IL" sz="2400" dirty="0"/>
              <a:t> קצר יותר מ-</a:t>
            </a:r>
            <a:r>
              <a:rPr lang="en-US" sz="2400" dirty="0"/>
              <a:t>SD</a:t>
            </a:r>
            <a:r>
              <a:rPr lang="he-IL" sz="2400" dirty="0"/>
              <a:t>, לעתים ניתן אף להתגבר על הסימפטומים בפגישה אחת!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rtl="1" eaLnBrk="1" hangingPunct="1">
              <a:defRPr/>
            </a:pPr>
            <a:r>
              <a:rPr lang="he-IL" dirty="0" err="1"/>
              <a:t>מודלינג</a:t>
            </a:r>
            <a:br>
              <a:rPr lang="en-US" dirty="0"/>
            </a:br>
            <a:r>
              <a:rPr lang="en-US" dirty="0"/>
              <a:t>Modeling </a:t>
            </a:r>
          </a:p>
        </p:txBody>
      </p:sp>
      <p:sp>
        <p:nvSpPr>
          <p:cNvPr id="914435" name="Rectangle 3"/>
          <p:cNvSpPr>
            <a:spLocks noGrp="1" noChangeArrowheads="1"/>
          </p:cNvSpPr>
          <p:nvPr>
            <p:ph idx="1"/>
          </p:nvPr>
        </p:nvSpPr>
        <p:spPr>
          <a:xfrm>
            <a:off x="852736" y="2204864"/>
            <a:ext cx="7859216" cy="15240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לפעמים משתמשים במשולב עם דה-</a:t>
            </a:r>
            <a:r>
              <a:rPr lang="he-IL" sz="2400" dirty="0" err="1"/>
              <a:t>סנסיטיזציה</a:t>
            </a:r>
            <a:r>
              <a:rPr lang="he-IL" sz="2400" dirty="0"/>
              <a:t> שיטתית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לראות אדם אחר מתמודד עם האובייקט/המצב מעורר הפחד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dirty="0"/>
              <a:t>לראות שלאדם האחר לא קורה כלום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65668" y="4036031"/>
            <a:ext cx="6948264" cy="205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kern="0" dirty="0">
                <a:effectLst/>
              </a:rPr>
              <a:t>בהדרגה מערבים גם את המטופל בחשיפה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kern="0" dirty="0">
                <a:effectLst/>
              </a:rPr>
              <a:t>הטיפול אמור לשנות את הקוגניציות (ייחוס סכנה) ודרך שינוי זה, לשנות את רמת העוררות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kern="0" dirty="0">
                <a:effectLst/>
              </a:rPr>
              <a:t>טיפול זה נחקר פחות</a:t>
            </a:r>
          </a:p>
          <a:p>
            <a:pPr algn="r" rtl="1" eaLnBrk="1" hangingPunct="1">
              <a:lnSpc>
                <a:spcPct val="80000"/>
              </a:lnSpc>
              <a:defRPr/>
            </a:pPr>
            <a:r>
              <a:rPr lang="he-IL" sz="2400" kern="0" dirty="0">
                <a:effectLst/>
              </a:rPr>
              <a:t>פחות מאתגר מ-</a:t>
            </a:r>
            <a:r>
              <a:rPr lang="en-US" sz="2400" kern="0" dirty="0">
                <a:effectLst/>
              </a:rPr>
              <a:t>PE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4435" grpId="0" uiExpand="1" build="p"/>
      <p:bldP spid="4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/>
              <a:t>Applied tension</a:t>
            </a:r>
            <a:r>
              <a:rPr lang="he-IL" dirty="0"/>
              <a:t> – יצירת מתח</a:t>
            </a:r>
            <a:endParaRPr lang="en-US" dirty="0"/>
          </a:p>
        </p:txBody>
      </p:sp>
      <p:sp>
        <p:nvSpPr>
          <p:cNvPr id="916483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905000"/>
            <a:ext cx="6851104" cy="281865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2400" dirty="0"/>
              <a:t>טיפול הבחירה לפוביות מדם/חיסונים</a:t>
            </a:r>
          </a:p>
          <a:p>
            <a:pPr algn="r" rtl="1" eaLnBrk="1" hangingPunct="1">
              <a:defRPr/>
            </a:pPr>
            <a:r>
              <a:rPr lang="he-IL" sz="2400" dirty="0"/>
              <a:t>פוביות מדם הן הפוכות לשאר הפוביות מבחינת התגובה של מערכת העצבים</a:t>
            </a:r>
          </a:p>
          <a:p>
            <a:pPr algn="r" rtl="1" eaLnBrk="1" hangingPunct="1">
              <a:defRPr/>
            </a:pPr>
            <a:r>
              <a:rPr lang="he-IL" sz="2400" dirty="0"/>
              <a:t>ירידה במתח שריר, לחץ דם, קצב לב, לעתים עילפון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/>
              <a:t>Applied tension</a:t>
            </a:r>
            <a:r>
              <a:rPr lang="he-IL" dirty="0"/>
              <a:t> – יצירת מתח</a:t>
            </a:r>
            <a:endParaRPr lang="en-US" dirty="0"/>
          </a:p>
        </p:txBody>
      </p:sp>
      <p:sp>
        <p:nvSpPr>
          <p:cNvPr id="918531" name="Rectangle 3"/>
          <p:cNvSpPr>
            <a:spLocks noGrp="1" noChangeArrowheads="1"/>
          </p:cNvSpPr>
          <p:nvPr>
            <p:ph idx="1"/>
          </p:nvPr>
        </p:nvSpPr>
        <p:spPr>
          <a:xfrm>
            <a:off x="2339752" y="2122512"/>
            <a:ext cx="6408712" cy="41148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he-IL" dirty="0"/>
              <a:t>גם כאן: אימון בתגובה הפיזיולוגית המתחרה</a:t>
            </a:r>
          </a:p>
          <a:p>
            <a:pPr algn="r" rtl="1" eaLnBrk="1" hangingPunct="1">
              <a:defRPr/>
            </a:pPr>
            <a:r>
              <a:rPr lang="he-IL" dirty="0"/>
              <a:t>כיווץ שרירים אל מול מראה של דם / זריקה</a:t>
            </a:r>
          </a:p>
          <a:p>
            <a:pPr algn="r" rtl="1" eaLnBrk="1" hangingPunct="1">
              <a:defRPr/>
            </a:pPr>
            <a:r>
              <a:rPr lang="he-IL" dirty="0"/>
              <a:t>מפחית סימפטומים באופן משמעותי ב-90% מהחולים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fallOver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8531" grpId="0" uiExpand="1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28842</TotalTime>
  <Words>2319</Words>
  <Application>Microsoft Office PowerPoint</Application>
  <PresentationFormat>On-screen Show (4:3)</PresentationFormat>
  <Paragraphs>389</Paragraphs>
  <Slides>63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Arial</vt:lpstr>
      <vt:lpstr>Century Gothic</vt:lpstr>
      <vt:lpstr>Guttman Mantova-Decor</vt:lpstr>
      <vt:lpstr>Narkisim</vt:lpstr>
      <vt:lpstr>Tahoma</vt:lpstr>
      <vt:lpstr>Wingdings</vt:lpstr>
      <vt:lpstr>Wingdings 3</vt:lpstr>
      <vt:lpstr>Wisp</vt:lpstr>
      <vt:lpstr>פסיכולוגיה אבנורמלית</vt:lpstr>
      <vt:lpstr>תיאור מקרה</vt:lpstr>
      <vt:lpstr>מה ההבדל בין "חרדה" ל"פחד"?</vt:lpstr>
      <vt:lpstr>פחד וחרדה</vt:lpstr>
      <vt:lpstr>מה לדעתכם מאפיין "הפרעות חרדה"?</vt:lpstr>
      <vt:lpstr>הפרעות חרדה – Anxiety Disorders</vt:lpstr>
      <vt:lpstr>חרדה</vt:lpstr>
      <vt:lpstr>פחד</vt:lpstr>
      <vt:lpstr>פחד (המשך)</vt:lpstr>
      <vt:lpstr>ארבע אלמנטים של תגובת פחד טבעית</vt:lpstr>
      <vt:lpstr>PowerPoint Presentation</vt:lpstr>
      <vt:lpstr>שימו לב!</vt:lpstr>
      <vt:lpstr>פוביה ספציפית (specific phobia)</vt:lpstr>
      <vt:lpstr>פוביה - הגדרה</vt:lpstr>
      <vt:lpstr>קריטריונים לפוביה ספציפית ע"פ ה-DSM-5</vt:lpstr>
      <vt:lpstr>קריטריונים לפוביה ספציפית ע"פ ה-DSM-5</vt:lpstr>
      <vt:lpstr>קריטריונים לפוביה ספציפית ע"פ ה-DSM-5</vt:lpstr>
      <vt:lpstr>קריטריונים לפוביה ספציפית ע"פ ה-DSM-5</vt:lpstr>
      <vt:lpstr>קריטריונים לפוביה ספציפית ע"פ ה-DSM-5</vt:lpstr>
      <vt:lpstr>קריטריונים לפוביה ספציפית ע"פ ה-DSM-5</vt:lpstr>
      <vt:lpstr>קריטריונים לפוביה ספציפית ע"פ ה-DSM-5</vt:lpstr>
      <vt:lpstr>קריטריונים לפוביה ספציפית ע"פ ה-DSM-5</vt:lpstr>
      <vt:lpstr>5 סוגי פוביות</vt:lpstr>
      <vt:lpstr>Emetophobia</vt:lpstr>
      <vt:lpstr>Tokophobia</vt:lpstr>
      <vt:lpstr>מקרה קליני</vt:lpstr>
      <vt:lpstr>שכיחות פוביות</vt:lpstr>
      <vt:lpstr>אטיולוגיה - פוביות</vt:lpstr>
      <vt:lpstr>תיאוריה פסיכודינמית: פוביות ע"פ פרויד</vt:lpstr>
      <vt:lpstr>תיאוריה פסיכודינמית: פוביות ע"פ פרויד</vt:lpstr>
      <vt:lpstr>תיאוריה פסיכודינמית פוביות ע"פ פרויד</vt:lpstr>
      <vt:lpstr>תיאוריה פסיכודינמית</vt:lpstr>
      <vt:lpstr>הסברים התנהגותיים</vt:lpstr>
      <vt:lpstr>דוגמא לפוביה שנוצרה מ"טראומה" חד-פעמית</vt:lpstr>
      <vt:lpstr>התניה דרך צפייה Vicarious conditioning</vt:lpstr>
      <vt:lpstr>בהתחשב בכל הטראומות שאנשים עוברים...</vt:lpstr>
      <vt:lpstr>הבדלים אינדיווידואליים בלמידה</vt:lpstr>
      <vt:lpstr>הסלקטיביות של פוביות</vt:lpstr>
      <vt:lpstr>שאלת מחשבה</vt:lpstr>
      <vt:lpstr>הסלקטיביות של פוביות</vt:lpstr>
      <vt:lpstr>פרה-דיספוזיציה (מוכנות) אבולוציונית</vt:lpstr>
      <vt:lpstr>פרה-דיספוזיציה (מוכנות) אבולוציונית</vt:lpstr>
      <vt:lpstr>הסבר ביולוגי</vt:lpstr>
      <vt:lpstr>הסבר ביולוגי</vt:lpstr>
      <vt:lpstr>הסבר ביולוגי</vt:lpstr>
      <vt:lpstr>הסבר ביולוגי</vt:lpstr>
      <vt:lpstr>הסבר ביולוגי: ממצאים פיזיולוגיים</vt:lpstr>
      <vt:lpstr>הסבר פסיכולוגי התנהגותי</vt:lpstr>
      <vt:lpstr>הסבר פסיכולוגי: הימנעות</vt:lpstr>
      <vt:lpstr>פוביות לא-אסוציאטיביות</vt:lpstr>
      <vt:lpstr>פוביות לא-אסוציאטיביות</vt:lpstr>
      <vt:lpstr>העברה בין-דורית Intergenerational transmission</vt:lpstr>
      <vt:lpstr>העברה בין-דורית Intergenerational transmission</vt:lpstr>
      <vt:lpstr>טיפול בפוביות</vt:lpstr>
      <vt:lpstr>דה-סנסיטיזציה שיטתית systematic desensitization</vt:lpstr>
      <vt:lpstr>דה-סנסיטיזציה שיטתית Systematic desensitization</vt:lpstr>
      <vt:lpstr>דה-סנסיטיזציה שיטתית Systematic desensitization</vt:lpstr>
      <vt:lpstr>חשיפה ממושכת Prolonged Exposure (PE)</vt:lpstr>
      <vt:lpstr>חשיפה ממושכת Prolonged Exposure</vt:lpstr>
      <vt:lpstr>חשיפה ממושכת Prolonged Exposure</vt:lpstr>
      <vt:lpstr>מודלינג Modeling </vt:lpstr>
      <vt:lpstr>Applied tension – יצירת מתח</vt:lpstr>
      <vt:lpstr>Applied tension – יצירת מתח</vt:lpstr>
    </vt:vector>
  </TitlesOfParts>
  <Company>Ben-Gurion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Psychology</dc:title>
  <dc:creator>Gary Diamond</dc:creator>
  <cp:lastModifiedBy>Nir</cp:lastModifiedBy>
  <cp:revision>1004</cp:revision>
  <dcterms:created xsi:type="dcterms:W3CDTF">2008-01-20T14:16:09Z</dcterms:created>
  <dcterms:modified xsi:type="dcterms:W3CDTF">2020-03-08T07:03:51Z</dcterms:modified>
</cp:coreProperties>
</file>