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4"/>
  </p:notesMasterIdLst>
  <p:sldIdLst>
    <p:sldId id="366" r:id="rId5"/>
    <p:sldId id="337" r:id="rId6"/>
    <p:sldId id="338" r:id="rId7"/>
    <p:sldId id="339" r:id="rId8"/>
    <p:sldId id="340" r:id="rId9"/>
    <p:sldId id="341" r:id="rId10"/>
    <p:sldId id="343" r:id="rId11"/>
    <p:sldId id="342" r:id="rId12"/>
    <p:sldId id="365" r:id="rId13"/>
    <p:sldId id="344" r:id="rId14"/>
    <p:sldId id="345" r:id="rId15"/>
    <p:sldId id="346" r:id="rId16"/>
    <p:sldId id="363" r:id="rId17"/>
    <p:sldId id="364" r:id="rId18"/>
    <p:sldId id="350" r:id="rId19"/>
    <p:sldId id="351" r:id="rId20"/>
    <p:sldId id="373" r:id="rId21"/>
    <p:sldId id="353" r:id="rId22"/>
    <p:sldId id="35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4BB878-2737-4528-B633-74813C481FE2}" v="11" dt="2024-06-13T07:54:17.728"/>
    <p1510:client id="{81E4BA3A-48A1-435E-AE95-236E331C2C54}" v="2" dt="2024-06-12T17:39:27.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47324" autoAdjust="0"/>
  </p:normalViewPr>
  <p:slideViewPr>
    <p:cSldViewPr snapToGrid="0" showGuides="1">
      <p:cViewPr varScale="1">
        <p:scale>
          <a:sx n="35" d="100"/>
          <a:sy n="35" d="100"/>
        </p:scale>
        <p:origin x="1892" y="28"/>
      </p:cViewPr>
      <p:guideLst>
        <p:guide orient="horz" pos="2160"/>
        <p:guide pos="3816"/>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C41DF-D85C-48AB-86F7-D7F9F62320D7}" type="datetimeFigureOut">
              <a:rPr lang="en-US" smtClean="0"/>
              <a:t>6/13/2024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261FB-4A77-48F4-88AF-DB2669EC8E6E}" type="slidenum">
              <a:rPr lang="en-US" smtClean="0"/>
              <a:t>‹#›</a:t>
            </a:fld>
            <a:endParaRPr lang="en-US"/>
          </a:p>
        </p:txBody>
      </p:sp>
    </p:spTree>
    <p:extLst>
      <p:ext uri="{BB962C8B-B14F-4D97-AF65-F5344CB8AC3E}">
        <p14:creationId xmlns:p14="http://schemas.microsoft.com/office/powerpoint/2010/main" val="523600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3EE6B263-89E2-47CE-B2D3-E3183FBF8F57}" type="slidenum">
              <a:rPr lang="he-IL" altLang="he-IL" smtClean="0"/>
              <a:pPr algn="l">
                <a:spcBef>
                  <a:spcPct val="0"/>
                </a:spcBef>
              </a:pPr>
              <a:t>1</a:t>
            </a:fld>
            <a:endParaRPr lang="en-US" altLang="he-IL"/>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a:p>
        </p:txBody>
      </p:sp>
    </p:spTree>
    <p:extLst>
      <p:ext uri="{BB962C8B-B14F-4D97-AF65-F5344CB8AC3E}">
        <p14:creationId xmlns:p14="http://schemas.microsoft.com/office/powerpoint/2010/main" val="258318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p:spPr>
        <p:txBody>
          <a:bodyPr/>
          <a:lstStyle/>
          <a:p>
            <a:pPr algn="r" rtl="1"/>
            <a:endParaRPr lang="he-IL" altLang="en-US" dirty="0"/>
          </a:p>
        </p:txBody>
      </p:sp>
      <p:sp>
        <p:nvSpPr>
          <p:cNvPr id="819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A83242-8B82-4CB4-9C00-DD28E007D6EE}" type="slidenum">
              <a:rPr lang="he-IL" altLang="en-US" smtClean="0"/>
              <a:pPr/>
              <a:t>2</a:t>
            </a:fld>
            <a:endParaRPr lang="en-US" altLang="en-US"/>
          </a:p>
        </p:txBody>
      </p:sp>
    </p:spTree>
    <p:extLst>
      <p:ext uri="{BB962C8B-B14F-4D97-AF65-F5344CB8AC3E}">
        <p14:creationId xmlns:p14="http://schemas.microsoft.com/office/powerpoint/2010/main" val="1866429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lstStyle/>
          <a:p>
            <a:pPr algn="r" rtl="1"/>
            <a:endParaRPr lang="he-IL" altLang="en-US" dirty="0"/>
          </a:p>
        </p:txBody>
      </p:sp>
      <p:sp>
        <p:nvSpPr>
          <p:cNvPr id="1024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A04845-AFA5-4441-9D73-F8D79ADAD206}" type="slidenum">
              <a:rPr lang="he-IL" altLang="en-US" smtClean="0"/>
              <a:pPr/>
              <a:t>3</a:t>
            </a:fld>
            <a:endParaRPr lang="en-US" altLang="en-US"/>
          </a:p>
        </p:txBody>
      </p:sp>
    </p:spTree>
    <p:extLst>
      <p:ext uri="{BB962C8B-B14F-4D97-AF65-F5344CB8AC3E}">
        <p14:creationId xmlns:p14="http://schemas.microsoft.com/office/powerpoint/2010/main" val="3935128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pPr algn="l" rtl="1"/>
            <a:endParaRPr lang="en-US" altLang="en-US" dirty="0"/>
          </a:p>
        </p:txBody>
      </p:sp>
      <p:sp>
        <p:nvSpPr>
          <p:cNvPr id="1229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F12E8EE-F95D-4921-89FB-02F2DDF788C4}" type="slidenum">
              <a:rPr lang="he-IL" altLang="en-US" smtClean="0"/>
              <a:pPr/>
              <a:t>4</a:t>
            </a:fld>
            <a:endParaRPr lang="en-US" altLang="en-US"/>
          </a:p>
        </p:txBody>
      </p:sp>
    </p:spTree>
    <p:extLst>
      <p:ext uri="{BB962C8B-B14F-4D97-AF65-F5344CB8AC3E}">
        <p14:creationId xmlns:p14="http://schemas.microsoft.com/office/powerpoint/2010/main" val="3487927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p:txBody>
      </p:sp>
      <p:sp>
        <p:nvSpPr>
          <p:cNvPr id="4" name="מציין מיקום של מספר שקופית 3"/>
          <p:cNvSpPr>
            <a:spLocks noGrp="1"/>
          </p:cNvSpPr>
          <p:nvPr>
            <p:ph type="sldNum" sz="quarter" idx="10"/>
          </p:nvPr>
        </p:nvSpPr>
        <p:spPr/>
        <p:txBody>
          <a:bodyPr/>
          <a:lstStyle/>
          <a:p>
            <a:fld id="{CCA261FB-4A77-48F4-88AF-DB2669EC8E6E}" type="slidenum">
              <a:rPr lang="en-US" smtClean="0"/>
              <a:t>6</a:t>
            </a:fld>
            <a:endParaRPr lang="en-US"/>
          </a:p>
        </p:txBody>
      </p:sp>
    </p:spTree>
    <p:extLst>
      <p:ext uri="{BB962C8B-B14F-4D97-AF65-F5344CB8AC3E}">
        <p14:creationId xmlns:p14="http://schemas.microsoft.com/office/powerpoint/2010/main" val="1166827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p:txBody>
      </p:sp>
      <p:sp>
        <p:nvSpPr>
          <p:cNvPr id="4" name="מציין מיקום של מספר שקופית 3"/>
          <p:cNvSpPr>
            <a:spLocks noGrp="1"/>
          </p:cNvSpPr>
          <p:nvPr>
            <p:ph type="sldNum" sz="quarter" idx="10"/>
          </p:nvPr>
        </p:nvSpPr>
        <p:spPr/>
        <p:txBody>
          <a:bodyPr/>
          <a:lstStyle/>
          <a:p>
            <a:fld id="{CCA261FB-4A77-48F4-88AF-DB2669EC8E6E}" type="slidenum">
              <a:rPr lang="en-US" smtClean="0"/>
              <a:t>7</a:t>
            </a:fld>
            <a:endParaRPr lang="en-US"/>
          </a:p>
        </p:txBody>
      </p:sp>
    </p:spTree>
    <p:extLst>
      <p:ext uri="{BB962C8B-B14F-4D97-AF65-F5344CB8AC3E}">
        <p14:creationId xmlns:p14="http://schemas.microsoft.com/office/powerpoint/2010/main" val="181262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p:txBody>
      </p:sp>
      <p:sp>
        <p:nvSpPr>
          <p:cNvPr id="4" name="מציין מיקום של מספר שקופית 3"/>
          <p:cNvSpPr>
            <a:spLocks noGrp="1"/>
          </p:cNvSpPr>
          <p:nvPr>
            <p:ph type="sldNum" sz="quarter" idx="10"/>
          </p:nvPr>
        </p:nvSpPr>
        <p:spPr/>
        <p:txBody>
          <a:bodyPr/>
          <a:lstStyle/>
          <a:p>
            <a:fld id="{CCA261FB-4A77-48F4-88AF-DB2669EC8E6E}" type="slidenum">
              <a:rPr lang="en-US" smtClean="0"/>
              <a:t>8</a:t>
            </a:fld>
            <a:endParaRPr lang="en-US"/>
          </a:p>
        </p:txBody>
      </p:sp>
    </p:spTree>
    <p:extLst>
      <p:ext uri="{BB962C8B-B14F-4D97-AF65-F5344CB8AC3E}">
        <p14:creationId xmlns:p14="http://schemas.microsoft.com/office/powerpoint/2010/main" val="4201673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p:txBody>
      </p:sp>
      <p:sp>
        <p:nvSpPr>
          <p:cNvPr id="4" name="מציין מיקום של מספר שקופית 3"/>
          <p:cNvSpPr>
            <a:spLocks noGrp="1"/>
          </p:cNvSpPr>
          <p:nvPr>
            <p:ph type="sldNum" sz="quarter" idx="10"/>
          </p:nvPr>
        </p:nvSpPr>
        <p:spPr/>
        <p:txBody>
          <a:bodyPr/>
          <a:lstStyle/>
          <a:p>
            <a:fld id="{CCA261FB-4A77-48F4-88AF-DB2669EC8E6E}" type="slidenum">
              <a:rPr lang="en-US" smtClean="0"/>
              <a:t>9</a:t>
            </a:fld>
            <a:endParaRPr lang="en-US"/>
          </a:p>
        </p:txBody>
      </p:sp>
    </p:spTree>
    <p:extLst>
      <p:ext uri="{BB962C8B-B14F-4D97-AF65-F5344CB8AC3E}">
        <p14:creationId xmlns:p14="http://schemas.microsoft.com/office/powerpoint/2010/main" val="679148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b="1" dirty="0"/>
          </a:p>
        </p:txBody>
      </p:sp>
      <p:sp>
        <p:nvSpPr>
          <p:cNvPr id="4" name="Slide Number Placeholder 3"/>
          <p:cNvSpPr>
            <a:spLocks noGrp="1"/>
          </p:cNvSpPr>
          <p:nvPr>
            <p:ph type="sldNum" sz="quarter" idx="10"/>
          </p:nvPr>
        </p:nvSpPr>
        <p:spPr/>
        <p:txBody>
          <a:bodyPr/>
          <a:lstStyle/>
          <a:p>
            <a:fld id="{CCA261FB-4A77-48F4-88AF-DB2669EC8E6E}" type="slidenum">
              <a:rPr lang="en-US" smtClean="0"/>
              <a:t>10</a:t>
            </a:fld>
            <a:endParaRPr lang="en-US"/>
          </a:p>
        </p:txBody>
      </p:sp>
    </p:spTree>
    <p:extLst>
      <p:ext uri="{BB962C8B-B14F-4D97-AF65-F5344CB8AC3E}">
        <p14:creationId xmlns:p14="http://schemas.microsoft.com/office/powerpoint/2010/main" val="2902082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1"/>
            <a:endParaRPr lang="he-IL" dirty="0"/>
          </a:p>
        </p:txBody>
      </p:sp>
      <p:sp>
        <p:nvSpPr>
          <p:cNvPr id="4" name="Slide Number Placeholder 3"/>
          <p:cNvSpPr>
            <a:spLocks noGrp="1"/>
          </p:cNvSpPr>
          <p:nvPr>
            <p:ph type="sldNum" sz="quarter" idx="10"/>
          </p:nvPr>
        </p:nvSpPr>
        <p:spPr/>
        <p:txBody>
          <a:bodyPr/>
          <a:lstStyle/>
          <a:p>
            <a:fld id="{CCA261FB-4A77-48F4-88AF-DB2669EC8E6E}" type="slidenum">
              <a:rPr lang="en-US" smtClean="0"/>
              <a:t>11</a:t>
            </a:fld>
            <a:endParaRPr lang="en-US"/>
          </a:p>
        </p:txBody>
      </p:sp>
    </p:spTree>
    <p:extLst>
      <p:ext uri="{BB962C8B-B14F-4D97-AF65-F5344CB8AC3E}">
        <p14:creationId xmlns:p14="http://schemas.microsoft.com/office/powerpoint/2010/main" val="1928374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12</a:t>
            </a:fld>
            <a:endParaRPr lang="en-US"/>
          </a:p>
        </p:txBody>
      </p:sp>
    </p:spTree>
    <p:extLst>
      <p:ext uri="{BB962C8B-B14F-4D97-AF65-F5344CB8AC3E}">
        <p14:creationId xmlns:p14="http://schemas.microsoft.com/office/powerpoint/2010/main" val="3757929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13</a:t>
            </a:fld>
            <a:endParaRPr lang="en-US"/>
          </a:p>
        </p:txBody>
      </p:sp>
    </p:spTree>
    <p:extLst>
      <p:ext uri="{BB962C8B-B14F-4D97-AF65-F5344CB8AC3E}">
        <p14:creationId xmlns:p14="http://schemas.microsoft.com/office/powerpoint/2010/main" val="4169723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p:txBody>
      </p:sp>
      <p:sp>
        <p:nvSpPr>
          <p:cNvPr id="4" name="מציין מיקום של מספר שקופית 3"/>
          <p:cNvSpPr>
            <a:spLocks noGrp="1"/>
          </p:cNvSpPr>
          <p:nvPr>
            <p:ph type="sldNum" sz="quarter" idx="10"/>
          </p:nvPr>
        </p:nvSpPr>
        <p:spPr/>
        <p:txBody>
          <a:bodyPr/>
          <a:lstStyle/>
          <a:p>
            <a:fld id="{CCA261FB-4A77-48F4-88AF-DB2669EC8E6E}" type="slidenum">
              <a:rPr lang="en-US" smtClean="0"/>
              <a:t>14</a:t>
            </a:fld>
            <a:endParaRPr lang="en-US"/>
          </a:p>
        </p:txBody>
      </p:sp>
    </p:spTree>
    <p:extLst>
      <p:ext uri="{BB962C8B-B14F-4D97-AF65-F5344CB8AC3E}">
        <p14:creationId xmlns:p14="http://schemas.microsoft.com/office/powerpoint/2010/main" val="821791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lstStyle/>
          <a:p>
            <a:pPr algn="r" rtl="1"/>
            <a:endParaRPr lang="he-IL" altLang="en-US" dirty="0"/>
          </a:p>
        </p:txBody>
      </p:sp>
      <p:sp>
        <p:nvSpPr>
          <p:cNvPr id="1434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44E440-FBA1-4382-834A-C8ACAB6A7C7F}" type="slidenum">
              <a:rPr lang="he-IL" altLang="en-US" smtClean="0"/>
              <a:pPr/>
              <a:t>15</a:t>
            </a:fld>
            <a:endParaRPr lang="en-US" altLang="en-US"/>
          </a:p>
        </p:txBody>
      </p:sp>
    </p:spTree>
    <p:extLst>
      <p:ext uri="{BB962C8B-B14F-4D97-AF65-F5344CB8AC3E}">
        <p14:creationId xmlns:p14="http://schemas.microsoft.com/office/powerpoint/2010/main" val="3298736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16</a:t>
            </a:fld>
            <a:endParaRPr lang="en-US"/>
          </a:p>
        </p:txBody>
      </p:sp>
    </p:spTree>
    <p:extLst>
      <p:ext uri="{BB962C8B-B14F-4D97-AF65-F5344CB8AC3E}">
        <p14:creationId xmlns:p14="http://schemas.microsoft.com/office/powerpoint/2010/main" val="3417897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261FB-4A77-48F4-88AF-DB2669EC8E6E}" type="slidenum">
              <a:rPr lang="en-US" smtClean="0"/>
              <a:t>17</a:t>
            </a:fld>
            <a:endParaRPr lang="en-US"/>
          </a:p>
        </p:txBody>
      </p:sp>
    </p:spTree>
    <p:extLst>
      <p:ext uri="{BB962C8B-B14F-4D97-AF65-F5344CB8AC3E}">
        <p14:creationId xmlns:p14="http://schemas.microsoft.com/office/powerpoint/2010/main" val="1351801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A261FB-4A77-48F4-88AF-DB2669EC8E6E}" type="slidenum">
              <a:rPr lang="en-US" smtClean="0"/>
              <a:t>18</a:t>
            </a:fld>
            <a:endParaRPr lang="en-US"/>
          </a:p>
        </p:txBody>
      </p:sp>
    </p:spTree>
    <p:extLst>
      <p:ext uri="{BB962C8B-B14F-4D97-AF65-F5344CB8AC3E}">
        <p14:creationId xmlns:p14="http://schemas.microsoft.com/office/powerpoint/2010/main" val="3190963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CA261FB-4A77-48F4-88AF-DB2669EC8E6E}" type="slidenum">
              <a:rPr lang="en-US" smtClean="0"/>
              <a:t>19</a:t>
            </a:fld>
            <a:endParaRPr lang="en-US"/>
          </a:p>
        </p:txBody>
      </p:sp>
    </p:spTree>
    <p:extLst>
      <p:ext uri="{BB962C8B-B14F-4D97-AF65-F5344CB8AC3E}">
        <p14:creationId xmlns:p14="http://schemas.microsoft.com/office/powerpoint/2010/main" val="65894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prstClr val="white">
                    <a:lumMod val="50000"/>
                  </a:prst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dirty="0">
              <a:ln>
                <a:noFill/>
              </a:ln>
              <a:solidFill>
                <a:prstClr val="white">
                  <a:lumMod val="50000"/>
                </a:prst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prstClr val="white">
                    <a:lumMod val="65000"/>
                  </a:prst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prstClr val="white">
                  <a:lumMod val="65000"/>
                </a:prst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00587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667021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759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2432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144214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81890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246935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438860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959188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282082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95618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he-IL"/>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F0DEA7D-915C-48B5-8B16-B43A5897F519}" type="slidenum">
              <a:rPr lang="he-IL" altLang="en-US"/>
              <a:pPr>
                <a:defRPr/>
              </a:pPr>
              <a:t>‹#›</a:t>
            </a:fld>
            <a:endParaRPr lang="en-US" altLang="en-US"/>
          </a:p>
        </p:txBody>
      </p:sp>
    </p:spTree>
    <p:extLst>
      <p:ext uri="{BB962C8B-B14F-4D97-AF65-F5344CB8AC3E}">
        <p14:creationId xmlns:p14="http://schemas.microsoft.com/office/powerpoint/2010/main" val="2300165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02B9795-92DC-40DC-A1CA-9A4B349D7824}" type="datetimeFigureOut">
              <a:rPr kumimoji="0" lang="en-US" sz="1050" b="0" i="0" u="none" strike="noStrike" kern="1200" cap="none" spc="0" normalizeH="0" baseline="0" noProof="0" smtClean="0">
                <a:ln>
                  <a:noFill/>
                </a:ln>
                <a:solidFill>
                  <a:srgbClr val="1F445F">
                    <a:lumMod val="20000"/>
                    <a:lumOff val="80000"/>
                  </a:srgbClr>
                </a:solidFill>
                <a:effectLst/>
                <a:uLnTx/>
                <a:uFillTx/>
                <a:latin typeface="Century Schoolbook" panose="0204060405050502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6/13/2024</a:t>
            </a:fld>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1F445F">
                  <a:lumMod val="20000"/>
                  <a:lumOff val="80000"/>
                </a:srgbClr>
              </a:solidFill>
              <a:effectLst/>
              <a:uLnTx/>
              <a:uFillTx/>
              <a:latin typeface="Century Schoolbook" panose="02040604050505020304"/>
              <a:ea typeface="+mn-ea"/>
              <a:cs typeface="+mn-cs"/>
            </a:endParaRP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3600" b="0" i="0" u="none" strike="noStrike" kern="1200" cap="none" spc="0" normalizeH="0" baseline="0" noProof="0" smtClean="0">
                <a:ln>
                  <a:noFill/>
                </a:ln>
                <a:solidFill>
                  <a:srgbClr val="1F445F">
                    <a:lumMod val="60000"/>
                    <a:lumOff val="40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3600" b="0" i="0" u="none" strike="noStrike" kern="1200" cap="none" spc="0" normalizeH="0" baseline="0" noProof="0">
              <a:ln>
                <a:noFill/>
              </a:ln>
              <a:solidFill>
                <a:srgbClr val="1F445F">
                  <a:lumMod val="60000"/>
                  <a:lumOff val="40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0719551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338EC4E6-B993-44D6-B470-FD021EB01A84}"/>
              </a:ext>
            </a:extLst>
          </p:cNvPr>
          <p:cNvSpPr>
            <a:spLocks noGrp="1" noChangeArrowheads="1"/>
          </p:cNvSpPr>
          <p:nvPr>
            <p:ph type="ctrTitle"/>
          </p:nvPr>
        </p:nvSpPr>
        <p:spPr>
          <a:xfrm>
            <a:off x="3071813" y="1773238"/>
            <a:ext cx="6019800" cy="2209800"/>
          </a:xfrm>
        </p:spPr>
        <p:txBody>
          <a:bodyPr/>
          <a:lstStyle/>
          <a:p>
            <a:pPr algn="ctr">
              <a:defRPr/>
            </a:pPr>
            <a:r>
              <a:rPr lang="he-IL" altLang="he-IL" dirty="0"/>
              <a:t>שיעור 8 </a:t>
            </a:r>
            <a:br>
              <a:rPr lang="he-IL" altLang="he-IL" dirty="0"/>
            </a:br>
            <a:r>
              <a:rPr lang="en-US" altLang="he-IL" dirty="0"/>
              <a:t> </a:t>
            </a:r>
            <a:endParaRPr lang="he-IL" altLang="he-IL" dirty="0"/>
          </a:p>
        </p:txBody>
      </p:sp>
      <p:sp>
        <p:nvSpPr>
          <p:cNvPr id="3" name="Subtitle 2"/>
          <p:cNvSpPr>
            <a:spLocks noGrp="1"/>
          </p:cNvSpPr>
          <p:nvPr>
            <p:ph type="subTitle" idx="1"/>
          </p:nvPr>
        </p:nvSpPr>
        <p:spPr>
          <a:xfrm>
            <a:off x="1372553" y="3681919"/>
            <a:ext cx="9418320" cy="1691640"/>
          </a:xfrm>
        </p:spPr>
        <p:txBody>
          <a:bodyPr>
            <a:normAutofit/>
          </a:bodyPr>
          <a:lstStyle/>
          <a:p>
            <a:pPr algn="ctr"/>
            <a:r>
              <a:rPr lang="he-IL" sz="3600" dirty="0"/>
              <a:t>חשיבה וקבלת החלטות</a:t>
            </a:r>
          </a:p>
          <a:p>
            <a:pPr algn="ctr"/>
            <a:r>
              <a:rPr lang="he-IL" sz="3600" dirty="0"/>
              <a:t>תשפ"ד </a:t>
            </a:r>
            <a:endParaRPr lang="en-US" sz="3600" dirty="0"/>
          </a:p>
        </p:txBody>
      </p:sp>
    </p:spTree>
    <p:extLst>
      <p:ext uri="{BB962C8B-B14F-4D97-AF65-F5344CB8AC3E}">
        <p14:creationId xmlns:p14="http://schemas.microsoft.com/office/powerpoint/2010/main" val="2769987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1361872" y="359923"/>
            <a:ext cx="9328826" cy="5350214"/>
          </a:xfrm>
        </p:spPr>
        <p:txBody>
          <a:bodyPr/>
          <a:lstStyle/>
          <a:p>
            <a:pPr algn="ctr" eaLnBrk="1" hangingPunct="1">
              <a:buFont typeface="Wingdings" panose="05000000000000000000" pitchFamily="2" charset="2"/>
              <a:buNone/>
            </a:pPr>
            <a:r>
              <a:rPr lang="he-IL" altLang="he-IL" dirty="0"/>
              <a:t>   </a:t>
            </a:r>
            <a:endParaRPr lang="en-US" altLang="he-IL" dirty="0"/>
          </a:p>
          <a:p>
            <a:pPr algn="ctr" eaLnBrk="1" hangingPunct="1">
              <a:buFont typeface="Wingdings" panose="05000000000000000000" pitchFamily="2" charset="2"/>
              <a:buNone/>
            </a:pPr>
            <a:endParaRPr lang="he-IL" altLang="he-IL" dirty="0"/>
          </a:p>
          <a:p>
            <a:pPr algn="ctr" eaLnBrk="1" hangingPunct="1">
              <a:buFont typeface="Wingdings" panose="05000000000000000000" pitchFamily="2" charset="2"/>
              <a:buNone/>
            </a:pPr>
            <a:r>
              <a:rPr lang="he-IL" altLang="he-IL" dirty="0"/>
              <a:t>תיאוריית הפרוספקט </a:t>
            </a:r>
            <a:endParaRPr lang="en-US" altLang="he-IL" dirty="0"/>
          </a:p>
          <a:p>
            <a:pPr algn="ctr" eaLnBrk="1" hangingPunct="1">
              <a:buFont typeface="Wingdings" panose="05000000000000000000" pitchFamily="2" charset="2"/>
              <a:buNone/>
            </a:pPr>
            <a:endParaRPr lang="en-US" altLang="he-IL" dirty="0"/>
          </a:p>
          <a:p>
            <a:pPr algn="ctr" eaLnBrk="1" hangingPunct="1">
              <a:buFont typeface="Wingdings" panose="05000000000000000000" pitchFamily="2" charset="2"/>
              <a:buNone/>
            </a:pPr>
            <a:endParaRPr lang="he-IL" altLang="he-IL" dirty="0"/>
          </a:p>
          <a:p>
            <a:pPr algn="ctr" eaLnBrk="1" hangingPunct="1">
              <a:buFont typeface="Wingdings" panose="05000000000000000000" pitchFamily="2" charset="2"/>
              <a:buNone/>
            </a:pPr>
            <a:r>
              <a:rPr lang="en-US" altLang="he-IL" dirty="0"/>
              <a:t>(Kahneman and Tversky, 1979)</a:t>
            </a:r>
          </a:p>
          <a:p>
            <a:pPr algn="ctr" eaLnBrk="1" hangingPunct="1">
              <a:buFont typeface="Wingdings" panose="05000000000000000000" pitchFamily="2" charset="2"/>
              <a:buNone/>
            </a:pPr>
            <a:endParaRPr lang="en-US" altLang="he-IL" dirty="0"/>
          </a:p>
          <a:p>
            <a:pPr algn="ctr" eaLnBrk="1" hangingPunct="1">
              <a:buFont typeface="Wingdings" panose="05000000000000000000" pitchFamily="2" charset="2"/>
              <a:buNone/>
            </a:pPr>
            <a:endParaRPr lang="en-US" altLang="he-IL" dirty="0"/>
          </a:p>
          <a:p>
            <a:pPr algn="ctr" eaLnBrk="1" hangingPunct="1">
              <a:buFont typeface="Wingdings" panose="05000000000000000000" pitchFamily="2" charset="2"/>
              <a:buNone/>
            </a:pPr>
            <a:endParaRPr lang="en-US" altLang="he-IL" dirty="0"/>
          </a:p>
        </p:txBody>
      </p:sp>
      <p:pic>
        <p:nvPicPr>
          <p:cNvPr id="717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1426" y="1915410"/>
            <a:ext cx="91106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431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a:defRPr/>
            </a:pPr>
            <a:r>
              <a:rPr lang="en-US" altLang="he-IL" sz="3600" dirty="0"/>
              <a:t>Prospect Theory</a:t>
            </a:r>
            <a:endParaRPr lang="en-US" altLang="he-IL" sz="2800" dirty="0"/>
          </a:p>
        </p:txBody>
      </p:sp>
      <p:sp>
        <p:nvSpPr>
          <p:cNvPr id="163843" name="Rectangle 3"/>
          <p:cNvSpPr>
            <a:spLocks noChangeArrowheads="1"/>
          </p:cNvSpPr>
          <p:nvPr/>
        </p:nvSpPr>
        <p:spPr bwMode="auto">
          <a:xfrm>
            <a:off x="2209800" y="54864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eaLnBrk="1" hangingPunct="1">
              <a:spcBef>
                <a:spcPct val="0"/>
              </a:spcBef>
              <a:buClrTx/>
              <a:buSzTx/>
              <a:buFontTx/>
              <a:buNone/>
            </a:pPr>
            <a:r>
              <a:rPr lang="en-US" altLang="he-IL" sz="2000" dirty="0">
                <a:solidFill>
                  <a:schemeClr val="tx2"/>
                </a:solidFill>
                <a:latin typeface="Times New Roman" panose="02020603050405020304" pitchFamily="18" charset="0"/>
              </a:rPr>
              <a:t>Kahneman, D., &amp; Tversky, A. (1979).  Prospect Theory: An analysis of decision under risk.  </a:t>
            </a:r>
            <a:r>
              <a:rPr lang="en-US" altLang="he-IL" sz="2000" i="1" dirty="0" err="1">
                <a:solidFill>
                  <a:schemeClr val="tx2"/>
                </a:solidFill>
                <a:latin typeface="Times New Roman" panose="02020603050405020304" pitchFamily="18" charset="0"/>
              </a:rPr>
              <a:t>Econometrica</a:t>
            </a:r>
            <a:r>
              <a:rPr lang="en-US" altLang="he-IL" sz="2000" dirty="0">
                <a:solidFill>
                  <a:schemeClr val="tx2"/>
                </a:solidFill>
                <a:latin typeface="Times New Roman" panose="02020603050405020304" pitchFamily="18" charset="0"/>
              </a:rPr>
              <a:t>, 47, 263-289.</a:t>
            </a:r>
          </a:p>
        </p:txBody>
      </p:sp>
      <p:graphicFrame>
        <p:nvGraphicFramePr>
          <p:cNvPr id="9220" name="Object 4"/>
          <p:cNvGraphicFramePr>
            <a:graphicFrameLocks noChangeAspect="1"/>
          </p:cNvGraphicFramePr>
          <p:nvPr>
            <p:extLst>
              <p:ext uri="{D42A27DB-BD31-4B8C-83A1-F6EECF244321}">
                <p14:modId xmlns:p14="http://schemas.microsoft.com/office/powerpoint/2010/main" val="1634185825"/>
              </p:ext>
            </p:extLst>
          </p:nvPr>
        </p:nvGraphicFramePr>
        <p:xfrm>
          <a:off x="4740275" y="1676400"/>
          <a:ext cx="2325688" cy="1193800"/>
        </p:xfrm>
        <a:graphic>
          <a:graphicData uri="http://schemas.openxmlformats.org/presentationml/2006/ole">
            <mc:AlternateContent xmlns:mc="http://schemas.openxmlformats.org/markup-compatibility/2006">
              <mc:Choice xmlns:v="urn:schemas-microsoft-com:vml" Requires="v">
                <p:oleObj name="משוואה" r:id="rId3" imgW="838080" imgH="431640" progId="Equation.3">
                  <p:embed/>
                </p:oleObj>
              </mc:Choice>
              <mc:Fallback>
                <p:oleObj name="משוואה" r:id="rId3" imgW="838080" imgH="431640" progId="Equation.3">
                  <p:embed/>
                  <p:pic>
                    <p:nvPicPr>
                      <p:cNvPr id="9220" name="Object 4"/>
                      <p:cNvPicPr>
                        <a:picLocks noChangeAspect="1" noChangeArrowheads="1"/>
                      </p:cNvPicPr>
                      <p:nvPr/>
                    </p:nvPicPr>
                    <p:blipFill>
                      <a:blip r:embed="rId4"/>
                      <a:srcRect/>
                      <a:stretch>
                        <a:fillRect/>
                      </a:stretch>
                    </p:blipFill>
                    <p:spPr bwMode="auto">
                      <a:xfrm>
                        <a:off x="4740275" y="1676400"/>
                        <a:ext cx="2325688"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3845" name="Object 5"/>
          <p:cNvGraphicFramePr>
            <a:graphicFrameLocks noChangeAspect="1"/>
          </p:cNvGraphicFramePr>
          <p:nvPr/>
        </p:nvGraphicFramePr>
        <p:xfrm>
          <a:off x="3200401" y="3276601"/>
          <a:ext cx="6251575" cy="1438275"/>
        </p:xfrm>
        <a:graphic>
          <a:graphicData uri="http://schemas.openxmlformats.org/presentationml/2006/ole">
            <mc:AlternateContent xmlns:mc="http://schemas.openxmlformats.org/markup-compatibility/2006">
              <mc:Choice xmlns:v="urn:schemas-microsoft-com:vml" Requires="v">
                <p:oleObj name="Equation" r:id="rId5" imgW="1866900" imgH="431800" progId="Equation.3">
                  <p:embed/>
                </p:oleObj>
              </mc:Choice>
              <mc:Fallback>
                <p:oleObj name="Equation" r:id="rId5" imgW="1866900" imgH="431800" progId="Equation.3">
                  <p:embed/>
                  <p:pic>
                    <p:nvPicPr>
                      <p:cNvPr id="16384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1" y="3276601"/>
                        <a:ext cx="62515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3846" name="Picture 6" descr="Kahnema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4425" y="765175"/>
            <a:ext cx="19319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36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p:bldP spid="1638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1468877" y="476655"/>
            <a:ext cx="8793804" cy="5680953"/>
          </a:xfrm>
        </p:spPr>
        <p:txBody>
          <a:bodyPr>
            <a:noAutofit/>
          </a:bodyPr>
          <a:lstStyle/>
          <a:p>
            <a:pPr algn="r" rtl="1" eaLnBrk="1" hangingPunct="1">
              <a:lnSpc>
                <a:spcPct val="90000"/>
              </a:lnSpc>
            </a:pPr>
            <a:r>
              <a:rPr lang="he-IL" altLang="he-IL" sz="2800" b="1" dirty="0">
                <a:latin typeface="Times New Roman" panose="02020603050405020304" pitchFamily="18" charset="0"/>
              </a:rPr>
              <a:t>מודל אלטרנטיבי (דסקריפטיבי, תיאורי) לתורת תוחלת התועלת (הנורמטיבית)</a:t>
            </a:r>
          </a:p>
          <a:p>
            <a:pPr algn="r" rtl="1" eaLnBrk="1" hangingPunct="1">
              <a:lnSpc>
                <a:spcPct val="90000"/>
              </a:lnSpc>
            </a:pPr>
            <a:r>
              <a:rPr lang="he-IL" altLang="he-IL" sz="2800" b="1" dirty="0">
                <a:latin typeface="Times New Roman" panose="02020603050405020304" pitchFamily="18" charset="0"/>
              </a:rPr>
              <a:t>המודל מקבל את עיקרי תורת התוחלת:</a:t>
            </a:r>
          </a:p>
          <a:p>
            <a:pPr algn="r" rtl="1" eaLnBrk="1" hangingPunct="1">
              <a:lnSpc>
                <a:spcPct val="90000"/>
              </a:lnSpc>
              <a:buFont typeface="Wingdings" panose="05000000000000000000" pitchFamily="2" charset="2"/>
              <a:buChar char="ü"/>
            </a:pPr>
            <a:r>
              <a:rPr lang="he-IL" altLang="he-IL" sz="2800" dirty="0">
                <a:latin typeface="Times New Roman" panose="02020603050405020304" pitchFamily="18" charset="0"/>
              </a:rPr>
              <a:t>החלטות מתקבלות על סמך "חישוב" תוחלת התועלת כסכום מכפלות ההסתברות בערך.</a:t>
            </a:r>
          </a:p>
          <a:p>
            <a:pPr algn="r" rtl="1" eaLnBrk="1" hangingPunct="1">
              <a:lnSpc>
                <a:spcPct val="90000"/>
              </a:lnSpc>
              <a:buFont typeface="Wingdings" panose="05000000000000000000" pitchFamily="2" charset="2"/>
              <a:buChar char="ü"/>
            </a:pPr>
            <a:r>
              <a:rPr lang="he-IL" altLang="he-IL" sz="2800" dirty="0">
                <a:latin typeface="Times New Roman" panose="02020603050405020304" pitchFamily="18" charset="0"/>
              </a:rPr>
              <a:t> התועלת השולית הולכת ופוחתת</a:t>
            </a:r>
          </a:p>
          <a:p>
            <a:pPr algn="r" rtl="1" eaLnBrk="1" hangingPunct="1">
              <a:lnSpc>
                <a:spcPct val="90000"/>
              </a:lnSpc>
            </a:pPr>
            <a:r>
              <a:rPr lang="he-IL" altLang="he-IL" sz="2800" b="1" dirty="0">
                <a:latin typeface="Times New Roman" panose="02020603050405020304" pitchFamily="18" charset="0"/>
              </a:rPr>
              <a:t>הבדלים:</a:t>
            </a:r>
            <a:r>
              <a:rPr lang="he-IL" altLang="he-IL" sz="2800" dirty="0">
                <a:latin typeface="Times New Roman" panose="02020603050405020304" pitchFamily="18" charset="0"/>
              </a:rPr>
              <a:t> </a:t>
            </a:r>
          </a:p>
          <a:p>
            <a:pPr algn="r" rtl="1" eaLnBrk="1" hangingPunct="1">
              <a:lnSpc>
                <a:spcPct val="90000"/>
              </a:lnSpc>
              <a:buFont typeface="Wingdings" panose="05000000000000000000" pitchFamily="2" charset="2"/>
              <a:buChar char="ü"/>
            </a:pPr>
            <a:r>
              <a:rPr lang="he-IL" altLang="he-IL" sz="2800" dirty="0">
                <a:latin typeface="Times New Roman" panose="02020603050405020304" pitchFamily="18" charset="0"/>
              </a:rPr>
              <a:t>הן "ההסתברות" והן הערך אינם אובייקטיביים, אלא ערכים לאחר טרנספורמציה.</a:t>
            </a:r>
          </a:p>
          <a:p>
            <a:pPr algn="r" rtl="1" eaLnBrk="1" hangingPunct="1">
              <a:lnSpc>
                <a:spcPct val="90000"/>
              </a:lnSpc>
              <a:buFont typeface="Wingdings" panose="05000000000000000000" pitchFamily="2" charset="2"/>
              <a:buChar char="ü"/>
            </a:pPr>
            <a:r>
              <a:rPr lang="he-IL" altLang="he-IL" sz="2800" dirty="0">
                <a:latin typeface="Times New Roman" panose="02020603050405020304" pitchFamily="18" charset="0"/>
              </a:rPr>
              <a:t>הערך (</a:t>
            </a:r>
            <a:r>
              <a:rPr lang="he-IL" altLang="he-IL" sz="2800" dirty="0" err="1">
                <a:latin typeface="Times New Roman" panose="02020603050405020304" pitchFamily="18" charset="0"/>
              </a:rPr>
              <a:t>סוביקטיבי</a:t>
            </a:r>
            <a:r>
              <a:rPr lang="he-IL" altLang="he-IL" sz="2800" dirty="0">
                <a:latin typeface="Times New Roman" panose="02020603050405020304" pitchFamily="18" charset="0"/>
              </a:rPr>
              <a:t>) של כל תוצאה תלוי בנקודת הייחוס (</a:t>
            </a:r>
            <a:r>
              <a:rPr lang="en-US" altLang="he-IL" sz="2800" b="1" dirty="0">
                <a:latin typeface="Times New Roman" panose="02020603050405020304" pitchFamily="18" charset="0"/>
              </a:rPr>
              <a:t>Reference Point</a:t>
            </a:r>
            <a:r>
              <a:rPr lang="ar-SA" altLang="he-IL" sz="2800" dirty="0">
                <a:latin typeface="Times New Roman" panose="02020603050405020304" pitchFamily="18" charset="0"/>
              </a:rPr>
              <a:t>).</a:t>
            </a:r>
            <a:endParaRPr lang="en-US" altLang="he-IL" sz="2800" dirty="0">
              <a:latin typeface="Times New Roman" panose="02020603050405020304" pitchFamily="18" charset="0"/>
            </a:endParaRPr>
          </a:p>
          <a:p>
            <a:pPr eaLnBrk="1" hangingPunct="1">
              <a:lnSpc>
                <a:spcPct val="90000"/>
              </a:lnSpc>
            </a:pPr>
            <a:endParaRPr lang="en-US" altLang="he-IL" sz="2800" dirty="0"/>
          </a:p>
        </p:txBody>
      </p:sp>
    </p:spTree>
    <p:extLst>
      <p:ext uri="{BB962C8B-B14F-4D97-AF65-F5344CB8AC3E}">
        <p14:creationId xmlns:p14="http://schemas.microsoft.com/office/powerpoint/2010/main" val="343359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26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266">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6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81200" y="457200"/>
            <a:ext cx="8229600" cy="539750"/>
          </a:xfrm>
        </p:spPr>
        <p:txBody>
          <a:bodyPr>
            <a:normAutofit fontScale="90000"/>
          </a:bodyPr>
          <a:lstStyle/>
          <a:p>
            <a:pPr algn="ctr">
              <a:defRPr/>
            </a:pPr>
            <a:r>
              <a:rPr lang="he-IL" altLang="he-IL" b="1" dirty="0">
                <a:latin typeface="Times New Roman" pitchFamily="18" charset="0"/>
                <a:cs typeface="+mn-cs"/>
              </a:rPr>
              <a:t>פונקציית הערך הסובייקטיבי</a:t>
            </a:r>
            <a:r>
              <a:rPr lang="en-US" altLang="he-IL" dirty="0">
                <a:latin typeface="Times New Roman" pitchFamily="18" charset="0"/>
                <a:cs typeface="+mn-cs"/>
              </a:rPr>
              <a:t> </a:t>
            </a:r>
          </a:p>
        </p:txBody>
      </p:sp>
      <p:sp>
        <p:nvSpPr>
          <p:cNvPr id="21507" name="Rectangle 3"/>
          <p:cNvSpPr>
            <a:spLocks noGrp="1" noChangeArrowheads="1"/>
          </p:cNvSpPr>
          <p:nvPr>
            <p:ph idx="1"/>
          </p:nvPr>
        </p:nvSpPr>
        <p:spPr>
          <a:xfrm>
            <a:off x="1981200" y="981076"/>
            <a:ext cx="8229600" cy="5616575"/>
          </a:xfrm>
        </p:spPr>
        <p:txBody>
          <a:bodyPr/>
          <a:lstStyle/>
          <a:p>
            <a:pPr eaLnBrk="1" hangingPunct="1">
              <a:lnSpc>
                <a:spcPct val="80000"/>
              </a:lnSpc>
              <a:buFont typeface="Wingdings" panose="05000000000000000000" pitchFamily="2" charset="2"/>
              <a:buChar char="Ø"/>
            </a:pPr>
            <a:endParaRPr lang="he-IL" altLang="he-IL" dirty="0">
              <a:latin typeface="Times New Roman" panose="02020603050405020304" pitchFamily="18" charset="0"/>
              <a:cs typeface="Times New Roman" panose="02020603050405020304" pitchFamily="18" charset="0"/>
            </a:endParaRPr>
          </a:p>
          <a:p>
            <a:pPr algn="r" rtl="1" eaLnBrk="1" hangingPunct="1">
              <a:lnSpc>
                <a:spcPct val="80000"/>
              </a:lnSpc>
              <a:buFont typeface="Wingdings" panose="05000000000000000000" pitchFamily="2" charset="2"/>
              <a:buChar char="Ø"/>
            </a:pPr>
            <a:r>
              <a:rPr lang="he-IL" altLang="he-IL" sz="2800" dirty="0">
                <a:latin typeface="Times New Roman" panose="02020603050405020304" pitchFamily="18" charset="0"/>
              </a:rPr>
              <a:t>נניח שאתה צריך לבחור בין</a:t>
            </a:r>
            <a:r>
              <a:rPr lang="en-US" altLang="he-IL" sz="2800" dirty="0">
                <a:latin typeface="Times New Roman" panose="02020603050405020304" pitchFamily="18" charset="0"/>
              </a:rPr>
              <a:t>: </a:t>
            </a:r>
            <a:endParaRPr lang="he-IL" altLang="he-IL" sz="2800" dirty="0">
              <a:latin typeface="Times New Roman" panose="02020603050405020304" pitchFamily="18" charset="0"/>
            </a:endParaRPr>
          </a:p>
          <a:p>
            <a:pPr marL="0" indent="0" algn="r" rtl="1" eaLnBrk="1" hangingPunct="1">
              <a:lnSpc>
                <a:spcPct val="80000"/>
              </a:lnSpc>
              <a:buNone/>
            </a:pPr>
            <a:r>
              <a:rPr lang="he-IL" altLang="he-IL" sz="2800" dirty="0">
                <a:latin typeface="Times New Roman" panose="02020603050405020304" pitchFamily="18" charset="0"/>
              </a:rPr>
              <a:t>  (1) קבלת 10,000$ בוודאות   </a:t>
            </a:r>
            <a:endParaRPr lang="en-US" altLang="he-IL" sz="2800" dirty="0">
              <a:latin typeface="Times New Roman" panose="02020603050405020304" pitchFamily="18" charset="0"/>
            </a:endParaRPr>
          </a:p>
          <a:p>
            <a:pPr algn="r" rtl="1" eaLnBrk="1" hangingPunct="1">
              <a:lnSpc>
                <a:spcPct val="80000"/>
              </a:lnSpc>
              <a:buFont typeface="Wingdings" panose="05000000000000000000" pitchFamily="2" charset="2"/>
              <a:buNone/>
            </a:pPr>
            <a:r>
              <a:rPr lang="he-IL" altLang="he-IL" sz="2800" dirty="0">
                <a:latin typeface="Times New Roman" panose="02020603050405020304" pitchFamily="18" charset="0"/>
              </a:rPr>
              <a:t>  (2) סיכוי של 50/50 לזכות ב</a:t>
            </a:r>
            <a:r>
              <a:rPr lang="ar-SA" altLang="he-IL" sz="2800" dirty="0">
                <a:latin typeface="Times New Roman" panose="02020603050405020304" pitchFamily="18" charset="0"/>
              </a:rPr>
              <a:t>-</a:t>
            </a:r>
            <a:r>
              <a:rPr lang="he-IL" altLang="he-IL" sz="2800" dirty="0">
                <a:latin typeface="Times New Roman" panose="02020603050405020304" pitchFamily="18" charset="0"/>
              </a:rPr>
              <a:t>5,000$ או ב-15,000$</a:t>
            </a:r>
          </a:p>
          <a:p>
            <a:pPr algn="r" rtl="1" eaLnBrk="1" hangingPunct="1">
              <a:lnSpc>
                <a:spcPct val="80000"/>
              </a:lnSpc>
              <a:buFont typeface="Wingdings" panose="05000000000000000000" pitchFamily="2" charset="2"/>
              <a:buNone/>
            </a:pPr>
            <a:endParaRPr lang="he-IL" altLang="he-IL" sz="2800" dirty="0">
              <a:latin typeface="Times New Roman" panose="02020603050405020304" pitchFamily="18" charset="0"/>
            </a:endParaRPr>
          </a:p>
          <a:p>
            <a:pPr algn="r" rtl="1" eaLnBrk="1" hangingPunct="1">
              <a:lnSpc>
                <a:spcPct val="80000"/>
              </a:lnSpc>
              <a:buFont typeface="Wingdings" panose="05000000000000000000" pitchFamily="2" charset="2"/>
              <a:buChar char="Ø"/>
            </a:pPr>
            <a:r>
              <a:rPr lang="he-IL" altLang="he-IL" sz="2800" dirty="0">
                <a:latin typeface="Times New Roman" panose="02020603050405020304" pitchFamily="18" charset="0"/>
              </a:rPr>
              <a:t> נניח שנותנים לך 20,000$ ומיד עליך לבחור בין:  </a:t>
            </a:r>
          </a:p>
          <a:p>
            <a:pPr algn="r" rtl="1" eaLnBrk="1" hangingPunct="1">
              <a:lnSpc>
                <a:spcPct val="80000"/>
              </a:lnSpc>
              <a:buFont typeface="Wingdings" panose="05000000000000000000" pitchFamily="2" charset="2"/>
              <a:buNone/>
            </a:pPr>
            <a:r>
              <a:rPr lang="he-IL" altLang="he-IL" sz="2800" dirty="0">
                <a:latin typeface="Times New Roman" panose="02020603050405020304" pitchFamily="18" charset="0"/>
              </a:rPr>
              <a:t>    (1) להחזיר 10,000$  </a:t>
            </a:r>
          </a:p>
          <a:p>
            <a:pPr algn="r" rtl="1" eaLnBrk="1" hangingPunct="1">
              <a:lnSpc>
                <a:spcPct val="80000"/>
              </a:lnSpc>
              <a:buFont typeface="Wingdings" panose="05000000000000000000" pitchFamily="2" charset="2"/>
              <a:buNone/>
            </a:pPr>
            <a:r>
              <a:rPr lang="he-IL" altLang="he-IL" sz="2800" dirty="0">
                <a:latin typeface="Times New Roman" panose="02020603050405020304" pitchFamily="18" charset="0"/>
              </a:rPr>
              <a:t>    (2) סיכוי של 50/50 שתצטרך להחזיר 5,000$ או 15,000$</a:t>
            </a:r>
          </a:p>
          <a:p>
            <a:pPr algn="r" rtl="1" eaLnBrk="1" hangingPunct="1">
              <a:lnSpc>
                <a:spcPct val="80000"/>
              </a:lnSpc>
              <a:buFont typeface="Wingdings" panose="05000000000000000000" pitchFamily="2" charset="2"/>
              <a:buNone/>
            </a:pPr>
            <a:endParaRPr lang="en-US" altLang="he-IL" sz="2800" dirty="0">
              <a:latin typeface="Times New Roman" panose="02020603050405020304" pitchFamily="18" charset="0"/>
            </a:endParaRPr>
          </a:p>
          <a:p>
            <a:pPr algn="r" rtl="1" eaLnBrk="1" hangingPunct="1">
              <a:lnSpc>
                <a:spcPct val="80000"/>
              </a:lnSpc>
              <a:buFont typeface="Wingdings" panose="05000000000000000000" pitchFamily="2" charset="2"/>
              <a:buNone/>
            </a:pPr>
            <a:endParaRPr lang="he-IL" altLang="he-IL" sz="1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854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466725" y="476250"/>
            <a:ext cx="9755188" cy="6121400"/>
          </a:xfrm>
        </p:spPr>
        <p:txBody>
          <a:bodyPr>
            <a:normAutofit fontScale="92500" lnSpcReduction="10000"/>
          </a:bodyPr>
          <a:lstStyle/>
          <a:p>
            <a:pPr algn="r" rtl="1" eaLnBrk="1" hangingPunct="1">
              <a:buFont typeface="Wingdings" panose="05000000000000000000" pitchFamily="2" charset="2"/>
              <a:buNone/>
            </a:pPr>
            <a:r>
              <a:rPr lang="he-IL" altLang="he-IL" dirty="0">
                <a:latin typeface="Times New Roman" panose="02020603050405020304" pitchFamily="18" charset="0"/>
                <a:cs typeface="Times New Roman" panose="02020603050405020304" pitchFamily="18" charset="0"/>
              </a:rPr>
              <a:t>   </a:t>
            </a:r>
          </a:p>
          <a:p>
            <a:pPr algn="r" rtl="1" eaLnBrk="1" hangingPunct="1">
              <a:buFont typeface="Wingdings" panose="05000000000000000000" pitchFamily="2" charset="2"/>
              <a:buNone/>
            </a:pPr>
            <a:r>
              <a:rPr lang="he-IL" altLang="he-IL" sz="2600" dirty="0">
                <a:latin typeface="Times New Roman" panose="02020603050405020304" pitchFamily="18" charset="0"/>
              </a:rPr>
              <a:t>כשבוחרים בין</a:t>
            </a:r>
            <a:r>
              <a:rPr lang="en-US" altLang="he-IL" sz="2600" dirty="0">
                <a:latin typeface="Times New Roman" panose="02020603050405020304" pitchFamily="18" charset="0"/>
              </a:rPr>
              <a:t>: </a:t>
            </a:r>
            <a:br>
              <a:rPr lang="en-US" altLang="he-IL" sz="2600" dirty="0">
                <a:latin typeface="Times New Roman" panose="02020603050405020304" pitchFamily="18" charset="0"/>
              </a:rPr>
            </a:br>
            <a:r>
              <a:rPr lang="he-IL" altLang="he-IL" sz="2600" dirty="0">
                <a:latin typeface="Times New Roman" panose="02020603050405020304" pitchFamily="18" charset="0"/>
              </a:rPr>
              <a:t>(1) קבלת 10,000$ בוודאות   </a:t>
            </a:r>
            <a:endParaRPr lang="en-US" altLang="he-IL" sz="2600" dirty="0">
              <a:latin typeface="Times New Roman" panose="02020603050405020304" pitchFamily="18" charset="0"/>
            </a:endParaRPr>
          </a:p>
          <a:p>
            <a:pPr algn="r" rtl="1" eaLnBrk="1" hangingPunct="1">
              <a:buFont typeface="Wingdings" panose="05000000000000000000" pitchFamily="2" charset="2"/>
              <a:buNone/>
            </a:pPr>
            <a:r>
              <a:rPr lang="he-IL" altLang="he-IL" sz="2600" dirty="0">
                <a:latin typeface="Times New Roman" panose="02020603050405020304" pitchFamily="18" charset="0"/>
              </a:rPr>
              <a:t>  (2) סיכוי של 50/50 לזכות ב</a:t>
            </a:r>
            <a:r>
              <a:rPr lang="ar-SA" altLang="he-IL" sz="2600" dirty="0">
                <a:latin typeface="Times New Roman" panose="02020603050405020304" pitchFamily="18" charset="0"/>
              </a:rPr>
              <a:t>-</a:t>
            </a:r>
            <a:r>
              <a:rPr lang="he-IL" altLang="he-IL" sz="2600" dirty="0">
                <a:latin typeface="Times New Roman" panose="02020603050405020304" pitchFamily="18" charset="0"/>
              </a:rPr>
              <a:t>5</a:t>
            </a:r>
            <a:r>
              <a:rPr lang="ar-SA" altLang="he-IL" sz="2600" dirty="0">
                <a:latin typeface="Times New Roman" panose="02020603050405020304" pitchFamily="18" charset="0"/>
              </a:rPr>
              <a:t>,000$</a:t>
            </a:r>
            <a:r>
              <a:rPr lang="he-IL" altLang="he-IL" sz="2600" dirty="0">
                <a:latin typeface="Times New Roman" panose="02020603050405020304" pitchFamily="18" charset="0"/>
              </a:rPr>
              <a:t> או ב-15,000$</a:t>
            </a:r>
          </a:p>
          <a:p>
            <a:pPr algn="r" rtl="1" eaLnBrk="1" hangingPunct="1">
              <a:buFont typeface="Wingdings" panose="05000000000000000000" pitchFamily="2" charset="2"/>
              <a:buNone/>
            </a:pPr>
            <a:endParaRPr lang="he-IL" altLang="he-IL" sz="2600" dirty="0">
              <a:latin typeface="Times New Roman" panose="02020603050405020304" pitchFamily="18" charset="0"/>
            </a:endParaRPr>
          </a:p>
          <a:p>
            <a:pPr algn="r" rtl="1" eaLnBrk="1" hangingPunct="1">
              <a:buFont typeface="Wingdings" panose="05000000000000000000" pitchFamily="2" charset="2"/>
              <a:buNone/>
            </a:pPr>
            <a:r>
              <a:rPr lang="he-IL" altLang="he-IL" sz="2600" dirty="0">
                <a:latin typeface="Times New Roman" panose="02020603050405020304" pitchFamily="18" charset="0"/>
              </a:rPr>
              <a:t>    כשנותנים 20,000$ וצריך לבחור בין:  </a:t>
            </a:r>
          </a:p>
          <a:p>
            <a:pPr algn="r" rtl="1" eaLnBrk="1" hangingPunct="1">
              <a:buFont typeface="Wingdings" panose="05000000000000000000" pitchFamily="2" charset="2"/>
              <a:buNone/>
            </a:pPr>
            <a:r>
              <a:rPr lang="he-IL" altLang="he-IL" sz="2600" dirty="0">
                <a:latin typeface="Times New Roman" panose="02020603050405020304" pitchFamily="18" charset="0"/>
              </a:rPr>
              <a:t>    (1) להחזיר 10,000$  </a:t>
            </a:r>
          </a:p>
          <a:p>
            <a:pPr algn="r" rtl="1" eaLnBrk="1" hangingPunct="1">
              <a:buFont typeface="Wingdings" panose="05000000000000000000" pitchFamily="2" charset="2"/>
              <a:buNone/>
            </a:pPr>
            <a:r>
              <a:rPr lang="he-IL" altLang="he-IL" sz="2600" dirty="0">
                <a:latin typeface="Times New Roman" panose="02020603050405020304" pitchFamily="18" charset="0"/>
              </a:rPr>
              <a:t>    (2) סיכוי של 50/50 להחזיר 5000$ או 15,000$</a:t>
            </a:r>
          </a:p>
          <a:p>
            <a:pPr algn="r" rtl="1" eaLnBrk="1" hangingPunct="1">
              <a:buFont typeface="Wingdings" panose="05000000000000000000" pitchFamily="2" charset="2"/>
              <a:buNone/>
            </a:pPr>
            <a:endParaRPr lang="en-US" altLang="he-IL" sz="2600" dirty="0">
              <a:latin typeface="Times New Roman" panose="02020603050405020304" pitchFamily="18" charset="0"/>
            </a:endParaRPr>
          </a:p>
          <a:p>
            <a:pPr algn="ctr" rtl="1" eaLnBrk="1" hangingPunct="1">
              <a:buFont typeface="Wingdings" panose="05000000000000000000" pitchFamily="2" charset="2"/>
              <a:buNone/>
            </a:pPr>
            <a:r>
              <a:rPr lang="he-IL" altLang="he-IL" sz="2600" b="1" dirty="0">
                <a:latin typeface="Times New Roman" panose="02020603050405020304" pitchFamily="18" charset="0"/>
              </a:rPr>
              <a:t>"שנאת סיכון"</a:t>
            </a:r>
          </a:p>
          <a:p>
            <a:pPr algn="ctr" rtl="1" eaLnBrk="1" hangingPunct="1">
              <a:buFont typeface="Wingdings" panose="05000000000000000000" pitchFamily="2" charset="2"/>
              <a:buNone/>
            </a:pPr>
            <a:r>
              <a:rPr lang="he-IL" altLang="he-IL" sz="2600" b="1" dirty="0">
                <a:latin typeface="Times New Roman" panose="02020603050405020304" pitchFamily="18" charset="0"/>
              </a:rPr>
              <a:t>אהבת סיכון במצבי הפסד</a:t>
            </a:r>
          </a:p>
          <a:p>
            <a:pPr algn="ctr" rtl="1" eaLnBrk="1" hangingPunct="1">
              <a:buFont typeface="Wingdings" panose="05000000000000000000" pitchFamily="2" charset="2"/>
              <a:buNone/>
            </a:pPr>
            <a:r>
              <a:rPr lang="he-IL" altLang="he-IL" sz="2600" b="1" dirty="0">
                <a:latin typeface="Times New Roman" panose="02020603050405020304" pitchFamily="18" charset="0"/>
              </a:rPr>
              <a:t>שנאת סיכון במצבי רווח</a:t>
            </a:r>
            <a:endParaRPr lang="en-US" altLang="he-IL" sz="2600" dirty="0">
              <a:latin typeface="Times New Roman" panose="02020603050405020304" pitchFamily="18" charset="0"/>
            </a:endParaRPr>
          </a:p>
        </p:txBody>
      </p:sp>
      <p:sp>
        <p:nvSpPr>
          <p:cNvPr id="22531" name="Rectangle 3"/>
          <p:cNvSpPr>
            <a:spLocks noChangeArrowheads="1"/>
          </p:cNvSpPr>
          <p:nvPr/>
        </p:nvSpPr>
        <p:spPr bwMode="auto">
          <a:xfrm>
            <a:off x="2951891" y="1152357"/>
            <a:ext cx="2016125" cy="503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ctr" rtl="0" eaLnBrk="1" hangingPunct="1">
              <a:spcBef>
                <a:spcPct val="0"/>
              </a:spcBef>
              <a:buClrTx/>
              <a:buSzTx/>
              <a:buFontTx/>
              <a:buNone/>
            </a:pPr>
            <a:r>
              <a:rPr lang="he-IL" altLang="he-IL" sz="1800" b="1" dirty="0">
                <a:latin typeface="Tahoma" panose="020B0604030504040204" pitchFamily="34" charset="0"/>
              </a:rPr>
              <a:t>מועדף על-ידי הרוב</a:t>
            </a:r>
            <a:endParaRPr lang="en-US" altLang="he-IL" sz="1800" b="1" dirty="0">
              <a:latin typeface="Tahoma" panose="020B0604030504040204" pitchFamily="34" charset="0"/>
            </a:endParaRPr>
          </a:p>
        </p:txBody>
      </p:sp>
      <p:sp>
        <p:nvSpPr>
          <p:cNvPr id="22532" name="AutoShape 4"/>
          <p:cNvSpPr>
            <a:spLocks noChangeArrowheads="1"/>
          </p:cNvSpPr>
          <p:nvPr/>
        </p:nvSpPr>
        <p:spPr bwMode="auto">
          <a:xfrm>
            <a:off x="5344319" y="1268413"/>
            <a:ext cx="1008062" cy="287338"/>
          </a:xfrm>
          <a:prstGeom prst="leftArrow">
            <a:avLst>
              <a:gd name="adj1" fmla="val 50000"/>
              <a:gd name="adj2" fmla="val 87707"/>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he-IL" altLang="he-IL" sz="1800"/>
          </a:p>
        </p:txBody>
      </p:sp>
      <p:sp>
        <p:nvSpPr>
          <p:cNvPr id="22533" name="Rectangle 5"/>
          <p:cNvSpPr>
            <a:spLocks noChangeArrowheads="1"/>
          </p:cNvSpPr>
          <p:nvPr/>
        </p:nvSpPr>
        <p:spPr bwMode="auto">
          <a:xfrm>
            <a:off x="1051718" y="3657931"/>
            <a:ext cx="1836738" cy="50240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ctr" rtl="0" eaLnBrk="1" hangingPunct="1">
              <a:spcBef>
                <a:spcPct val="0"/>
              </a:spcBef>
              <a:buClrTx/>
              <a:buSzTx/>
              <a:buFontTx/>
              <a:buNone/>
            </a:pPr>
            <a:r>
              <a:rPr lang="he-IL" altLang="he-IL" sz="1800" b="1" dirty="0">
                <a:latin typeface="Tahoma" panose="020B0604030504040204" pitchFamily="34" charset="0"/>
              </a:rPr>
              <a:t>מועדף על-ידי הרוב</a:t>
            </a:r>
            <a:endParaRPr lang="en-US" altLang="he-IL" sz="1800" b="1" dirty="0">
              <a:latin typeface="Tahoma" panose="020B0604030504040204" pitchFamily="34" charset="0"/>
            </a:endParaRPr>
          </a:p>
        </p:txBody>
      </p:sp>
      <p:sp>
        <p:nvSpPr>
          <p:cNvPr id="22534" name="AutoShape 6"/>
          <p:cNvSpPr>
            <a:spLocks noChangeArrowheads="1"/>
          </p:cNvSpPr>
          <p:nvPr/>
        </p:nvSpPr>
        <p:spPr bwMode="auto">
          <a:xfrm>
            <a:off x="3107441" y="3800390"/>
            <a:ext cx="647700" cy="217488"/>
          </a:xfrm>
          <a:prstGeom prst="leftArrow">
            <a:avLst>
              <a:gd name="adj1" fmla="val 50000"/>
              <a:gd name="adj2" fmla="val 74452"/>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he-IL" altLang="he-IL" sz="1800" dirty="0"/>
          </a:p>
        </p:txBody>
      </p:sp>
    </p:spTree>
    <p:extLst>
      <p:ext uri="{BB962C8B-B14F-4D97-AF65-F5344CB8AC3E}">
        <p14:creationId xmlns:p14="http://schemas.microsoft.com/office/powerpoint/2010/main" val="1165292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362200" y="6248400"/>
            <a:ext cx="2895600" cy="457200"/>
          </a:xfrm>
        </p:spPr>
        <p:txBody>
          <a:bodyPr/>
          <a:lstStyle/>
          <a:p>
            <a:pPr>
              <a:defRPr/>
            </a:pPr>
            <a:r>
              <a:rPr lang="en-US" altLang="he-IL" sz="1600">
                <a:cs typeface="Aharoni" pitchFamily="2" charset="-79"/>
              </a:rPr>
              <a:t>Tversky &amp; Kahneman (1992)</a:t>
            </a:r>
          </a:p>
        </p:txBody>
      </p:sp>
      <p:sp>
        <p:nvSpPr>
          <p:cNvPr id="24579" name="Arc 3"/>
          <p:cNvSpPr>
            <a:spLocks/>
          </p:cNvSpPr>
          <p:nvPr/>
        </p:nvSpPr>
        <p:spPr bwMode="auto">
          <a:xfrm rot="10800000" flipV="1">
            <a:off x="5783264" y="1882776"/>
            <a:ext cx="3589337" cy="1401763"/>
          </a:xfrm>
          <a:custGeom>
            <a:avLst/>
            <a:gdLst>
              <a:gd name="T0" fmla="*/ 2147483646 w 21600"/>
              <a:gd name="T1" fmla="*/ 0 h 19719"/>
              <a:gd name="T2" fmla="*/ 2147483646 w 21600"/>
              <a:gd name="T3" fmla="*/ 2147483646 h 19719"/>
              <a:gd name="T4" fmla="*/ 0 w 21600"/>
              <a:gd name="T5" fmla="*/ 2147483646 h 19719"/>
              <a:gd name="T6" fmla="*/ 0 60000 65536"/>
              <a:gd name="T7" fmla="*/ 0 60000 65536"/>
              <a:gd name="T8" fmla="*/ 0 60000 65536"/>
            </a:gdLst>
            <a:ahLst/>
            <a:cxnLst>
              <a:cxn ang="T6">
                <a:pos x="T0" y="T1"/>
              </a:cxn>
              <a:cxn ang="T7">
                <a:pos x="T2" y="T3"/>
              </a:cxn>
              <a:cxn ang="T8">
                <a:pos x="T4" y="T5"/>
              </a:cxn>
            </a:cxnLst>
            <a:rect l="0" t="0" r="r" b="b"/>
            <a:pathLst>
              <a:path w="21600" h="19719" fill="none" extrusionOk="0">
                <a:moveTo>
                  <a:pt x="8815" y="-1"/>
                </a:moveTo>
                <a:cubicBezTo>
                  <a:pt x="16592" y="3476"/>
                  <a:pt x="21600" y="11199"/>
                  <a:pt x="21600" y="19719"/>
                </a:cubicBezTo>
              </a:path>
              <a:path w="21600" h="19719" stroke="0" extrusionOk="0">
                <a:moveTo>
                  <a:pt x="8815" y="-1"/>
                </a:moveTo>
                <a:cubicBezTo>
                  <a:pt x="16592" y="3476"/>
                  <a:pt x="21600" y="11199"/>
                  <a:pt x="21600" y="19719"/>
                </a:cubicBezTo>
                <a:lnTo>
                  <a:pt x="0" y="19719"/>
                </a:lnTo>
                <a:lnTo>
                  <a:pt x="8815" y="-1"/>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0" name="Line 4"/>
          <p:cNvSpPr>
            <a:spLocks noChangeShapeType="1"/>
          </p:cNvSpPr>
          <p:nvPr/>
        </p:nvSpPr>
        <p:spPr bwMode="auto">
          <a:xfrm>
            <a:off x="5784850" y="1325564"/>
            <a:ext cx="0" cy="4237037"/>
          </a:xfrm>
          <a:prstGeom prst="line">
            <a:avLst/>
          </a:prstGeom>
          <a:noFill/>
          <a:ln w="12700">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24581" name="Line 5"/>
          <p:cNvSpPr>
            <a:spLocks noChangeShapeType="1"/>
          </p:cNvSpPr>
          <p:nvPr/>
        </p:nvSpPr>
        <p:spPr bwMode="auto">
          <a:xfrm>
            <a:off x="3430589" y="3332163"/>
            <a:ext cx="4598987" cy="0"/>
          </a:xfrm>
          <a:prstGeom prst="line">
            <a:avLst/>
          </a:prstGeom>
          <a:noFill/>
          <a:ln w="12700">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24582" name="Arc 6"/>
          <p:cNvSpPr>
            <a:spLocks/>
          </p:cNvSpPr>
          <p:nvPr/>
        </p:nvSpPr>
        <p:spPr bwMode="auto">
          <a:xfrm rot="10800000" flipH="1">
            <a:off x="3652838" y="3219451"/>
            <a:ext cx="2132012" cy="2119313"/>
          </a:xfrm>
          <a:custGeom>
            <a:avLst/>
            <a:gdLst>
              <a:gd name="T0" fmla="*/ 2147483646 w 21600"/>
              <a:gd name="T1" fmla="*/ 0 h 21597"/>
              <a:gd name="T2" fmla="*/ 2147483646 w 21600"/>
              <a:gd name="T3" fmla="*/ 2147483646 h 21597"/>
              <a:gd name="T4" fmla="*/ 0 w 21600"/>
              <a:gd name="T5" fmla="*/ 2147483646 h 21597"/>
              <a:gd name="T6" fmla="*/ 0 60000 65536"/>
              <a:gd name="T7" fmla="*/ 0 60000 65536"/>
              <a:gd name="T8" fmla="*/ 0 60000 65536"/>
            </a:gdLst>
            <a:ahLst/>
            <a:cxnLst>
              <a:cxn ang="T6">
                <a:pos x="T0" y="T1"/>
              </a:cxn>
              <a:cxn ang="T7">
                <a:pos x="T2" y="T3"/>
              </a:cxn>
              <a:cxn ang="T8">
                <a:pos x="T4" y="T5"/>
              </a:cxn>
            </a:cxnLst>
            <a:rect l="0" t="0" r="r" b="b"/>
            <a:pathLst>
              <a:path w="21600" h="21597" fill="none" extrusionOk="0">
                <a:moveTo>
                  <a:pt x="346" y="-1"/>
                </a:moveTo>
                <a:cubicBezTo>
                  <a:pt x="12138" y="188"/>
                  <a:pt x="21600" y="9802"/>
                  <a:pt x="21600" y="21597"/>
                </a:cubicBezTo>
              </a:path>
              <a:path w="21600" h="21597" stroke="0" extrusionOk="0">
                <a:moveTo>
                  <a:pt x="346" y="-1"/>
                </a:moveTo>
                <a:cubicBezTo>
                  <a:pt x="12138" y="188"/>
                  <a:pt x="21600" y="9802"/>
                  <a:pt x="21600" y="21597"/>
                </a:cubicBezTo>
                <a:lnTo>
                  <a:pt x="0" y="21597"/>
                </a:lnTo>
                <a:lnTo>
                  <a:pt x="346" y="-1"/>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3" name="Text Box 7"/>
          <p:cNvSpPr txBox="1">
            <a:spLocks noChangeArrowheads="1"/>
          </p:cNvSpPr>
          <p:nvPr/>
        </p:nvSpPr>
        <p:spPr bwMode="auto">
          <a:xfrm>
            <a:off x="7242175" y="3443289"/>
            <a:ext cx="896938" cy="446087"/>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rtl="0">
              <a:spcBef>
                <a:spcPct val="0"/>
              </a:spcBef>
              <a:buClrTx/>
              <a:buSzTx/>
              <a:buFontTx/>
              <a:buNone/>
            </a:pPr>
            <a:r>
              <a:rPr lang="en-US" altLang="he-IL" sz="1800">
                <a:latin typeface="Times New Roman" panose="02020603050405020304" pitchFamily="18" charset="0"/>
                <a:cs typeface="Miriam" panose="020B0502050101010101" pitchFamily="34" charset="-79"/>
              </a:rPr>
              <a:t>Gains</a:t>
            </a:r>
            <a:endParaRPr lang="en-US" altLang="he-IL" sz="1400">
              <a:latin typeface="Times New Roman" panose="02020603050405020304" pitchFamily="18" charset="0"/>
              <a:cs typeface="Miriam" panose="020B0502050101010101" pitchFamily="34" charset="-79"/>
            </a:endParaRPr>
          </a:p>
        </p:txBody>
      </p:sp>
      <p:sp>
        <p:nvSpPr>
          <p:cNvPr id="24584" name="Text Box 8"/>
          <p:cNvSpPr txBox="1">
            <a:spLocks noChangeArrowheads="1"/>
          </p:cNvSpPr>
          <p:nvPr/>
        </p:nvSpPr>
        <p:spPr bwMode="auto">
          <a:xfrm>
            <a:off x="3429000" y="3443288"/>
            <a:ext cx="896938" cy="5588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a:spcBef>
                <a:spcPct val="0"/>
              </a:spcBef>
              <a:buClrTx/>
              <a:buSzTx/>
              <a:buFontTx/>
              <a:buNone/>
            </a:pPr>
            <a:r>
              <a:rPr lang="en-US" altLang="he-IL" sz="1800">
                <a:latin typeface="Times New Roman" panose="02020603050405020304" pitchFamily="18" charset="0"/>
                <a:cs typeface="Miriam" panose="020B0502050101010101" pitchFamily="34" charset="-79"/>
              </a:rPr>
              <a:t>Losses</a:t>
            </a:r>
          </a:p>
        </p:txBody>
      </p:sp>
      <p:sp>
        <p:nvSpPr>
          <p:cNvPr id="24585" name="Text Box 9"/>
          <p:cNvSpPr txBox="1">
            <a:spLocks noChangeArrowheads="1"/>
          </p:cNvSpPr>
          <p:nvPr/>
        </p:nvSpPr>
        <p:spPr bwMode="auto">
          <a:xfrm>
            <a:off x="5410200" y="838200"/>
            <a:ext cx="1066800" cy="4460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rtl="0">
              <a:spcBef>
                <a:spcPct val="0"/>
              </a:spcBef>
              <a:buClrTx/>
              <a:buSzTx/>
              <a:buFontTx/>
              <a:buNone/>
            </a:pPr>
            <a:r>
              <a:rPr lang="en-US" altLang="he-IL" sz="2000">
                <a:cs typeface="Miriam" panose="020B0502050101010101" pitchFamily="34" charset="-79"/>
              </a:rPr>
              <a:t>value</a:t>
            </a:r>
          </a:p>
        </p:txBody>
      </p:sp>
      <p:sp>
        <p:nvSpPr>
          <p:cNvPr id="2" name="Rectangle 1"/>
          <p:cNvSpPr/>
          <p:nvPr/>
        </p:nvSpPr>
        <p:spPr>
          <a:xfrm>
            <a:off x="7519482" y="341184"/>
            <a:ext cx="3365770" cy="369332"/>
          </a:xfrm>
          <a:prstGeom prst="rect">
            <a:avLst/>
          </a:prstGeom>
        </p:spPr>
        <p:txBody>
          <a:bodyPr wrap="square">
            <a:spAutoFit/>
          </a:bodyPr>
          <a:lstStyle/>
          <a:p>
            <a:pPr algn="l" rtl="1"/>
            <a:r>
              <a:rPr lang="he-IL" altLang="he-IL" b="1" dirty="0"/>
              <a:t>פונקציית הערך</a:t>
            </a:r>
            <a:r>
              <a:rPr lang="en-US" altLang="he-IL" b="1" dirty="0"/>
              <a:t> </a:t>
            </a:r>
            <a:r>
              <a:rPr lang="he-IL" altLang="he-IL" b="1" dirty="0"/>
              <a:t>הסובייקטיבי</a:t>
            </a:r>
            <a:endParaRPr lang="en-US" dirty="0"/>
          </a:p>
        </p:txBody>
      </p:sp>
    </p:spTree>
    <p:extLst>
      <p:ext uri="{BB962C8B-B14F-4D97-AF65-F5344CB8AC3E}">
        <p14:creationId xmlns:p14="http://schemas.microsoft.com/office/powerpoint/2010/main" val="356728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idx="1"/>
          </p:nvPr>
        </p:nvSpPr>
        <p:spPr>
          <a:xfrm>
            <a:off x="764499" y="333377"/>
            <a:ext cx="9579652" cy="6412197"/>
          </a:xfrm>
        </p:spPr>
        <p:txBody>
          <a:bodyPr/>
          <a:lstStyle/>
          <a:p>
            <a:pPr algn="r" rtl="1" eaLnBrk="1" hangingPunct="1">
              <a:lnSpc>
                <a:spcPct val="125000"/>
              </a:lnSpc>
              <a:buFont typeface="Wingdings" panose="05000000000000000000" pitchFamily="2" charset="2"/>
              <a:buNone/>
            </a:pPr>
            <a:r>
              <a:rPr lang="he-IL" altLang="he-IL" sz="2800" b="1" dirty="0"/>
              <a:t>פונקציית הערך: משמשת בתפקיד של פונקציית תועלת</a:t>
            </a:r>
          </a:p>
          <a:p>
            <a:pPr algn="r" rtl="1" eaLnBrk="1" hangingPunct="1">
              <a:lnSpc>
                <a:spcPct val="125000"/>
              </a:lnSpc>
            </a:pPr>
            <a:r>
              <a:rPr lang="he-IL" altLang="he-IL" sz="2800" dirty="0"/>
              <a:t>1. קעורה </a:t>
            </a:r>
            <a:r>
              <a:rPr lang="en-US" altLang="he-IL" sz="2800" dirty="0"/>
              <a:t>Concave)</a:t>
            </a:r>
            <a:r>
              <a:rPr lang="he-IL" altLang="he-IL" sz="2800" dirty="0"/>
              <a:t>) עבור רווחים וקמורה </a:t>
            </a:r>
            <a:r>
              <a:rPr lang="en-US" altLang="he-IL" sz="2800" dirty="0"/>
              <a:t>(Convex)</a:t>
            </a:r>
            <a:r>
              <a:rPr lang="he-IL" altLang="he-IL" sz="2800" dirty="0"/>
              <a:t>עבור הפסדים.</a:t>
            </a:r>
          </a:p>
          <a:p>
            <a:pPr algn="r" rtl="1" eaLnBrk="1" hangingPunct="1">
              <a:lnSpc>
                <a:spcPct val="125000"/>
              </a:lnSpc>
            </a:pPr>
            <a:r>
              <a:rPr lang="he-IL" altLang="he-IL" sz="2800" dirty="0"/>
              <a:t>2. בעלת שיפוע גדול יותר בהפסד מאשר ברווח.</a:t>
            </a:r>
          </a:p>
          <a:p>
            <a:pPr algn="r" rtl="1" eaLnBrk="1" hangingPunct="1">
              <a:lnSpc>
                <a:spcPct val="125000"/>
              </a:lnSpc>
              <a:buFont typeface="Wingdings" panose="05000000000000000000" pitchFamily="2" charset="2"/>
              <a:buNone/>
            </a:pPr>
            <a:r>
              <a:rPr lang="he-IL" altLang="he-IL" sz="2800" b="1" dirty="0"/>
              <a:t>  על פי פונקציית הערך: </a:t>
            </a:r>
          </a:p>
          <a:p>
            <a:pPr algn="r" rtl="1" eaLnBrk="1" hangingPunct="1">
              <a:lnSpc>
                <a:spcPct val="125000"/>
              </a:lnSpc>
            </a:pPr>
            <a:r>
              <a:rPr lang="he-IL" altLang="he-IL" sz="2800" dirty="0"/>
              <a:t>א. אנשים נוטים להגיב לרווחים או להפסדים הנתפסים ולא למצבי עולם סופיים. </a:t>
            </a:r>
          </a:p>
          <a:p>
            <a:pPr algn="r" rtl="1" eaLnBrk="1" hangingPunct="1">
              <a:lnSpc>
                <a:spcPct val="125000"/>
              </a:lnSpc>
            </a:pPr>
            <a:r>
              <a:rPr lang="he-IL" altLang="he-IL" sz="2800" dirty="0"/>
              <a:t>ב. השפעה שולית פוחתת של שינויים. </a:t>
            </a:r>
          </a:p>
          <a:p>
            <a:pPr algn="r" rtl="1" eaLnBrk="1" hangingPunct="1">
              <a:lnSpc>
                <a:spcPct val="125000"/>
              </a:lnSpc>
            </a:pPr>
            <a:r>
              <a:rPr lang="he-IL" altLang="he-IL" sz="2800" dirty="0"/>
              <a:t>ג. הפסדים מורגשים יותר מרווחים.</a:t>
            </a:r>
            <a:endParaRPr lang="en-US" altLang="he-IL" sz="2800" dirty="0"/>
          </a:p>
        </p:txBody>
      </p:sp>
    </p:spTree>
    <p:extLst>
      <p:ext uri="{BB962C8B-B14F-4D97-AF65-F5344CB8AC3E}">
        <p14:creationId xmlns:p14="http://schemas.microsoft.com/office/powerpoint/2010/main" val="154396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57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257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257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257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2578">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25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362200" y="6248400"/>
            <a:ext cx="2895600" cy="457200"/>
          </a:xfrm>
        </p:spPr>
        <p:txBody>
          <a:bodyPr/>
          <a:lstStyle/>
          <a:p>
            <a:pPr>
              <a:defRPr/>
            </a:pPr>
            <a:r>
              <a:rPr lang="en-US" altLang="he-IL" sz="1600">
                <a:cs typeface="Aharoni" pitchFamily="2" charset="-79"/>
              </a:rPr>
              <a:t>Tversky &amp; Kahneman (1992)</a:t>
            </a:r>
          </a:p>
        </p:txBody>
      </p:sp>
      <p:sp>
        <p:nvSpPr>
          <p:cNvPr id="24579" name="Arc 3"/>
          <p:cNvSpPr>
            <a:spLocks/>
          </p:cNvSpPr>
          <p:nvPr/>
        </p:nvSpPr>
        <p:spPr bwMode="auto">
          <a:xfrm rot="10800000" flipV="1">
            <a:off x="6105524" y="832504"/>
            <a:ext cx="4702665" cy="2594910"/>
          </a:xfrm>
          <a:custGeom>
            <a:avLst/>
            <a:gdLst>
              <a:gd name="T0" fmla="*/ 2147483646 w 21600"/>
              <a:gd name="T1" fmla="*/ 0 h 19719"/>
              <a:gd name="T2" fmla="*/ 2147483646 w 21600"/>
              <a:gd name="T3" fmla="*/ 2147483646 h 19719"/>
              <a:gd name="T4" fmla="*/ 0 w 21600"/>
              <a:gd name="T5" fmla="*/ 2147483646 h 19719"/>
              <a:gd name="T6" fmla="*/ 0 60000 65536"/>
              <a:gd name="T7" fmla="*/ 0 60000 65536"/>
              <a:gd name="T8" fmla="*/ 0 60000 65536"/>
            </a:gdLst>
            <a:ahLst/>
            <a:cxnLst>
              <a:cxn ang="T6">
                <a:pos x="T0" y="T1"/>
              </a:cxn>
              <a:cxn ang="T7">
                <a:pos x="T2" y="T3"/>
              </a:cxn>
              <a:cxn ang="T8">
                <a:pos x="T4" y="T5"/>
              </a:cxn>
            </a:cxnLst>
            <a:rect l="0" t="0" r="r" b="b"/>
            <a:pathLst>
              <a:path w="21600" h="19719" fill="none" extrusionOk="0">
                <a:moveTo>
                  <a:pt x="8815" y="-1"/>
                </a:moveTo>
                <a:cubicBezTo>
                  <a:pt x="16592" y="3476"/>
                  <a:pt x="21600" y="11199"/>
                  <a:pt x="21600" y="19719"/>
                </a:cubicBezTo>
              </a:path>
              <a:path w="21600" h="19719" stroke="0" extrusionOk="0">
                <a:moveTo>
                  <a:pt x="8815" y="-1"/>
                </a:moveTo>
                <a:cubicBezTo>
                  <a:pt x="16592" y="3476"/>
                  <a:pt x="21600" y="11199"/>
                  <a:pt x="21600" y="19719"/>
                </a:cubicBezTo>
                <a:lnTo>
                  <a:pt x="0" y="19719"/>
                </a:lnTo>
                <a:lnTo>
                  <a:pt x="8815" y="-1"/>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0" name="Line 4"/>
          <p:cNvSpPr>
            <a:spLocks noChangeShapeType="1"/>
          </p:cNvSpPr>
          <p:nvPr/>
        </p:nvSpPr>
        <p:spPr bwMode="auto">
          <a:xfrm flipH="1">
            <a:off x="6072225" y="146837"/>
            <a:ext cx="11955" cy="6546320"/>
          </a:xfrm>
          <a:prstGeom prst="line">
            <a:avLst/>
          </a:prstGeom>
          <a:noFill/>
          <a:ln w="12700">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24581" name="Line 5"/>
          <p:cNvSpPr>
            <a:spLocks noChangeShapeType="1"/>
          </p:cNvSpPr>
          <p:nvPr/>
        </p:nvSpPr>
        <p:spPr bwMode="auto">
          <a:xfrm flipV="1">
            <a:off x="2340856" y="3433118"/>
            <a:ext cx="7486650" cy="0"/>
          </a:xfrm>
          <a:prstGeom prst="line">
            <a:avLst/>
          </a:prstGeom>
          <a:noFill/>
          <a:ln w="12700">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24582" name="Arc 6"/>
          <p:cNvSpPr>
            <a:spLocks/>
          </p:cNvSpPr>
          <p:nvPr/>
        </p:nvSpPr>
        <p:spPr bwMode="auto">
          <a:xfrm rot="10800000" flipH="1">
            <a:off x="4372922" y="3190573"/>
            <a:ext cx="1712846" cy="3285098"/>
          </a:xfrm>
          <a:custGeom>
            <a:avLst/>
            <a:gdLst>
              <a:gd name="T0" fmla="*/ 2147483646 w 21600"/>
              <a:gd name="T1" fmla="*/ 0 h 21597"/>
              <a:gd name="T2" fmla="*/ 2147483646 w 21600"/>
              <a:gd name="T3" fmla="*/ 2147483646 h 21597"/>
              <a:gd name="T4" fmla="*/ 0 w 21600"/>
              <a:gd name="T5" fmla="*/ 2147483646 h 21597"/>
              <a:gd name="T6" fmla="*/ 0 60000 65536"/>
              <a:gd name="T7" fmla="*/ 0 60000 65536"/>
              <a:gd name="T8" fmla="*/ 0 60000 65536"/>
            </a:gdLst>
            <a:ahLst/>
            <a:cxnLst>
              <a:cxn ang="T6">
                <a:pos x="T0" y="T1"/>
              </a:cxn>
              <a:cxn ang="T7">
                <a:pos x="T2" y="T3"/>
              </a:cxn>
              <a:cxn ang="T8">
                <a:pos x="T4" y="T5"/>
              </a:cxn>
            </a:cxnLst>
            <a:rect l="0" t="0" r="r" b="b"/>
            <a:pathLst>
              <a:path w="21600" h="21597" fill="none" extrusionOk="0">
                <a:moveTo>
                  <a:pt x="346" y="-1"/>
                </a:moveTo>
                <a:cubicBezTo>
                  <a:pt x="12138" y="188"/>
                  <a:pt x="21600" y="9802"/>
                  <a:pt x="21600" y="21597"/>
                </a:cubicBezTo>
              </a:path>
              <a:path w="21600" h="21597" stroke="0" extrusionOk="0">
                <a:moveTo>
                  <a:pt x="346" y="-1"/>
                </a:moveTo>
                <a:cubicBezTo>
                  <a:pt x="12138" y="188"/>
                  <a:pt x="21600" y="9802"/>
                  <a:pt x="21600" y="21597"/>
                </a:cubicBezTo>
                <a:lnTo>
                  <a:pt x="0" y="21597"/>
                </a:lnTo>
                <a:lnTo>
                  <a:pt x="346" y="-1"/>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3" name="Text Box 7"/>
          <p:cNvSpPr txBox="1">
            <a:spLocks noChangeArrowheads="1"/>
          </p:cNvSpPr>
          <p:nvPr/>
        </p:nvSpPr>
        <p:spPr bwMode="auto">
          <a:xfrm rot="10800000" flipV="1">
            <a:off x="7535745" y="3689354"/>
            <a:ext cx="896938" cy="16460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rtl="0">
              <a:spcBef>
                <a:spcPct val="0"/>
              </a:spcBef>
              <a:buClrTx/>
              <a:buSzTx/>
              <a:buFontTx/>
              <a:buNone/>
            </a:pPr>
            <a:r>
              <a:rPr lang="en-US" altLang="he-IL" sz="1800" dirty="0">
                <a:latin typeface="Times New Roman" panose="02020603050405020304" pitchFamily="18" charset="0"/>
                <a:cs typeface="Miriam" panose="020B0502050101010101" pitchFamily="34" charset="-79"/>
              </a:rPr>
              <a:t>Gains</a:t>
            </a:r>
            <a:endParaRPr lang="en-US" altLang="he-IL" sz="1400" dirty="0">
              <a:latin typeface="Times New Roman" panose="02020603050405020304" pitchFamily="18" charset="0"/>
              <a:cs typeface="Miriam" panose="020B0502050101010101" pitchFamily="34" charset="-79"/>
            </a:endParaRPr>
          </a:p>
        </p:txBody>
      </p:sp>
      <p:sp>
        <p:nvSpPr>
          <p:cNvPr id="24584" name="Text Box 8"/>
          <p:cNvSpPr txBox="1">
            <a:spLocks noChangeArrowheads="1"/>
          </p:cNvSpPr>
          <p:nvPr/>
        </p:nvSpPr>
        <p:spPr bwMode="auto">
          <a:xfrm>
            <a:off x="3756583" y="3647345"/>
            <a:ext cx="896938" cy="57344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a:spcBef>
                <a:spcPct val="0"/>
              </a:spcBef>
              <a:buClrTx/>
              <a:buSzTx/>
              <a:buFontTx/>
              <a:buNone/>
            </a:pPr>
            <a:r>
              <a:rPr lang="en-US" altLang="he-IL" sz="1800" dirty="0">
                <a:latin typeface="Times New Roman" panose="02020603050405020304" pitchFamily="18" charset="0"/>
                <a:cs typeface="Miriam" panose="020B0502050101010101" pitchFamily="34" charset="-79"/>
              </a:rPr>
              <a:t>Losses</a:t>
            </a:r>
          </a:p>
        </p:txBody>
      </p:sp>
      <p:sp>
        <p:nvSpPr>
          <p:cNvPr id="24585" name="Text Box 9"/>
          <p:cNvSpPr txBox="1">
            <a:spLocks noChangeArrowheads="1"/>
          </p:cNvSpPr>
          <p:nvPr/>
        </p:nvSpPr>
        <p:spPr bwMode="auto">
          <a:xfrm>
            <a:off x="3780366" y="0"/>
            <a:ext cx="2209999" cy="45778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r" rtl="1">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9pPr>
          </a:lstStyle>
          <a:p>
            <a:pPr algn="l" rtl="0">
              <a:spcBef>
                <a:spcPct val="0"/>
              </a:spcBef>
              <a:buClrTx/>
              <a:buSzTx/>
              <a:buFontTx/>
              <a:buNone/>
            </a:pPr>
            <a:r>
              <a:rPr lang="en-US" altLang="he-IL" sz="2000" dirty="0">
                <a:cs typeface="Miriam" panose="020B0502050101010101" pitchFamily="34" charset="-79"/>
              </a:rPr>
              <a:t>Value(subjective)</a:t>
            </a:r>
          </a:p>
        </p:txBody>
      </p:sp>
      <p:cxnSp>
        <p:nvCxnSpPr>
          <p:cNvPr id="3" name="Straight Connector 2"/>
          <p:cNvCxnSpPr>
            <a:stCxn id="30735" idx="0"/>
          </p:cNvCxnSpPr>
          <p:nvPr/>
        </p:nvCxnSpPr>
        <p:spPr>
          <a:xfrm flipV="1">
            <a:off x="7017632" y="1758972"/>
            <a:ext cx="21675" cy="1735061"/>
          </a:xfrm>
          <a:prstGeom prst="line">
            <a:avLst/>
          </a:prstGeom>
        </p:spPr>
        <p:style>
          <a:lnRef idx="2">
            <a:schemeClr val="accent5"/>
          </a:lnRef>
          <a:fillRef idx="0">
            <a:schemeClr val="accent5"/>
          </a:fillRef>
          <a:effectRef idx="1">
            <a:schemeClr val="accent5"/>
          </a:effectRef>
          <a:fontRef idx="minor">
            <a:schemeClr val="tx1"/>
          </a:fontRef>
        </p:style>
      </p:cxnSp>
      <p:cxnSp>
        <p:nvCxnSpPr>
          <p:cNvPr id="7" name="Straight Connector 6"/>
          <p:cNvCxnSpPr/>
          <p:nvPr/>
        </p:nvCxnSpPr>
        <p:spPr>
          <a:xfrm flipV="1">
            <a:off x="8847397" y="831294"/>
            <a:ext cx="7030" cy="2571966"/>
          </a:xfrm>
          <a:prstGeom prst="line">
            <a:avLst/>
          </a:prstGeom>
          <a:ln/>
        </p:spPr>
        <p:style>
          <a:lnRef idx="2">
            <a:schemeClr val="accent5"/>
          </a:lnRef>
          <a:fillRef idx="0">
            <a:schemeClr val="accent5"/>
          </a:fillRef>
          <a:effectRef idx="1">
            <a:schemeClr val="accent5"/>
          </a:effectRef>
          <a:fontRef idx="minor">
            <a:schemeClr val="tx1"/>
          </a:fontRef>
        </p:style>
      </p:cxnSp>
      <p:cxnSp>
        <p:nvCxnSpPr>
          <p:cNvPr id="12" name="Straight Connector 11"/>
          <p:cNvCxnSpPr/>
          <p:nvPr/>
        </p:nvCxnSpPr>
        <p:spPr>
          <a:xfrm flipV="1">
            <a:off x="6990429" y="867334"/>
            <a:ext cx="1934397" cy="920120"/>
          </a:xfrm>
          <a:prstGeom prst="line">
            <a:avLst/>
          </a:prstGeom>
          <a:ln/>
        </p:spPr>
        <p:style>
          <a:lnRef idx="2">
            <a:schemeClr val="accent5"/>
          </a:lnRef>
          <a:fillRef idx="0">
            <a:schemeClr val="accent5"/>
          </a:fillRef>
          <a:effectRef idx="1">
            <a:schemeClr val="accent5"/>
          </a:effectRef>
          <a:fontRef idx="minor">
            <a:schemeClr val="tx1"/>
          </a:fontRef>
        </p:style>
      </p:cxnSp>
      <p:cxnSp>
        <p:nvCxnSpPr>
          <p:cNvPr id="24" name="Straight Connector 23"/>
          <p:cNvCxnSpPr/>
          <p:nvPr/>
        </p:nvCxnSpPr>
        <p:spPr>
          <a:xfrm flipV="1">
            <a:off x="7929601" y="1144333"/>
            <a:ext cx="47" cy="2268022"/>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6" name="Straight Connector 25"/>
          <p:cNvCxnSpPr/>
          <p:nvPr/>
        </p:nvCxnSpPr>
        <p:spPr>
          <a:xfrm flipH="1">
            <a:off x="6105523" y="1180516"/>
            <a:ext cx="1811539" cy="12437"/>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8" name="Straight Connector 27"/>
          <p:cNvCxnSpPr/>
          <p:nvPr/>
        </p:nvCxnSpPr>
        <p:spPr>
          <a:xfrm flipH="1">
            <a:off x="6154022" y="1754854"/>
            <a:ext cx="836811" cy="0"/>
          </a:xfrm>
          <a:prstGeom prst="line">
            <a:avLst/>
          </a:prstGeom>
          <a:ln/>
        </p:spPr>
        <p:style>
          <a:lnRef idx="2">
            <a:schemeClr val="accent5"/>
          </a:lnRef>
          <a:fillRef idx="0">
            <a:schemeClr val="accent5"/>
          </a:fillRef>
          <a:effectRef idx="1">
            <a:schemeClr val="accent5"/>
          </a:effectRef>
          <a:fontRef idx="minor">
            <a:schemeClr val="tx1"/>
          </a:fontRef>
        </p:style>
      </p:cxnSp>
      <p:cxnSp>
        <p:nvCxnSpPr>
          <p:cNvPr id="30720" name="Straight Connector 30719"/>
          <p:cNvCxnSpPr/>
          <p:nvPr/>
        </p:nvCxnSpPr>
        <p:spPr>
          <a:xfrm flipH="1">
            <a:off x="6065514" y="1295837"/>
            <a:ext cx="1947586" cy="31584"/>
          </a:xfrm>
          <a:prstGeom prst="line">
            <a:avLst/>
          </a:prstGeom>
          <a:ln/>
        </p:spPr>
        <p:style>
          <a:lnRef idx="1">
            <a:schemeClr val="accent5"/>
          </a:lnRef>
          <a:fillRef idx="0">
            <a:schemeClr val="accent5"/>
          </a:fillRef>
          <a:effectRef idx="0">
            <a:schemeClr val="accent5"/>
          </a:effectRef>
          <a:fontRef idx="minor">
            <a:schemeClr val="tx1"/>
          </a:fontRef>
        </p:style>
      </p:cxnSp>
      <p:cxnSp>
        <p:nvCxnSpPr>
          <p:cNvPr id="30" name="Straight Connector 29"/>
          <p:cNvCxnSpPr/>
          <p:nvPr/>
        </p:nvCxnSpPr>
        <p:spPr>
          <a:xfrm flipH="1">
            <a:off x="6010899" y="842382"/>
            <a:ext cx="2958179" cy="9892"/>
          </a:xfrm>
          <a:prstGeom prst="line">
            <a:avLst/>
          </a:prstGeom>
          <a:ln/>
        </p:spPr>
        <p:style>
          <a:lnRef idx="2">
            <a:schemeClr val="accent5"/>
          </a:lnRef>
          <a:fillRef idx="0">
            <a:schemeClr val="accent5"/>
          </a:fillRef>
          <a:effectRef idx="1">
            <a:schemeClr val="accent5"/>
          </a:effectRef>
          <a:fontRef idx="minor">
            <a:schemeClr val="tx1"/>
          </a:fontRef>
        </p:style>
      </p:cxnSp>
      <p:sp>
        <p:nvSpPr>
          <p:cNvPr id="30735" name="TextBox 30734"/>
          <p:cNvSpPr txBox="1"/>
          <p:nvPr/>
        </p:nvSpPr>
        <p:spPr>
          <a:xfrm>
            <a:off x="6786563" y="3489915"/>
            <a:ext cx="413150" cy="276999"/>
          </a:xfrm>
          <a:prstGeom prst="rect">
            <a:avLst/>
          </a:prstGeom>
          <a:noFill/>
        </p:spPr>
        <p:txBody>
          <a:bodyPr wrap="square" rtlCol="0">
            <a:spAutoFit/>
          </a:bodyPr>
          <a:lstStyle/>
          <a:p>
            <a:r>
              <a:rPr lang="en-US" sz="1200" dirty="0"/>
              <a:t>5K</a:t>
            </a:r>
          </a:p>
        </p:txBody>
      </p:sp>
      <p:sp>
        <p:nvSpPr>
          <p:cNvPr id="55" name="TextBox 54"/>
          <p:cNvSpPr txBox="1"/>
          <p:nvPr/>
        </p:nvSpPr>
        <p:spPr>
          <a:xfrm>
            <a:off x="7708457" y="3503143"/>
            <a:ext cx="1496798" cy="276999"/>
          </a:xfrm>
          <a:prstGeom prst="rect">
            <a:avLst/>
          </a:prstGeom>
          <a:noFill/>
        </p:spPr>
        <p:txBody>
          <a:bodyPr wrap="square" rtlCol="0">
            <a:spAutoFit/>
          </a:bodyPr>
          <a:lstStyle/>
          <a:p>
            <a:r>
              <a:rPr lang="en-US" sz="1200" dirty="0"/>
              <a:t>10K</a:t>
            </a:r>
          </a:p>
        </p:txBody>
      </p:sp>
      <p:sp>
        <p:nvSpPr>
          <p:cNvPr id="56" name="TextBox 55"/>
          <p:cNvSpPr txBox="1"/>
          <p:nvPr/>
        </p:nvSpPr>
        <p:spPr>
          <a:xfrm>
            <a:off x="8638977" y="3468131"/>
            <a:ext cx="571698" cy="276999"/>
          </a:xfrm>
          <a:prstGeom prst="rect">
            <a:avLst/>
          </a:prstGeom>
          <a:noFill/>
        </p:spPr>
        <p:txBody>
          <a:bodyPr wrap="square" rtlCol="0">
            <a:spAutoFit/>
          </a:bodyPr>
          <a:lstStyle/>
          <a:p>
            <a:r>
              <a:rPr lang="en-US" sz="1200" dirty="0"/>
              <a:t>15K</a:t>
            </a:r>
          </a:p>
        </p:txBody>
      </p:sp>
      <p:sp>
        <p:nvSpPr>
          <p:cNvPr id="57" name="TextBox 56"/>
          <p:cNvSpPr txBox="1"/>
          <p:nvPr/>
        </p:nvSpPr>
        <p:spPr>
          <a:xfrm>
            <a:off x="4860872" y="3494452"/>
            <a:ext cx="513856" cy="276999"/>
          </a:xfrm>
          <a:prstGeom prst="rect">
            <a:avLst/>
          </a:prstGeom>
          <a:noFill/>
        </p:spPr>
        <p:txBody>
          <a:bodyPr wrap="square" rtlCol="0">
            <a:spAutoFit/>
          </a:bodyPr>
          <a:lstStyle/>
          <a:p>
            <a:r>
              <a:rPr lang="en-US" sz="1200" dirty="0"/>
              <a:t>-5K</a:t>
            </a:r>
          </a:p>
        </p:txBody>
      </p:sp>
      <p:cxnSp>
        <p:nvCxnSpPr>
          <p:cNvPr id="58" name="Straight Connector 57"/>
          <p:cNvCxnSpPr/>
          <p:nvPr/>
        </p:nvCxnSpPr>
        <p:spPr>
          <a:xfrm flipV="1">
            <a:off x="5181114" y="3427416"/>
            <a:ext cx="35900" cy="2660236"/>
          </a:xfrm>
          <a:prstGeom prst="line">
            <a:avLst/>
          </a:prstGeom>
        </p:spPr>
        <p:style>
          <a:lnRef idx="2">
            <a:schemeClr val="accent5"/>
          </a:lnRef>
          <a:fillRef idx="0">
            <a:schemeClr val="accent5"/>
          </a:fillRef>
          <a:effectRef idx="1">
            <a:schemeClr val="accent5"/>
          </a:effectRef>
          <a:fontRef idx="minor">
            <a:schemeClr val="tx1"/>
          </a:fontRef>
        </p:style>
      </p:cxnSp>
      <p:cxnSp>
        <p:nvCxnSpPr>
          <p:cNvPr id="30739" name="Straight Connector 30738"/>
          <p:cNvCxnSpPr/>
          <p:nvPr/>
        </p:nvCxnSpPr>
        <p:spPr>
          <a:xfrm flipV="1">
            <a:off x="5153861" y="6087652"/>
            <a:ext cx="903808" cy="2"/>
          </a:xfrm>
          <a:prstGeom prst="line">
            <a:avLst/>
          </a:prstGeom>
        </p:spPr>
        <p:style>
          <a:lnRef idx="2">
            <a:schemeClr val="accent5"/>
          </a:lnRef>
          <a:fillRef idx="0">
            <a:schemeClr val="accent5"/>
          </a:fillRef>
          <a:effectRef idx="1">
            <a:schemeClr val="accent5"/>
          </a:effectRef>
          <a:fontRef idx="minor">
            <a:schemeClr val="tx1"/>
          </a:fontRef>
        </p:style>
      </p:cxnSp>
      <p:sp>
        <p:nvSpPr>
          <p:cNvPr id="35" name="TextBox 34"/>
          <p:cNvSpPr txBox="1"/>
          <p:nvPr/>
        </p:nvSpPr>
        <p:spPr>
          <a:xfrm>
            <a:off x="5181114" y="1655257"/>
            <a:ext cx="849302" cy="369332"/>
          </a:xfrm>
          <a:prstGeom prst="rect">
            <a:avLst/>
          </a:prstGeom>
          <a:noFill/>
        </p:spPr>
        <p:txBody>
          <a:bodyPr wrap="square" rtlCol="0">
            <a:spAutoFit/>
          </a:bodyPr>
          <a:lstStyle/>
          <a:p>
            <a:r>
              <a:rPr lang="en-US" dirty="0"/>
              <a:t>V(5K)</a:t>
            </a:r>
          </a:p>
        </p:txBody>
      </p:sp>
      <p:sp>
        <p:nvSpPr>
          <p:cNvPr id="79" name="TextBox 78"/>
          <p:cNvSpPr txBox="1"/>
          <p:nvPr/>
        </p:nvSpPr>
        <p:spPr>
          <a:xfrm>
            <a:off x="5131884" y="642510"/>
            <a:ext cx="1057978" cy="369332"/>
          </a:xfrm>
          <a:prstGeom prst="rect">
            <a:avLst/>
          </a:prstGeom>
          <a:noFill/>
        </p:spPr>
        <p:txBody>
          <a:bodyPr wrap="square" rtlCol="0">
            <a:spAutoFit/>
          </a:bodyPr>
          <a:lstStyle/>
          <a:p>
            <a:r>
              <a:rPr lang="en-US" dirty="0"/>
              <a:t>V(15K)</a:t>
            </a:r>
          </a:p>
        </p:txBody>
      </p:sp>
      <p:sp>
        <p:nvSpPr>
          <p:cNvPr id="89" name="TextBox 88"/>
          <p:cNvSpPr txBox="1"/>
          <p:nvPr/>
        </p:nvSpPr>
        <p:spPr>
          <a:xfrm>
            <a:off x="5128515" y="958089"/>
            <a:ext cx="1217065" cy="369332"/>
          </a:xfrm>
          <a:prstGeom prst="rect">
            <a:avLst/>
          </a:prstGeom>
          <a:noFill/>
        </p:spPr>
        <p:txBody>
          <a:bodyPr wrap="square" rtlCol="0">
            <a:spAutoFit/>
          </a:bodyPr>
          <a:lstStyle/>
          <a:p>
            <a:r>
              <a:rPr lang="en-US" dirty="0"/>
              <a:t>V(10K)</a:t>
            </a:r>
          </a:p>
        </p:txBody>
      </p:sp>
      <p:sp>
        <p:nvSpPr>
          <p:cNvPr id="36" name="TextBox 35"/>
          <p:cNvSpPr txBox="1"/>
          <p:nvPr/>
        </p:nvSpPr>
        <p:spPr>
          <a:xfrm>
            <a:off x="2010590" y="1570806"/>
            <a:ext cx="2430152" cy="276999"/>
          </a:xfrm>
          <a:prstGeom prst="rect">
            <a:avLst/>
          </a:prstGeom>
          <a:noFill/>
        </p:spPr>
        <p:txBody>
          <a:bodyPr wrap="none" lIns="0" tIns="0" rIns="0" bIns="0" rtlCol="0">
            <a:spAutoFit/>
          </a:bodyPr>
          <a:lstStyle/>
          <a:p>
            <a:r>
              <a:rPr lang="en-US" dirty="0"/>
              <a:t>0.5(V(5k))+0.5(V(15K))</a:t>
            </a:r>
          </a:p>
        </p:txBody>
      </p:sp>
      <p:cxnSp>
        <p:nvCxnSpPr>
          <p:cNvPr id="38" name="Straight Arrow Connector 37"/>
          <p:cNvCxnSpPr>
            <a:stCxn id="36" idx="3"/>
          </p:cNvCxnSpPr>
          <p:nvPr/>
        </p:nvCxnSpPr>
        <p:spPr>
          <a:xfrm flipV="1">
            <a:off x="4440742" y="1366198"/>
            <a:ext cx="1618945" cy="34310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4" name="Rectangle 3"/>
          <p:cNvSpPr/>
          <p:nvPr/>
        </p:nvSpPr>
        <p:spPr>
          <a:xfrm>
            <a:off x="4965100" y="4195233"/>
            <a:ext cx="6096000" cy="1477328"/>
          </a:xfrm>
          <a:prstGeom prst="rect">
            <a:avLst/>
          </a:prstGeom>
        </p:spPr>
        <p:txBody>
          <a:bodyPr>
            <a:spAutoFit/>
          </a:bodyPr>
          <a:lstStyle/>
          <a:p>
            <a:pPr algn="r" rtl="1"/>
            <a:r>
              <a:rPr lang="he-IL" altLang="he-IL" b="1" dirty="0">
                <a:latin typeface="Times New Roman" panose="02020603050405020304" pitchFamily="18" charset="0"/>
              </a:rPr>
              <a:t>רווח</a:t>
            </a:r>
          </a:p>
          <a:p>
            <a:pPr algn="r" rtl="1"/>
            <a:r>
              <a:rPr lang="en-US" altLang="he-IL" dirty="0">
                <a:latin typeface="Times New Roman" panose="02020603050405020304" pitchFamily="18" charset="0"/>
              </a:rPr>
              <a:t>    </a:t>
            </a:r>
            <a:r>
              <a:rPr lang="he-IL" altLang="he-IL" dirty="0">
                <a:latin typeface="Times New Roman" panose="02020603050405020304" pitchFamily="18" charset="0"/>
              </a:rPr>
              <a:t>כשבוחרים בין</a:t>
            </a:r>
            <a:r>
              <a:rPr lang="en-US" altLang="he-IL" dirty="0">
                <a:latin typeface="Times New Roman" panose="02020603050405020304" pitchFamily="18" charset="0"/>
              </a:rPr>
              <a:t>: </a:t>
            </a:r>
            <a:br>
              <a:rPr lang="en-US" altLang="he-IL" dirty="0">
                <a:latin typeface="Times New Roman" panose="02020603050405020304" pitchFamily="18" charset="0"/>
              </a:rPr>
            </a:br>
            <a:r>
              <a:rPr lang="he-IL" altLang="he-IL" dirty="0">
                <a:latin typeface="Times New Roman" panose="02020603050405020304" pitchFamily="18" charset="0"/>
              </a:rPr>
              <a:t>    (1) קבלת 10,000$ בוודאות   </a:t>
            </a:r>
            <a:endParaRPr lang="en-US" altLang="he-IL" dirty="0">
              <a:latin typeface="Times New Roman" panose="02020603050405020304" pitchFamily="18" charset="0"/>
            </a:endParaRPr>
          </a:p>
          <a:p>
            <a:pPr algn="r" rtl="1"/>
            <a:r>
              <a:rPr lang="he-IL" altLang="he-IL" dirty="0">
                <a:latin typeface="Times New Roman" panose="02020603050405020304" pitchFamily="18" charset="0"/>
              </a:rPr>
              <a:t>    (2) סיכוי של 50/50 לזכות ב</a:t>
            </a:r>
            <a:r>
              <a:rPr lang="ar-SA" altLang="he-IL" dirty="0">
                <a:latin typeface="Times New Roman" panose="02020603050405020304" pitchFamily="18" charset="0"/>
              </a:rPr>
              <a:t>-</a:t>
            </a:r>
            <a:r>
              <a:rPr lang="he-IL" altLang="he-IL" dirty="0">
                <a:latin typeface="Times New Roman" panose="02020603050405020304" pitchFamily="18" charset="0"/>
              </a:rPr>
              <a:t>5</a:t>
            </a:r>
            <a:r>
              <a:rPr lang="ar-SA" altLang="he-IL" dirty="0">
                <a:latin typeface="Times New Roman" panose="02020603050405020304" pitchFamily="18" charset="0"/>
              </a:rPr>
              <a:t>,000$</a:t>
            </a:r>
            <a:r>
              <a:rPr lang="he-IL" altLang="he-IL" dirty="0">
                <a:latin typeface="Times New Roman" panose="02020603050405020304" pitchFamily="18" charset="0"/>
              </a:rPr>
              <a:t> או ב-15,000$</a:t>
            </a:r>
          </a:p>
          <a:p>
            <a:pPr algn="r" rtl="1"/>
            <a:r>
              <a:rPr lang="he-IL" altLang="he-IL" b="1" dirty="0">
                <a:latin typeface="Times New Roman" panose="02020603050405020304" pitchFamily="18" charset="0"/>
              </a:rPr>
              <a:t>    </a:t>
            </a:r>
            <a:endParaRPr lang="he-IL" altLang="he-IL" dirty="0">
              <a:latin typeface="Times New Roman" panose="02020603050405020304" pitchFamily="18" charset="0"/>
            </a:endParaRPr>
          </a:p>
        </p:txBody>
      </p:sp>
      <p:sp>
        <p:nvSpPr>
          <p:cNvPr id="15" name="Right Brace 14"/>
          <p:cNvSpPr/>
          <p:nvPr/>
        </p:nvSpPr>
        <p:spPr>
          <a:xfrm>
            <a:off x="6036949" y="3437293"/>
            <a:ext cx="619329" cy="2650359"/>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Right Brace 39"/>
          <p:cNvSpPr/>
          <p:nvPr/>
        </p:nvSpPr>
        <p:spPr>
          <a:xfrm>
            <a:off x="6127338" y="1827053"/>
            <a:ext cx="562016" cy="1544732"/>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Connector 16"/>
          <p:cNvCxnSpPr/>
          <p:nvPr/>
        </p:nvCxnSpPr>
        <p:spPr>
          <a:xfrm flipH="1">
            <a:off x="6057669" y="1144333"/>
            <a:ext cx="7846" cy="221865"/>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89041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7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73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5" grpId="0" animBg="1"/>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idx="1"/>
          </p:nvPr>
        </p:nvSpPr>
        <p:spPr>
          <a:xfrm>
            <a:off x="719848" y="690664"/>
            <a:ext cx="9667348" cy="5676798"/>
          </a:xfrm>
        </p:spPr>
        <p:txBody>
          <a:bodyPr/>
          <a:lstStyle/>
          <a:p>
            <a:pPr algn="r" rtl="1" eaLnBrk="1" hangingPunct="1"/>
            <a:r>
              <a:rPr lang="he-IL" altLang="he-IL" sz="3600" b="1" dirty="0"/>
              <a:t>אפקט המסגור </a:t>
            </a:r>
            <a:r>
              <a:rPr lang="en-US" altLang="he-IL" sz="3600" b="1" dirty="0"/>
              <a:t>effect -</a:t>
            </a:r>
            <a:r>
              <a:rPr lang="he-IL" altLang="he-IL" sz="3600" b="1" dirty="0"/>
              <a:t> </a:t>
            </a:r>
            <a:r>
              <a:rPr lang="en-US" altLang="he-IL" sz="3600" b="1" dirty="0"/>
              <a:t>Framing</a:t>
            </a:r>
            <a:r>
              <a:rPr lang="he-IL" altLang="he-IL" sz="3600" b="1" dirty="0"/>
              <a:t>  </a:t>
            </a:r>
            <a:endParaRPr lang="en-US" altLang="he-IL" sz="3600" b="1" dirty="0"/>
          </a:p>
          <a:p>
            <a:pPr marL="0" indent="0" algn="r" rtl="1" eaLnBrk="1" hangingPunct="1">
              <a:buNone/>
            </a:pPr>
            <a:r>
              <a:rPr lang="he-IL" altLang="he-IL" sz="3600" b="1" dirty="0"/>
              <a:t> (הפרה של עיקרון הקביעות)</a:t>
            </a:r>
          </a:p>
          <a:p>
            <a:pPr algn="r" rtl="1" eaLnBrk="1" hangingPunct="1"/>
            <a:r>
              <a:rPr lang="he-IL" altLang="he-IL" sz="2400" dirty="0"/>
              <a:t>תארו לעצמכם שארה"ב מכינה עצמה להתפרצות מגיפה שצפויה להמית כ-600 איש. שתי תכניות פעולה עומדות על הפרק .באיזו משתי התכניות תבחרו?</a:t>
            </a:r>
          </a:p>
          <a:p>
            <a:pPr algn="r" rtl="1" eaLnBrk="1" hangingPunct="1"/>
            <a:r>
              <a:rPr lang="he-IL" altLang="he-IL" sz="2400" dirty="0"/>
              <a:t>תכנית א': אם תכנית זו תאומץ יינצלו בוודאות 200 איש.</a:t>
            </a:r>
          </a:p>
          <a:p>
            <a:pPr algn="r" rtl="1" eaLnBrk="1" hangingPunct="1"/>
            <a:r>
              <a:rPr lang="he-IL" altLang="he-IL" sz="2400" dirty="0"/>
              <a:t>תכנית ב': אם תכנית זו תאומץ יש הסתברות של 1/3 שיינצלו 600 איש והסתברות של 2/3 שלא יינצל איש.</a:t>
            </a:r>
            <a:r>
              <a:rPr lang="he-IL" altLang="he-IL" sz="2400" b="1" dirty="0"/>
              <a:t> </a:t>
            </a:r>
          </a:p>
          <a:p>
            <a:pPr algn="r" rtl="1" eaLnBrk="1" hangingPunct="1"/>
            <a:endParaRPr lang="he-IL" altLang="he-IL" sz="2400" b="1" dirty="0"/>
          </a:p>
          <a:p>
            <a:pPr algn="r" rtl="1" eaLnBrk="1" hangingPunct="1"/>
            <a:r>
              <a:rPr lang="he-IL" altLang="he-IL" sz="2400" b="1" dirty="0"/>
              <a:t>83% מהסטודנטים בקורס בתשפ"ג בחרו בתכנית א' ו-17% בחרו בתכנית ב'. </a:t>
            </a:r>
            <a:endParaRPr lang="he-IL" altLang="he-IL" sz="2400" dirty="0"/>
          </a:p>
        </p:txBody>
      </p:sp>
    </p:spTree>
    <p:extLst>
      <p:ext uri="{BB962C8B-B14F-4D97-AF65-F5344CB8AC3E}">
        <p14:creationId xmlns:p14="http://schemas.microsoft.com/office/powerpoint/2010/main" val="415551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idx="1"/>
          </p:nvPr>
        </p:nvSpPr>
        <p:spPr>
          <a:xfrm>
            <a:off x="2162644" y="284813"/>
            <a:ext cx="7880766" cy="5979462"/>
          </a:xfrm>
        </p:spPr>
        <p:txBody>
          <a:bodyPr>
            <a:normAutofit/>
          </a:bodyPr>
          <a:lstStyle/>
          <a:p>
            <a:pPr algn="r" rtl="1" eaLnBrk="1" hangingPunct="1"/>
            <a:endParaRPr lang="he-IL" altLang="he-IL" sz="2800" dirty="0"/>
          </a:p>
          <a:p>
            <a:pPr algn="r" rtl="1" eaLnBrk="1" hangingPunct="1"/>
            <a:r>
              <a:rPr lang="he-IL" altLang="he-IL" sz="2800" dirty="0"/>
              <a:t>תארו לעצמכם שארה"ב מכינה עצמה להתפרצות מגיפה שצפויה להמית כ-600 איש. שתי תכניות פעולה עומדות על הפרק. באיזו משתי התכניות תבחרו?</a:t>
            </a:r>
          </a:p>
          <a:p>
            <a:pPr algn="r" rtl="1" eaLnBrk="1" hangingPunct="1"/>
            <a:r>
              <a:rPr lang="he-IL" altLang="he-IL" sz="2800" dirty="0"/>
              <a:t>תכנית ג': אם תכנית זו תאומץ ימותו בוודאות 400 איש.</a:t>
            </a:r>
          </a:p>
          <a:p>
            <a:pPr algn="r" rtl="1" eaLnBrk="1" hangingPunct="1"/>
            <a:r>
              <a:rPr lang="he-IL" altLang="he-IL" sz="2800" dirty="0"/>
              <a:t>תכנית ד': אם תכנית זו תאומץ יש הסתברות של 1/3 שאיש לא ימות, והסתברות של 2/3 ש-600 איש ימותו.</a:t>
            </a:r>
          </a:p>
          <a:p>
            <a:pPr algn="r" rtl="1" eaLnBrk="1" hangingPunct="1"/>
            <a:r>
              <a:rPr lang="he-IL" altLang="he-IL" sz="2800" b="1" dirty="0"/>
              <a:t>11% מהסטודנטים בתשפ"ג בחרו בתכנית ג' ו-</a:t>
            </a:r>
            <a:r>
              <a:rPr lang="en-US" altLang="he-IL" sz="2800" b="1" dirty="0"/>
              <a:t> </a:t>
            </a:r>
            <a:r>
              <a:rPr lang="he-IL" altLang="he-IL" sz="2800" b="1" dirty="0"/>
              <a:t>89% בחרו בתכנית ד'.</a:t>
            </a:r>
            <a:r>
              <a:rPr lang="he-IL" altLang="he-IL" sz="2800" dirty="0"/>
              <a:t> </a:t>
            </a:r>
            <a:endParaRPr lang="en-US" altLang="he-IL" sz="2800" dirty="0"/>
          </a:p>
          <a:p>
            <a:pPr algn="r" rtl="1" eaLnBrk="1" hangingPunct="1"/>
            <a:endParaRPr lang="en-US" altLang="he-IL" sz="2800" dirty="0"/>
          </a:p>
        </p:txBody>
      </p:sp>
    </p:spTree>
    <p:extLst>
      <p:ext uri="{BB962C8B-B14F-4D97-AF65-F5344CB8AC3E}">
        <p14:creationId xmlns:p14="http://schemas.microsoft.com/office/powerpoint/2010/main" val="324670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idx="1"/>
          </p:nvPr>
        </p:nvSpPr>
        <p:spPr>
          <a:xfrm>
            <a:off x="1999282" y="328445"/>
            <a:ext cx="8211518" cy="6242836"/>
          </a:xfrm>
        </p:spPr>
        <p:txBody>
          <a:bodyPr>
            <a:normAutofit/>
          </a:bodyPr>
          <a:lstStyle/>
          <a:p>
            <a:pPr marL="0" indent="0" algn="r" rtl="1" eaLnBrk="1" hangingPunct="1">
              <a:buNone/>
            </a:pPr>
            <a:endParaRPr lang="he-IL" altLang="he-IL" dirty="0"/>
          </a:p>
          <a:p>
            <a:pPr marL="0" indent="0" algn="r" rtl="1" eaLnBrk="1" hangingPunct="1">
              <a:buNone/>
            </a:pPr>
            <a:r>
              <a:rPr lang="he-IL" altLang="he-IL" sz="2800" dirty="0"/>
              <a:t>הבחירה בתרחיש המגפה האסיאתית</a:t>
            </a:r>
            <a:r>
              <a:rPr lang="en-US" altLang="he-IL" sz="2800" dirty="0"/>
              <a:t> </a:t>
            </a:r>
            <a:r>
              <a:rPr lang="he-IL" altLang="he-IL" sz="2800" dirty="0"/>
              <a:t> מראה :</a:t>
            </a:r>
          </a:p>
          <a:p>
            <a:pPr marL="457200" indent="-457200" algn="r" rtl="1" eaLnBrk="1" hangingPunct="1">
              <a:buNone/>
            </a:pPr>
            <a:r>
              <a:rPr lang="he-IL" altLang="he-IL" sz="2800" dirty="0"/>
              <a:t>1. למסגור (רווח/הפסד) יש השפעה על העדפות של אנשים, גם כאשר תוחלת הערך זהה. </a:t>
            </a:r>
          </a:p>
          <a:p>
            <a:pPr marL="574675" indent="-515938" algn="r" rtl="1" eaLnBrk="1" hangingPunct="1">
              <a:buNone/>
            </a:pPr>
            <a:r>
              <a:rPr lang="he-IL" altLang="he-IL" sz="2800" dirty="0"/>
              <a:t>2.  אנשים שונאי סיכון ברווחים ואוהבי סיכון בהפסדים. </a:t>
            </a:r>
            <a:endParaRPr lang="en-US" altLang="he-IL" sz="2800" dirty="0"/>
          </a:p>
          <a:p>
            <a:pPr algn="r" rtl="1" eaLnBrk="1" hangingPunct="1"/>
            <a:endParaRPr lang="en-US" altLang="he-IL" sz="2800" dirty="0"/>
          </a:p>
          <a:p>
            <a:pPr algn="r" rtl="1" eaLnBrk="1" hangingPunct="1"/>
            <a:r>
              <a:rPr lang="he-IL" altLang="he-IL" sz="2800" dirty="0"/>
              <a:t>מסגור חיובי ושלילי נמצא קשור לרמות שונות של עיבוד קוגניטיבי: מסגור שלילי הוביל לעיבוד מעמיק יותר ונמצא קשור לזמני תגובה ארוכים יותר</a:t>
            </a:r>
            <a:r>
              <a:rPr lang="en-US" altLang="he-IL" sz="2800" dirty="0"/>
              <a:t>                      </a:t>
            </a:r>
            <a:r>
              <a:rPr lang="he-IL" altLang="he-IL" sz="2800" dirty="0"/>
              <a:t> (</a:t>
            </a:r>
            <a:r>
              <a:rPr lang="en-US" altLang="he-IL" sz="2800" dirty="0"/>
              <a:t>(Payne et al. 1993; Gonzalez et al. 2005</a:t>
            </a:r>
            <a:r>
              <a:rPr lang="he-IL" altLang="he-IL" sz="2800" dirty="0"/>
              <a:t>.  </a:t>
            </a:r>
          </a:p>
          <a:p>
            <a:pPr algn="r" rtl="1" eaLnBrk="1" hangingPunct="1"/>
            <a:endParaRPr lang="en-US" altLang="he-IL" sz="2800" dirty="0"/>
          </a:p>
        </p:txBody>
      </p:sp>
    </p:spTree>
    <p:extLst>
      <p:ext uri="{BB962C8B-B14F-4D97-AF65-F5344CB8AC3E}">
        <p14:creationId xmlns:p14="http://schemas.microsoft.com/office/powerpoint/2010/main" val="1417818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8114" y="0"/>
            <a:ext cx="6997485" cy="6741763"/>
          </a:xfrm>
        </p:spPr>
        <p:txBody>
          <a:bodyPr>
            <a:normAutofit fontScale="92500" lnSpcReduction="20000"/>
          </a:bodyPr>
          <a:lstStyle/>
          <a:p>
            <a:pPr algn="r" rtl="1">
              <a:lnSpc>
                <a:spcPts val="3100"/>
              </a:lnSpc>
            </a:pPr>
            <a:endParaRPr lang="he-IL" dirty="0"/>
          </a:p>
          <a:p>
            <a:pPr marL="0" indent="0" algn="r" rtl="1">
              <a:lnSpc>
                <a:spcPct val="100000"/>
              </a:lnSpc>
              <a:spcBef>
                <a:spcPts val="600"/>
              </a:spcBef>
              <a:spcAft>
                <a:spcPts val="600"/>
              </a:spcAft>
              <a:buNone/>
            </a:pPr>
            <a:r>
              <a:rPr lang="he-IL" sz="3600" dirty="0"/>
              <a:t>אפקט המסגור הוסבר במונחים של קונפליקט בין מערכת 1 , הרגשית והאוטומטית, למערכת 2, האנליטית והמבוקרת.</a:t>
            </a:r>
          </a:p>
          <a:p>
            <a:pPr algn="r" rtl="1">
              <a:lnSpc>
                <a:spcPct val="100000"/>
              </a:lnSpc>
              <a:spcBef>
                <a:spcPts val="600"/>
              </a:spcBef>
              <a:spcAft>
                <a:spcPts val="600"/>
              </a:spcAft>
              <a:buFont typeface="Wingdings" panose="05000000000000000000" pitchFamily="2" charset="2"/>
              <a:buChar char="Ø"/>
            </a:pPr>
            <a:endParaRPr lang="he-IL" sz="3600" dirty="0"/>
          </a:p>
          <a:p>
            <a:pPr algn="r" rtl="1">
              <a:lnSpc>
                <a:spcPct val="100000"/>
              </a:lnSpc>
              <a:spcBef>
                <a:spcPts val="600"/>
              </a:spcBef>
              <a:spcAft>
                <a:spcPts val="600"/>
              </a:spcAft>
              <a:buFont typeface="Wingdings" panose="05000000000000000000" pitchFamily="2" charset="2"/>
              <a:buChar char="Ø"/>
            </a:pPr>
            <a:r>
              <a:rPr lang="he-IL" sz="3600" dirty="0"/>
              <a:t>מחקר בחן את אפקט המסגור תוך שימוש ב</a:t>
            </a:r>
            <a:r>
              <a:rPr lang="en-US" sz="3600" dirty="0"/>
              <a:t>fMRI</a:t>
            </a:r>
            <a:r>
              <a:rPr lang="he-IL" sz="3600" dirty="0"/>
              <a:t> (</a:t>
            </a:r>
            <a:r>
              <a:rPr lang="en-US" sz="3600" dirty="0"/>
              <a:t>(De Martino et al. 2006</a:t>
            </a:r>
            <a:r>
              <a:rPr lang="he-IL" sz="3600" dirty="0"/>
              <a:t>.</a:t>
            </a:r>
          </a:p>
          <a:p>
            <a:pPr lvl="2" algn="r" rtl="1">
              <a:lnSpc>
                <a:spcPct val="100000"/>
              </a:lnSpc>
              <a:spcBef>
                <a:spcPts val="600"/>
              </a:spcBef>
              <a:spcAft>
                <a:spcPts val="600"/>
              </a:spcAft>
              <a:buFont typeface="Wingdings" panose="05000000000000000000" pitchFamily="2" charset="2"/>
              <a:buChar char="Ø"/>
            </a:pPr>
            <a:r>
              <a:rPr lang="he-IL" sz="3200" dirty="0"/>
              <a:t>פעילות מוגברת </a:t>
            </a:r>
            <a:r>
              <a:rPr lang="he-IL" sz="3200" dirty="0" err="1"/>
              <a:t>באמיגדלה</a:t>
            </a:r>
            <a:r>
              <a:rPr lang="he-IL" sz="3200" dirty="0"/>
              <a:t> בעקבות בחירה באופציה הבטוחה ברווח ובמסוכנת בהפסד.</a:t>
            </a:r>
          </a:p>
          <a:p>
            <a:pPr lvl="2" algn="r" rtl="1">
              <a:lnSpc>
                <a:spcPct val="100000"/>
              </a:lnSpc>
              <a:spcBef>
                <a:spcPts val="600"/>
              </a:spcBef>
              <a:spcAft>
                <a:spcPts val="600"/>
              </a:spcAft>
              <a:buFont typeface="Wingdings" panose="05000000000000000000" pitchFamily="2" charset="2"/>
              <a:buChar char="Ø"/>
            </a:pPr>
            <a:r>
              <a:rPr lang="he-IL" sz="3200" dirty="0"/>
              <a:t>פעילות מוגברת באזורים קדמיים  במוח בעקבות בחירה באופן רציונלי יותר</a:t>
            </a:r>
            <a:endParaRPr lang="en-US" sz="9200" dirty="0">
              <a:latin typeface="Gisha" panose="020B0502040204020203" pitchFamily="34" charset="-79"/>
              <a:cs typeface="Gisha" panose="020B0502040204020203" pitchFamily="34" charset="-79"/>
            </a:endParaRPr>
          </a:p>
        </p:txBody>
      </p:sp>
      <p:pic>
        <p:nvPicPr>
          <p:cNvPr id="4098" name="Picture 2" descr="כיצד אנחנו מקשרים זיכרונות זה לזה ומייצרים אסוציאציות - הידען"/>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64" y="1968285"/>
            <a:ext cx="3333750" cy="191452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flipH="1" flipV="1">
            <a:off x="3518114" y="3580108"/>
            <a:ext cx="2758700" cy="68192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6" name="Straight Arrow Connector 5"/>
          <p:cNvCxnSpPr/>
          <p:nvPr/>
        </p:nvCxnSpPr>
        <p:spPr>
          <a:xfrm flipH="1" flipV="1">
            <a:off x="991892" y="2355742"/>
            <a:ext cx="2960176" cy="331663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834275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1055" y="573437"/>
            <a:ext cx="8357379" cy="5447984"/>
          </a:xfrm>
        </p:spPr>
        <p:txBody>
          <a:bodyPr/>
          <a:lstStyle/>
          <a:p>
            <a:pPr lvl="0" algn="r" rtl="1">
              <a:lnSpc>
                <a:spcPts val="3100"/>
              </a:lnSpc>
              <a:spcBef>
                <a:spcPts val="600"/>
              </a:spcBef>
              <a:spcAft>
                <a:spcPts val="600"/>
              </a:spcAft>
              <a:buClr>
                <a:srgbClr val="9EC544"/>
              </a:buClr>
              <a:buFont typeface="Wingdings" panose="05000000000000000000" pitchFamily="2" charset="2"/>
              <a:buChar char="Ø"/>
            </a:pPr>
            <a:endParaRPr lang="he-IL" sz="2400" dirty="0">
              <a:solidFill>
                <a:prstClr val="black"/>
              </a:solidFill>
            </a:endParaRPr>
          </a:p>
          <a:p>
            <a:pPr lvl="0" algn="r" rtl="1">
              <a:lnSpc>
                <a:spcPts val="3100"/>
              </a:lnSpc>
              <a:spcBef>
                <a:spcPts val="600"/>
              </a:spcBef>
              <a:spcAft>
                <a:spcPts val="600"/>
              </a:spcAft>
              <a:buClr>
                <a:srgbClr val="9EC544"/>
              </a:buClr>
              <a:buFont typeface="Wingdings" panose="05000000000000000000" pitchFamily="2" charset="2"/>
              <a:buChar char="Ø"/>
            </a:pPr>
            <a:r>
              <a:rPr lang="he-IL" sz="2400" dirty="0">
                <a:solidFill>
                  <a:prstClr val="black"/>
                </a:solidFill>
              </a:rPr>
              <a:t>אפקט המסגור נובע מהיוריסטיקה רגשית המאפיינת את מערכת 1 הפועלת על פי העיקרון כי רווחים בטוחים אטרקטיביים, ואילו הפסדים בטוחים אברסיביים  במיוחד</a:t>
            </a:r>
            <a:r>
              <a:rPr lang="en-US" sz="2400" dirty="0">
                <a:solidFill>
                  <a:prstClr val="black"/>
                </a:solidFill>
              </a:rPr>
              <a:t>                      </a:t>
            </a:r>
            <a:r>
              <a:rPr lang="he-IL" sz="2400" dirty="0">
                <a:solidFill>
                  <a:prstClr val="black"/>
                </a:solidFill>
              </a:rPr>
              <a:t> </a:t>
            </a:r>
            <a:r>
              <a:rPr lang="en-US" sz="2400" dirty="0">
                <a:solidFill>
                  <a:prstClr val="black"/>
                </a:solidFill>
              </a:rPr>
              <a:t>(Kahneman &amp; Frederick, 2007)</a:t>
            </a:r>
            <a:r>
              <a:rPr lang="he-IL" sz="2400" dirty="0">
                <a:solidFill>
                  <a:prstClr val="black"/>
                </a:solidFill>
              </a:rPr>
              <a:t>. </a:t>
            </a:r>
          </a:p>
          <a:p>
            <a:pPr lvl="0" algn="r" rtl="1">
              <a:lnSpc>
                <a:spcPts val="3100"/>
              </a:lnSpc>
              <a:spcBef>
                <a:spcPts val="600"/>
              </a:spcBef>
              <a:spcAft>
                <a:spcPts val="600"/>
              </a:spcAft>
              <a:buClr>
                <a:srgbClr val="9EC544"/>
              </a:buClr>
              <a:buFont typeface="Wingdings" panose="05000000000000000000" pitchFamily="2" charset="2"/>
              <a:buChar char="Ø"/>
            </a:pPr>
            <a:r>
              <a:rPr lang="he-IL" sz="2400" dirty="0">
                <a:solidFill>
                  <a:prstClr val="black"/>
                </a:solidFill>
              </a:rPr>
              <a:t>לחץ זמן מגביר את אפקט המסגור ( </a:t>
            </a:r>
            <a:r>
              <a:rPr lang="en-US" sz="2400" dirty="0" err="1">
                <a:solidFill>
                  <a:prstClr val="black"/>
                </a:solidFill>
              </a:rPr>
              <a:t>Guo</a:t>
            </a:r>
            <a:r>
              <a:rPr lang="en-US" sz="2400" dirty="0">
                <a:solidFill>
                  <a:prstClr val="black"/>
                </a:solidFill>
              </a:rPr>
              <a:t>  et al. 2017</a:t>
            </a:r>
            <a:r>
              <a:rPr lang="he-IL" sz="2400" dirty="0">
                <a:solidFill>
                  <a:prstClr val="black"/>
                </a:solidFill>
              </a:rPr>
              <a:t>) .</a:t>
            </a:r>
            <a:endParaRPr lang="en-US" sz="2400" dirty="0">
              <a:solidFill>
                <a:prstClr val="black"/>
              </a:solidFill>
            </a:endParaRPr>
          </a:p>
          <a:p>
            <a:pPr lvl="0" algn="r" rtl="1">
              <a:lnSpc>
                <a:spcPts val="3100"/>
              </a:lnSpc>
              <a:spcBef>
                <a:spcPts val="600"/>
              </a:spcBef>
              <a:spcAft>
                <a:spcPts val="600"/>
              </a:spcAft>
              <a:buClr>
                <a:srgbClr val="9EC544"/>
              </a:buClr>
              <a:buFont typeface="Wingdings" panose="05000000000000000000" pitchFamily="2" charset="2"/>
              <a:buChar char="Ø"/>
            </a:pPr>
            <a:r>
              <a:rPr lang="he-IL" sz="2400" dirty="0">
                <a:solidFill>
                  <a:prstClr val="black"/>
                </a:solidFill>
              </a:rPr>
              <a:t>הממצאים תומכים בטענה שאפקט המסגור מונע בעיקר ע"י  המערכת האינטואיטיבית. </a:t>
            </a:r>
          </a:p>
          <a:p>
            <a:endParaRPr lang="en-US" dirty="0"/>
          </a:p>
        </p:txBody>
      </p:sp>
    </p:spTree>
    <p:extLst>
      <p:ext uri="{BB962C8B-B14F-4D97-AF65-F5344CB8AC3E}">
        <p14:creationId xmlns:p14="http://schemas.microsoft.com/office/powerpoint/2010/main" val="163464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9600" y="374755"/>
            <a:ext cx="10972800" cy="659568"/>
          </a:xfrm>
        </p:spPr>
        <p:txBody>
          <a:bodyPr>
            <a:normAutofit fontScale="90000"/>
          </a:bodyPr>
          <a:lstStyle/>
          <a:p>
            <a:pPr algn="ctr">
              <a:defRPr/>
            </a:pPr>
            <a:r>
              <a:rPr lang="he-IL" altLang="he-IL" dirty="0"/>
              <a:t>פונקציית משקל:</a:t>
            </a:r>
            <a:endParaRPr lang="en-US" altLang="he-IL" dirty="0"/>
          </a:p>
        </p:txBody>
      </p:sp>
      <p:sp>
        <p:nvSpPr>
          <p:cNvPr id="13315" name="Rectangle 3"/>
          <p:cNvSpPr>
            <a:spLocks noGrp="1" noChangeArrowheads="1"/>
          </p:cNvSpPr>
          <p:nvPr>
            <p:ph type="body" sz="half" idx="1"/>
          </p:nvPr>
        </p:nvSpPr>
        <p:spPr/>
        <p:txBody>
          <a:bodyPr/>
          <a:lstStyle/>
          <a:p>
            <a:pPr eaLnBrk="1" hangingPunct="1"/>
            <a:endParaRPr lang="he-IL" altLang="he-IL" sz="2800"/>
          </a:p>
          <a:p>
            <a:pPr eaLnBrk="1" hangingPunct="1"/>
            <a:endParaRPr lang="en-US" altLang="he-IL" sz="2800"/>
          </a:p>
        </p:txBody>
      </p:sp>
      <p:pic>
        <p:nvPicPr>
          <p:cNvPr id="13316" name="Picture 4" descr="Prospect pi functi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653413" y="1534061"/>
            <a:ext cx="5400675" cy="4594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1786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idx="1"/>
          </p:nvPr>
        </p:nvSpPr>
        <p:spPr>
          <a:xfrm>
            <a:off x="1524000" y="333376"/>
            <a:ext cx="8686800" cy="6126163"/>
          </a:xfrm>
        </p:spPr>
        <p:txBody>
          <a:bodyPr/>
          <a:lstStyle/>
          <a:p>
            <a:pPr algn="r" rtl="1" eaLnBrk="1" hangingPunct="1"/>
            <a:r>
              <a:rPr lang="he-IL" altLang="he-IL" sz="3200" b="1" dirty="0"/>
              <a:t>פונקציית המשקל</a:t>
            </a:r>
            <a:r>
              <a:rPr lang="he-IL" altLang="he-IL" sz="3200" dirty="0"/>
              <a:t> מתרגמת הסתברויות למשקולות החלטה. </a:t>
            </a:r>
          </a:p>
          <a:p>
            <a:pPr algn="r" rtl="1" eaLnBrk="1" hangingPunct="1"/>
            <a:r>
              <a:rPr lang="he-IL" altLang="he-IL" sz="3200" dirty="0"/>
              <a:t>פונקציה מונוטונית של </a:t>
            </a:r>
            <a:r>
              <a:rPr lang="en-US" altLang="he-IL" sz="3200" dirty="0"/>
              <a:t>P</a:t>
            </a:r>
            <a:endParaRPr lang="he-IL" altLang="he-IL" sz="3200" dirty="0"/>
          </a:p>
          <a:p>
            <a:pPr algn="r" rtl="1" eaLnBrk="1" hangingPunct="1"/>
            <a:r>
              <a:rPr lang="en-US" altLang="he-IL" sz="3200" dirty="0">
                <a:sym typeface="Symbol" panose="05050102010706020507" pitchFamily="18" charset="2"/>
              </a:rPr>
              <a:t> (0)=0                   		</a:t>
            </a:r>
          </a:p>
          <a:p>
            <a:pPr algn="r" rtl="1" eaLnBrk="1" hangingPunct="1"/>
            <a:r>
              <a:rPr lang="en-US" altLang="he-IL" sz="3200" dirty="0">
                <a:sym typeface="Symbol" panose="05050102010706020507" pitchFamily="18" charset="2"/>
              </a:rPr>
              <a:t> (1)=1                   </a:t>
            </a:r>
          </a:p>
          <a:p>
            <a:pPr algn="r" rtl="1" eaLnBrk="1" hangingPunct="1"/>
            <a:r>
              <a:rPr lang="he-IL" altLang="he-IL" sz="3200" dirty="0">
                <a:sym typeface="Symbol" panose="05050102010706020507" pitchFamily="18" charset="2"/>
              </a:rPr>
              <a:t>עבור הסתברויות נמוכות המשקל </a:t>
            </a:r>
            <a:r>
              <a:rPr lang="he-IL" altLang="he-IL" sz="3200">
                <a:sym typeface="Symbol" panose="05050102010706020507" pitchFamily="18" charset="2"/>
              </a:rPr>
              <a:t>גדול מההסתברויות, </a:t>
            </a:r>
            <a:r>
              <a:rPr lang="he-IL" altLang="he-IL" sz="3200" dirty="0">
                <a:sym typeface="Symbol" panose="05050102010706020507" pitchFamily="18" charset="2"/>
              </a:rPr>
              <a:t>ועבור הסתברויות בינוניות וגבוהות המשקל קטן מההסתברויות. באופן כללי </a:t>
            </a:r>
          </a:p>
          <a:p>
            <a:pPr algn="r" rtl="1" eaLnBrk="1" hangingPunct="1"/>
            <a:r>
              <a:rPr lang="en-US" altLang="he-IL" sz="3200" dirty="0">
                <a:sym typeface="Symbol" panose="05050102010706020507" pitchFamily="18" charset="2"/>
              </a:rPr>
              <a:t> (p) +  (1-p) &lt;1</a:t>
            </a:r>
            <a:endParaRPr lang="he-IL" altLang="he-IL" sz="3200" dirty="0">
              <a:sym typeface="Symbol" panose="05050102010706020507" pitchFamily="18" charset="2"/>
            </a:endParaRPr>
          </a:p>
          <a:p>
            <a:pPr eaLnBrk="1" hangingPunct="1"/>
            <a:endParaRPr lang="en-US" altLang="he-IL" dirty="0">
              <a:sym typeface="Symbol" panose="05050102010706020507" pitchFamily="18" charset="2"/>
            </a:endParaRPr>
          </a:p>
        </p:txBody>
      </p:sp>
    </p:spTree>
    <p:extLst>
      <p:ext uri="{BB962C8B-B14F-4D97-AF65-F5344CB8AC3E}">
        <p14:creationId xmlns:p14="http://schemas.microsoft.com/office/powerpoint/2010/main" val="30794943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821039" y="1935804"/>
            <a:ext cx="7080143" cy="4351338"/>
          </a:xfrm>
          <a:prstGeom prst="rect">
            <a:avLst/>
          </a:prstGeom>
        </p:spPr>
      </p:pic>
      <p:sp>
        <p:nvSpPr>
          <p:cNvPr id="5" name="Rectangle 2"/>
          <p:cNvSpPr>
            <a:spLocks noGrp="1" noChangeArrowheads="1"/>
          </p:cNvSpPr>
          <p:nvPr>
            <p:ph type="title"/>
          </p:nvPr>
        </p:nvSpPr>
        <p:spPr/>
        <p:txBody>
          <a:bodyPr>
            <a:normAutofit/>
          </a:bodyPr>
          <a:lstStyle/>
          <a:p>
            <a:pPr algn="ctr">
              <a:defRPr/>
            </a:pPr>
            <a:r>
              <a:rPr lang="ar-SA" altLang="he-IL" sz="3600" b="1" dirty="0">
                <a:latin typeface="Gisha" panose="020B0502040204020203" pitchFamily="34" charset="-79"/>
                <a:cs typeface="Times New Roman" pitchFamily="18" charset="0"/>
              </a:rPr>
              <a:t> "</a:t>
            </a:r>
            <a:r>
              <a:rPr lang="he-IL" altLang="he-IL" sz="3600" b="1" dirty="0">
                <a:latin typeface="Gisha" panose="020B0502040204020203" pitchFamily="34" charset="-79"/>
                <a:cs typeface="Gisha" panose="020B0502040204020203" pitchFamily="34" charset="-79"/>
              </a:rPr>
              <a:t>אפקט הודאות"</a:t>
            </a:r>
            <a:endParaRPr lang="en-US" altLang="he-IL" sz="3600" b="1"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28727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1981201" y="476250"/>
            <a:ext cx="8507413" cy="6192838"/>
          </a:xfrm>
        </p:spPr>
        <p:txBody>
          <a:bodyPr>
            <a:normAutofit/>
          </a:bodyPr>
          <a:lstStyle/>
          <a:p>
            <a:pPr algn="r" rtl="1" eaLnBrk="1" hangingPunct="1">
              <a:lnSpc>
                <a:spcPct val="90000"/>
              </a:lnSpc>
            </a:pPr>
            <a:r>
              <a:rPr lang="en-US" altLang="he-IL" sz="2400" dirty="0">
                <a:latin typeface="Gisha" panose="020B0502040204020203" pitchFamily="34" charset="-79"/>
                <a:cs typeface="Gisha" panose="020B0502040204020203" pitchFamily="34" charset="-79"/>
              </a:rPr>
              <a:t>U(3000)&gt;0.8U(4000)</a:t>
            </a:r>
          </a:p>
          <a:p>
            <a:pPr algn="r" rtl="1" eaLnBrk="1" hangingPunct="1">
              <a:lnSpc>
                <a:spcPct val="90000"/>
              </a:lnSpc>
            </a:pPr>
            <a:r>
              <a:rPr lang="en-US" altLang="he-IL" sz="2400" dirty="0">
                <a:latin typeface="Gisha" panose="020B0502040204020203" pitchFamily="34" charset="-79"/>
                <a:cs typeface="Gisha" panose="020B0502040204020203" pitchFamily="34" charset="-79"/>
              </a:rPr>
              <a:t>0.25U(3000)&lt;0.2U(4000)</a:t>
            </a:r>
            <a:endParaRPr lang="he-IL" altLang="he-IL" sz="2400" dirty="0">
              <a:latin typeface="Gisha" panose="020B0502040204020203" pitchFamily="34" charset="-79"/>
              <a:cs typeface="Gisha" panose="020B0502040204020203" pitchFamily="34" charset="-79"/>
            </a:endParaRPr>
          </a:p>
          <a:p>
            <a:pPr algn="r" rtl="1" eaLnBrk="1" hangingPunct="1">
              <a:lnSpc>
                <a:spcPct val="90000"/>
              </a:lnSpc>
            </a:pPr>
            <a:r>
              <a:rPr lang="he-IL" altLang="he-IL" sz="2400" dirty="0">
                <a:latin typeface="Gisha" panose="020B0502040204020203" pitchFamily="34" charset="-79"/>
                <a:cs typeface="Gisha" panose="020B0502040204020203" pitchFamily="34" charset="-79"/>
              </a:rPr>
              <a:t>שני השוויוניים לא יכולים להתקיים במקביל.</a:t>
            </a:r>
          </a:p>
          <a:p>
            <a:pPr algn="r" rtl="1" eaLnBrk="1" hangingPunct="1">
              <a:lnSpc>
                <a:spcPct val="90000"/>
              </a:lnSpc>
              <a:buFont typeface="Wingdings" panose="05000000000000000000" pitchFamily="2" charset="2"/>
              <a:buNone/>
            </a:pPr>
            <a:r>
              <a:rPr lang="he-IL" altLang="he-IL" sz="2400" dirty="0">
                <a:latin typeface="Gisha" panose="020B0502040204020203" pitchFamily="34" charset="-79"/>
                <a:cs typeface="Gisha" panose="020B0502040204020203" pitchFamily="34" charset="-79"/>
              </a:rPr>
              <a:t>  </a:t>
            </a:r>
          </a:p>
          <a:p>
            <a:pPr marL="182563" indent="-7938" algn="r" rtl="1" eaLnBrk="1" hangingPunct="1">
              <a:lnSpc>
                <a:spcPct val="90000"/>
              </a:lnSpc>
              <a:buFont typeface="Wingdings" panose="05000000000000000000" pitchFamily="2" charset="2"/>
              <a:buNone/>
            </a:pPr>
            <a:r>
              <a:rPr lang="he-IL" altLang="he-IL" sz="2400" dirty="0">
                <a:latin typeface="Gisha" panose="020B0502040204020203" pitchFamily="34" charset="-79"/>
                <a:cs typeface="Gisha" panose="020B0502040204020203" pitchFamily="34" charset="-79"/>
              </a:rPr>
              <a:t>ההטיה נובעת  מ </a:t>
            </a:r>
            <a:r>
              <a:rPr lang="he-IL" altLang="he-IL" sz="2400" b="1" dirty="0">
                <a:latin typeface="Gisha" panose="020B0502040204020203" pitchFamily="34" charset="-79"/>
                <a:cs typeface="Gisha" panose="020B0502040204020203" pitchFamily="34" charset="-79"/>
              </a:rPr>
              <a:t>"אפקט הודאות</a:t>
            </a:r>
            <a:r>
              <a:rPr lang="ar-SA" altLang="he-IL" sz="2400" b="1" dirty="0">
                <a:latin typeface="Gisha" panose="020B0502040204020203" pitchFamily="34" charset="-79"/>
                <a:cs typeface="Times New Roman" panose="02020603050405020304" pitchFamily="18" charset="0"/>
              </a:rPr>
              <a:t>" (</a:t>
            </a:r>
            <a:r>
              <a:rPr lang="en-US" altLang="he-IL" sz="2400" b="1" dirty="0">
                <a:latin typeface="Gisha" panose="020B0502040204020203" pitchFamily="34" charset="-79"/>
                <a:cs typeface="Gisha" panose="020B0502040204020203" pitchFamily="34" charset="-79"/>
              </a:rPr>
              <a:t>Certainty effect</a:t>
            </a:r>
            <a:r>
              <a:rPr lang="ar-SA" altLang="he-IL" sz="2400" b="1" dirty="0">
                <a:latin typeface="Gisha" panose="020B0502040204020203" pitchFamily="34" charset="-79"/>
                <a:cs typeface="Times New Roman" panose="02020603050405020304" pitchFamily="18" charset="0"/>
              </a:rPr>
              <a:t>)</a:t>
            </a:r>
            <a:r>
              <a:rPr lang="ar-SA" altLang="he-IL" sz="2400" dirty="0">
                <a:latin typeface="Gisha" panose="020B0502040204020203" pitchFamily="34" charset="-79"/>
                <a:cs typeface="Times New Roman" panose="02020603050405020304" pitchFamily="18" charset="0"/>
              </a:rPr>
              <a:t>:</a:t>
            </a:r>
            <a:r>
              <a:rPr lang="he-IL" altLang="he-IL" sz="2400" dirty="0">
                <a:latin typeface="Gisha" panose="020B0502040204020203" pitchFamily="34" charset="-79"/>
                <a:cs typeface="Gisha" panose="020B0502040204020203" pitchFamily="34" charset="-79"/>
              </a:rPr>
              <a:t>  הפחתת ערך קבוע מההסתברות שיקרה אירוע בעלת משמעות סובייקטיבית  גדולה יותר, כשהאירוע המקורי היה ודאי לעומת הסתברותי. </a:t>
            </a:r>
          </a:p>
          <a:p>
            <a:pPr algn="r" rtl="1" eaLnBrk="1" hangingPunct="1">
              <a:lnSpc>
                <a:spcPct val="90000"/>
              </a:lnSpc>
              <a:buFont typeface="Wingdings" panose="05000000000000000000" pitchFamily="2" charset="2"/>
              <a:buNone/>
            </a:pPr>
            <a:r>
              <a:rPr lang="he-IL" altLang="he-IL" sz="2400" dirty="0">
                <a:latin typeface="Gisha" panose="020B0502040204020203" pitchFamily="34" charset="-79"/>
                <a:cs typeface="Gisha" panose="020B0502040204020203" pitchFamily="34" charset="-79"/>
              </a:rPr>
              <a:t>   </a:t>
            </a:r>
          </a:p>
          <a:p>
            <a:pPr algn="r" rtl="1" eaLnBrk="1" hangingPunct="1">
              <a:lnSpc>
                <a:spcPct val="90000"/>
              </a:lnSpc>
              <a:buFont typeface="Wingdings" panose="05000000000000000000" pitchFamily="2" charset="2"/>
              <a:buNone/>
            </a:pPr>
            <a:r>
              <a:rPr lang="he-IL" altLang="he-IL" sz="2400" dirty="0">
                <a:latin typeface="Gisha" panose="020B0502040204020203" pitchFamily="34" charset="-79"/>
                <a:cs typeface="Gisha" panose="020B0502040204020203" pitchFamily="34" charset="-79"/>
              </a:rPr>
              <a:t>   הסבר ע"פ פרוספקט</a:t>
            </a:r>
          </a:p>
          <a:p>
            <a:pPr algn="r" rtl="1" eaLnBrk="1" hangingPunct="1">
              <a:lnSpc>
                <a:spcPct val="90000"/>
              </a:lnSpc>
            </a:pPr>
            <a:r>
              <a:rPr lang="en-US" altLang="he-IL" sz="2400" dirty="0">
                <a:latin typeface="Gisha" panose="020B0502040204020203" pitchFamily="34" charset="-79"/>
                <a:cs typeface="Gisha" panose="020B0502040204020203" pitchFamily="34" charset="-79"/>
                <a:sym typeface="Symbol" panose="05050102010706020507" pitchFamily="18" charset="2"/>
              </a:rPr>
              <a:t> (p) +  (1-p) &lt;1</a:t>
            </a:r>
            <a:endParaRPr lang="en-US" altLang="he-IL" sz="2400" dirty="0">
              <a:latin typeface="Gisha" panose="020B0502040204020203" pitchFamily="34" charset="-79"/>
              <a:cs typeface="Gisha" panose="020B0502040204020203" pitchFamily="34" charset="-79"/>
            </a:endParaRPr>
          </a:p>
          <a:p>
            <a:pPr algn="r" rtl="1" eaLnBrk="1" hangingPunct="1">
              <a:lnSpc>
                <a:spcPct val="90000"/>
              </a:lnSpc>
            </a:pPr>
            <a:r>
              <a:rPr lang="he-IL" altLang="he-IL" sz="2400" dirty="0">
                <a:latin typeface="Gisha" panose="020B0502040204020203" pitchFamily="34" charset="-79"/>
                <a:cs typeface="Gisha" panose="020B0502040204020203" pitchFamily="34" charset="-79"/>
              </a:rPr>
              <a:t>הסתברויות משוקללות הערכת חסר יחסית ל 1.</a:t>
            </a:r>
            <a:endParaRPr lang="en-US" altLang="he-IL" sz="2400"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3204716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idx="1"/>
          </p:nvPr>
        </p:nvSpPr>
        <p:spPr>
          <a:xfrm>
            <a:off x="1955261" y="1196975"/>
            <a:ext cx="8317454" cy="4929188"/>
          </a:xfrm>
        </p:spPr>
        <p:txBody>
          <a:bodyPr>
            <a:normAutofit lnSpcReduction="10000"/>
          </a:bodyPr>
          <a:lstStyle/>
          <a:p>
            <a:pPr algn="r" rtl="1" eaLnBrk="1" hangingPunct="1">
              <a:buFont typeface="Wingdings" panose="05000000000000000000" pitchFamily="2" charset="2"/>
              <a:buNone/>
            </a:pPr>
            <a:r>
              <a:rPr lang="he-IL" altLang="he-IL" dirty="0">
                <a:latin typeface="Times New Roman" panose="02020603050405020304" pitchFamily="18" charset="0"/>
                <a:cs typeface="Times New Roman" panose="02020603050405020304" pitchFamily="18" charset="0"/>
              </a:rPr>
              <a:t>    </a:t>
            </a:r>
            <a:r>
              <a:rPr lang="he-IL" altLang="he-IL" sz="2800" b="1" dirty="0">
                <a:latin typeface="Gisha" panose="020B0502040204020203" pitchFamily="34" charset="-79"/>
                <a:cs typeface="Gisha" panose="020B0502040204020203" pitchFamily="34" charset="-79"/>
              </a:rPr>
              <a:t>במשחק רולטה רוסית</a:t>
            </a:r>
            <a:r>
              <a:rPr lang="he-IL" altLang="he-IL" sz="2800" dirty="0">
                <a:latin typeface="Gisha" panose="020B0502040204020203" pitchFamily="34" charset="-79"/>
                <a:cs typeface="Gisha" panose="020B0502040204020203" pitchFamily="34" charset="-79"/>
              </a:rPr>
              <a:t>: מוכנים לשלם יותר כדי להוציא את הכדור היחיד הנמצא באקדח מאשר כדי להוציא כדור אחד מבין ארבעה הנמצאים באקדח.</a:t>
            </a:r>
          </a:p>
          <a:p>
            <a:pPr algn="r" rtl="1" eaLnBrk="1" hangingPunct="1">
              <a:buFont typeface="Wingdings" panose="05000000000000000000" pitchFamily="2" charset="2"/>
              <a:buNone/>
            </a:pPr>
            <a:r>
              <a:rPr lang="he-IL" altLang="he-IL" sz="2800" dirty="0">
                <a:latin typeface="Gisha" panose="020B0502040204020203" pitchFamily="34" charset="-79"/>
                <a:cs typeface="Gisha" panose="020B0502040204020203" pitchFamily="34" charset="-79"/>
              </a:rPr>
              <a:t>	  </a:t>
            </a:r>
          </a:p>
          <a:p>
            <a:pPr algn="r" rtl="1" eaLnBrk="1" hangingPunct="1">
              <a:buFont typeface="Wingdings" panose="05000000000000000000" pitchFamily="2" charset="2"/>
              <a:buNone/>
            </a:pPr>
            <a:r>
              <a:rPr lang="he-IL" altLang="he-IL" sz="2800" dirty="0">
                <a:latin typeface="Gisha" panose="020B0502040204020203" pitchFamily="34" charset="-79"/>
                <a:cs typeface="Gisha" panose="020B0502040204020203" pitchFamily="34" charset="-79"/>
              </a:rPr>
              <a:t>   אנשים מוכנים לשלם יותר כדי לעבור ממצב שבו יש הסתברות מסוימת להיהרג, למצב שבו אין אפשרות להיהרג (ודאות), מאשר לעבור ממצב שבו יש הסתברות מסוימת להיהרג,  למצב שבו יש הסתברות נמוכה יותר להיהרג.  </a:t>
            </a:r>
          </a:p>
          <a:p>
            <a:pPr algn="r" rtl="1" eaLnBrk="1" hangingPunct="1">
              <a:buFont typeface="Wingdings" panose="05000000000000000000" pitchFamily="2" charset="2"/>
              <a:buNone/>
            </a:pPr>
            <a:r>
              <a:rPr lang="he-IL" altLang="he-IL" sz="2800" dirty="0">
                <a:latin typeface="Gisha" panose="020B0502040204020203" pitchFamily="34" charset="-79"/>
                <a:cs typeface="Gisha" panose="020B0502040204020203" pitchFamily="34" charset="-79"/>
              </a:rPr>
              <a:t>  </a:t>
            </a:r>
            <a:r>
              <a:rPr lang="he-IL" altLang="he-IL" sz="2800" b="1" dirty="0">
                <a:latin typeface="Gisha" panose="020B0502040204020203" pitchFamily="34" charset="-79"/>
                <a:cs typeface="Gisha" panose="020B0502040204020203" pitchFamily="34" charset="-79"/>
              </a:rPr>
              <a:t>למרות שבשני המקרים ההסתברות להיהרג מופחתת באותה מידה. </a:t>
            </a:r>
            <a:endParaRPr lang="en-US" altLang="he-IL" sz="2800" b="1" dirty="0">
              <a:latin typeface="Gisha" panose="020B0502040204020203" pitchFamily="34" charset="-79"/>
              <a:cs typeface="Gisha" panose="020B0502040204020203" pitchFamily="34" charset="-79"/>
            </a:endParaRPr>
          </a:p>
          <a:p>
            <a:pPr algn="r" rtl="1" eaLnBrk="1" hangingPunct="1"/>
            <a:endParaRPr lang="en-US" altLang="he-IL" sz="2800" b="1"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262033808"/>
      </p:ext>
    </p:extLst>
  </p:cSld>
  <p:clrMapOvr>
    <a:masterClrMapping/>
  </p:clrMapOvr>
</p:sld>
</file>

<file path=ppt/theme/theme1.xml><?xml version="1.0" encoding="utf-8"?>
<a:theme xmlns:a="http://schemas.openxmlformats.org/drawingml/2006/main" name="1_View">
  <a:themeElements>
    <a:clrScheme name="Custom 1">
      <a:dk1>
        <a:sysClr val="windowText" lastClr="000000"/>
      </a:dk1>
      <a:lt1>
        <a:sysClr val="window" lastClr="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מסמך" ma:contentTypeID="0x010100B46E2F80B1800943AA69C2F4BB576BDD" ma:contentTypeVersion="2" ma:contentTypeDescription="צור מסמך חדש." ma:contentTypeScope="" ma:versionID="08da40f42d771e031a3451e3aa4d73a2">
  <xsd:schema xmlns:xsd="http://www.w3.org/2001/XMLSchema" xmlns:xs="http://www.w3.org/2001/XMLSchema" xmlns:p="http://schemas.microsoft.com/office/2006/metadata/properties" xmlns:ns3="9de5123a-b2eb-4682-bbcd-6175d37a4ed5" targetNamespace="http://schemas.microsoft.com/office/2006/metadata/properties" ma:root="true" ma:fieldsID="bc3ae973ee4a4396ee6f5138c39f21c6" ns3:_="">
    <xsd:import namespace="9de5123a-b2eb-4682-bbcd-6175d37a4ed5"/>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5123a-b2eb-4682-bbcd-6175d37a4e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AECF7F-70E2-442A-8BCE-10732379626E}">
  <ds:schemaRefs>
    <ds:schemaRef ds:uri="http://schemas.microsoft.com/sharepoint/v3/contenttype/forms"/>
  </ds:schemaRefs>
</ds:datastoreItem>
</file>

<file path=customXml/itemProps2.xml><?xml version="1.0" encoding="utf-8"?>
<ds:datastoreItem xmlns:ds="http://schemas.openxmlformats.org/officeDocument/2006/customXml" ds:itemID="{788915D4-34DE-4141-83FE-4EF6974A9127}">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de5123a-b2eb-4682-bbcd-6175d37a4ed5"/>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44F387D1-FB5E-483D-A6FE-75950584B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5123a-b2eb-4682-bbcd-6175d37a4e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31579</TotalTime>
  <Words>983</Words>
  <Application>Microsoft Office PowerPoint</Application>
  <PresentationFormat>Widescreen</PresentationFormat>
  <Paragraphs>136</Paragraphs>
  <Slides>19</Slides>
  <Notes>18</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33" baseType="lpstr">
      <vt:lpstr>Aharoni</vt:lpstr>
      <vt:lpstr>Arial</vt:lpstr>
      <vt:lpstr>Calibri</vt:lpstr>
      <vt:lpstr>Century Schoolbook</vt:lpstr>
      <vt:lpstr>Gisha</vt:lpstr>
      <vt:lpstr>Miriam</vt:lpstr>
      <vt:lpstr>Symbol</vt:lpstr>
      <vt:lpstr>Tahoma</vt:lpstr>
      <vt:lpstr>Times New Roman</vt:lpstr>
      <vt:lpstr>Wingdings</vt:lpstr>
      <vt:lpstr>Wingdings 2</vt:lpstr>
      <vt:lpstr>1_View</vt:lpstr>
      <vt:lpstr>משוואה</vt:lpstr>
      <vt:lpstr>Equation</vt:lpstr>
      <vt:lpstr>שיעור 8   </vt:lpstr>
      <vt:lpstr>PowerPoint Presentation</vt:lpstr>
      <vt:lpstr>Prospect Theory</vt:lpstr>
      <vt:lpstr>PowerPoint Presentation</vt:lpstr>
      <vt:lpstr>פונקציית הערך הסובייקטיבי </vt:lpstr>
      <vt:lpstr>PowerPoint Presentation</vt:lpstr>
      <vt:lpstr>Tversky &amp; Kahneman (1992)</vt:lpstr>
      <vt:lpstr>PowerPoint Presentation</vt:lpstr>
      <vt:lpstr>Tversky &amp; Kahneman (1992)</vt:lpstr>
      <vt:lpstr>PowerPoint Presentation</vt:lpstr>
      <vt:lpstr>PowerPoint Presentation</vt:lpstr>
      <vt:lpstr>PowerPoint Presentation</vt:lpstr>
      <vt:lpstr>PowerPoint Presentation</vt:lpstr>
      <vt:lpstr>PowerPoint Presentation</vt:lpstr>
      <vt:lpstr>פונקציית משקל:</vt:lpstr>
      <vt:lpstr>PowerPoint Presentation</vt:lpstr>
      <vt:lpstr> "אפקט הודאות"</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Yoella Bereby-Meyer</dc:creator>
  <cp:lastModifiedBy>Yoella Bereby-meyer</cp:lastModifiedBy>
  <cp:revision>541</cp:revision>
  <dcterms:created xsi:type="dcterms:W3CDTF">2021-02-26T13:51:44Z</dcterms:created>
  <dcterms:modified xsi:type="dcterms:W3CDTF">2024-06-13T08:00:03Z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0x010100B46E2F80B1800943AA69C2F4BB576BDD</vt:lpwstr>
  </property>
</Properties>
</file>