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65" r:id="rId3"/>
    <p:sldId id="280" r:id="rId4"/>
    <p:sldId id="263" r:id="rId5"/>
    <p:sldId id="270" r:id="rId6"/>
    <p:sldId id="276" r:id="rId7"/>
    <p:sldId id="268" r:id="rId8"/>
    <p:sldId id="278" r:id="rId9"/>
    <p:sldId id="281" r:id="rId10"/>
    <p:sldId id="262" r:id="rId11"/>
    <p:sldId id="282" r:id="rId12"/>
    <p:sldId id="257" r:id="rId13"/>
    <p:sldId id="258" r:id="rId14"/>
    <p:sldId id="283" r:id="rId15"/>
    <p:sldId id="260" r:id="rId16"/>
    <p:sldId id="261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סגנון ביניים 1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סגנון כה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סגנון ערכת נושא 1 - הדגשה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סגנון בהיר 3 - הדגשה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206" autoAdjust="0"/>
    <p:restoredTop sz="74501" autoAdjust="0"/>
  </p:normalViewPr>
  <p:slideViewPr>
    <p:cSldViewPr snapToGrid="0">
      <p:cViewPr varScale="1">
        <p:scale>
          <a:sx n="47" d="100"/>
          <a:sy n="47" d="100"/>
        </p:scale>
        <p:origin x="1196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C5E9DD9-50AA-B44D-9DBC-208CE9824EDE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48788FD-5B10-1D48-82A3-1A6893D5F7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211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788FD-5B10-1D48-82A3-1A6893D5F736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2022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788FD-5B10-1D48-82A3-1A6893D5F736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644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788FD-5B10-1D48-82A3-1A6893D5F736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3035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788FD-5B10-1D48-82A3-1A6893D5F736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926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he-I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BDF16-8032-4886-8C3C-FE017F572726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72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BDF16-8032-4886-8C3C-FE017F572726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8461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BDF16-8032-4886-8C3C-FE017F572726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3648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FF89D-1A76-4642-976F-441D96608977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1935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788FD-5B10-1D48-82A3-1A6893D5F736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6193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FF89D-1A76-4642-976F-441D96608977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7033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788FD-5B10-1D48-82A3-1A6893D5F736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8465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FF89D-1A76-4642-976F-441D96608977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8576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FF89D-1A76-4642-976F-441D96608977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9289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FF89D-1A76-4642-976F-441D96608977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2531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FF89D-1A76-4642-976F-441D96608977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849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062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4679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007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702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165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3901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270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888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018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535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3448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9E88-2845-474B-B474-E721D9628751}" type="datetimeFigureOut">
              <a:rPr lang="he-IL" smtClean="0"/>
              <a:t>ז'/אייר/תשפ"ד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A289-6AA2-784B-BC3C-A8DD84890F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070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f9Qy4-tBFM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7AED3FD-35AD-A3FB-252E-51147E0F5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3565" y="605000"/>
            <a:ext cx="7474481" cy="3004145"/>
          </a:xfrm>
        </p:spPr>
        <p:txBody>
          <a:bodyPr>
            <a:normAutofit/>
          </a:bodyPr>
          <a:lstStyle/>
          <a:p>
            <a:pPr defTabSz="914400" rtl="1" eaLnBrk="1" latinLnBrk="0" hangingPunct="1">
              <a:spcBef>
                <a:spcPct val="0"/>
              </a:spcBef>
              <a:buNone/>
            </a:pPr>
            <a:r>
              <a:rPr lang="he-IL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+mn-cs"/>
              </a:rPr>
              <a:t>התמודדות עם אירועים טראומטיים בילדות</a:t>
            </a:r>
            <a:endParaRPr lang="he-IL" b="1" dirty="0">
              <a:ln w="22225">
                <a:solidFill>
                  <a:schemeClr val="accent2"/>
                </a:solidFill>
                <a:prstDash val="solid"/>
              </a:ln>
              <a:latin typeface="+mn-lt"/>
              <a:cs typeface="+mn-cs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CBD88BB-A06B-5864-E8D4-B6B0B7A0E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he-IL" dirty="0">
                <a:latin typeface="Assistant" pitchFamily="2" charset="-79"/>
                <a:cs typeface="Assistant" pitchFamily="2" charset="-79"/>
              </a:rPr>
              <a:t>מבוא לפסיכולוגיה התפתחותית</a:t>
            </a:r>
          </a:p>
          <a:p>
            <a:r>
              <a:rPr lang="he-IL" dirty="0">
                <a:latin typeface="Assistant" pitchFamily="2" charset="-79"/>
                <a:cs typeface="Assistant" pitchFamily="2" charset="-79"/>
              </a:rPr>
              <a:t>המחלקה לפסיכולוגיה– אוניברסיטת בן גוריון</a:t>
            </a: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1" name="Freeform: Shape 2060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50" name="Picture 2" descr="Mental Health Illustrations | DrawKit">
            <a:extLst>
              <a:ext uri="{FF2B5EF4-FFF2-40B4-BE49-F238E27FC236}">
                <a16:creationId xmlns:a16="http://schemas.microsoft.com/office/drawing/2014/main" id="{04983407-8B05-3522-4960-56BB46F72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-5"/>
          <a:stretch/>
        </p:blipFill>
        <p:spPr bwMode="auto">
          <a:xfrm>
            <a:off x="-226322" y="539185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22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17DA0B-7733-0FE3-F6FC-BE08491A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787" y="450918"/>
            <a:ext cx="5458838" cy="1325563"/>
          </a:xfrm>
        </p:spPr>
        <p:txBody>
          <a:bodyPr>
            <a:normAutofit/>
          </a:bodyPr>
          <a:lstStyle/>
          <a:p>
            <a:r>
              <a:rPr lang="he-IL" b="1" dirty="0">
                <a:latin typeface="Assistant" pitchFamily="2" charset="-79"/>
                <a:cs typeface="Assistant" pitchFamily="2" charset="-79"/>
              </a:rPr>
              <a:t>מהי טראומה?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6D00C5F-E9AA-19AE-6960-3EC6F2124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08" y="1498601"/>
            <a:ext cx="11376992" cy="4908482"/>
          </a:xfrm>
        </p:spPr>
        <p:txBody>
          <a:bodyPr>
            <a:normAutofit fontScale="92500" lnSpcReduction="20000"/>
          </a:bodyPr>
          <a:lstStyle/>
          <a:p>
            <a:r>
              <a:rPr lang="he-IL" sz="2400" dirty="0">
                <a:latin typeface="Assistant" pitchFamily="2" charset="-79"/>
                <a:cs typeface="Assistant" pitchFamily="2" charset="-79"/>
              </a:rPr>
              <a:t>טראומה = פצע (ביוונית)</a:t>
            </a:r>
          </a:p>
          <a:p>
            <a:pPr lvl="1"/>
            <a:r>
              <a:rPr lang="he-IL" sz="1600" dirty="0">
                <a:latin typeface="Assistant" pitchFamily="2" charset="-79"/>
                <a:cs typeface="Assistant" pitchFamily="2" charset="-79"/>
              </a:rPr>
              <a:t>במהלך המאה ה-19 הורחב השימוש במונח לתחום הנפשי</a:t>
            </a:r>
          </a:p>
          <a:p>
            <a:pPr marL="0" indent="0">
              <a:buNone/>
            </a:pPr>
            <a:endParaRPr lang="he-IL" sz="2400" dirty="0"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latin typeface="Assistant" pitchFamily="2" charset="-79"/>
                <a:cs typeface="Assistant" pitchFamily="2" charset="-79"/>
              </a:rPr>
              <a:t>מהו אירוע טראומטי (</a:t>
            </a:r>
            <a:r>
              <a:rPr lang="en-US" sz="2400" dirty="0">
                <a:latin typeface="Assistant" pitchFamily="2" charset="-79"/>
                <a:cs typeface="Assistant" pitchFamily="2" charset="-79"/>
              </a:rPr>
              <a:t>DSM-V</a:t>
            </a:r>
            <a:r>
              <a:rPr lang="he-IL" sz="2400" dirty="0">
                <a:latin typeface="Assistant" pitchFamily="2" charset="-79"/>
                <a:cs typeface="Assistant" pitchFamily="2" charset="-79"/>
              </a:rPr>
              <a:t>)?</a:t>
            </a:r>
          </a:p>
          <a:p>
            <a:pPr lvl="1"/>
            <a:r>
              <a:rPr lang="he-IL" sz="1800" dirty="0"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חשיפה ממשית או איום במוות, פגיעה פיסית משמעותית או אלימות מינית, באחת או יותר מהדרכים הבאות:  </a:t>
            </a:r>
            <a:endParaRPr lang="en-US" sz="1800" dirty="0">
              <a:effectLst/>
              <a:latin typeface="Assistant" pitchFamily="2" charset="-79"/>
              <a:ea typeface="David" panose="020E0502060401010101" pitchFamily="34" charset="-79"/>
              <a:cs typeface="Assistant" pitchFamily="2" charset="-79"/>
            </a:endParaRPr>
          </a:p>
          <a:p>
            <a:pPr marL="914400" lvl="2" indent="0" algn="just">
              <a:lnSpc>
                <a:spcPct val="200000"/>
              </a:lnSpc>
              <a:spcAft>
                <a:spcPts val="800"/>
              </a:spcAft>
              <a:buNone/>
            </a:pPr>
            <a:r>
              <a:rPr lang="he-IL" sz="1600" dirty="0">
                <a:solidFill>
                  <a:schemeClr val="tx2"/>
                </a:solidFill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1</a:t>
            </a:r>
            <a:r>
              <a:rPr lang="he-IL" sz="1600" dirty="0"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. חווה את האירוע באופן ישיר</a:t>
            </a:r>
            <a:endParaRPr lang="en-US" sz="1600" dirty="0">
              <a:effectLst/>
              <a:latin typeface="Assistant" pitchFamily="2" charset="-79"/>
              <a:ea typeface="David" panose="020E0502060401010101" pitchFamily="34" charset="-79"/>
              <a:cs typeface="Assistant" pitchFamily="2" charset="-79"/>
            </a:endParaRPr>
          </a:p>
          <a:p>
            <a:pPr marL="914400" lvl="2" indent="0" algn="just">
              <a:lnSpc>
                <a:spcPct val="2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2. היה עד לאירוע שקרה למישהו אחר (אצל ילדים- בעיקר לדמות המטפלת)</a:t>
            </a:r>
            <a:endParaRPr lang="he-IL" sz="1600" dirty="0">
              <a:latin typeface="Assistant" pitchFamily="2" charset="-79"/>
              <a:ea typeface="David" panose="020E0502060401010101" pitchFamily="34" charset="-79"/>
              <a:cs typeface="Assistant" pitchFamily="2" charset="-79"/>
            </a:endParaRPr>
          </a:p>
          <a:p>
            <a:pPr marL="914400" lvl="2" indent="0" algn="just">
              <a:lnSpc>
                <a:spcPct val="2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3. שמע שאדם קרוב או הדמות המטפלת עבר את האירוע</a:t>
            </a:r>
            <a:endParaRPr lang="en-US" sz="1600" dirty="0">
              <a:effectLst/>
              <a:latin typeface="Assistant" pitchFamily="2" charset="-79"/>
              <a:ea typeface="David" panose="020E0502060401010101" pitchFamily="34" charset="-79"/>
              <a:cs typeface="Assistant" pitchFamily="2" charset="-79"/>
            </a:endParaRPr>
          </a:p>
          <a:p>
            <a:pPr marL="914400" lvl="2" indent="0" algn="just">
              <a:lnSpc>
                <a:spcPct val="2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4. נחשף לפרטים קשים ביחס לאירוע באופן עוצמתי או חוזר (טראומה משנית)</a:t>
            </a:r>
          </a:p>
          <a:p>
            <a:pPr lvl="3" algn="just">
              <a:lnSpc>
                <a:spcPct val="200000"/>
              </a:lnSpc>
              <a:spcAft>
                <a:spcPts val="800"/>
              </a:spcAft>
            </a:pPr>
            <a:r>
              <a:rPr lang="he-IL" sz="1100" b="1" dirty="0">
                <a:solidFill>
                  <a:schemeClr val="tx2"/>
                </a:solidFill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על פי ה</a:t>
            </a:r>
            <a:r>
              <a:rPr lang="en-US" sz="1100" b="1" dirty="0">
                <a:solidFill>
                  <a:schemeClr val="tx2"/>
                </a:solidFill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SDM</a:t>
            </a:r>
            <a:r>
              <a:rPr lang="he-IL" sz="1100" b="1" dirty="0">
                <a:solidFill>
                  <a:schemeClr val="tx2"/>
                </a:solidFill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 קריטריון זה </a:t>
            </a:r>
            <a:r>
              <a:rPr lang="he-IL" sz="1100" b="1" u="sng" dirty="0">
                <a:solidFill>
                  <a:schemeClr val="tx2"/>
                </a:solidFill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אינו כולל </a:t>
            </a:r>
            <a:r>
              <a:rPr lang="he-IL" sz="1100" b="1" dirty="0">
                <a:solidFill>
                  <a:schemeClr val="tx2"/>
                </a:solidFill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חשיפה לאירוע הטראומטי דרך ערוצי המדיה השונים</a:t>
            </a:r>
          </a:p>
          <a:p>
            <a:pPr lvl="3" algn="just">
              <a:lnSpc>
                <a:spcPct val="200000"/>
              </a:lnSpc>
              <a:spcAft>
                <a:spcPts val="800"/>
              </a:spcAft>
            </a:pPr>
            <a:r>
              <a:rPr lang="he-IL" sz="1100" b="1" dirty="0">
                <a:solidFill>
                  <a:schemeClr val="tx2"/>
                </a:solidFill>
                <a:effectLst/>
                <a:latin typeface="Assistant" pitchFamily="2" charset="-79"/>
                <a:ea typeface="David" panose="020E0502060401010101" pitchFamily="34" charset="-79"/>
                <a:cs typeface="Assistant" pitchFamily="2" charset="-79"/>
              </a:rPr>
              <a:t>עם זאת, בשנים האחרונות גוברת המודעות להשפעות המזיקות של חשיפה דרך המדיה על הסיכון לפתח סימפטומים פוסט-טראומטיים</a:t>
            </a:r>
            <a:endParaRPr lang="he-IL" sz="2400" b="1" dirty="0">
              <a:latin typeface="Assistant" pitchFamily="2" charset="-79"/>
              <a:cs typeface="Assistant" pitchFamily="2" charset="-79"/>
            </a:endParaRPr>
          </a:p>
          <a:p>
            <a:pPr lvl="1"/>
            <a:endParaRPr lang="he-IL" dirty="0">
              <a:latin typeface="Assistant" pitchFamily="2" charset="-79"/>
              <a:cs typeface="Assistant" pitchFamily="2" charset="-79"/>
            </a:endParaRPr>
          </a:p>
        </p:txBody>
      </p:sp>
      <p:pic>
        <p:nvPicPr>
          <p:cNvPr id="1026" name="Picture 2" descr="How Does Social Media Really Impact Our Mental Health? - Toast Life">
            <a:extLst>
              <a:ext uri="{FF2B5EF4-FFF2-40B4-BE49-F238E27FC236}">
                <a16:creationId xmlns:a16="http://schemas.microsoft.com/office/drawing/2014/main" id="{E98E4032-7F5D-3ED0-CA82-0716DCA4F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8" y="5003800"/>
            <a:ext cx="249555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084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17DA0B-7733-0FE3-F6FC-BE08491A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787" y="450918"/>
            <a:ext cx="5458838" cy="1325563"/>
          </a:xfrm>
        </p:spPr>
        <p:txBody>
          <a:bodyPr>
            <a:normAutofit/>
          </a:bodyPr>
          <a:lstStyle/>
          <a:p>
            <a:r>
              <a:rPr lang="he-IL" b="1" dirty="0">
                <a:latin typeface="Assistant" pitchFamily="2" charset="-79"/>
                <a:cs typeface="Assistant" pitchFamily="2" charset="-79"/>
              </a:rPr>
              <a:t>מהי טראומה?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6D00C5F-E9AA-19AE-6960-3EC6F2124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08" y="1348547"/>
            <a:ext cx="11247783" cy="4588635"/>
          </a:xfrm>
        </p:spPr>
        <p:txBody>
          <a:bodyPr>
            <a:normAutofit/>
          </a:bodyPr>
          <a:lstStyle/>
          <a:p>
            <a:pPr marL="914400" lvl="2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en-US" sz="1200" dirty="0">
              <a:solidFill>
                <a:srgbClr val="000000"/>
              </a:solidFill>
              <a:effectLst/>
              <a:latin typeface="Assistant" pitchFamily="2" charset="-79"/>
              <a:ea typeface="David" panose="020E0502060401010101" pitchFamily="34" charset="-79"/>
              <a:cs typeface="Assistant" pitchFamily="2" charset="-79"/>
            </a:endParaRPr>
          </a:p>
          <a:p>
            <a:r>
              <a:rPr lang="he-IL" sz="2000" dirty="0">
                <a:latin typeface="Assistant" pitchFamily="2" charset="-79"/>
                <a:cs typeface="Assistant" pitchFamily="2" charset="-79"/>
              </a:rPr>
              <a:t>טראומה היא </a:t>
            </a:r>
            <a:r>
              <a:rPr lang="he-IL" sz="2000" b="1" dirty="0">
                <a:latin typeface="Assistant" pitchFamily="2" charset="-79"/>
                <a:cs typeface="Assistant" pitchFamily="2" charset="-79"/>
              </a:rPr>
              <a:t>החוויה הסובייקטיבית </a:t>
            </a:r>
            <a:r>
              <a:rPr lang="he-IL" sz="2000" dirty="0">
                <a:latin typeface="Assistant" pitchFamily="2" charset="-79"/>
                <a:cs typeface="Assistant" pitchFamily="2" charset="-79"/>
              </a:rPr>
              <a:t>של אדם הנחשף לאירוע טראומטי</a:t>
            </a:r>
          </a:p>
          <a:p>
            <a:pPr marL="0" indent="0">
              <a:buNone/>
            </a:pPr>
            <a:endParaRPr lang="he-IL" sz="2000" dirty="0"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000" dirty="0">
                <a:latin typeface="Assistant" pitchFamily="2" charset="-79"/>
                <a:cs typeface="Assistant" pitchFamily="2" charset="-79"/>
              </a:rPr>
              <a:t>בהגדרה, טראומה תמיד תערב </a:t>
            </a:r>
            <a:r>
              <a:rPr lang="he-IL" sz="2000" b="1" dirty="0">
                <a:latin typeface="Assistant" pitchFamily="2" charset="-79"/>
                <a:cs typeface="Assistant" pitchFamily="2" charset="-79"/>
              </a:rPr>
              <a:t>חשיפה לאירוע טראומטי חיצוני</a:t>
            </a:r>
          </a:p>
          <a:p>
            <a:pPr lvl="1">
              <a:lnSpc>
                <a:spcPct val="150000"/>
              </a:lnSpc>
            </a:pPr>
            <a:r>
              <a:rPr lang="he-IL" sz="1600" dirty="0">
                <a:effectLst/>
                <a:latin typeface="Assistant" pitchFamily="2" charset="-79"/>
                <a:cs typeface="Assistant" pitchFamily="2" charset="-79"/>
              </a:rPr>
              <a:t>בניגוד </a:t>
            </a:r>
            <a:r>
              <a:rPr lang="he-IL" sz="1600" dirty="0">
                <a:latin typeface="Assistant" pitchFamily="2" charset="-79"/>
                <a:cs typeface="Assistant" pitchFamily="2" charset="-79"/>
              </a:rPr>
              <a:t>למצבי לחץ ומשבר אשר עשויים להיות תגובה לאירועים פנימיים בלבד</a:t>
            </a:r>
          </a:p>
          <a:p>
            <a:endParaRPr lang="he-IL" sz="2000" dirty="0">
              <a:latin typeface="Assistant" pitchFamily="2" charset="-79"/>
              <a:cs typeface="Assistant" pitchFamily="2" charset="-79"/>
            </a:endParaRP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lvl="1"/>
            <a:endParaRPr lang="he-IL" dirty="0">
              <a:latin typeface="Assistant" pitchFamily="2" charset="-79"/>
              <a:cs typeface="Assistant" pitchFamily="2" charset="-79"/>
            </a:endParaRPr>
          </a:p>
        </p:txBody>
      </p:sp>
      <p:pic>
        <p:nvPicPr>
          <p:cNvPr id="2050" name="Picture 2" descr="Hurricane Ian Is a Warning From the Future | WIRED">
            <a:extLst>
              <a:ext uri="{FF2B5EF4-FFF2-40B4-BE49-F238E27FC236}">
                <a16:creationId xmlns:a16="http://schemas.microsoft.com/office/drawing/2014/main" id="{785BB182-B348-D1F0-6839-A557EA3A5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4209982"/>
            <a:ext cx="2197100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at Is Test Anxiety?">
            <a:extLst>
              <a:ext uri="{FF2B5EF4-FFF2-40B4-BE49-F238E27FC236}">
                <a16:creationId xmlns:a16="http://schemas.microsoft.com/office/drawing/2014/main" id="{D4981D8F-A451-1877-249C-8F49C7597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423" y="4294281"/>
            <a:ext cx="3169202" cy="211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161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9DDEC0-841F-8864-D33D-6B021732B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חוויית טראומה והשלכותיה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64D373-E274-C325-38C2-BE2EEF417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6395"/>
            <a:ext cx="10972800" cy="5026479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lnSpc>
                <a:spcPct val="150000"/>
              </a:lnSpc>
              <a:buNone/>
            </a:pPr>
            <a:endParaRPr lang="he-IL" sz="1600" b="1" dirty="0">
              <a:effectLst/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200" dirty="0">
                <a:effectLst/>
                <a:latin typeface="Assistant" pitchFamily="2" charset="-79"/>
                <a:cs typeface="Assistant" pitchFamily="2" charset="-79"/>
              </a:rPr>
              <a:t>האם כל אדם שנחשף לאירוע טראומטי יחווה טראומה? </a:t>
            </a:r>
            <a:r>
              <a:rPr lang="he-IL" sz="2200" dirty="0">
                <a:solidFill>
                  <a:schemeClr val="tx2"/>
                </a:solidFill>
                <a:effectLst/>
                <a:latin typeface="Assistant" pitchFamily="2" charset="-79"/>
                <a:cs typeface="Assistant" pitchFamily="2" charset="-79"/>
              </a:rPr>
              <a:t>לא בהכרח!</a:t>
            </a:r>
          </a:p>
          <a:p>
            <a:pPr lvl="1">
              <a:lnSpc>
                <a:spcPct val="150000"/>
              </a:lnSpc>
            </a:pPr>
            <a:r>
              <a:rPr lang="he-IL" sz="1800" dirty="0">
                <a:effectLst/>
                <a:latin typeface="Assistant" pitchFamily="2" charset="-79"/>
                <a:cs typeface="Assistant" pitchFamily="2" charset="-79"/>
              </a:rPr>
              <a:t>לנפש מנגנוני </a:t>
            </a:r>
            <a:r>
              <a:rPr lang="he-IL" sz="1800" dirty="0">
                <a:latin typeface="Assistant" pitchFamily="2" charset="-79"/>
                <a:cs typeface="Assistant" pitchFamily="2" charset="-79"/>
              </a:rPr>
              <a:t>הגנה ועיבוד שפעולתם הספונטנית מהווה גורם חוסן לנוכח אירועים טראומטיים</a:t>
            </a:r>
            <a:br>
              <a:rPr lang="en-US" sz="1800" dirty="0">
                <a:solidFill>
                  <a:schemeClr val="tx2"/>
                </a:solidFill>
                <a:effectLst/>
                <a:latin typeface="Assistant" pitchFamily="2" charset="-79"/>
                <a:cs typeface="Assistant" pitchFamily="2" charset="-79"/>
              </a:rPr>
            </a:br>
            <a:endParaRPr lang="he-IL" sz="1800" dirty="0">
              <a:solidFill>
                <a:schemeClr val="tx2"/>
              </a:solidFill>
              <a:effectLst/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200" dirty="0">
                <a:effectLst/>
                <a:latin typeface="Assistant" pitchFamily="2" charset="-79"/>
                <a:cs typeface="Assistant" pitchFamily="2" charset="-79"/>
              </a:rPr>
              <a:t>האם תמיד חוויה טראומטית תוביל להפרעה נפשית? </a:t>
            </a:r>
            <a:r>
              <a:rPr lang="he-IL" sz="2200" dirty="0">
                <a:solidFill>
                  <a:schemeClr val="tx2"/>
                </a:solidFill>
                <a:effectLst/>
                <a:latin typeface="Assistant" pitchFamily="2" charset="-79"/>
                <a:cs typeface="Assistant" pitchFamily="2" charset="-79"/>
              </a:rPr>
              <a:t>לא בהכרח!</a:t>
            </a:r>
          </a:p>
          <a:p>
            <a:pPr lvl="1">
              <a:lnSpc>
                <a:spcPct val="150000"/>
              </a:lnSpc>
            </a:pPr>
            <a:r>
              <a:rPr lang="he-IL" sz="1800" dirty="0">
                <a:latin typeface="Assistant" pitchFamily="2" charset="-79"/>
                <a:cs typeface="Assistant" pitchFamily="2" charset="-79"/>
              </a:rPr>
              <a:t>רק חלק מהנחשפים לאירוע טראומטי יחלו להפגין </a:t>
            </a:r>
            <a:r>
              <a:rPr lang="he-IL" sz="1800" b="1" dirty="0">
                <a:latin typeface="Assistant" pitchFamily="2" charset="-79"/>
                <a:cs typeface="Assistant" pitchFamily="2" charset="-79"/>
              </a:rPr>
              <a:t>סימפטומים פוסט-טראומטיים</a:t>
            </a:r>
            <a:r>
              <a:rPr lang="he-IL" sz="1800" dirty="0">
                <a:latin typeface="Assistant" pitchFamily="2" charset="-79"/>
                <a:cs typeface="Assistant" pitchFamily="2" charset="-79"/>
              </a:rPr>
              <a:t> בעקבותיו</a:t>
            </a:r>
          </a:p>
          <a:p>
            <a:pPr lvl="2">
              <a:lnSpc>
                <a:spcPct val="150000"/>
              </a:lnSpc>
            </a:pPr>
            <a:r>
              <a:rPr lang="he-IL" sz="1400" dirty="0">
                <a:latin typeface="Assistant" pitchFamily="2" charset="-79"/>
                <a:cs typeface="Assistant" pitchFamily="2" charset="-79"/>
              </a:rPr>
              <a:t>סימפטומים חודרניים הקשורים לאירוע הטראומטי (למשל פלאשבקים)</a:t>
            </a:r>
          </a:p>
          <a:p>
            <a:pPr lvl="2">
              <a:lnSpc>
                <a:spcPct val="150000"/>
              </a:lnSpc>
            </a:pPr>
            <a:r>
              <a:rPr lang="he-IL" sz="1400" dirty="0">
                <a:latin typeface="Assistant" pitchFamily="2" charset="-79"/>
                <a:cs typeface="Assistant" pitchFamily="2" charset="-79"/>
              </a:rPr>
              <a:t>הימנעות מגירויים פנימיים או חיצוניים הקשורים לאירוע הטראומטי (לנסות לא לחשוב על מה שקרה)</a:t>
            </a:r>
          </a:p>
          <a:p>
            <a:pPr lvl="2">
              <a:lnSpc>
                <a:spcPct val="150000"/>
              </a:lnSpc>
            </a:pPr>
            <a:r>
              <a:rPr lang="he-IL" sz="1400" dirty="0">
                <a:latin typeface="Assistant" pitchFamily="2" charset="-79"/>
                <a:cs typeface="Assistant" pitchFamily="2" charset="-79"/>
              </a:rPr>
              <a:t>שינויים שליליים בתחום הרגש, החשיבה וההתנהגות שהחלו לאחר החשיפה (למשל קשיי זיכרון, מצב רוח ירוד, דריכות יתר)</a:t>
            </a:r>
          </a:p>
          <a:p>
            <a:pPr marL="914400" lvl="2" indent="0">
              <a:lnSpc>
                <a:spcPct val="150000"/>
              </a:lnSpc>
              <a:buNone/>
            </a:pPr>
            <a:endParaRPr lang="he-IL" sz="1400" dirty="0">
              <a:latin typeface="Assistant" pitchFamily="2" charset="-79"/>
              <a:cs typeface="Assistant" pitchFamily="2" charset="-79"/>
            </a:endParaRPr>
          </a:p>
          <a:p>
            <a:pPr lvl="1">
              <a:lnSpc>
                <a:spcPct val="150000"/>
              </a:lnSpc>
            </a:pPr>
            <a:r>
              <a:rPr lang="he-IL" sz="1800" dirty="0">
                <a:latin typeface="Assistant" pitchFamily="2" charset="-79"/>
                <a:cs typeface="Assistant" pitchFamily="2" charset="-79"/>
              </a:rPr>
              <a:t>כאשר סימפטומים פוסט-טראומטיים מכל אחד מהתחומים הללו ממשיכים חודש ויותר לאחר החשיפה לאירוע הטראומטי ניתן לאבחן </a:t>
            </a:r>
            <a:r>
              <a:rPr lang="he-IL" sz="1800" b="1" dirty="0">
                <a:latin typeface="Assistant" pitchFamily="2" charset="-79"/>
                <a:cs typeface="Assistant" pitchFamily="2" charset="-79"/>
              </a:rPr>
              <a:t>הפרעת דחק פוסט-טראומטית (</a:t>
            </a:r>
            <a:r>
              <a:rPr lang="en-US" sz="1800" b="1" dirty="0">
                <a:latin typeface="Assistant" pitchFamily="2" charset="-79"/>
                <a:cs typeface="Assistant" pitchFamily="2" charset="-79"/>
              </a:rPr>
              <a:t>PTSD</a:t>
            </a:r>
            <a:r>
              <a:rPr lang="he-IL" sz="1800" b="1" dirty="0">
                <a:latin typeface="Assistant" pitchFamily="2" charset="-79"/>
                <a:cs typeface="Assistant" pitchFamily="2" charset="-79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he-IL" sz="1800" dirty="0">
              <a:latin typeface="Assistant" pitchFamily="2" charset="-79"/>
              <a:cs typeface="Assistant" pitchFamily="2" charset="-79"/>
            </a:endParaRPr>
          </a:p>
          <a:p>
            <a:pPr marL="0" indent="0">
              <a:lnSpc>
                <a:spcPct val="150000"/>
              </a:lnSpc>
              <a:buNone/>
            </a:pPr>
            <a:endParaRPr lang="he-IL" sz="3200" dirty="0">
              <a:effectLst/>
              <a:latin typeface="Assistant" pitchFamily="2" charset="-79"/>
              <a:cs typeface="Assistant" pitchFamily="2" charset="-79"/>
            </a:endParaRPr>
          </a:p>
          <a:p>
            <a: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e-IL" sz="3200" dirty="0"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15786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7F3FF0-E09A-72D9-809B-7ED9B4CA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658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200" b="1" dirty="0">
                <a:latin typeface="+mn-lt"/>
                <a:cs typeface="Assistant" pitchFamily="2" charset="-79"/>
              </a:rPr>
            </a:br>
            <a:r>
              <a:rPr lang="he-IL" sz="4200" b="1" dirty="0">
                <a:latin typeface="+mn-lt"/>
                <a:cs typeface="Assistant" pitchFamily="2" charset="-79"/>
              </a:rPr>
              <a:t> הפרעת דחק פוסט טראומטית (</a:t>
            </a:r>
            <a:r>
              <a:rPr lang="en-US" sz="4200" b="1" dirty="0">
                <a:latin typeface="+mn-lt"/>
                <a:cs typeface="Assistant" pitchFamily="2" charset="-79"/>
              </a:rPr>
              <a:t>PTSD</a:t>
            </a:r>
            <a:r>
              <a:rPr lang="he-IL" sz="4200" b="1" dirty="0">
                <a:latin typeface="+mn-lt"/>
                <a:cs typeface="Assistant" pitchFamily="2" charset="-79"/>
              </a:rPr>
              <a:t>) בילדות </a:t>
            </a:r>
            <a:br>
              <a:rPr lang="en-US" sz="4200" b="1" dirty="0">
                <a:latin typeface="+mn-lt"/>
                <a:cs typeface="Assistant" pitchFamily="2" charset="-79"/>
              </a:rPr>
            </a:br>
            <a:r>
              <a:rPr lang="en-US" sz="4200" b="1" dirty="0">
                <a:latin typeface="+mn-lt"/>
                <a:cs typeface="Assistant" pitchFamily="2" charset="-79"/>
              </a:rPr>
              <a:t> </a:t>
            </a:r>
            <a:r>
              <a:rPr lang="he-IL" sz="3600" b="1" dirty="0">
                <a:solidFill>
                  <a:schemeClr val="tx2"/>
                </a:solidFill>
                <a:latin typeface="+mn-lt"/>
                <a:cs typeface="Assistant" pitchFamily="2" charset="-79"/>
              </a:rPr>
              <a:t>קריטריונים לאבחנה ע"פ </a:t>
            </a:r>
            <a:r>
              <a:rPr lang="en-US" sz="3600" b="1" dirty="0">
                <a:solidFill>
                  <a:schemeClr val="tx2"/>
                </a:solidFill>
                <a:latin typeface="+mn-lt"/>
                <a:cs typeface="Assistant" pitchFamily="2" charset="-79"/>
              </a:rPr>
              <a:t>DC:0-5</a:t>
            </a:r>
            <a:br>
              <a:rPr lang="en-US" sz="4200" b="1" dirty="0">
                <a:latin typeface="+mn-lt"/>
                <a:cs typeface="Assistant" pitchFamily="2" charset="-79"/>
              </a:rPr>
            </a:br>
            <a:endParaRPr lang="he-IL" sz="4200" b="1" dirty="0">
              <a:latin typeface="+mn-lt"/>
              <a:cs typeface="Assistant" pitchFamily="2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3C13C6-77B5-DC21-6000-E342FE7E0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0871"/>
            <a:ext cx="10515600" cy="4251960"/>
          </a:xfrm>
        </p:spPr>
        <p:txBody>
          <a:bodyPr>
            <a:normAutofit/>
          </a:bodyPr>
          <a:lstStyle/>
          <a:p>
            <a:pPr rtl="1">
              <a:lnSpc>
                <a:spcPct val="100000"/>
              </a:lnSpc>
              <a:spcAft>
                <a:spcPts val="800"/>
              </a:spcAft>
            </a:pPr>
            <a:r>
              <a:rPr lang="he-IL" sz="2000" b="1" dirty="0">
                <a:cs typeface="Assistant" pitchFamily="2" charset="-79"/>
              </a:rPr>
              <a:t>מתפתחת בעקבות חשיפה (ישירה או עקיפה) לאירוע טראומטי </a:t>
            </a:r>
          </a:p>
          <a:p>
            <a:pPr rtl="1">
              <a:lnSpc>
                <a:spcPct val="100000"/>
              </a:lnSpc>
              <a:spcAft>
                <a:spcPts val="800"/>
              </a:spcAft>
            </a:pPr>
            <a:r>
              <a:rPr lang="he-IL" sz="2000" dirty="0">
                <a:cs typeface="Assistant" pitchFamily="2" charset="-79"/>
              </a:rPr>
              <a:t>כוללת 3 סוגים עיקריים של סימפטומים:</a:t>
            </a:r>
          </a:p>
          <a:p>
            <a:pPr marL="914400" lvl="1" indent="-4572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e-IL" sz="1800" b="1" u="sng" dirty="0">
                <a:cs typeface="Assistant" pitchFamily="2" charset="-79"/>
              </a:rPr>
              <a:t>חוויה-מחדש</a:t>
            </a:r>
            <a:r>
              <a:rPr lang="he-IL" sz="1800" b="1" dirty="0">
                <a:cs typeface="Assistant" pitchFamily="2" charset="-79"/>
              </a:rPr>
              <a:t> של הטראומה באופן חזרתי וחודרני</a:t>
            </a:r>
          </a:p>
          <a:p>
            <a:pPr marL="914400" lvl="2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cs typeface="Assistant" pitchFamily="2" charset="-79"/>
              </a:rPr>
              <a:t>לדוגמה- שחזור האירוע שוב ושוב במשחק, חלומות, "פלאשבקים"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800" b="1" dirty="0">
                <a:cs typeface="Assistant" pitchFamily="2" charset="-79"/>
              </a:rPr>
              <a:t>2. </a:t>
            </a:r>
            <a:r>
              <a:rPr lang="he-IL" sz="1800" b="1" u="sng" dirty="0">
                <a:cs typeface="Assistant" pitchFamily="2" charset="-79"/>
              </a:rPr>
              <a:t>הימנעות</a:t>
            </a:r>
            <a:r>
              <a:rPr lang="he-IL" sz="1800" b="1" dirty="0">
                <a:cs typeface="Assistant" pitchFamily="2" charset="-79"/>
              </a:rPr>
              <a:t> מגירויים פנימיים או חיצוניים שקשורים לטראומה ו/ או ירידה בעניין בפעילויות חברתיות ו/או מהנות וברגשות חיוביים הקשורים אליהם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800" b="1" dirty="0">
                <a:cs typeface="Assistant" pitchFamily="2" charset="-79"/>
              </a:rPr>
              <a:t>3. שינויים בעוררות ובתגובתיות</a:t>
            </a:r>
          </a:p>
          <a:p>
            <a:pPr marL="914400" lvl="2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cs typeface="Assistant" pitchFamily="2" charset="-79"/>
              </a:rPr>
              <a:t>לדוגמה-</a:t>
            </a:r>
            <a:r>
              <a:rPr lang="en-US" sz="1600" dirty="0">
                <a:cs typeface="Assistant" pitchFamily="2" charset="-79"/>
              </a:rPr>
              <a:t> </a:t>
            </a:r>
            <a:r>
              <a:rPr lang="he-IL" sz="1600" dirty="0">
                <a:cs typeface="Assistant" pitchFamily="2" charset="-79"/>
              </a:rPr>
              <a:t>עוררות יתר, עצבנות, קשיי ריכוז וקשיי שינה, דריכות, תגובתיות מוגברת לרעשים או גירויים בלתי צפויים</a:t>
            </a:r>
            <a:r>
              <a:rPr lang="en-US" sz="1600" dirty="0">
                <a:cs typeface="Assistant" pitchFamily="2" charset="-79"/>
              </a:rPr>
              <a:t>.</a:t>
            </a:r>
          </a:p>
          <a:p>
            <a:pPr rtl="1">
              <a:lnSpc>
                <a:spcPct val="100000"/>
              </a:lnSpc>
              <a:spcAft>
                <a:spcPts val="800"/>
              </a:spcAft>
            </a:pPr>
            <a:endParaRPr lang="he-IL" sz="2200" dirty="0"/>
          </a:p>
        </p:txBody>
      </p:sp>
    </p:spTree>
    <p:extLst>
      <p:ext uri="{BB962C8B-B14F-4D97-AF65-F5344CB8AC3E}">
        <p14:creationId xmlns:p14="http://schemas.microsoft.com/office/powerpoint/2010/main" val="1476634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7F3FF0-E09A-72D9-809B-7ED9B4CA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en-US" sz="4300" b="1" dirty="0">
                <a:latin typeface="+mn-lt"/>
                <a:cs typeface="Assistant" pitchFamily="2" charset="-79"/>
              </a:rPr>
              <a:t>PTSD</a:t>
            </a:r>
            <a:r>
              <a:rPr lang="he-IL" sz="4300" b="1" dirty="0">
                <a:latin typeface="+mn-lt"/>
                <a:cs typeface="Assistant" pitchFamily="2" charset="-79"/>
              </a:rPr>
              <a:t> אצל ילדים לעומת מבוגרים</a:t>
            </a:r>
            <a:endParaRPr lang="en-US" sz="4300" b="1" dirty="0">
              <a:latin typeface="+mn-lt"/>
              <a:cs typeface="Assistant" pitchFamily="2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3C13C6-77B5-DC21-6000-E342FE7E0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he-IL" sz="2400" dirty="0">
                <a:cs typeface="Assistant" pitchFamily="2" charset="-79"/>
              </a:rPr>
              <a:t>סימפטומים זהים, אך הביטוי שלהם שונה. </a:t>
            </a:r>
          </a:p>
          <a:p>
            <a:pPr lvl="1">
              <a:lnSpc>
                <a:spcPct val="107000"/>
              </a:lnSpc>
            </a:pPr>
            <a:r>
              <a:rPr lang="he-IL" sz="2000" dirty="0">
                <a:cs typeface="Assistant" pitchFamily="2" charset="-79"/>
              </a:rPr>
              <a:t>ילדים- דגש על הביטוי </a:t>
            </a:r>
            <a:r>
              <a:rPr lang="he-IL" sz="2000" b="1" dirty="0">
                <a:cs typeface="Assistant" pitchFamily="2" charset="-79"/>
              </a:rPr>
              <a:t>ההתנהגותי</a:t>
            </a:r>
            <a:r>
              <a:rPr lang="he-IL" sz="2000" dirty="0">
                <a:cs typeface="Assistant" pitchFamily="2" charset="-79"/>
              </a:rPr>
              <a:t> של הסימפטומים.</a:t>
            </a:r>
          </a:p>
          <a:p>
            <a:pPr lvl="1">
              <a:lnSpc>
                <a:spcPct val="107000"/>
              </a:lnSpc>
            </a:pPr>
            <a:r>
              <a:rPr lang="he-IL" sz="2000" dirty="0">
                <a:cs typeface="Assistant" pitchFamily="2" charset="-79"/>
              </a:rPr>
              <a:t>מבוגרים- דגש על </a:t>
            </a:r>
            <a:r>
              <a:rPr lang="he-IL" sz="2000" b="1" dirty="0">
                <a:cs typeface="Assistant" pitchFamily="2" charset="-79"/>
              </a:rPr>
              <a:t>דיווח</a:t>
            </a:r>
            <a:r>
              <a:rPr lang="he-IL" sz="2000" dirty="0">
                <a:cs typeface="Assistant" pitchFamily="2" charset="-79"/>
              </a:rPr>
              <a:t> של החוויה הפנימית שלהם- אינטרוספקציה.</a:t>
            </a:r>
          </a:p>
          <a:p>
            <a:pPr lvl="1">
              <a:lnSpc>
                <a:spcPct val="107000"/>
              </a:lnSpc>
            </a:pPr>
            <a:endParaRPr lang="he-IL" sz="2000" dirty="0">
              <a:cs typeface="Assistant" pitchFamily="2" charset="-79"/>
            </a:endParaRPr>
          </a:p>
          <a:p>
            <a:pPr>
              <a:lnSpc>
                <a:spcPct val="107000"/>
              </a:lnSpc>
            </a:pPr>
            <a:r>
              <a:rPr lang="he-IL" sz="2400" dirty="0">
                <a:cs typeface="Assistant" pitchFamily="2" charset="-79"/>
              </a:rPr>
              <a:t>אצל ילדים יופיע לעיתים דווקא עיסוק מוגבר בטראומה (בניגוד להימנעות)</a:t>
            </a:r>
          </a:p>
          <a:p>
            <a:pPr lvl="1">
              <a:lnSpc>
                <a:spcPct val="107000"/>
              </a:lnSpc>
            </a:pPr>
            <a:endParaRPr lang="he-IL" sz="2000" dirty="0">
              <a:cs typeface="Assistant" pitchFamily="2" charset="-79"/>
            </a:endParaRPr>
          </a:p>
          <a:p>
            <a:pPr>
              <a:lnSpc>
                <a:spcPct val="107000"/>
              </a:lnSpc>
            </a:pPr>
            <a:r>
              <a:rPr lang="he-IL" sz="2400" dirty="0">
                <a:cs typeface="Assistant" pitchFamily="2" charset="-79"/>
              </a:rPr>
              <a:t>הימנעות נפוצה פחות אצל ילדים משום שהם פחות בשליטה על סביבתם החיצונית</a:t>
            </a:r>
          </a:p>
          <a:p>
            <a:pPr lvl="1">
              <a:lnSpc>
                <a:spcPct val="107000"/>
              </a:lnSpc>
            </a:pPr>
            <a:endParaRPr lang="he-IL" sz="2000" dirty="0">
              <a:cs typeface="Assistant" pitchFamily="2" charset="-79"/>
            </a:endParaRPr>
          </a:p>
          <a:p>
            <a:pPr>
              <a:lnSpc>
                <a:spcPct val="107000"/>
              </a:lnSpc>
            </a:pPr>
            <a:r>
              <a:rPr lang="he-IL" sz="2400" dirty="0">
                <a:cs typeface="Assistant" pitchFamily="2" charset="-79"/>
              </a:rPr>
              <a:t>בקרב ילדים הסיכון לטראומה דרך חשיפה עקיפה גובר כאשר האירוע קורה לדמות המטפלת</a:t>
            </a:r>
          </a:p>
        </p:txBody>
      </p:sp>
    </p:spTree>
    <p:extLst>
      <p:ext uri="{BB962C8B-B14F-4D97-AF65-F5344CB8AC3E}">
        <p14:creationId xmlns:p14="http://schemas.microsoft.com/office/powerpoint/2010/main" val="379858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7F3FF0-E09A-72D9-809B-7ED9B4CA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>
                <a:latin typeface="+mn-lt"/>
                <a:cs typeface="Assistant" pitchFamily="2" charset="-79"/>
              </a:rPr>
              <a:t>חוויית טראומה אצל ילדים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3C13C6-77B5-DC21-6000-E342FE7E0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825625"/>
            <a:ext cx="10325100" cy="4351338"/>
          </a:xfrm>
        </p:spPr>
        <p:txBody>
          <a:bodyPr>
            <a:normAutofit/>
          </a:bodyPr>
          <a:lstStyle/>
          <a:p>
            <a:pPr rtl="1">
              <a:spcAft>
                <a:spcPts val="800"/>
              </a:spcAft>
            </a:pPr>
            <a:r>
              <a:rPr lang="he-IL" sz="2000" dirty="0">
                <a:effectLst/>
                <a:ea typeface="Calibri" panose="020F0502020204030204" pitchFamily="34" charset="0"/>
                <a:cs typeface="Assistant" pitchFamily="2" charset="-79"/>
              </a:rPr>
              <a:t>אירוע פתאומי מאיים על הנחת היסוד </a:t>
            </a:r>
            <a:r>
              <a:rPr lang="he-IL" sz="2000" b="1" dirty="0">
                <a:effectLst/>
                <a:ea typeface="Calibri" panose="020F0502020204030204" pitchFamily="34" charset="0"/>
                <a:cs typeface="Assistant" pitchFamily="2" charset="-79"/>
              </a:rPr>
              <a:t>שהעולם הוא מקום מוגן ובטוח</a:t>
            </a:r>
          </a:p>
          <a:p>
            <a:pPr rtl="1">
              <a:spcAft>
                <a:spcPts val="800"/>
              </a:spcAft>
            </a:pPr>
            <a:endParaRPr lang="he-IL" sz="20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rtl="1">
              <a:spcAft>
                <a:spcPts val="800"/>
              </a:spcAft>
            </a:pPr>
            <a:r>
              <a:rPr lang="he-IL" sz="2000" b="1" dirty="0">
                <a:effectLst/>
                <a:ea typeface="Calibri" panose="020F0502020204030204" pitchFamily="34" charset="0"/>
                <a:cs typeface="Assistant" pitchFamily="2" charset="-79"/>
              </a:rPr>
              <a:t>חוסר יכולת להבין ולפרש </a:t>
            </a:r>
            <a:r>
              <a:rPr lang="he-IL" sz="2000" dirty="0">
                <a:effectLst/>
                <a:ea typeface="Calibri" panose="020F0502020204030204" pitchFamily="34" charset="0"/>
                <a:cs typeface="Assistant" pitchFamily="2" charset="-79"/>
              </a:rPr>
              <a:t>את האירוע הטראומטי פוגע בתחושת הילד שהוא מבין "איך העולם עובד"</a:t>
            </a:r>
          </a:p>
          <a:p>
            <a:pPr rtl="1">
              <a:spcAft>
                <a:spcPts val="800"/>
              </a:spcAft>
            </a:pPr>
            <a:endParaRPr lang="he-IL" sz="2000" dirty="0">
              <a:effectLst/>
              <a:ea typeface="Calibri" panose="020F0502020204030204" pitchFamily="34" charset="0"/>
              <a:cs typeface="Assistant" pitchFamily="2" charset="-79"/>
            </a:endParaRPr>
          </a:p>
          <a:p>
            <a:pPr rtl="1">
              <a:spcAft>
                <a:spcPts val="800"/>
              </a:spcAft>
            </a:pPr>
            <a:r>
              <a:rPr lang="he-IL" sz="2000" dirty="0">
                <a:effectLst/>
                <a:ea typeface="Calibri" panose="020F0502020204030204" pitchFamily="34" charset="0"/>
                <a:cs typeface="Assistant" pitchFamily="2" charset="-79"/>
              </a:rPr>
              <a:t>חוויית </a:t>
            </a:r>
            <a:r>
              <a:rPr lang="he-IL" sz="2000" b="1" dirty="0">
                <a:effectLst/>
                <a:ea typeface="Calibri" panose="020F0502020204030204" pitchFamily="34" charset="0"/>
                <a:cs typeface="Assistant" pitchFamily="2" charset="-79"/>
              </a:rPr>
              <a:t>חוסר האונים </a:t>
            </a:r>
            <a:r>
              <a:rPr lang="he-IL" sz="2000" dirty="0">
                <a:effectLst/>
                <a:ea typeface="Calibri" panose="020F0502020204030204" pitchFamily="34" charset="0"/>
                <a:cs typeface="Assistant" pitchFamily="2" charset="-79"/>
              </a:rPr>
              <a:t>בעת האירוע מערערת את ביטחון הילד ביכולתו לשלוט על עצמו וסביבתו</a:t>
            </a:r>
          </a:p>
          <a:p>
            <a:pPr rtl="1">
              <a:spcAft>
                <a:spcPts val="800"/>
              </a:spcAft>
            </a:pPr>
            <a:endParaRPr lang="he-IL" sz="2000" dirty="0">
              <a:effectLst/>
              <a:ea typeface="Calibri" panose="020F0502020204030204" pitchFamily="34" charset="0"/>
              <a:cs typeface="Assistant" pitchFamily="2" charset="-79"/>
            </a:endParaRPr>
          </a:p>
          <a:p>
            <a:pPr rtl="1">
              <a:spcAft>
                <a:spcPts val="800"/>
              </a:spcAft>
            </a:pPr>
            <a:r>
              <a:rPr lang="he-I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ssistant" pitchFamily="2" charset="-79"/>
              </a:rPr>
              <a:t>טראומה עלולה להתבטא גם </a:t>
            </a:r>
            <a:r>
              <a:rPr lang="he-I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ssistant" pitchFamily="2" charset="-79"/>
              </a:rPr>
              <a:t>בפגיעה בתחושת הביטחון העצמי </a:t>
            </a:r>
            <a:r>
              <a:rPr lang="he-I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ssistant" pitchFamily="2" charset="-79"/>
              </a:rPr>
              <a:t>של הילד והביטחון שלו ב"חוזק" של הוריו במתבטא ביכולתם לשמור ולהגן עליו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1">
              <a:spcAft>
                <a:spcPts val="800"/>
              </a:spcAft>
            </a:pPr>
            <a:endParaRPr lang="he-IL" sz="2600" dirty="0"/>
          </a:p>
        </p:txBody>
      </p:sp>
      <p:pic>
        <p:nvPicPr>
          <p:cNvPr id="3076" name="Picture 4" descr="Woman Practicing Selfcare And Accepting Herself Mental Health Illustration  Vector, Pain, Stress, Embracing PNG and Vector with Transparent Background  for Free Download">
            <a:extLst>
              <a:ext uri="{FF2B5EF4-FFF2-40B4-BE49-F238E27FC236}">
                <a16:creationId xmlns:a16="http://schemas.microsoft.com/office/drawing/2014/main" id="{DA58C476-5AF2-B834-9434-0E8B4B8C9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-285750"/>
            <a:ext cx="3450431" cy="230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433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E75EA7-A96E-C9FC-D769-ECE7C9523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8712" y="605686"/>
            <a:ext cx="7786911" cy="1036509"/>
          </a:xfrm>
        </p:spPr>
        <p:txBody>
          <a:bodyPr>
            <a:noAutofit/>
          </a:bodyPr>
          <a:lstStyle/>
          <a:p>
            <a:r>
              <a:rPr lang="he-IL" sz="4400" b="1" dirty="0">
                <a:latin typeface="Assistant" pitchFamily="2" charset="-79"/>
                <a:cs typeface="Assistant" pitchFamily="2" charset="-79"/>
              </a:rPr>
              <a:t>התמודדות עם טראומה אצל ילדים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4F3610B-F7A6-C57C-7FDA-4880E221B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0770" y="2034313"/>
            <a:ext cx="8831208" cy="3632976"/>
          </a:xfrm>
        </p:spPr>
        <p:txBody>
          <a:bodyPr>
            <a:normAutofit/>
          </a:bodyPr>
          <a:lstStyle/>
          <a:p>
            <a:pPr algn="r"/>
            <a:r>
              <a:rPr lang="he-IL" dirty="0">
                <a:latin typeface="Assistant" pitchFamily="2" charset="-79"/>
                <a:cs typeface="Assistant" pitchFamily="2" charset="-79"/>
              </a:rPr>
              <a:t>מהו הצורך העיקרי שנפגע בקרב ילדים בעתות חירום? </a:t>
            </a:r>
          </a:p>
          <a:p>
            <a:pPr algn="r"/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algn="r"/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algn="r"/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marL="457200" indent="-457200" algn="r">
              <a:buAutoNum type="arabicPeriod"/>
            </a:pPr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marL="457200" indent="-457200" algn="r">
              <a:buAutoNum type="arabicPeriod"/>
            </a:pPr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marL="457200" indent="-457200" algn="r">
              <a:buAutoNum type="arabicPeriod"/>
            </a:pPr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marL="457200" indent="-457200" algn="r">
              <a:buAutoNum type="arabicPeriod"/>
            </a:pPr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marL="457200" indent="-457200" algn="r">
              <a:buAutoNum type="arabicPeriod"/>
            </a:pPr>
            <a:endParaRPr lang="he-IL" dirty="0"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6FCD76DB-62D3-6DFF-0DF1-18720AAB694E}"/>
              </a:ext>
            </a:extLst>
          </p:cNvPr>
          <p:cNvSpPr/>
          <p:nvPr/>
        </p:nvSpPr>
        <p:spPr>
          <a:xfrm>
            <a:off x="8326836" y="2740606"/>
            <a:ext cx="1728787" cy="7692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b="1" dirty="0"/>
              <a:t>תחושת ביטחון </a:t>
            </a:r>
          </a:p>
        </p:txBody>
      </p:sp>
      <p:cxnSp>
        <p:nvCxnSpPr>
          <p:cNvPr id="6" name="מחבר חץ ישר 5">
            <a:extLst>
              <a:ext uri="{FF2B5EF4-FFF2-40B4-BE49-F238E27FC236}">
                <a16:creationId xmlns:a16="http://schemas.microsoft.com/office/drawing/2014/main" id="{E29CAFBB-EE3F-CEC3-AE2D-325BB36F6BE3}"/>
              </a:ext>
            </a:extLst>
          </p:cNvPr>
          <p:cNvCxnSpPr/>
          <p:nvPr/>
        </p:nvCxnSpPr>
        <p:spPr>
          <a:xfrm flipH="1">
            <a:off x="5768444" y="3125230"/>
            <a:ext cx="98697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מלבן: פינות מעוגלות 6">
            <a:extLst>
              <a:ext uri="{FF2B5EF4-FFF2-40B4-BE49-F238E27FC236}">
                <a16:creationId xmlns:a16="http://schemas.microsoft.com/office/drawing/2014/main" id="{416833B6-2CA3-6441-7D59-23943F8BFDD1}"/>
              </a:ext>
            </a:extLst>
          </p:cNvPr>
          <p:cNvSpPr/>
          <p:nvPr/>
        </p:nvSpPr>
        <p:spPr>
          <a:xfrm>
            <a:off x="2496528" y="2740606"/>
            <a:ext cx="1728787" cy="7692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b="1" dirty="0"/>
              <a:t>יכולת לנוע, להתפתח ולפעול בעולם</a:t>
            </a:r>
          </a:p>
        </p:txBody>
      </p:sp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46CA29D5-1ADB-C5AB-D075-40FC76592B7B}"/>
              </a:ext>
            </a:extLst>
          </p:cNvPr>
          <p:cNvCxnSpPr/>
          <p:nvPr/>
        </p:nvCxnSpPr>
        <p:spPr>
          <a:xfrm flipH="1">
            <a:off x="6006480" y="2944408"/>
            <a:ext cx="510900" cy="461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תמונה 34">
            <a:extLst>
              <a:ext uri="{FF2B5EF4-FFF2-40B4-BE49-F238E27FC236}">
                <a16:creationId xmlns:a16="http://schemas.microsoft.com/office/drawing/2014/main" id="{DCB9DC72-2EE3-4E1A-A6F4-2E44CC650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605" y="3797709"/>
            <a:ext cx="4073231" cy="2948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177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>
            <a:extLst>
              <a:ext uri="{FF2B5EF4-FFF2-40B4-BE49-F238E27FC236}">
                <a16:creationId xmlns:a16="http://schemas.microsoft.com/office/drawing/2014/main" id="{F275876E-F136-8EE7-F738-7286D6597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737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latin typeface="Assistant" pitchFamily="2" charset="-79"/>
                <a:cs typeface="Assistant" pitchFamily="2" charset="-79"/>
              </a:rPr>
              <a:t>מהו תפקיד ההורה בעת חשיפה למצבי חירום?</a:t>
            </a:r>
          </a:p>
        </p:txBody>
      </p:sp>
      <p:pic>
        <p:nvPicPr>
          <p:cNvPr id="7" name="תמונה 6" descr="תמונה שמכילה לבוש, הנעלה, פני אדם, ציור&#10;&#10;התיאור נוצר באופן אוטומטי">
            <a:extLst>
              <a:ext uri="{FF2B5EF4-FFF2-40B4-BE49-F238E27FC236}">
                <a16:creationId xmlns:a16="http://schemas.microsoft.com/office/drawing/2014/main" id="{ACA17CDF-3710-0AE0-F2C4-74D2549A5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37" y="1511300"/>
            <a:ext cx="4680721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86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5B94D4-BD87-5A3B-C6D9-4198F4FDC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latin typeface="Assistant" pitchFamily="2" charset="-79"/>
                <a:cs typeface="Assistant" pitchFamily="2" charset="-79"/>
              </a:rPr>
              <a:t>קשר הורה ילד כגורם חוסן 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29D67B9-6695-3BD0-4DB8-AAE5F48C6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7428" y="2656113"/>
            <a:ext cx="3995057" cy="24758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indent="0" algn="ctr">
              <a:buNone/>
            </a:pPr>
            <a:r>
              <a:rPr lang="he-IL" b="1" dirty="0">
                <a:solidFill>
                  <a:srgbClr val="C00000"/>
                </a:solidFill>
                <a:latin typeface="Assistant" pitchFamily="2" charset="-79"/>
                <a:cs typeface="Assistant" pitchFamily="2" charset="-79"/>
              </a:rPr>
              <a:t>החוסן של ההורים הוא שיקבע במידה רבה את תגובת הילדים למצבי לחץ</a:t>
            </a:r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DA64B312-4214-AED8-8A72-D41106B2113D}"/>
              </a:ext>
            </a:extLst>
          </p:cNvPr>
          <p:cNvSpPr/>
          <p:nvPr/>
        </p:nvSpPr>
        <p:spPr>
          <a:xfrm>
            <a:off x="1095040" y="2554514"/>
            <a:ext cx="3995057" cy="27286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C00000"/>
                </a:solidFill>
                <a:latin typeface="Assistant" pitchFamily="2" charset="-79"/>
                <a:cs typeface="Assistant" pitchFamily="2" charset="-79"/>
              </a:rPr>
              <a:t>החוסן של ההורים בעצמם משתפר עקב גיוס עצמי למשימות הוריות </a:t>
            </a:r>
          </a:p>
        </p:txBody>
      </p:sp>
      <p:sp>
        <p:nvSpPr>
          <p:cNvPr id="6" name="חץ: שמאלה 5">
            <a:extLst>
              <a:ext uri="{FF2B5EF4-FFF2-40B4-BE49-F238E27FC236}">
                <a16:creationId xmlns:a16="http://schemas.microsoft.com/office/drawing/2014/main" id="{A91F9E4B-CBD7-89A2-CA22-41FDBBEA289E}"/>
              </a:ext>
            </a:extLst>
          </p:cNvPr>
          <p:cNvSpPr/>
          <p:nvPr/>
        </p:nvSpPr>
        <p:spPr>
          <a:xfrm rot="10800000">
            <a:off x="5955211" y="3598263"/>
            <a:ext cx="721359" cy="295760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: שמאלה 6">
            <a:extLst>
              <a:ext uri="{FF2B5EF4-FFF2-40B4-BE49-F238E27FC236}">
                <a16:creationId xmlns:a16="http://schemas.microsoft.com/office/drawing/2014/main" id="{7F5B1F33-5DDE-6941-EA5B-80584BCD2184}"/>
              </a:ext>
            </a:extLst>
          </p:cNvPr>
          <p:cNvSpPr/>
          <p:nvPr/>
        </p:nvSpPr>
        <p:spPr>
          <a:xfrm>
            <a:off x="5955210" y="3960055"/>
            <a:ext cx="721359" cy="295760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329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CD7F1EE-CB8E-6561-A27F-DDD94858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Assistant" pitchFamily="2" charset="-79"/>
                <a:cs typeface="Assistant" pitchFamily="2" charset="-79"/>
              </a:rPr>
              <a:t>כיצד יוצרים תחושת ביטחון כשהביטחון נסדק?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6D24360-14E9-2B3F-382E-F38B0175D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dirty="0">
              <a:latin typeface="Assistant" pitchFamily="2" charset="-79"/>
              <a:cs typeface="Assistant" pitchFamily="2" charset="-79"/>
            </a:endParaRPr>
          </a:p>
          <a:p>
            <a:pPr marL="457200" indent="-457200" algn="r">
              <a:buAutoNum type="arabicPeriod"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רוגע עצמי- 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לדאוג לעצמנו כדי שנוכל להיות שם עבור הילד 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שמירה על שגרה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 במידת האפשר – עוגנים בתוך מציאות חיצונית משתנה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מגע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 (נעים ורצוי) וביטויי חום</a:t>
            </a:r>
          </a:p>
          <a:p>
            <a:pPr marL="457200" indent="-457200" algn="r">
              <a:buAutoNum type="arabicPeriod"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הקשבה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 וניהול שיח פתוח תואם גיל</a:t>
            </a:r>
          </a:p>
          <a:p>
            <a:pPr marL="457200" indent="-457200" algn="r">
              <a:buAutoNum type="arabicPeriod"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נרמול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 התגובה הרגשית וחוויית הקושי</a:t>
            </a:r>
          </a:p>
          <a:p>
            <a:pPr marL="457200" indent="-457200" algn="r">
              <a:buAutoNum type="arabicPeriod"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חמלה עצמית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- </a:t>
            </a:r>
            <a:r>
              <a:rPr lang="en-US" dirty="0">
                <a:latin typeface="Assistant" pitchFamily="2" charset="-79"/>
                <a:cs typeface="Assistant" pitchFamily="2" charset="-79"/>
              </a:rPr>
              <a:t>Good enough parenting</a:t>
            </a:r>
            <a:endParaRPr lang="he-IL" dirty="0">
              <a:latin typeface="Assistant" pitchFamily="2" charset="-79"/>
              <a:cs typeface="Assistant" pitchFamily="2" charset="-79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5462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B1B642-4AAF-1F7D-35F8-F0617B4F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774018"/>
            <a:ext cx="10515600" cy="1325563"/>
          </a:xfrm>
        </p:spPr>
        <p:txBody>
          <a:bodyPr/>
          <a:lstStyle/>
          <a:p>
            <a:pPr algn="r"/>
            <a:r>
              <a:rPr lang="he-IL" b="1" dirty="0">
                <a:latin typeface="Assistant" pitchFamily="2" charset="-79"/>
                <a:cs typeface="Assistant" pitchFamily="2" charset="-79"/>
              </a:rPr>
              <a:t>תיווך נכון של אירועי חירום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EE2CF2F-B1A6-B2EB-082D-3040B82CA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36800"/>
            <a:ext cx="10954657" cy="5027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b="1" dirty="0">
                <a:latin typeface="Assistant" pitchFamily="2" charset="-79"/>
                <a:cs typeface="Assistant" pitchFamily="2" charset="-79"/>
              </a:rPr>
              <a:t> </a:t>
            </a:r>
          </a:p>
          <a:p>
            <a:pPr marL="0" indent="0">
              <a:buNone/>
            </a:pPr>
            <a:endParaRPr lang="he-IL" sz="1200" b="1" dirty="0"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מתן הסברים תואמי גיל</a:t>
            </a:r>
          </a:p>
          <a:p>
            <a:pPr>
              <a:lnSpc>
                <a:spcPct val="150000"/>
              </a:lnSpc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כדאי לתת לשאלות הילד להוביל את המשך השיח ולהימנע מ"לנדב" מידע עודף</a:t>
            </a:r>
          </a:p>
          <a:p>
            <a:pPr>
              <a:lnSpc>
                <a:spcPct val="150000"/>
              </a:lnSpc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יש להתחשב בשלב הקוגניטיבי בו הילד נמצא, אך גם בשונות אינדיבידואלית</a:t>
            </a:r>
            <a:endParaRPr lang="he-IL" sz="1200" dirty="0"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חשוב לתת לילד לשאול שאלות ולבטא את תחושותיו</a:t>
            </a:r>
            <a:endParaRPr lang="he-IL" sz="1200" dirty="0">
              <a:latin typeface="Assistant" pitchFamily="2" charset="-79"/>
              <a:cs typeface="Assistant" pitchFamily="2" charset="-79"/>
            </a:endParaRPr>
          </a:p>
          <a:p>
            <a:pPr>
              <a:lnSpc>
                <a:spcPct val="150000"/>
              </a:lnSpc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יש להיות מודע לכך שהשפה הלא מילולית של ההורה/ מטפל בעלת חלק משמעותי באופן בו הילד מפרש את הסיטואציה, לעיתים אף יותר מהמסר המילולי.</a:t>
            </a: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  <a:p>
            <a:endParaRPr lang="he-IL" dirty="0">
              <a:latin typeface="Assistant" pitchFamily="2" charset="-79"/>
              <a:cs typeface="Assistant" pitchFamily="2" charset="-79"/>
            </a:endParaRPr>
          </a:p>
        </p:txBody>
      </p:sp>
      <p:pic>
        <p:nvPicPr>
          <p:cNvPr id="4" name="Picture 2" descr="5 פעולות שיגרמו לילדים להקשיב לכם">
            <a:extLst>
              <a:ext uri="{FF2B5EF4-FFF2-40B4-BE49-F238E27FC236}">
                <a16:creationId xmlns:a16="http://schemas.microsoft.com/office/drawing/2014/main" id="{66BCFE97-5BD3-B576-B636-BF0512934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13" y="595437"/>
            <a:ext cx="3298371" cy="19841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2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A1F996-DAAA-D334-0929-91A2D8AF1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590" y="-118796"/>
            <a:ext cx="10323284" cy="1194934"/>
          </a:xfrm>
        </p:spPr>
        <p:txBody>
          <a:bodyPr/>
          <a:lstStyle/>
          <a:p>
            <a:pPr algn="ctr"/>
            <a:r>
              <a:rPr lang="he-IL" b="1" dirty="0">
                <a:latin typeface="Assistant" pitchFamily="2" charset="-79"/>
                <a:cs typeface="Assistant" pitchFamily="2" charset="-79"/>
              </a:rPr>
              <a:t>רמת הסבר בהתאם לשלב התפתחותי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DDF28D5-D108-623A-F320-C063EC4685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847084"/>
              </p:ext>
            </p:extLst>
          </p:nvPr>
        </p:nvGraphicFramePr>
        <p:xfrm>
          <a:off x="354579" y="872937"/>
          <a:ext cx="11213307" cy="5725805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568230">
                  <a:extLst>
                    <a:ext uri="{9D8B030D-6E8A-4147-A177-3AD203B41FA5}">
                      <a16:colId xmlns:a16="http://schemas.microsoft.com/office/drawing/2014/main" val="3306189315"/>
                    </a:ext>
                  </a:extLst>
                </a:gridCol>
                <a:gridCol w="4473778">
                  <a:extLst>
                    <a:ext uri="{9D8B030D-6E8A-4147-A177-3AD203B41FA5}">
                      <a16:colId xmlns:a16="http://schemas.microsoft.com/office/drawing/2014/main" val="1596805045"/>
                    </a:ext>
                  </a:extLst>
                </a:gridCol>
                <a:gridCol w="5171299">
                  <a:extLst>
                    <a:ext uri="{9D8B030D-6E8A-4147-A177-3AD203B41FA5}">
                      <a16:colId xmlns:a16="http://schemas.microsoft.com/office/drawing/2014/main" val="3519614059"/>
                    </a:ext>
                  </a:extLst>
                </a:gridCol>
              </a:tblGrid>
              <a:tr h="398651"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latin typeface="Assistant" pitchFamily="2" charset="-79"/>
                          <a:cs typeface="Assistant" pitchFamily="2" charset="-79"/>
                        </a:rPr>
                        <a:t>גיל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latin typeface="Assistant" pitchFamily="2" charset="-79"/>
                          <a:cs typeface="Assistant" pitchFamily="2" charset="-79"/>
                        </a:rPr>
                        <a:t>רמה </a:t>
                      </a:r>
                      <a:r>
                        <a:rPr lang="he-IL" dirty="0" err="1">
                          <a:latin typeface="Assistant" pitchFamily="2" charset="-79"/>
                          <a:cs typeface="Assistant" pitchFamily="2" charset="-79"/>
                        </a:rPr>
                        <a:t>קונגיטיבית</a:t>
                      </a:r>
                      <a:endParaRPr lang="he-IL" dirty="0">
                        <a:latin typeface="Assistant" pitchFamily="2" charset="-79"/>
                        <a:cs typeface="Assistant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dirty="0">
                          <a:latin typeface="Assistant" pitchFamily="2" charset="-79"/>
                          <a:cs typeface="Assistant" pitchFamily="2" charset="-79"/>
                        </a:rPr>
                        <a:t>רמת הסבר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155205"/>
                  </a:ext>
                </a:extLst>
              </a:tr>
              <a:tr h="881552">
                <a:tc>
                  <a:txBody>
                    <a:bodyPr/>
                    <a:lstStyle/>
                    <a:p>
                      <a:pPr algn="r" rtl="1"/>
                      <a:r>
                        <a:rPr lang="he-IL" sz="2400" b="1" dirty="0">
                          <a:latin typeface="Assistant" pitchFamily="2" charset="-79"/>
                          <a:cs typeface="Assistant" pitchFamily="2" charset="-79"/>
                        </a:rPr>
                        <a:t>0-2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he-IL" sz="200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algn="r" rtl="1"/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חשיבה סנסומוטורית- ניתן לעבד רק מה שניתן לפעול עליו באמצעות החושים.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אינם זקוקים להסבר מפורש.</a:t>
                      </a:r>
                    </a:p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endParaRPr lang="he-IL" sz="105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יש לדאוג לסביבה רגישה ומווסתת.</a:t>
                      </a:r>
                    </a:p>
                    <a:p>
                      <a:pPr marL="0" indent="0" algn="r" rtl="1">
                        <a:buFont typeface="Wingdings" panose="05000000000000000000" pitchFamily="2" charset="2"/>
                        <a:buNone/>
                      </a:pPr>
                      <a:endParaRPr lang="he-IL" sz="2000" b="0" dirty="0">
                        <a:latin typeface="Assistant" pitchFamily="2" charset="-79"/>
                        <a:cs typeface="Assistant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42097"/>
                  </a:ext>
                </a:extLst>
              </a:tr>
              <a:tr h="1314378">
                <a:tc>
                  <a:txBody>
                    <a:bodyPr/>
                    <a:lstStyle/>
                    <a:p>
                      <a:pPr algn="r" rtl="1"/>
                      <a:r>
                        <a:rPr lang="he-IL" sz="2400" b="1" dirty="0">
                          <a:latin typeface="Assistant" pitchFamily="2" charset="-79"/>
                          <a:cs typeface="Assistant" pitchFamily="2" charset="-79"/>
                        </a:rPr>
                        <a:t>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he-IL" sz="200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algn="r" rtl="1"/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חשיבה קונקרטית ומוחשית, </a:t>
                      </a:r>
                    </a:p>
                    <a:p>
                      <a:pPr algn="r" rtl="1"/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נקודת מבט אגוצנטרית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מסר קצר ופשוט, ספציפי וקונקרטי. </a:t>
                      </a:r>
                    </a:p>
                    <a:p>
                      <a:pPr algn="r" rtl="1"/>
                      <a:endParaRPr lang="he-IL" sz="105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כדאי שחלק מההסבר ישלול את המחשבה שדברים קרו באשמתם. </a:t>
                      </a:r>
                    </a:p>
                    <a:p>
                      <a:pPr algn="r" rtl="1"/>
                      <a:endParaRPr lang="he-IL" sz="105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ניתן להוסיף אלמנטים משחקיים (כמו תחרות ריצה לממ"ד בזמן מלחמה)</a:t>
                      </a:r>
                    </a:p>
                    <a:p>
                      <a:pPr marL="0" indent="0" algn="r" rtl="1">
                        <a:buFont typeface="Wingdings" panose="05000000000000000000" pitchFamily="2" charset="2"/>
                        <a:buNone/>
                      </a:pPr>
                      <a:endParaRPr lang="he-IL" sz="2000" b="0" dirty="0">
                        <a:latin typeface="Assistant" pitchFamily="2" charset="-79"/>
                        <a:cs typeface="Assistant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328076"/>
                  </a:ext>
                </a:extLst>
              </a:tr>
              <a:tr h="1921014">
                <a:tc>
                  <a:txBody>
                    <a:bodyPr/>
                    <a:lstStyle/>
                    <a:p>
                      <a:pPr algn="r" rtl="1"/>
                      <a:r>
                        <a:rPr lang="he-IL" sz="2400" b="1" dirty="0">
                          <a:latin typeface="Assistant" pitchFamily="2" charset="-79"/>
                          <a:cs typeface="Assistant" pitchFamily="2" charset="-79"/>
                        </a:rPr>
                        <a:t>7-11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he-IL" sz="200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algn="r" rtl="1"/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חשיבה מורכבת ומופשטת, אך מאפייני החשיבה טרם הבשילו לגמרי. </a:t>
                      </a:r>
                    </a:p>
                    <a:p>
                      <a:pPr algn="r" rtl="1"/>
                      <a:endParaRPr lang="he-IL" sz="200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algn="r" rtl="1"/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חשופים למידע על מצב החירום מקבוצת השווים ומהתקשורת.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הסברים רחבים, אך אמינים. עליהם לכלול מסרים של ביטחון ולהרחיק את הסכנה. </a:t>
                      </a:r>
                    </a:p>
                    <a:p>
                      <a:pPr algn="r" rtl="1"/>
                      <a:endParaRPr lang="he-IL" sz="1050" b="0" dirty="0">
                        <a:latin typeface="Assistant" pitchFamily="2" charset="-79"/>
                        <a:cs typeface="Assistant" pitchFamily="2" charset="-79"/>
                      </a:endParaRPr>
                    </a:p>
                    <a:p>
                      <a:pPr marL="285750" indent="-285750" algn="r" rtl="1">
                        <a:buFont typeface="Wingdings" panose="05000000000000000000" pitchFamily="2" charset="2"/>
                        <a:buChar char="v"/>
                      </a:pPr>
                      <a:r>
                        <a:rPr lang="he-IL" sz="2000" b="0" dirty="0">
                          <a:latin typeface="Assistant" pitchFamily="2" charset="-79"/>
                          <a:cs typeface="Assistant" pitchFamily="2" charset="-79"/>
                        </a:rPr>
                        <a:t>כדאי לשלב בהסברים תכנית פעולה ובאופן כללי לכוון את הילדים לעשייה אקטיבית.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45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759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B6B7E4-3262-772D-EDB8-2AA0B2CD9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Assistant" pitchFamily="2" charset="-79"/>
                <a:cs typeface="Assistant" pitchFamily="2" charset="-79"/>
              </a:rPr>
              <a:t>סרטון הסברה לילדים על "כיפת ברזל"</a:t>
            </a:r>
          </a:p>
        </p:txBody>
      </p:sp>
      <p:pic>
        <p:nvPicPr>
          <p:cNvPr id="4" name="מדיה מקוונת 3" title="טילי - סרטון הסברה לילדים על כיפת ברזל ואזעקות - IRON-DOME for KIDS">
            <a:hlinkClick r:id="" action="ppaction://media"/>
            <a:extLst>
              <a:ext uri="{FF2B5EF4-FFF2-40B4-BE49-F238E27FC236}">
                <a16:creationId xmlns:a16="http://schemas.microsoft.com/office/drawing/2014/main" id="{089DF1EC-12D2-DF7C-2756-1870F91138A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4725" y="1825625"/>
            <a:ext cx="77009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1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9A4C58-5646-44FE-875F-EF96FED5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715" y="1012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4000" b="1" dirty="0">
                <a:latin typeface="Assistant" pitchFamily="2" charset="-79"/>
                <a:cs typeface="Assistant" pitchFamily="2" charset="-79"/>
              </a:rPr>
              <a:t>עזרים נוספים שכדאי להשתמש בהם בעתות מצוקה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610776-388C-71E2-5E8C-340E210BA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856" y="1825625"/>
            <a:ext cx="6926943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לא להסס לפנות לעזרה של איש מקצוע, לרבות פסיכולוג, קווי חירום לגיל הרך וכד'</a:t>
            </a:r>
          </a:p>
          <a:p>
            <a:pPr marL="514350" indent="-514350">
              <a:buAutoNum type="arabicPeriod"/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סיפורים חברתיים!</a:t>
            </a:r>
          </a:p>
          <a:p>
            <a:pPr marL="514350" indent="-514350">
              <a:buAutoNum type="arabicPeriod"/>
            </a:pPr>
            <a:r>
              <a:rPr lang="he-IL" dirty="0" err="1">
                <a:latin typeface="Assistant" pitchFamily="2" charset="-79"/>
                <a:cs typeface="Assistant" pitchFamily="2" charset="-79"/>
              </a:rPr>
              <a:t>מיינדפולנס</a:t>
            </a:r>
            <a:r>
              <a:rPr lang="he-IL" dirty="0">
                <a:latin typeface="Assistant" pitchFamily="2" charset="-79"/>
                <a:cs typeface="Assistant" pitchFamily="2" charset="-79"/>
              </a:rPr>
              <a:t> לילדים (ולהורים..)</a:t>
            </a:r>
          </a:p>
          <a:p>
            <a:pPr marL="514350" indent="-514350">
              <a:buAutoNum type="arabicPeriod"/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משחקי מוזיקה ותנועה </a:t>
            </a:r>
          </a:p>
          <a:p>
            <a:pPr marL="514350" indent="-514350">
              <a:buAutoNum type="arabicPeriod"/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משחקי נשימה </a:t>
            </a:r>
          </a:p>
          <a:p>
            <a:pPr marL="514350" indent="-514350">
              <a:buAutoNum type="arabicPeriod"/>
            </a:pPr>
            <a:r>
              <a:rPr lang="he-IL" dirty="0">
                <a:latin typeface="Assistant" pitchFamily="2" charset="-79"/>
                <a:cs typeface="Assistant" pitchFamily="2" charset="-79"/>
              </a:rPr>
              <a:t>הגברת סולידריות משפחתית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F042BDC-EEAC-DDFA-AD19-22C79DFE9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81" t="27061" r="34881" b="9931"/>
          <a:stretch/>
        </p:blipFill>
        <p:spPr>
          <a:xfrm>
            <a:off x="335410" y="1285677"/>
            <a:ext cx="3980881" cy="4891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5E396101-A67C-3104-83F4-F3E9AE1218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661" b="69475" l="33322" r="46559">
                        <a14:foregroundMark x1="43438" y1="58056" x2="42396" y2="67963"/>
                        <a14:foregroundMark x1="34063" y1="58056" x2="35885" y2="67407"/>
                        <a14:foregroundMark x1="35885" y1="67407" x2="34635" y2="58704"/>
                        <a14:foregroundMark x1="34635" y1="58704" x2="35365" y2="58426"/>
                        <a14:foregroundMark x1="40729" y1="69259" x2="42031" y2="66667"/>
                        <a14:foregroundMark x1="43229" y1="65000" x2="44271" y2="68426"/>
                        <a14:foregroundMark x1="37760" y1="49167" x2="37760" y2="47222"/>
                        <a14:foregroundMark x1="43333" y1="66944" x2="43594" y2="66944"/>
                      </a14:backgroundRemoval>
                    </a14:imgEffect>
                  </a14:imgLayer>
                </a14:imgProps>
              </a:ext>
            </a:extLst>
          </a:blip>
          <a:srcRect l="31667" t="43809" r="51786" b="27673"/>
          <a:stretch/>
        </p:blipFill>
        <p:spPr>
          <a:xfrm>
            <a:off x="10562770" y="5289204"/>
            <a:ext cx="1582057" cy="153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88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E16FE2-973F-37BF-62B8-4A2795B47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32" y="1937714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he-IL" sz="3700" b="1" dirty="0">
                <a:latin typeface="Assistant" pitchFamily="2" charset="-79"/>
                <a:cs typeface="Assistant" pitchFamily="2" charset="-79"/>
              </a:rPr>
              <a:t>סיפור חברתי לדוגמא</a:t>
            </a:r>
            <a:endParaRPr lang="en-US" sz="3700" b="1" dirty="0">
              <a:latin typeface="Assistant" pitchFamily="2" charset="-79"/>
              <a:cs typeface="Assistant" pitchFamily="2" charset="-79"/>
            </a:endParaRP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23FA70D1-BF4C-B776-4B9D-57B1D1AAE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9979" t="24423" r="20355" b="18872"/>
          <a:stretch/>
        </p:blipFill>
        <p:spPr>
          <a:xfrm>
            <a:off x="7845447" y="1155464"/>
            <a:ext cx="3785445" cy="230901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CEFCF98D-157C-4CAC-DF43-CFEAA1B359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29" t="33439" r="29524" b="20526"/>
          <a:stretch/>
        </p:blipFill>
        <p:spPr>
          <a:xfrm>
            <a:off x="4001152" y="3771825"/>
            <a:ext cx="3703320" cy="202391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A1BA2C8D-E9C3-5AB3-0AE1-F80796CF96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024" t="24652" r="27619" b="19789"/>
          <a:stretch/>
        </p:blipFill>
        <p:spPr>
          <a:xfrm>
            <a:off x="4001152" y="1166170"/>
            <a:ext cx="3703320" cy="229830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F382D08-988D-4A7A-B99F-1A5144E836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95" t="24653" r="18928" b="19153"/>
          <a:stretch/>
        </p:blipFill>
        <p:spPr>
          <a:xfrm>
            <a:off x="7932998" y="3771825"/>
            <a:ext cx="3703320" cy="211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1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של Office 2013 - 2022">
  <a:themeElements>
    <a:clrScheme name="ערכת נושא של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של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של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ערכת נושא של 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5586</TotalTime>
  <Words>890</Words>
  <Application>Microsoft Office PowerPoint</Application>
  <PresentationFormat>מסך רחב</PresentationFormat>
  <Paragraphs>145</Paragraphs>
  <Slides>16</Slides>
  <Notes>15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3" baseType="lpstr">
      <vt:lpstr>Arial</vt:lpstr>
      <vt:lpstr>Assistant</vt:lpstr>
      <vt:lpstr>Calibri</vt:lpstr>
      <vt:lpstr>Calibri Light</vt:lpstr>
      <vt:lpstr>Times New Roman</vt:lpstr>
      <vt:lpstr>Wingdings</vt:lpstr>
      <vt:lpstr>ערכת נושא של Office 2013 - 2022</vt:lpstr>
      <vt:lpstr>התמודדות עם אירועים טראומטיים בילדות</vt:lpstr>
      <vt:lpstr>מהי טראומה?</vt:lpstr>
      <vt:lpstr>מהי טראומה?</vt:lpstr>
      <vt:lpstr>חוויית טראומה והשלכותיה</vt:lpstr>
      <vt:lpstr>  הפרעת דחק פוסט טראומטית (PTSD) בילדות   קריטריונים לאבחנה ע"פ DC:0-5 </vt:lpstr>
      <vt:lpstr>PTSD אצל ילדים לעומת מבוגרים</vt:lpstr>
      <vt:lpstr>חוויית טראומה אצל ילדים</vt:lpstr>
      <vt:lpstr>התמודדות עם טראומה אצל ילדים</vt:lpstr>
      <vt:lpstr>מהו תפקיד ההורה בעת חשיפה למצבי חירום?</vt:lpstr>
      <vt:lpstr>קשר הורה ילד כגורם חוסן </vt:lpstr>
      <vt:lpstr>כיצד יוצרים תחושת ביטחון כשהביטחון נסדק?</vt:lpstr>
      <vt:lpstr>תיווך נכון של אירועי חירום </vt:lpstr>
      <vt:lpstr>רמת הסבר בהתאם לשלב התפתחותי</vt:lpstr>
      <vt:lpstr>סרטון הסברה לילדים על "כיפת ברזל"</vt:lpstr>
      <vt:lpstr>עזרים נוספים שכדאי להשתמש בהם בעתות מצוקה</vt:lpstr>
      <vt:lpstr>סיפור חברתי לדוגמא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 מהי טראומה בכללי, מה הסימפטומים שלה, לדייק מהDSM</dc:title>
  <dc:creator>Or Sade</dc:creator>
  <cp:lastModifiedBy>מעיין מייזליץ</cp:lastModifiedBy>
  <cp:revision>24</cp:revision>
  <dcterms:created xsi:type="dcterms:W3CDTF">2023-12-15T15:08:57Z</dcterms:created>
  <dcterms:modified xsi:type="dcterms:W3CDTF">2024-05-15T07:23:56Z</dcterms:modified>
</cp:coreProperties>
</file>