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</p:sldMasterIdLst>
  <p:notesMasterIdLst>
    <p:notesMasterId r:id="rId9"/>
  </p:notesMasterIdLst>
  <p:sldIdLst>
    <p:sldId id="259" r:id="rId2"/>
    <p:sldId id="367" r:id="rId3"/>
    <p:sldId id="368" r:id="rId4"/>
    <p:sldId id="369" r:id="rId5"/>
    <p:sldId id="370" r:id="rId6"/>
    <p:sldId id="371" r:id="rId7"/>
    <p:sldId id="372" r:id="rId8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y German" initials="AG" lastIdx="2" clrIdx="0">
    <p:extLst>
      <p:ext uri="{19B8F6BF-5375-455C-9EA6-DF929625EA0E}">
        <p15:presenceInfo xmlns:p15="http://schemas.microsoft.com/office/powerpoint/2012/main" userId="05ae5c36d565a09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F1A"/>
    <a:srgbClr val="F6640A"/>
    <a:srgbClr val="C9D2D8"/>
    <a:srgbClr val="A8B1AC"/>
    <a:srgbClr val="151513"/>
    <a:srgbClr val="7B65B0"/>
    <a:srgbClr val="B37C51"/>
    <a:srgbClr val="E9EEF2"/>
    <a:srgbClr val="B0B2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F276B-D756-4400-843A-4750C1B8EC4C}" type="datetimeFigureOut">
              <a:rPr lang="x-none" smtClean="0"/>
              <a:t>12/7/2021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6AAB4-F6CE-43C3-B8E2-F4209171FCC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56689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29A9E2-D8BF-45FD-8A6D-C91299852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DC11CBB-9938-4F59-96FC-34F5D87FB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7201CB2-EBC4-4DE6-8BE7-9B23019D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12/7/2021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06C053-F5C9-4365-8A34-F4B3D8B4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EEA90CA-B63F-4A19-8242-63FB25B72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42958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09255D-A716-44A4-9E71-69C8A657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B0EC5B-0153-4BD6-8F34-3282909DA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45C051-ACE9-4061-9F17-D2009CFE6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12/7/2021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600B1ED-EC5C-44DF-A870-5B38220D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6897BD9-8644-4538-BB76-9FAAC220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212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8A07D3-0219-4FBF-9A9F-34BDF9704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6853E01-3CAD-4DBB-8823-DE891A568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5A88E72-B718-4DB1-AB91-329B9F8B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12/7/2021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81434E-08DE-4C9A-AC11-A2EC68E19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AF23E6-4B20-4BE8-9B11-8CC7BCC9B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1405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4D8AEC-A9E6-4A98-8833-49571417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CA29CC-4495-49A5-A0C5-D6F5C51C58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78727C4-1E9A-4649-B987-214036A09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129D89F-8645-4116-9A01-727E38A5F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12/7/2021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A0AAFE5-5299-45CC-AF40-FD370E452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02B07C7-3684-421E-9F36-F0B2E50BF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4943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04FF28-652F-4412-B10C-F4596F4F5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E35C246-2833-476D-842F-BA8A2176B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99C36EE-BFE3-4EE2-9AC7-3D935E2D5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296FFAB-6C3D-46F8-8CA3-2D9A00971C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57CAEB3-1F56-4CF7-B274-498C08E44E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724ADD1-B5FC-4F6A-955C-4D104E029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12/7/2021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E6F4DD9-5F13-4C6A-B96C-9659B199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B51DCCF-1285-45A6-BACF-3CF9F7130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48383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D79FFD-334E-4037-95A1-66C8B8848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582E94F-E88C-4BF6-A534-0538C56D4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12/7/2021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65702D5-DE6F-45E6-A397-6F1B81AD4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794BDE5-5FAD-4302-B527-19FB518D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2396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46D01C2-90FB-4DE6-B5BE-4A35EE27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12/7/2021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1DE07E1-5F3F-4BCA-9815-1E7650137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5425626-F060-4F54-81CC-FD2C9C7B4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179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7E3D96-CF71-4870-9BD8-DD915FA8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4C01CF-5DED-4548-87F5-9515206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32B23D8-1633-4683-A077-AFCC29B8C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E101948-931B-4EE0-99BD-5C30B34B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12/7/2021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AFB6BDF-C237-475C-9CB4-E7F5B83A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80C353E-1ECC-49D1-A38B-A4DC2E3E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611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16030F-EEE1-428F-8047-1CD16A083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4E570DB-34F4-4C87-8B60-6728C3C522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C7F6316-FA70-4757-B9A8-3534BC8FF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BB3667F-649C-4E5A-A035-8C4A0F87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12/7/2021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CBC5013-4230-4E9B-9B12-1CFC2A3B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6E2CF8E-4918-4600-A517-F9A7878E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3174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82A31B-C022-44A7-B93E-1FAEA816D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D4B1F4A-5C04-4F16-88F3-B43D28E1E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3C7F35-41F0-4DE9-A043-B775E4D8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12/7/2021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3E9425-00F6-4A26-A8B9-2B422212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0AE29B8-CEB0-47EE-8745-13B42F50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0155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5FB3CAA-4B21-4CB6-AA14-E3FDD179FF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7E76884-F036-493D-85D3-43C2B8062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BED8317-D423-4F28-9661-74FB8A80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12/7/2021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16938C4-DEBF-4513-A4BD-5836E880A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447671-B310-44E5-A299-E2DBB153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3226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E35235F-A085-477E-8234-48C94FE78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1648506-8D3D-487B-8467-07E217753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DEBE27-1BAD-47DC-B3D0-7C1255401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CE9E8-7562-4D0A-9B4B-955B156BD39A}" type="datetimeFigureOut">
              <a:rPr lang="x-none" smtClean="0"/>
              <a:t>12/7/2021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67EAF0-7A76-4025-BED7-890323BB2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3CF55F4-3BE7-4340-B678-EA5748C50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9488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160256"/>
            <a:ext cx="9603275" cy="527901"/>
          </a:xfrm>
        </p:spPr>
        <p:txBody>
          <a:bodyPr>
            <a:noAutofit/>
          </a:bodyPr>
          <a:lstStyle/>
          <a:p>
            <a:pPr algn="ctr"/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מבוא לפילוסופיה יוונית – סמסטר סתיו</a:t>
            </a:r>
            <a:endParaRPr lang="x-none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F5CDDCA6-AAB3-4AAE-BDDE-118E273BC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775" y="955040"/>
            <a:ext cx="10341353" cy="5285505"/>
          </a:xfrm>
        </p:spPr>
        <p:txBody>
          <a:bodyPr>
            <a:normAutofit fontScale="92500" lnSpcReduction="10000"/>
          </a:bodyPr>
          <a:lstStyle/>
          <a:p>
            <a:pPr marL="0" indent="0" algn="ctr" rtl="1">
              <a:buNone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 מבנה השיעור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מיתוס ההיזכרות – למה ועל מה?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מה פירוש "כל הטבע ממוצא אחד הוא"?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למה לתאר את הלמידה כמשהו שקרה בעבר?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תצוגת </a:t>
            </a:r>
            <a:r>
              <a:rPr lang="he-IL" sz="3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תכלית</a:t>
            </a: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lang="en-US" sz="3400" b="1" i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Epideixis</a:t>
            </a:r>
            <a:r>
              <a:rPr lang="he-IL" sz="3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r>
              <a:rPr lang="he-IL" sz="3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עם העבד של מנון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האם העבד למד מתוך עצמו?  עכשיו או בגלגול קודם?</a:t>
            </a:r>
            <a:endParaRPr lang="he-IL" sz="3400" b="1" i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החצי השני של הדיאלוג – איך להשיג סגולה טובה בלי לדעת מהי?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מתקדמים </a:t>
            </a:r>
            <a:r>
              <a:rPr lang="en-US" b="1" i="1" dirty="0">
                <a:latin typeface="David" panose="020E0502060401010101" pitchFamily="34" charset="-79"/>
                <a:cs typeface="David" panose="020E0502060401010101" pitchFamily="34" charset="-79"/>
              </a:rPr>
              <a:t>ex </a:t>
            </a:r>
            <a:r>
              <a:rPr lang="en-US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hypotheseos</a:t>
            </a:r>
            <a:r>
              <a:rPr lang="he-IL" b="1" i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(על בסיס הנחה מסוימת)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סגולה טובה וידיעה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השיחה בין </a:t>
            </a:r>
            <a:r>
              <a:rPr lang="he-IL" sz="3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סוקראטס</a:t>
            </a: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לאניטוס</a:t>
            </a:r>
            <a:endParaRPr lang="en-US" sz="34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הדרך </a:t>
            </a:r>
            <a:r>
              <a:rPr lang="he-IL" sz="3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ללריסה</a:t>
            </a:r>
            <a:endParaRPr lang="he-IL" sz="34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rabicPeriod"/>
            </a:pPr>
            <a:endParaRPr lang="he-IL" sz="3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rabicPeriod"/>
            </a:pPr>
            <a:endParaRPr lang="he-IL" sz="3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r" rtl="1">
              <a:buNone/>
            </a:pP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FBD7104-28D8-4A32-A5E3-9A9A20D1D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9138"/>
            <a:ext cx="818862" cy="81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3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2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B99354E-239E-42B0-A90A-9E6E2A033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858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4C166F8-7ADB-4F97-BD21-F853B67F91B5}"/>
              </a:ext>
            </a:extLst>
          </p:cNvPr>
          <p:cNvSpPr txBox="1"/>
          <p:nvPr/>
        </p:nvSpPr>
        <p:spPr>
          <a:xfrm>
            <a:off x="7006975" y="1997839"/>
            <a:ext cx="48904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"וכיוון שהנשמה היא בת-אלמוות ונולדה פעמים רבות וראתה את אשר כאן ואת אשר בשאול ואת כל הדברים, 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הרי אין שום דבר שלא למדה לדעתו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.  לפיכך אין פלא בזה שיש ביכולתה להיזכר...כי מאחר שכל הטבע 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ממוצא אחד הוא </a:t>
            </a:r>
            <a:r>
              <a:rPr lang="he-IL" b="1" i="1" dirty="0"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lang="en-US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syngennes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r>
              <a:rPr lang="he-IL" i="1" dirty="0">
                <a:latin typeface="David" panose="020E0502060401010101" pitchFamily="34" charset="-79"/>
                <a:cs typeface="David" panose="020E0502060401010101" pitchFamily="34" charset="-79"/>
              </a:rPr>
              <a:t>,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והנשמה למדה לדעת את הכל, הרי אין כל מניעה שמי שיזכירו לו דבר אחד בלבד – הוא שנקרא לימוד בפי בני האדם – יעלה בעצמו את כל השאר, אם אדם אמיץ-רוח הוא ולא יאמר נואש בדרך חיפושו.  שהרי החיפוש והלימוד (</a:t>
            </a:r>
            <a:r>
              <a:rPr lang="en-US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mathêsis</a:t>
            </a:r>
            <a:r>
              <a:rPr lang="he-IL" i="1" dirty="0">
                <a:latin typeface="David" panose="020E0502060401010101" pitchFamily="34" charset="-79"/>
                <a:cs typeface="David" panose="020E0502060401010101" pitchFamily="34" charset="-79"/>
              </a:rPr>
              <a:t>) – 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כולו היזכרות (</a:t>
            </a:r>
            <a:r>
              <a:rPr lang="en-US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anamnêsis</a:t>
            </a:r>
            <a:r>
              <a:rPr lang="he-IL" i="1" dirty="0">
                <a:latin typeface="David" panose="020E0502060401010101" pitchFamily="34" charset="-79"/>
                <a:cs typeface="David" panose="020E0502060401010101" pitchFamily="34" charset="-79"/>
              </a:rPr>
              <a:t>)."</a:t>
            </a:r>
            <a:endParaRPr lang="x-none" i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DB36F1C-1CE3-4240-9169-70C99377B812}"/>
              </a:ext>
            </a:extLst>
          </p:cNvPr>
          <p:cNvSpPr txBox="1"/>
          <p:nvPr/>
        </p:nvSpPr>
        <p:spPr>
          <a:xfrm>
            <a:off x="0" y="6488668"/>
            <a:ext cx="6768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r>
              <a:rPr lang="he-IL" b="1" i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המגן של אכילס</a:t>
            </a:r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", מאת 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אנגלו</a:t>
            </a:r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מונטיצ'לי</a:t>
            </a:r>
            <a:endParaRPr lang="x-none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3860AC-EFF7-4752-90DB-8F18A97B036C}"/>
              </a:ext>
            </a:extLst>
          </p:cNvPr>
          <p:cNvSpPr txBox="1"/>
          <p:nvPr/>
        </p:nvSpPr>
        <p:spPr>
          <a:xfrm>
            <a:off x="6858001" y="1829"/>
            <a:ext cx="533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למידה כהיזכרות </a:t>
            </a:r>
            <a:r>
              <a:rPr lang="he-IL" sz="3200" b="1" i="1" dirty="0">
                <a:latin typeface="GFS Porson" panose="02000000000000000000" pitchFamily="50" charset="-95"/>
              </a:rPr>
              <a:t>(</a:t>
            </a:r>
            <a:r>
              <a:rPr lang="el-GR" sz="3200" b="1" dirty="0">
                <a:latin typeface="GFS Porson" panose="02000000000000000000" pitchFamily="50" charset="-95"/>
              </a:rPr>
              <a:t>Ἀνάμνησις</a:t>
            </a:r>
            <a:r>
              <a:rPr lang="he-IL" sz="3200" b="1" i="1" dirty="0">
                <a:latin typeface="GFS Porson" panose="02000000000000000000" pitchFamily="50" charset="-95"/>
              </a:rPr>
              <a:t>)</a:t>
            </a:r>
            <a:endParaRPr lang="x-none" sz="3200" b="1" i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64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3336969E-5BC8-49EC-A912-C6B20EFE3C9F}"/>
              </a:ext>
            </a:extLst>
          </p:cNvPr>
          <p:cNvGrpSpPr/>
          <p:nvPr/>
        </p:nvGrpSpPr>
        <p:grpSpPr>
          <a:xfrm>
            <a:off x="409431" y="2406171"/>
            <a:ext cx="1998445" cy="1173674"/>
            <a:chOff x="1102954" y="2309528"/>
            <a:chExt cx="1998445" cy="1173674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xmlns="" id="{E672BF53-7309-4CF9-A250-E33042236E5A}"/>
                </a:ext>
              </a:extLst>
            </p:cNvPr>
            <p:cNvCxnSpPr/>
            <p:nvPr/>
          </p:nvCxnSpPr>
          <p:spPr>
            <a:xfrm flipV="1">
              <a:off x="2092750" y="2993009"/>
              <a:ext cx="0" cy="4901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35261835-0D1C-4E79-8E6D-C9F7E1A5E4F7}"/>
                </a:ext>
              </a:extLst>
            </p:cNvPr>
            <p:cNvSpPr txBox="1"/>
            <p:nvPr/>
          </p:nvSpPr>
          <p:spPr>
            <a:xfrm>
              <a:off x="1102954" y="2309528"/>
              <a:ext cx="19984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b="1" dirty="0"/>
                <a:t>תפיסה חושית </a:t>
              </a:r>
            </a:p>
            <a:p>
              <a:pPr algn="ctr"/>
              <a:r>
                <a:rPr lang="he-IL" b="1" dirty="0"/>
                <a:t>של הדבורה</a:t>
              </a:r>
              <a:endParaRPr lang="x-none" b="1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F22B62DE-CF40-453B-9505-79534D71A283}"/>
              </a:ext>
            </a:extLst>
          </p:cNvPr>
          <p:cNvGrpSpPr/>
          <p:nvPr/>
        </p:nvGrpSpPr>
        <p:grpSpPr>
          <a:xfrm>
            <a:off x="4442707" y="2080285"/>
            <a:ext cx="1225454" cy="1580408"/>
            <a:chOff x="4355201" y="1902794"/>
            <a:chExt cx="1225454" cy="158040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xmlns="" id="{5E75AB2E-20B7-480C-B013-9ECEE9357CD0}"/>
                </a:ext>
              </a:extLst>
            </p:cNvPr>
            <p:cNvCxnSpPr/>
            <p:nvPr/>
          </p:nvCxnSpPr>
          <p:spPr>
            <a:xfrm flipV="1">
              <a:off x="4967928" y="2993009"/>
              <a:ext cx="0" cy="4901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FA7D3A77-4297-4A90-91C7-491A28D3B2F5}"/>
                </a:ext>
              </a:extLst>
            </p:cNvPr>
            <p:cNvSpPr txBox="1"/>
            <p:nvPr/>
          </p:nvSpPr>
          <p:spPr>
            <a:xfrm>
              <a:off x="4355201" y="1902794"/>
              <a:ext cx="122545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b="1" dirty="0"/>
                <a:t>התנסות בתכונותיה של </a:t>
              </a:r>
              <a:r>
                <a:rPr lang="he-IL" b="1" dirty="0" err="1"/>
                <a:t>הדברוה</a:t>
              </a:r>
              <a:endParaRPr lang="x-none" b="1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3B5FA16D-538C-4C28-9C7D-64DAE2BF1085}"/>
              </a:ext>
            </a:extLst>
          </p:cNvPr>
          <p:cNvGrpSpPr/>
          <p:nvPr/>
        </p:nvGrpSpPr>
        <p:grpSpPr>
          <a:xfrm>
            <a:off x="7702992" y="2267668"/>
            <a:ext cx="1715672" cy="1312177"/>
            <a:chOff x="7096817" y="2171027"/>
            <a:chExt cx="1715672" cy="1312177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xmlns="" id="{DEA14A0A-DDD0-4163-A6AD-6DC7B71110D4}"/>
                </a:ext>
              </a:extLst>
            </p:cNvPr>
            <p:cNvCxnSpPr/>
            <p:nvPr/>
          </p:nvCxnSpPr>
          <p:spPr>
            <a:xfrm flipV="1">
              <a:off x="7954653" y="2993011"/>
              <a:ext cx="0" cy="4901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BEA81580-CBBC-4CC6-B1FF-22787553EFA1}"/>
                </a:ext>
              </a:extLst>
            </p:cNvPr>
            <p:cNvSpPr txBox="1"/>
            <p:nvPr/>
          </p:nvSpPr>
          <p:spPr>
            <a:xfrm>
              <a:off x="7096817" y="2171027"/>
              <a:ext cx="17156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he-IL" b="1" dirty="0"/>
                <a:t>רכישת השם דבורה, מההורים או החברה</a:t>
              </a:r>
              <a:endParaRPr lang="x-none" b="1" dirty="0"/>
            </a:p>
          </p:txBody>
        </p:sp>
      </p:grpSp>
      <p:sp>
        <p:nvSpPr>
          <p:cNvPr id="18" name="Arrow: Notched Right 17">
            <a:extLst>
              <a:ext uri="{FF2B5EF4-FFF2-40B4-BE49-F238E27FC236}">
                <a16:creationId xmlns:a16="http://schemas.microsoft.com/office/drawing/2014/main" xmlns="" id="{0A2101AE-414C-4F20-A61A-4912CF25FB29}"/>
              </a:ext>
            </a:extLst>
          </p:cNvPr>
          <p:cNvSpPr/>
          <p:nvPr/>
        </p:nvSpPr>
        <p:spPr>
          <a:xfrm>
            <a:off x="906163" y="3428999"/>
            <a:ext cx="9307766" cy="617073"/>
          </a:xfrm>
          <a:prstGeom prst="notch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3992219-4565-4359-9465-C6910CD5D3C2}"/>
              </a:ext>
            </a:extLst>
          </p:cNvPr>
          <p:cNvSpPr txBox="1"/>
          <p:nvPr/>
        </p:nvSpPr>
        <p:spPr>
          <a:xfrm>
            <a:off x="10195072" y="3151158"/>
            <a:ext cx="1244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b="1" i="1" dirty="0"/>
              <a:t>אני יודע מה זה דבורה!!</a:t>
            </a:r>
            <a:endParaRPr lang="x-none" sz="2400" b="1" i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37CB4125-99BC-4DA6-9300-5B32308BF94B}"/>
              </a:ext>
            </a:extLst>
          </p:cNvPr>
          <p:cNvSpPr txBox="1"/>
          <p:nvPr/>
        </p:nvSpPr>
        <p:spPr>
          <a:xfrm>
            <a:off x="4683353" y="3518615"/>
            <a:ext cx="175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b="1" i="1" dirty="0"/>
              <a:t>ציר הזמן</a:t>
            </a:r>
            <a:endParaRPr lang="x-none" b="1" i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B3A658A-45D5-4784-9F09-7AE546C1F063}"/>
              </a:ext>
            </a:extLst>
          </p:cNvPr>
          <p:cNvSpPr txBox="1"/>
          <p:nvPr/>
        </p:nvSpPr>
        <p:spPr>
          <a:xfrm>
            <a:off x="2597649" y="213359"/>
            <a:ext cx="6996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איך מתרחשות הלמידה והידיעה?</a:t>
            </a:r>
            <a:endParaRPr lang="x-none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ABA70EF4-90E4-44F1-BE20-9A337E99B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9138"/>
            <a:ext cx="818862" cy="81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0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2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786D11C-17D9-48EE-8B74-CD6A68166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2899"/>
            <a:ext cx="8354267" cy="43651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516CD57-7E3D-4C3B-BF51-9E371D8C3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39138"/>
            <a:ext cx="818862" cy="8188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FD9EF77-1741-4AB9-8F09-BCF0A195D337}"/>
              </a:ext>
            </a:extLst>
          </p:cNvPr>
          <p:cNvSpPr txBox="1"/>
          <p:nvPr/>
        </p:nvSpPr>
        <p:spPr>
          <a:xfrm>
            <a:off x="3267182" y="0"/>
            <a:ext cx="5845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3200" b="1" dirty="0" err="1">
                <a:latin typeface="David" panose="020E0502060401010101" pitchFamily="34" charset="-79"/>
                <a:cs typeface="David" panose="020E0502060401010101" pitchFamily="34" charset="-79"/>
              </a:rPr>
              <a:t>סוקראטס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 והעבד של מנון</a:t>
            </a:r>
            <a:endParaRPr lang="x-none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8B45B4A-87C2-48A2-B9DE-C4170CA59E20}"/>
              </a:ext>
            </a:extLst>
          </p:cNvPr>
          <p:cNvSpPr txBox="1"/>
          <p:nvPr/>
        </p:nvSpPr>
        <p:spPr>
          <a:xfrm>
            <a:off x="8270699" y="1984290"/>
            <a:ext cx="39213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b="1" dirty="0"/>
              <a:t>הנחות היסוד של "תצוגת התכלית"</a:t>
            </a:r>
          </a:p>
          <a:p>
            <a:pPr algn="ctr" rtl="1"/>
            <a:endParaRPr lang="he-IL" sz="2000" b="1" dirty="0"/>
          </a:p>
          <a:p>
            <a:pPr marL="342900" indent="-342900" algn="r" rtl="1">
              <a:buAutoNum type="arabicPeriod"/>
            </a:pPr>
            <a:r>
              <a:rPr lang="he-IL" sz="2000" dirty="0"/>
              <a:t>הדרכה או הכוונה סוקראטית = הנער </a:t>
            </a:r>
            <a:r>
              <a:rPr lang="he-IL" sz="2000" dirty="0" smtClean="0"/>
              <a:t>לא יודע. </a:t>
            </a:r>
            <a:r>
              <a:rPr lang="he-IL" sz="2000" dirty="0" err="1" smtClean="0"/>
              <a:t>סוקראטס</a:t>
            </a:r>
            <a:r>
              <a:rPr lang="he-IL" sz="2000" dirty="0" smtClean="0"/>
              <a:t> שתל בו את התשובה.</a:t>
            </a:r>
            <a:endParaRPr lang="he-IL" sz="2000" dirty="0"/>
          </a:p>
          <a:p>
            <a:pPr marL="342900" indent="-342900" algn="r" rtl="1">
              <a:buAutoNum type="arabicPeriod"/>
            </a:pPr>
            <a:endParaRPr lang="he-IL" sz="2000" dirty="0"/>
          </a:p>
          <a:p>
            <a:pPr marL="342900" indent="-342900" algn="r" rtl="1">
              <a:buAutoNum type="arabicPeriod"/>
            </a:pPr>
            <a:r>
              <a:rPr lang="he-IL" sz="2000" b="1" i="1" dirty="0"/>
              <a:t>העדר </a:t>
            </a:r>
            <a:r>
              <a:rPr lang="he-IL" sz="2000" dirty="0"/>
              <a:t>הדרכה או הכוונה = הנער </a:t>
            </a:r>
            <a:r>
              <a:rPr lang="he-IL" sz="2000" dirty="0" smtClean="0"/>
              <a:t>יודע, ומכיוון שלא קיבל מעולם חינוך, הרי שלמד </a:t>
            </a:r>
            <a:r>
              <a:rPr lang="he-IL" sz="2000" dirty="0"/>
              <a:t>בגלגול קודם</a:t>
            </a:r>
            <a:endParaRPr lang="x-none" sz="2000" dirty="0"/>
          </a:p>
        </p:txBody>
      </p:sp>
    </p:spTree>
    <p:extLst>
      <p:ext uri="{BB962C8B-B14F-4D97-AF65-F5344CB8AC3E}">
        <p14:creationId xmlns:p14="http://schemas.microsoft.com/office/powerpoint/2010/main" val="215150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85BE022-9D53-4F11-96DE-888050C9C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39138"/>
            <a:ext cx="818862" cy="8188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64CFFD1-EB1A-495A-A1BD-7C5C3C392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875" y="904875"/>
            <a:ext cx="504825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F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BF9002B-E9A0-4F71-B62F-F0C3C8B4E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0" y="1428750"/>
            <a:ext cx="6667500" cy="400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3E8E104-3533-4917-9E13-461A4A50B3FF}"/>
              </a:ext>
            </a:extLst>
          </p:cNvPr>
          <p:cNvSpPr txBox="1"/>
          <p:nvPr/>
        </p:nvSpPr>
        <p:spPr>
          <a:xfrm>
            <a:off x="2762250" y="5712643"/>
            <a:ext cx="666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</a:rPr>
              <a:t>“Always keep your friends close, but your enemies closer.”</a:t>
            </a:r>
            <a:endParaRPr lang="x-none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84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3E31772-2157-42A1-AFFB-AE32AF4C6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" y="0"/>
            <a:ext cx="121827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14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10443</TotalTime>
  <Words>278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David</vt:lpstr>
      <vt:lpstr>GFS Porson</vt:lpstr>
      <vt:lpstr>Palatino Linotype</vt:lpstr>
      <vt:lpstr>Office Theme</vt:lpstr>
      <vt:lpstr>מבוא לפילוסופיה יוונית – סמסטר סתיו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ΠΟΛΙΤΕΙΑ ΤΟΥ ΠΛΑΤΟΝΟΣ</dc:title>
  <dc:creator>Andy German</dc:creator>
  <cp:lastModifiedBy>Andy German</cp:lastModifiedBy>
  <cp:revision>239</cp:revision>
  <dcterms:created xsi:type="dcterms:W3CDTF">2020-03-16T20:46:23Z</dcterms:created>
  <dcterms:modified xsi:type="dcterms:W3CDTF">2021-12-07T07:04:59Z</dcterms:modified>
</cp:coreProperties>
</file>