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97"/>
  </p:notesMasterIdLst>
  <p:sldIdLst>
    <p:sldId id="256" r:id="rId2"/>
    <p:sldId id="258" r:id="rId3"/>
    <p:sldId id="260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12" r:id="rId23"/>
    <p:sldId id="347" r:id="rId24"/>
    <p:sldId id="346" r:id="rId25"/>
    <p:sldId id="345" r:id="rId26"/>
    <p:sldId id="344" r:id="rId27"/>
    <p:sldId id="343" r:id="rId28"/>
    <p:sldId id="342" r:id="rId29"/>
    <p:sldId id="341" r:id="rId30"/>
    <p:sldId id="340" r:id="rId31"/>
    <p:sldId id="339" r:id="rId32"/>
    <p:sldId id="338" r:id="rId33"/>
    <p:sldId id="337" r:id="rId34"/>
    <p:sldId id="336" r:id="rId35"/>
    <p:sldId id="335" r:id="rId36"/>
    <p:sldId id="334" r:id="rId37"/>
    <p:sldId id="333" r:id="rId38"/>
    <p:sldId id="332" r:id="rId39"/>
    <p:sldId id="331" r:id="rId40"/>
    <p:sldId id="264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57" r:id="rId51"/>
    <p:sldId id="361" r:id="rId52"/>
    <p:sldId id="360" r:id="rId53"/>
    <p:sldId id="359" r:id="rId54"/>
    <p:sldId id="358" r:id="rId55"/>
    <p:sldId id="362" r:id="rId56"/>
    <p:sldId id="363" r:id="rId57"/>
    <p:sldId id="364" r:id="rId58"/>
    <p:sldId id="365" r:id="rId59"/>
    <p:sldId id="366" r:id="rId60"/>
    <p:sldId id="367" r:id="rId61"/>
    <p:sldId id="368" r:id="rId62"/>
    <p:sldId id="369" r:id="rId63"/>
    <p:sldId id="370" r:id="rId64"/>
    <p:sldId id="415" r:id="rId65"/>
    <p:sldId id="414" r:id="rId66"/>
    <p:sldId id="413" r:id="rId67"/>
    <p:sldId id="412" r:id="rId68"/>
    <p:sldId id="411" r:id="rId69"/>
    <p:sldId id="410" r:id="rId70"/>
    <p:sldId id="409" r:id="rId71"/>
    <p:sldId id="408" r:id="rId72"/>
    <p:sldId id="407" r:id="rId73"/>
    <p:sldId id="406" r:id="rId74"/>
    <p:sldId id="405" r:id="rId75"/>
    <p:sldId id="404" r:id="rId76"/>
    <p:sldId id="403" r:id="rId77"/>
    <p:sldId id="402" r:id="rId78"/>
    <p:sldId id="401" r:id="rId79"/>
    <p:sldId id="400" r:id="rId80"/>
    <p:sldId id="399" r:id="rId81"/>
    <p:sldId id="398" r:id="rId82"/>
    <p:sldId id="397" r:id="rId83"/>
    <p:sldId id="396" r:id="rId84"/>
    <p:sldId id="395" r:id="rId85"/>
    <p:sldId id="392" r:id="rId86"/>
    <p:sldId id="262" r:id="rId87"/>
    <p:sldId id="394" r:id="rId88"/>
    <p:sldId id="416" r:id="rId89"/>
    <p:sldId id="417" r:id="rId90"/>
    <p:sldId id="418" r:id="rId91"/>
    <p:sldId id="419" r:id="rId92"/>
    <p:sldId id="421" r:id="rId93"/>
    <p:sldId id="422" r:id="rId94"/>
    <p:sldId id="426" r:id="rId95"/>
    <p:sldId id="427" r:id="rId9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98"/>
      <p:bold r:id="rId99"/>
      <p:italic r:id="rId100"/>
      <p:boldItalic r:id="rId101"/>
    </p:embeddedFont>
    <p:embeddedFont>
      <p:font typeface="Josefin Sans Medium" panose="020B0604020202020204" charset="0"/>
      <p:regular r:id="rId102"/>
      <p:bold r:id="rId103"/>
      <p:italic r:id="rId104"/>
      <p:boldItalic r:id="rId105"/>
    </p:embeddedFont>
    <p:embeddedFont>
      <p:font typeface="Josefin Sans SemiBold" pitchFamily="2" charset="0"/>
      <p:regular r:id="rId106"/>
      <p:bold r:id="rId107"/>
      <p:italic r:id="rId108"/>
      <p:boldItalic r:id="rId109"/>
    </p:embeddedFont>
    <p:embeddedFont>
      <p:font typeface="Work Sans" pitchFamily="2" charset="0"/>
      <p:regular r:id="rId110"/>
      <p:bold r:id="rId111"/>
      <p:italic r:id="rId112"/>
      <p:boldItalic r:id="rId113"/>
    </p:embeddedFont>
    <p:embeddedFont>
      <p:font typeface="Work Sans Medium" pitchFamily="2" charset="0"/>
      <p:regular r:id="rId114"/>
      <p:bold r:id="rId115"/>
      <p:italic r:id="rId116"/>
      <p:boldItalic r:id="rId117"/>
    </p:embeddedFont>
    <p:embeddedFont>
      <p:font typeface="Work Sans SemiBold" pitchFamily="2" charset="0"/>
      <p:regular r:id="rId118"/>
      <p:bold r:id="rId119"/>
      <p:italic r:id="rId120"/>
      <p:boldItalic r:id="rId1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B48B70-474F-4D5A-AFB7-0538EF847667}">
  <a:tblStyle styleId="{FCB48B70-474F-4D5A-AFB7-0538EF8476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0AF9AC7-E56C-41A2-BB18-5F050CB3C30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96" autoAdjust="0"/>
    <p:restoredTop sz="69649" autoAdjust="0"/>
  </p:normalViewPr>
  <p:slideViewPr>
    <p:cSldViewPr snapToGrid="0">
      <p:cViewPr varScale="1">
        <p:scale>
          <a:sx n="72" d="100"/>
          <a:sy n="72" d="100"/>
        </p:scale>
        <p:origin x="13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710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20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5.fntdata"/><Relationship Id="rId16" Type="http://schemas.openxmlformats.org/officeDocument/2006/relationships/slide" Target="slides/slide15.xml"/><Relationship Id="rId107" Type="http://schemas.openxmlformats.org/officeDocument/2006/relationships/font" Target="fonts/font10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5.fntdata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113" Type="http://schemas.openxmlformats.org/officeDocument/2006/relationships/font" Target="fonts/font16.fntdata"/><Relationship Id="rId11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font" Target="fonts/font1.fntdata"/><Relationship Id="rId121" Type="http://schemas.openxmlformats.org/officeDocument/2006/relationships/font" Target="fonts/font2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6.fntdata"/><Relationship Id="rId108" Type="http://schemas.openxmlformats.org/officeDocument/2006/relationships/font" Target="fonts/font11.fntdata"/><Relationship Id="rId116" Type="http://schemas.openxmlformats.org/officeDocument/2006/relationships/font" Target="fonts/font19.fntdata"/><Relationship Id="rId124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9.fntdata"/><Relationship Id="rId114" Type="http://schemas.openxmlformats.org/officeDocument/2006/relationships/font" Target="fonts/font17.fntdata"/><Relationship Id="rId119" Type="http://schemas.openxmlformats.org/officeDocument/2006/relationships/font" Target="fonts/font2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2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120" Type="http://schemas.openxmlformats.org/officeDocument/2006/relationships/font" Target="fonts/font23.fntdata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13.fntdata"/><Relationship Id="rId11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3ea2f20f3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3ea2f20f3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3ea2f20f32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3ea2f20f32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10710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13108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92959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50841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51841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26963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79241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29512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66925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82174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9430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48378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49960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86999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72096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9371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352831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68075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634723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41625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43814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414317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6448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88969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66317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361614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54123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919256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99136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441288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320806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163180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311014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473839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021529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779520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325615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63709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658438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852250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721925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349964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107584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110291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115062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611924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7253324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4924167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066381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0026677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864071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9296527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611660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8395482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270912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88490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7033667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9616995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i="0" dirty="0"/>
          </a:p>
        </p:txBody>
      </p:sp>
    </p:spTree>
    <p:extLst>
      <p:ext uri="{BB962C8B-B14F-4D97-AF65-F5344CB8AC3E}">
        <p14:creationId xmlns:p14="http://schemas.microsoft.com/office/powerpoint/2010/main" val="41524388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9417156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9468874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0157837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3566682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8897990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904400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2189940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447204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3513430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455295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5544688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407349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0486762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1518657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3183659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6036914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8446669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3237569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3440952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1003376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1873085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u="sng" dirty="0"/>
          </a:p>
        </p:txBody>
      </p:sp>
    </p:spTree>
    <p:extLst>
      <p:ext uri="{BB962C8B-B14F-4D97-AF65-F5344CB8AC3E}">
        <p14:creationId xmlns:p14="http://schemas.microsoft.com/office/powerpoint/2010/main" val="137486491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384158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0521317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7865005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4420092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592670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8469007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5573956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7872814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ea2f20f3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ea2f20f3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80000"/>
              </a:lnSpc>
              <a:spcBef>
                <a:spcPts val="279"/>
              </a:spcBef>
              <a:spcAft>
                <a:spcPts val="0"/>
              </a:spcAft>
              <a:buClr>
                <a:schemeClr val="dk1"/>
              </a:buClr>
              <a:buSzPts val="930"/>
              <a:buFont typeface="Calibri"/>
              <a:buNone/>
            </a:pPr>
            <a:endParaRPr lang="he-IL" sz="1100" dirty="0"/>
          </a:p>
        </p:txBody>
      </p:sp>
    </p:spTree>
    <p:extLst>
      <p:ext uri="{BB962C8B-B14F-4D97-AF65-F5344CB8AC3E}">
        <p14:creationId xmlns:p14="http://schemas.microsoft.com/office/powerpoint/2010/main" val="210984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96950" y="1385875"/>
            <a:ext cx="6350100" cy="19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96950" y="3447875"/>
            <a:ext cx="63501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600">
                <a:solidFill>
                  <a:schemeClr val="lt1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13225" y="2308050"/>
            <a:ext cx="7717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3959701" y="1004675"/>
            <a:ext cx="12246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300">
                <a:solidFill>
                  <a:schemeClr val="accent2"/>
                </a:solidFill>
                <a:latin typeface="Josefin Sans Medium"/>
                <a:ea typeface="Josefin Sans Medium"/>
                <a:cs typeface="Josefin Sans Medium"/>
                <a:sym typeface="Josefin Sans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13225" y="3448275"/>
            <a:ext cx="77175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2"/>
          </p:nvPr>
        </p:nvSpPr>
        <p:spPr>
          <a:xfrm>
            <a:off x="720000" y="1904175"/>
            <a:ext cx="2559000" cy="3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720000" y="2116975"/>
            <a:ext cx="255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idx="3"/>
          </p:nvPr>
        </p:nvSpPr>
        <p:spPr>
          <a:xfrm>
            <a:off x="3511639" y="1904183"/>
            <a:ext cx="2559000" cy="3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4"/>
          </p:nvPr>
        </p:nvSpPr>
        <p:spPr>
          <a:xfrm>
            <a:off x="3511648" y="2116980"/>
            <a:ext cx="255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5"/>
          </p:nvPr>
        </p:nvSpPr>
        <p:spPr>
          <a:xfrm>
            <a:off x="720000" y="3572575"/>
            <a:ext cx="2559000" cy="3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6"/>
          </p:nvPr>
        </p:nvSpPr>
        <p:spPr>
          <a:xfrm>
            <a:off x="720000" y="3785300"/>
            <a:ext cx="255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/>
          </p:nvPr>
        </p:nvSpPr>
        <p:spPr>
          <a:xfrm>
            <a:off x="3511639" y="3572578"/>
            <a:ext cx="2559000" cy="3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3511648" y="3785302"/>
            <a:ext cx="255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 hasCustomPrompt="1"/>
          </p:nvPr>
        </p:nvSpPr>
        <p:spPr>
          <a:xfrm>
            <a:off x="713225" y="1388237"/>
            <a:ext cx="8400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713100" y="3061672"/>
            <a:ext cx="8400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4" hasCustomPrompt="1"/>
          </p:nvPr>
        </p:nvSpPr>
        <p:spPr>
          <a:xfrm>
            <a:off x="3511644" y="1388246"/>
            <a:ext cx="9246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 hasCustomPrompt="1"/>
          </p:nvPr>
        </p:nvSpPr>
        <p:spPr>
          <a:xfrm>
            <a:off x="3511644" y="3061673"/>
            <a:ext cx="9246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1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title" idx="2"/>
          </p:nvPr>
        </p:nvSpPr>
        <p:spPr>
          <a:xfrm>
            <a:off x="1207350" y="2777211"/>
            <a:ext cx="3013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dk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title" idx="3"/>
          </p:nvPr>
        </p:nvSpPr>
        <p:spPr>
          <a:xfrm>
            <a:off x="4923254" y="2777211"/>
            <a:ext cx="3013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dk1"/>
                </a:solidFill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subTitle" idx="1"/>
          </p:nvPr>
        </p:nvSpPr>
        <p:spPr>
          <a:xfrm>
            <a:off x="4923251" y="3246048"/>
            <a:ext cx="30135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ubTitle" idx="4"/>
          </p:nvPr>
        </p:nvSpPr>
        <p:spPr>
          <a:xfrm>
            <a:off x="1207350" y="3246048"/>
            <a:ext cx="30135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1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title" idx="2"/>
          </p:nvPr>
        </p:nvSpPr>
        <p:spPr>
          <a:xfrm>
            <a:off x="1906375" y="2172950"/>
            <a:ext cx="2167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subTitle" idx="1"/>
          </p:nvPr>
        </p:nvSpPr>
        <p:spPr>
          <a:xfrm>
            <a:off x="1906375" y="2456550"/>
            <a:ext cx="21678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title" idx="3"/>
          </p:nvPr>
        </p:nvSpPr>
        <p:spPr>
          <a:xfrm>
            <a:off x="6014700" y="2172950"/>
            <a:ext cx="2167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ubTitle" idx="4"/>
          </p:nvPr>
        </p:nvSpPr>
        <p:spPr>
          <a:xfrm>
            <a:off x="6014700" y="2456550"/>
            <a:ext cx="21678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title" idx="5"/>
          </p:nvPr>
        </p:nvSpPr>
        <p:spPr>
          <a:xfrm>
            <a:off x="1906375" y="3655075"/>
            <a:ext cx="2167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ubTitle" idx="6"/>
          </p:nvPr>
        </p:nvSpPr>
        <p:spPr>
          <a:xfrm>
            <a:off x="1906375" y="3938600"/>
            <a:ext cx="21678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title" idx="7"/>
          </p:nvPr>
        </p:nvSpPr>
        <p:spPr>
          <a:xfrm>
            <a:off x="6014700" y="3655075"/>
            <a:ext cx="21678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latin typeface="Work Sans SemiBold"/>
                <a:ea typeface="Work Sans SemiBold"/>
                <a:cs typeface="Work Sans SemiBold"/>
                <a:sym typeface="Work Sans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ubTitle" idx="8"/>
          </p:nvPr>
        </p:nvSpPr>
        <p:spPr>
          <a:xfrm>
            <a:off x="6014700" y="3938600"/>
            <a:ext cx="21678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500"/>
              <a:buFont typeface="Josefin Sans SemiBold"/>
              <a:buNone/>
              <a:defRPr sz="3500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EEEEE"/>
              </a:buClr>
              <a:buSzPts val="1400"/>
              <a:buFont typeface="Work Sans"/>
              <a:buChar char="●"/>
              <a:defRPr>
                <a:solidFill>
                  <a:srgbClr val="EEEEEE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8" r:id="rId4"/>
    <p:sldLayoutId id="2147483659" r:id="rId5"/>
    <p:sldLayoutId id="2147483665" r:id="rId6"/>
    <p:sldLayoutId id="2147483668" r:id="rId7"/>
    <p:sldLayoutId id="2147483673" r:id="rId8"/>
    <p:sldLayoutId id="2147483674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32"/>
          <p:cNvCxnSpPr/>
          <p:nvPr/>
        </p:nvCxnSpPr>
        <p:spPr>
          <a:xfrm>
            <a:off x="1035900" y="3328675"/>
            <a:ext cx="707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EFA79F9-E7DA-3F0E-084B-3AB1DE656AF5}"/>
              </a:ext>
            </a:extLst>
          </p:cNvPr>
          <p:cNvSpPr txBox="1"/>
          <p:nvPr/>
        </p:nvSpPr>
        <p:spPr>
          <a:xfrm>
            <a:off x="1776564" y="1825579"/>
            <a:ext cx="59958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w-IL" sz="7200" b="1" dirty="0">
                <a:solidFill>
                  <a:schemeClr val="tx1"/>
                </a:solidFill>
              </a:rPr>
              <a:t>פסיכופיזיקה</a:t>
            </a:r>
            <a:endParaRPr lang="he-IL" sz="7200" b="1" dirty="0">
              <a:solidFill>
                <a:schemeClr val="tx1"/>
              </a:solidFill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C839509D-0A7C-1CA4-3B34-36F7154D3C7B}"/>
              </a:ext>
            </a:extLst>
          </p:cNvPr>
          <p:cNvSpPr txBox="1"/>
          <p:nvPr/>
        </p:nvSpPr>
        <p:spPr>
          <a:xfrm>
            <a:off x="1371600" y="2584822"/>
            <a:ext cx="66450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he-IL" sz="3200" dirty="0">
                <a:solidFill>
                  <a:schemeClr val="lt1"/>
                </a:solidFill>
              </a:rPr>
              <a:t>הקשר בין גירוי פיסיקאלי לתחושה</a:t>
            </a:r>
            <a:endParaRPr lang="he-IL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4"/>
          <p:cNvSpPr txBox="1">
            <a:spLocks noGrp="1"/>
          </p:cNvSpPr>
          <p:nvPr>
            <p:ph type="title" idx="9"/>
          </p:nvPr>
        </p:nvSpPr>
        <p:spPr>
          <a:xfrm>
            <a:off x="1495853" y="343735"/>
            <a:ext cx="840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594F9D7-B9B7-2C1B-A03A-2B208BF54151}"/>
              </a:ext>
            </a:extLst>
          </p:cNvPr>
          <p:cNvSpPr txBox="1"/>
          <p:nvPr/>
        </p:nvSpPr>
        <p:spPr>
          <a:xfrm>
            <a:off x="3973944" y="13537"/>
            <a:ext cx="59958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600" b="1" dirty="0">
                <a:solidFill>
                  <a:schemeClr val="tx1"/>
                </a:solidFill>
              </a:rPr>
              <a:t>שלוש בעיות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563E8A28-632C-6567-2560-C1CD6703FC95}"/>
              </a:ext>
            </a:extLst>
          </p:cNvPr>
          <p:cNvSpPr txBox="1"/>
          <p:nvPr/>
        </p:nvSpPr>
        <p:spPr>
          <a:xfrm>
            <a:off x="2881883" y="693284"/>
            <a:ext cx="59958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400" dirty="0" err="1">
                <a:solidFill>
                  <a:schemeClr val="tx1"/>
                </a:solidFill>
              </a:rPr>
              <a:t>לפסיכופיזיקה</a:t>
            </a:r>
            <a:endParaRPr lang="he-IL" sz="4400" dirty="0">
              <a:solidFill>
                <a:schemeClr val="tx1"/>
              </a:solidFill>
            </a:endParaRP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395E080-F9E1-9149-FF05-1F355ADB832E}"/>
              </a:ext>
            </a:extLst>
          </p:cNvPr>
          <p:cNvSpPr txBox="1"/>
          <p:nvPr/>
        </p:nvSpPr>
        <p:spPr>
          <a:xfrm>
            <a:off x="387917" y="567535"/>
            <a:ext cx="28038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3200" b="1" dirty="0">
                <a:solidFill>
                  <a:schemeClr val="accent6"/>
                </a:solidFill>
              </a:rPr>
              <a:t>בעיית הגילוי</a:t>
            </a:r>
          </a:p>
        </p:txBody>
      </p:sp>
      <p:sp>
        <p:nvSpPr>
          <p:cNvPr id="29" name="Google Shape;170;p34">
            <a:extLst>
              <a:ext uri="{FF2B5EF4-FFF2-40B4-BE49-F238E27FC236}">
                <a16:creationId xmlns:a16="http://schemas.microsoft.com/office/drawing/2014/main" id="{4912762F-F637-F41A-A741-775400719D86}"/>
              </a:ext>
            </a:extLst>
          </p:cNvPr>
          <p:cNvSpPr txBox="1">
            <a:spLocks/>
          </p:cNvSpPr>
          <p:nvPr/>
        </p:nvSpPr>
        <p:spPr>
          <a:xfrm>
            <a:off x="1495853" y="1427177"/>
            <a:ext cx="840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chemeClr val="accent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r>
              <a:rPr lang="en" dirty="0"/>
              <a:t>0</a:t>
            </a:r>
            <a:r>
              <a:rPr lang="he-IL" dirty="0"/>
              <a:t>2</a:t>
            </a:r>
            <a:endParaRPr lang="en" dirty="0"/>
          </a:p>
        </p:txBody>
      </p:sp>
      <p:sp>
        <p:nvSpPr>
          <p:cNvPr id="30" name="תיבת טקסט 29">
            <a:extLst>
              <a:ext uri="{FF2B5EF4-FFF2-40B4-BE49-F238E27FC236}">
                <a16:creationId xmlns:a16="http://schemas.microsoft.com/office/drawing/2014/main" id="{B09B30E9-B007-AB8B-6852-27862C2209F7}"/>
              </a:ext>
            </a:extLst>
          </p:cNvPr>
          <p:cNvSpPr txBox="1"/>
          <p:nvPr/>
        </p:nvSpPr>
        <p:spPr>
          <a:xfrm>
            <a:off x="387917" y="1650977"/>
            <a:ext cx="28038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3200" b="1" dirty="0">
                <a:solidFill>
                  <a:schemeClr val="accent6"/>
                </a:solidFill>
              </a:rPr>
              <a:t>בעיית ההבחנה</a:t>
            </a:r>
          </a:p>
        </p:txBody>
      </p:sp>
      <p:sp>
        <p:nvSpPr>
          <p:cNvPr id="31" name="Google Shape;170;p34">
            <a:extLst>
              <a:ext uri="{FF2B5EF4-FFF2-40B4-BE49-F238E27FC236}">
                <a16:creationId xmlns:a16="http://schemas.microsoft.com/office/drawing/2014/main" id="{2B889F96-5935-FDA4-E9B7-795BE4D76061}"/>
              </a:ext>
            </a:extLst>
          </p:cNvPr>
          <p:cNvSpPr txBox="1">
            <a:spLocks/>
          </p:cNvSpPr>
          <p:nvPr/>
        </p:nvSpPr>
        <p:spPr>
          <a:xfrm>
            <a:off x="1495853" y="2524486"/>
            <a:ext cx="840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chemeClr val="accent2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3000"/>
              <a:buFont typeface="Josefin Sans SemiBold"/>
              <a:buNone/>
              <a:defRPr sz="3000" b="0" i="0" u="none" strike="noStrike" cap="none">
                <a:solidFill>
                  <a:srgbClr val="6FA8DC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defRPr>
            </a:lvl9pPr>
          </a:lstStyle>
          <a:p>
            <a:r>
              <a:rPr lang="he-IL" dirty="0"/>
              <a:t>03</a:t>
            </a:r>
            <a:endParaRPr lang="en" dirty="0"/>
          </a:p>
        </p:txBody>
      </p:sp>
      <p:sp>
        <p:nvSpPr>
          <p:cNvPr id="160" name="תיבת טקסט 159">
            <a:extLst>
              <a:ext uri="{FF2B5EF4-FFF2-40B4-BE49-F238E27FC236}">
                <a16:creationId xmlns:a16="http://schemas.microsoft.com/office/drawing/2014/main" id="{2004E466-408D-4344-B1B1-DAB0AEAE21CA}"/>
              </a:ext>
            </a:extLst>
          </p:cNvPr>
          <p:cNvSpPr txBox="1"/>
          <p:nvPr/>
        </p:nvSpPr>
        <p:spPr>
          <a:xfrm>
            <a:off x="387917" y="2748286"/>
            <a:ext cx="28038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3200" b="1" dirty="0">
                <a:solidFill>
                  <a:schemeClr val="accent6"/>
                </a:solidFill>
              </a:rPr>
              <a:t>בעיית הזיהוי</a:t>
            </a:r>
          </a:p>
        </p:txBody>
      </p:sp>
      <p:sp>
        <p:nvSpPr>
          <p:cNvPr id="174" name="תיבת טקסט 173">
            <a:extLst>
              <a:ext uri="{FF2B5EF4-FFF2-40B4-BE49-F238E27FC236}">
                <a16:creationId xmlns:a16="http://schemas.microsoft.com/office/drawing/2014/main" id="{25FE3A76-EE51-34D5-E8D0-D262B22A9DD1}"/>
              </a:ext>
            </a:extLst>
          </p:cNvPr>
          <p:cNvSpPr txBox="1"/>
          <p:nvPr/>
        </p:nvSpPr>
        <p:spPr>
          <a:xfrm>
            <a:off x="2881883" y="3845595"/>
            <a:ext cx="28038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400" b="1" dirty="0">
                <a:solidFill>
                  <a:schemeClr val="accent6"/>
                </a:solidFill>
              </a:rPr>
              <a:t>סף ההבדל:</a:t>
            </a:r>
          </a:p>
        </p:txBody>
      </p:sp>
      <p:sp>
        <p:nvSpPr>
          <p:cNvPr id="175" name="תיבת טקסט 174">
            <a:extLst>
              <a:ext uri="{FF2B5EF4-FFF2-40B4-BE49-F238E27FC236}">
                <a16:creationId xmlns:a16="http://schemas.microsoft.com/office/drawing/2014/main" id="{E9AA2C2B-0AC0-6F61-37E7-2190545D6B48}"/>
              </a:ext>
            </a:extLst>
          </p:cNvPr>
          <p:cNvSpPr txBox="1"/>
          <p:nvPr/>
        </p:nvSpPr>
        <p:spPr>
          <a:xfrm>
            <a:off x="665308" y="4230315"/>
            <a:ext cx="47425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האם אני מרגיש בשינוי?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/>
      <p:bldP spid="24" grpId="0"/>
      <p:bldP spid="29" grpId="0"/>
      <p:bldP spid="30" grpId="0"/>
      <p:bldP spid="31" grpId="0"/>
      <p:bldP spid="160" grpId="0"/>
      <p:bldP spid="174" grpId="0"/>
      <p:bldP spid="1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>
            <a:spLocks noGrp="1"/>
          </p:cNvSpPr>
          <p:nvPr>
            <p:ph type="title" idx="2"/>
          </p:nvPr>
        </p:nvSpPr>
        <p:spPr>
          <a:xfrm>
            <a:off x="3955050" y="1457144"/>
            <a:ext cx="1224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1500" dirty="0"/>
              <a:t>*</a:t>
            </a:r>
            <a:endParaRPr sz="11500" dirty="0"/>
          </a:p>
        </p:txBody>
      </p:sp>
      <p:cxnSp>
        <p:nvCxnSpPr>
          <p:cNvPr id="188" name="Google Shape;188;p36"/>
          <p:cNvCxnSpPr/>
          <p:nvPr/>
        </p:nvCxnSpPr>
        <p:spPr>
          <a:xfrm>
            <a:off x="709650" y="3108534"/>
            <a:ext cx="7715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" name="Google Shape;189;p36"/>
          <p:cNvCxnSpPr/>
          <p:nvPr/>
        </p:nvCxnSpPr>
        <p:spPr>
          <a:xfrm>
            <a:off x="713225" y="1942984"/>
            <a:ext cx="7723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B067010-D8FB-E6B2-2BF1-49C3A947A1D6}"/>
              </a:ext>
            </a:extLst>
          </p:cNvPr>
          <p:cNvSpPr txBox="1"/>
          <p:nvPr/>
        </p:nvSpPr>
        <p:spPr>
          <a:xfrm>
            <a:off x="1179840" y="1949653"/>
            <a:ext cx="67905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000" b="1" dirty="0">
                <a:solidFill>
                  <a:schemeClr val="tx1"/>
                </a:solidFill>
              </a:rPr>
              <a:t>ניסוי סף ההבדל</a:t>
            </a:r>
          </a:p>
        </p:txBody>
      </p:sp>
      <p:sp>
        <p:nvSpPr>
          <p:cNvPr id="8" name="Google Shape;321;p3">
            <a:extLst>
              <a:ext uri="{FF2B5EF4-FFF2-40B4-BE49-F238E27FC236}">
                <a16:creationId xmlns:a16="http://schemas.microsoft.com/office/drawing/2014/main" id="{09E3FED6-2500-69FF-F4EA-D4C930D63781}"/>
              </a:ext>
            </a:extLst>
          </p:cNvPr>
          <p:cNvSpPr txBox="1">
            <a:spLocks/>
          </p:cNvSpPr>
          <p:nvPr/>
        </p:nvSpPr>
        <p:spPr>
          <a:xfrm>
            <a:off x="800100" y="3251753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בהיר פחות, זהה, או בהיר יותר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מהשמאלי?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98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</p:spTree>
    <p:extLst>
      <p:ext uri="{BB962C8B-B14F-4D97-AF65-F5344CB8AC3E}">
        <p14:creationId xmlns:p14="http://schemas.microsoft.com/office/powerpoint/2010/main" val="347524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101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3454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104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344;p5">
            <a:extLst>
              <a:ext uri="{FF2B5EF4-FFF2-40B4-BE49-F238E27FC236}">
                <a16:creationId xmlns:a16="http://schemas.microsoft.com/office/drawing/2014/main" id="{4BDB4509-44BC-FDEF-A290-125350F693E9}"/>
              </a:ext>
            </a:extLst>
          </p:cNvPr>
          <p:cNvSpPr/>
          <p:nvPr/>
        </p:nvSpPr>
        <p:spPr>
          <a:xfrm>
            <a:off x="4901657" y="2182844"/>
            <a:ext cx="2016125" cy="1873250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695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107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10" name="Google Shape;354;p6">
            <a:extLst>
              <a:ext uri="{FF2B5EF4-FFF2-40B4-BE49-F238E27FC236}">
                <a16:creationId xmlns:a16="http://schemas.microsoft.com/office/drawing/2014/main" id="{8A82CBA5-8875-B294-6BC7-9F10F9FADCB3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B6B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3626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110</a:t>
            </a:r>
          </a:p>
          <a:p>
            <a:pPr algn="r" rtl="1"/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11" name="Google Shape;364;p7">
            <a:extLst>
              <a:ext uri="{FF2B5EF4-FFF2-40B4-BE49-F238E27FC236}">
                <a16:creationId xmlns:a16="http://schemas.microsoft.com/office/drawing/2014/main" id="{004F81EF-970C-7D66-6321-41399A38FEB3}"/>
              </a:ext>
            </a:extLst>
          </p:cNvPr>
          <p:cNvSpPr/>
          <p:nvPr/>
        </p:nvSpPr>
        <p:spPr>
          <a:xfrm>
            <a:off x="4901657" y="2182844"/>
            <a:ext cx="2016125" cy="187325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426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</a:p>
          <a:p>
            <a:pPr algn="r" rtl="1"/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rtl="1"/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374;p8">
            <a:extLst>
              <a:ext uri="{FF2B5EF4-FFF2-40B4-BE49-F238E27FC236}">
                <a16:creationId xmlns:a16="http://schemas.microsoft.com/office/drawing/2014/main" id="{07E685BF-B959-BAC0-D0C7-572ACBB898E3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51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116</a:t>
            </a: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84;p9">
            <a:extLst>
              <a:ext uri="{FF2B5EF4-FFF2-40B4-BE49-F238E27FC236}">
                <a16:creationId xmlns:a16="http://schemas.microsoft.com/office/drawing/2014/main" id="{E4CDAE5A-EFEF-02F3-F5CB-DBB30A42775E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4747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4533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119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394;p10">
            <a:extLst>
              <a:ext uri="{FF2B5EF4-FFF2-40B4-BE49-F238E27FC236}">
                <a16:creationId xmlns:a16="http://schemas.microsoft.com/office/drawing/2014/main" id="{9775E329-15E5-6D24-1F37-03C7EEF55EE2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552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en-US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122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04;p11">
            <a:extLst>
              <a:ext uri="{FF2B5EF4-FFF2-40B4-BE49-F238E27FC236}">
                <a16:creationId xmlns:a16="http://schemas.microsoft.com/office/drawing/2014/main" id="{BE8BA2B3-D7C9-D75F-48C5-22B680A85C83}"/>
              </a:ext>
            </a:extLst>
          </p:cNvPr>
          <p:cNvSpPr/>
          <p:nvPr/>
        </p:nvSpPr>
        <p:spPr>
          <a:xfrm>
            <a:off x="4901657" y="2182844"/>
            <a:ext cx="2016125" cy="187325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9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125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14;p12">
            <a:extLst>
              <a:ext uri="{FF2B5EF4-FFF2-40B4-BE49-F238E27FC236}">
                <a16:creationId xmlns:a16="http://schemas.microsoft.com/office/drawing/2014/main" id="{6387ABCF-4964-1026-AB32-F28A406F9A12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257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24;p13">
            <a:extLst>
              <a:ext uri="{FF2B5EF4-FFF2-40B4-BE49-F238E27FC236}">
                <a16:creationId xmlns:a16="http://schemas.microsoft.com/office/drawing/2014/main" id="{B44AB868-DAC5-E9BB-68F8-3CABF5BD93D7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0791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131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34;p14">
            <a:extLst>
              <a:ext uri="{FF2B5EF4-FFF2-40B4-BE49-F238E27FC236}">
                <a16:creationId xmlns:a16="http://schemas.microsoft.com/office/drawing/2014/main" id="{B4BC00A7-A3C1-ECF3-9C18-F90BEB21FA5B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383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4183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en-US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134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44;p15">
            <a:extLst>
              <a:ext uri="{FF2B5EF4-FFF2-40B4-BE49-F238E27FC236}">
                <a16:creationId xmlns:a16="http://schemas.microsoft.com/office/drawing/2014/main" id="{290A0D46-7C9E-498D-40C9-A8379C9D706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8538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137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54;p16">
            <a:extLst>
              <a:ext uri="{FF2B5EF4-FFF2-40B4-BE49-F238E27FC236}">
                <a16:creationId xmlns:a16="http://schemas.microsoft.com/office/drawing/2014/main" id="{BF7A12E4-33FA-407F-23B9-29A83481A021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989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1560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140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64;p17">
            <a:extLst>
              <a:ext uri="{FF2B5EF4-FFF2-40B4-BE49-F238E27FC236}">
                <a16:creationId xmlns:a16="http://schemas.microsoft.com/office/drawing/2014/main" id="{EEB18114-6081-6191-EB41-49B33B78CDF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C8C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9845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143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474;p18">
            <a:extLst>
              <a:ext uri="{FF2B5EF4-FFF2-40B4-BE49-F238E27FC236}">
                <a16:creationId xmlns:a16="http://schemas.microsoft.com/office/drawing/2014/main" id="{F0965475-AE7E-503D-9B1A-0FC5A8772A2D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F8F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3916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146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484;p19">
            <a:extLst>
              <a:ext uri="{FF2B5EF4-FFF2-40B4-BE49-F238E27FC236}">
                <a16:creationId xmlns:a16="http://schemas.microsoft.com/office/drawing/2014/main" id="{777E4A35-00B5-9CE3-35D9-677A82DC0C70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6156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149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494;p20">
            <a:extLst>
              <a:ext uri="{FF2B5EF4-FFF2-40B4-BE49-F238E27FC236}">
                <a16:creationId xmlns:a16="http://schemas.microsoft.com/office/drawing/2014/main" id="{776E7F80-8771-8192-9342-2EC04FD58A68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733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EE716FD3-3E60-CD38-D987-0FE63904C7C2}"/>
              </a:ext>
            </a:extLst>
          </p:cNvPr>
          <p:cNvSpPr txBox="1"/>
          <p:nvPr/>
        </p:nvSpPr>
        <p:spPr>
          <a:xfrm>
            <a:off x="1516284" y="938409"/>
            <a:ext cx="611143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he-IL" sz="4000" b="1" dirty="0">
              <a:solidFill>
                <a:schemeClr val="lt1"/>
              </a:solidFill>
            </a:endParaRPr>
          </a:p>
          <a:p>
            <a:pPr marL="0" lvl="0" indent="0" algn="ctr" rtl="1"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rPr lang="he-IL" sz="4000" b="1" dirty="0">
                <a:solidFill>
                  <a:schemeClr val="lt1"/>
                </a:solidFill>
              </a:rPr>
              <a:t>כעת נבצע את אותה משימה, במעבר מבהיר יותר </a:t>
            </a:r>
          </a:p>
          <a:p>
            <a:pPr marL="0" lvl="0" indent="0" algn="ctr" rtl="1"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rPr lang="he-IL" sz="4000" b="1" dirty="0">
                <a:solidFill>
                  <a:schemeClr val="lt1"/>
                </a:solidFill>
              </a:rPr>
              <a:t>לבהיר פחות</a:t>
            </a:r>
            <a:endParaRPr lang="he-IL" sz="4000" b="1" dirty="0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174494F1-A177-EB28-E94E-96CE8FF6CE47}"/>
              </a:ext>
            </a:extLst>
          </p:cNvPr>
          <p:cNvSpPr/>
          <p:nvPr/>
        </p:nvSpPr>
        <p:spPr>
          <a:xfrm>
            <a:off x="1041721" y="1207248"/>
            <a:ext cx="7326775" cy="2997843"/>
          </a:xfrm>
          <a:custGeom>
            <a:avLst/>
            <a:gdLst>
              <a:gd name="connsiteX0" fmla="*/ 0 w 7326775"/>
              <a:gd name="connsiteY0" fmla="*/ 499650 h 2997843"/>
              <a:gd name="connsiteX1" fmla="*/ 499650 w 7326775"/>
              <a:gd name="connsiteY1" fmla="*/ 0 h 2997843"/>
              <a:gd name="connsiteX2" fmla="*/ 1201425 w 7326775"/>
              <a:gd name="connsiteY2" fmla="*/ 0 h 2997843"/>
              <a:gd name="connsiteX3" fmla="*/ 1650100 w 7326775"/>
              <a:gd name="connsiteY3" fmla="*/ 0 h 2997843"/>
              <a:gd name="connsiteX4" fmla="*/ 2035501 w 7326775"/>
              <a:gd name="connsiteY4" fmla="*/ 0 h 2997843"/>
              <a:gd name="connsiteX5" fmla="*/ 2484176 w 7326775"/>
              <a:gd name="connsiteY5" fmla="*/ 0 h 2997843"/>
              <a:gd name="connsiteX6" fmla="*/ 2996127 w 7326775"/>
              <a:gd name="connsiteY6" fmla="*/ 0 h 2997843"/>
              <a:gd name="connsiteX7" fmla="*/ 3571352 w 7326775"/>
              <a:gd name="connsiteY7" fmla="*/ 0 h 2997843"/>
              <a:gd name="connsiteX8" fmla="*/ 4146577 w 7326775"/>
              <a:gd name="connsiteY8" fmla="*/ 0 h 2997843"/>
              <a:gd name="connsiteX9" fmla="*/ 4848351 w 7326775"/>
              <a:gd name="connsiteY9" fmla="*/ 0 h 2997843"/>
              <a:gd name="connsiteX10" fmla="*/ 5550126 w 7326775"/>
              <a:gd name="connsiteY10" fmla="*/ 0 h 2997843"/>
              <a:gd name="connsiteX11" fmla="*/ 5935526 w 7326775"/>
              <a:gd name="connsiteY11" fmla="*/ 0 h 2997843"/>
              <a:gd name="connsiteX12" fmla="*/ 6827125 w 7326775"/>
              <a:gd name="connsiteY12" fmla="*/ 0 h 2997843"/>
              <a:gd name="connsiteX13" fmla="*/ 7326775 w 7326775"/>
              <a:gd name="connsiteY13" fmla="*/ 499650 h 2997843"/>
              <a:gd name="connsiteX14" fmla="*/ 7326775 w 7326775"/>
              <a:gd name="connsiteY14" fmla="*/ 939329 h 2997843"/>
              <a:gd name="connsiteX15" fmla="*/ 7326775 w 7326775"/>
              <a:gd name="connsiteY15" fmla="*/ 1458951 h 2997843"/>
              <a:gd name="connsiteX16" fmla="*/ 7326775 w 7326775"/>
              <a:gd name="connsiteY16" fmla="*/ 1998557 h 2997843"/>
              <a:gd name="connsiteX17" fmla="*/ 7326775 w 7326775"/>
              <a:gd name="connsiteY17" fmla="*/ 2498193 h 2997843"/>
              <a:gd name="connsiteX18" fmla="*/ 6827125 w 7326775"/>
              <a:gd name="connsiteY18" fmla="*/ 2997843 h 2997843"/>
              <a:gd name="connsiteX19" fmla="*/ 6188625 w 7326775"/>
              <a:gd name="connsiteY19" fmla="*/ 2997843 h 2997843"/>
              <a:gd name="connsiteX20" fmla="*/ 5613400 w 7326775"/>
              <a:gd name="connsiteY20" fmla="*/ 2997843 h 2997843"/>
              <a:gd name="connsiteX21" fmla="*/ 5164725 w 7326775"/>
              <a:gd name="connsiteY21" fmla="*/ 2997843 h 2997843"/>
              <a:gd name="connsiteX22" fmla="*/ 4652774 w 7326775"/>
              <a:gd name="connsiteY22" fmla="*/ 2997843 h 2997843"/>
              <a:gd name="connsiteX23" fmla="*/ 4204099 w 7326775"/>
              <a:gd name="connsiteY23" fmla="*/ 2997843 h 2997843"/>
              <a:gd name="connsiteX24" fmla="*/ 3565599 w 7326775"/>
              <a:gd name="connsiteY24" fmla="*/ 2997843 h 2997843"/>
              <a:gd name="connsiteX25" fmla="*/ 2927099 w 7326775"/>
              <a:gd name="connsiteY25" fmla="*/ 2997843 h 2997843"/>
              <a:gd name="connsiteX26" fmla="*/ 2288600 w 7326775"/>
              <a:gd name="connsiteY26" fmla="*/ 2997843 h 2997843"/>
              <a:gd name="connsiteX27" fmla="*/ 1903199 w 7326775"/>
              <a:gd name="connsiteY27" fmla="*/ 2997843 h 2997843"/>
              <a:gd name="connsiteX28" fmla="*/ 1517798 w 7326775"/>
              <a:gd name="connsiteY28" fmla="*/ 2997843 h 2997843"/>
              <a:gd name="connsiteX29" fmla="*/ 499650 w 7326775"/>
              <a:gd name="connsiteY29" fmla="*/ 2997843 h 2997843"/>
              <a:gd name="connsiteX30" fmla="*/ 0 w 7326775"/>
              <a:gd name="connsiteY30" fmla="*/ 2498193 h 2997843"/>
              <a:gd name="connsiteX31" fmla="*/ 0 w 7326775"/>
              <a:gd name="connsiteY31" fmla="*/ 1978572 h 2997843"/>
              <a:gd name="connsiteX32" fmla="*/ 0 w 7326775"/>
              <a:gd name="connsiteY32" fmla="*/ 1458951 h 2997843"/>
              <a:gd name="connsiteX33" fmla="*/ 0 w 7326775"/>
              <a:gd name="connsiteY33" fmla="*/ 939329 h 2997843"/>
              <a:gd name="connsiteX34" fmla="*/ 0 w 7326775"/>
              <a:gd name="connsiteY34" fmla="*/ 499650 h 29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26775" h="2997843" extrusionOk="0">
                <a:moveTo>
                  <a:pt x="0" y="499650"/>
                </a:moveTo>
                <a:cubicBezTo>
                  <a:pt x="-30824" y="223660"/>
                  <a:pt x="219587" y="-57136"/>
                  <a:pt x="499650" y="0"/>
                </a:cubicBezTo>
                <a:cubicBezTo>
                  <a:pt x="720305" y="-2301"/>
                  <a:pt x="1008641" y="66417"/>
                  <a:pt x="1201425" y="0"/>
                </a:cubicBezTo>
                <a:cubicBezTo>
                  <a:pt x="1394209" y="-66417"/>
                  <a:pt x="1476485" y="45288"/>
                  <a:pt x="1650100" y="0"/>
                </a:cubicBezTo>
                <a:cubicBezTo>
                  <a:pt x="1823716" y="-45288"/>
                  <a:pt x="1857180" y="15918"/>
                  <a:pt x="2035501" y="0"/>
                </a:cubicBezTo>
                <a:cubicBezTo>
                  <a:pt x="2213822" y="-15918"/>
                  <a:pt x="2311946" y="48252"/>
                  <a:pt x="2484176" y="0"/>
                </a:cubicBezTo>
                <a:cubicBezTo>
                  <a:pt x="2656406" y="-48252"/>
                  <a:pt x="2745509" y="58640"/>
                  <a:pt x="2996127" y="0"/>
                </a:cubicBezTo>
                <a:cubicBezTo>
                  <a:pt x="3246745" y="-58640"/>
                  <a:pt x="3376179" y="39283"/>
                  <a:pt x="3571352" y="0"/>
                </a:cubicBezTo>
                <a:cubicBezTo>
                  <a:pt x="3766525" y="-39283"/>
                  <a:pt x="3884312" y="6004"/>
                  <a:pt x="4146577" y="0"/>
                </a:cubicBezTo>
                <a:cubicBezTo>
                  <a:pt x="4408842" y="-6004"/>
                  <a:pt x="4591858" y="13921"/>
                  <a:pt x="4848351" y="0"/>
                </a:cubicBezTo>
                <a:cubicBezTo>
                  <a:pt x="5104844" y="-13921"/>
                  <a:pt x="5264222" y="9883"/>
                  <a:pt x="5550126" y="0"/>
                </a:cubicBezTo>
                <a:cubicBezTo>
                  <a:pt x="5836031" y="-9883"/>
                  <a:pt x="5763670" y="7893"/>
                  <a:pt x="5935526" y="0"/>
                </a:cubicBezTo>
                <a:cubicBezTo>
                  <a:pt x="6107382" y="-7893"/>
                  <a:pt x="6592396" y="81415"/>
                  <a:pt x="6827125" y="0"/>
                </a:cubicBezTo>
                <a:cubicBezTo>
                  <a:pt x="7160152" y="10231"/>
                  <a:pt x="7329148" y="242225"/>
                  <a:pt x="7326775" y="499650"/>
                </a:cubicBezTo>
                <a:cubicBezTo>
                  <a:pt x="7377527" y="644624"/>
                  <a:pt x="7304854" y="728603"/>
                  <a:pt x="7326775" y="939329"/>
                </a:cubicBezTo>
                <a:cubicBezTo>
                  <a:pt x="7348696" y="1150055"/>
                  <a:pt x="7269340" y="1211090"/>
                  <a:pt x="7326775" y="1458951"/>
                </a:cubicBezTo>
                <a:cubicBezTo>
                  <a:pt x="7384210" y="1706812"/>
                  <a:pt x="7296278" y="1808157"/>
                  <a:pt x="7326775" y="1998557"/>
                </a:cubicBezTo>
                <a:cubicBezTo>
                  <a:pt x="7357272" y="2188957"/>
                  <a:pt x="7273323" y="2316818"/>
                  <a:pt x="7326775" y="2498193"/>
                </a:cubicBezTo>
                <a:cubicBezTo>
                  <a:pt x="7320836" y="2721239"/>
                  <a:pt x="7167515" y="2948467"/>
                  <a:pt x="6827125" y="2997843"/>
                </a:cubicBezTo>
                <a:cubicBezTo>
                  <a:pt x="6589551" y="3051815"/>
                  <a:pt x="6390404" y="2930261"/>
                  <a:pt x="6188625" y="2997843"/>
                </a:cubicBezTo>
                <a:cubicBezTo>
                  <a:pt x="5986846" y="3065425"/>
                  <a:pt x="5890800" y="2979188"/>
                  <a:pt x="5613400" y="2997843"/>
                </a:cubicBezTo>
                <a:cubicBezTo>
                  <a:pt x="5336000" y="3016498"/>
                  <a:pt x="5388065" y="2957265"/>
                  <a:pt x="5164725" y="2997843"/>
                </a:cubicBezTo>
                <a:cubicBezTo>
                  <a:pt x="4941386" y="3038421"/>
                  <a:pt x="4803963" y="2955124"/>
                  <a:pt x="4652774" y="2997843"/>
                </a:cubicBezTo>
                <a:cubicBezTo>
                  <a:pt x="4501585" y="3040562"/>
                  <a:pt x="4337831" y="2964497"/>
                  <a:pt x="4204099" y="2997843"/>
                </a:cubicBezTo>
                <a:cubicBezTo>
                  <a:pt x="4070368" y="3031189"/>
                  <a:pt x="3704396" y="2936786"/>
                  <a:pt x="3565599" y="2997843"/>
                </a:cubicBezTo>
                <a:cubicBezTo>
                  <a:pt x="3426802" y="3058900"/>
                  <a:pt x="3131554" y="2970748"/>
                  <a:pt x="2927099" y="2997843"/>
                </a:cubicBezTo>
                <a:cubicBezTo>
                  <a:pt x="2722644" y="3024938"/>
                  <a:pt x="2426019" y="2993108"/>
                  <a:pt x="2288600" y="2997843"/>
                </a:cubicBezTo>
                <a:cubicBezTo>
                  <a:pt x="2151181" y="3002578"/>
                  <a:pt x="2088886" y="2991407"/>
                  <a:pt x="1903199" y="2997843"/>
                </a:cubicBezTo>
                <a:cubicBezTo>
                  <a:pt x="1717512" y="3004279"/>
                  <a:pt x="1691732" y="2989054"/>
                  <a:pt x="1517798" y="2997843"/>
                </a:cubicBezTo>
                <a:cubicBezTo>
                  <a:pt x="1343864" y="3006632"/>
                  <a:pt x="723355" y="2881890"/>
                  <a:pt x="499650" y="2997843"/>
                </a:cubicBezTo>
                <a:cubicBezTo>
                  <a:pt x="214458" y="2941449"/>
                  <a:pt x="-13181" y="2845375"/>
                  <a:pt x="0" y="2498193"/>
                </a:cubicBezTo>
                <a:cubicBezTo>
                  <a:pt x="-5070" y="2366882"/>
                  <a:pt x="36551" y="2162292"/>
                  <a:pt x="0" y="1978572"/>
                </a:cubicBezTo>
                <a:cubicBezTo>
                  <a:pt x="-36551" y="1794852"/>
                  <a:pt x="55030" y="1615358"/>
                  <a:pt x="0" y="1458951"/>
                </a:cubicBezTo>
                <a:cubicBezTo>
                  <a:pt x="-55030" y="1302544"/>
                  <a:pt x="20084" y="1047166"/>
                  <a:pt x="0" y="939329"/>
                </a:cubicBezTo>
                <a:cubicBezTo>
                  <a:pt x="-20084" y="831492"/>
                  <a:pt x="40120" y="618714"/>
                  <a:pt x="0" y="49965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26783599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6055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149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494;p20">
            <a:extLst>
              <a:ext uri="{FF2B5EF4-FFF2-40B4-BE49-F238E27FC236}">
                <a16:creationId xmlns:a16="http://schemas.microsoft.com/office/drawing/2014/main" id="{776E7F80-8771-8192-9342-2EC04FD58A68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1426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146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484;p19">
            <a:extLst>
              <a:ext uri="{FF2B5EF4-FFF2-40B4-BE49-F238E27FC236}">
                <a16:creationId xmlns:a16="http://schemas.microsoft.com/office/drawing/2014/main" id="{777E4A35-00B5-9CE3-35D9-677A82DC0C70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3973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143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474;p18">
            <a:extLst>
              <a:ext uri="{FF2B5EF4-FFF2-40B4-BE49-F238E27FC236}">
                <a16:creationId xmlns:a16="http://schemas.microsoft.com/office/drawing/2014/main" id="{F0965475-AE7E-503D-9B1A-0FC5A8772A2D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F8F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2289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140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64;p17">
            <a:extLst>
              <a:ext uri="{FF2B5EF4-FFF2-40B4-BE49-F238E27FC236}">
                <a16:creationId xmlns:a16="http://schemas.microsoft.com/office/drawing/2014/main" id="{EEB18114-6081-6191-EB41-49B33B78CDF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C8C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1453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137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54;p16">
            <a:extLst>
              <a:ext uri="{FF2B5EF4-FFF2-40B4-BE49-F238E27FC236}">
                <a16:creationId xmlns:a16="http://schemas.microsoft.com/office/drawing/2014/main" id="{BF7A12E4-33FA-407F-23B9-29A83481A021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989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095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en-US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134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44;p15">
            <a:extLst>
              <a:ext uri="{FF2B5EF4-FFF2-40B4-BE49-F238E27FC236}">
                <a16:creationId xmlns:a16="http://schemas.microsoft.com/office/drawing/2014/main" id="{290A0D46-7C9E-498D-40C9-A8379C9D706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7292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131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34;p14">
            <a:extLst>
              <a:ext uri="{FF2B5EF4-FFF2-40B4-BE49-F238E27FC236}">
                <a16:creationId xmlns:a16="http://schemas.microsoft.com/office/drawing/2014/main" id="{B4BC00A7-A3C1-ECF3-9C18-F90BEB21FA5B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383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0158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24;p13">
            <a:extLst>
              <a:ext uri="{FF2B5EF4-FFF2-40B4-BE49-F238E27FC236}">
                <a16:creationId xmlns:a16="http://schemas.microsoft.com/office/drawing/2014/main" id="{B44AB868-DAC5-E9BB-68F8-3CABF5BD93D7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0127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125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14;p12">
            <a:extLst>
              <a:ext uri="{FF2B5EF4-FFF2-40B4-BE49-F238E27FC236}">
                <a16:creationId xmlns:a16="http://schemas.microsoft.com/office/drawing/2014/main" id="{6387ABCF-4964-1026-AB32-F28A406F9A12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6261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en-US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122</a:t>
            </a: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404;p11">
            <a:extLst>
              <a:ext uri="{FF2B5EF4-FFF2-40B4-BE49-F238E27FC236}">
                <a16:creationId xmlns:a16="http://schemas.microsoft.com/office/drawing/2014/main" id="{BE8BA2B3-D7C9-D75F-48C5-22B680A85C83}"/>
              </a:ext>
            </a:extLst>
          </p:cNvPr>
          <p:cNvSpPr/>
          <p:nvPr/>
        </p:nvSpPr>
        <p:spPr>
          <a:xfrm>
            <a:off x="4901657" y="2182844"/>
            <a:ext cx="2016125" cy="187325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4395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119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394;p10">
            <a:extLst>
              <a:ext uri="{FF2B5EF4-FFF2-40B4-BE49-F238E27FC236}">
                <a16:creationId xmlns:a16="http://schemas.microsoft.com/office/drawing/2014/main" id="{9775E329-15E5-6D24-1F37-03C7EEF55EE2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3217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116</a:t>
            </a: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84;p9">
            <a:extLst>
              <a:ext uri="{FF2B5EF4-FFF2-40B4-BE49-F238E27FC236}">
                <a16:creationId xmlns:a16="http://schemas.microsoft.com/office/drawing/2014/main" id="{E4CDAE5A-EFEF-02F3-F5CB-DBB30A42775E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4747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513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</a:p>
          <a:p>
            <a:pPr algn="r" rtl="1"/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rtl="1"/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374;p8">
            <a:extLst>
              <a:ext uri="{FF2B5EF4-FFF2-40B4-BE49-F238E27FC236}">
                <a16:creationId xmlns:a16="http://schemas.microsoft.com/office/drawing/2014/main" id="{07E685BF-B959-BAC0-D0C7-572ACBB898E3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0260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110</a:t>
            </a:r>
          </a:p>
          <a:p>
            <a:pPr algn="r" rtl="1"/>
            <a:endParaRPr lang="iw-IL"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11" name="Google Shape;364;p7">
            <a:extLst>
              <a:ext uri="{FF2B5EF4-FFF2-40B4-BE49-F238E27FC236}">
                <a16:creationId xmlns:a16="http://schemas.microsoft.com/office/drawing/2014/main" id="{004F81EF-970C-7D66-6321-41399A38FEB3}"/>
              </a:ext>
            </a:extLst>
          </p:cNvPr>
          <p:cNvSpPr/>
          <p:nvPr/>
        </p:nvSpPr>
        <p:spPr>
          <a:xfrm>
            <a:off x="4901657" y="2182844"/>
            <a:ext cx="2016125" cy="1873250"/>
          </a:xfrm>
          <a:prstGeom prst="rect">
            <a:avLst/>
          </a:prstGeom>
          <a:solidFill>
            <a:srgbClr val="6E6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86260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107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10" name="Google Shape;354;p6">
            <a:extLst>
              <a:ext uri="{FF2B5EF4-FFF2-40B4-BE49-F238E27FC236}">
                <a16:creationId xmlns:a16="http://schemas.microsoft.com/office/drawing/2014/main" id="{8A82CBA5-8875-B294-6BC7-9F10F9FADCB3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B6B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3189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104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8" name="Google Shape;344;p5">
            <a:extLst>
              <a:ext uri="{FF2B5EF4-FFF2-40B4-BE49-F238E27FC236}">
                <a16:creationId xmlns:a16="http://schemas.microsoft.com/office/drawing/2014/main" id="{4BDB4509-44BC-FDEF-A290-125350F693E9}"/>
              </a:ext>
            </a:extLst>
          </p:cNvPr>
          <p:cNvSpPr/>
          <p:nvPr/>
        </p:nvSpPr>
        <p:spPr>
          <a:xfrm>
            <a:off x="4901657" y="2182844"/>
            <a:ext cx="2016125" cy="1873250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449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101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7557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קבוצה 28">
            <a:extLst>
              <a:ext uri="{FF2B5EF4-FFF2-40B4-BE49-F238E27FC236}">
                <a16:creationId xmlns:a16="http://schemas.microsoft.com/office/drawing/2014/main" id="{B5BF4658-04B4-7797-BDBC-50C47653A86A}"/>
              </a:ext>
            </a:extLst>
          </p:cNvPr>
          <p:cNvGrpSpPr/>
          <p:nvPr/>
        </p:nvGrpSpPr>
        <p:grpSpPr>
          <a:xfrm>
            <a:off x="3809221" y="231446"/>
            <a:ext cx="5995836" cy="1279267"/>
            <a:chOff x="4086872" y="1200246"/>
            <a:chExt cx="5995836" cy="1279267"/>
          </a:xfrm>
        </p:grpSpPr>
        <p:sp>
          <p:nvSpPr>
            <p:cNvPr id="4" name="תיבת טקסט 3">
              <a:extLst>
                <a:ext uri="{FF2B5EF4-FFF2-40B4-BE49-F238E27FC236}">
                  <a16:creationId xmlns:a16="http://schemas.microsoft.com/office/drawing/2014/main" id="{4289B7ED-1EC0-13B4-7423-D385E2553B90}"/>
                </a:ext>
              </a:extLst>
            </p:cNvPr>
            <p:cNvSpPr txBox="1"/>
            <p:nvPr/>
          </p:nvSpPr>
          <p:spPr>
            <a:xfrm>
              <a:off x="5335929" y="1200246"/>
              <a:ext cx="4095724" cy="10305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3400"/>
                </a:lnSpc>
              </a:pPr>
              <a:r>
                <a:rPr lang="he-IL" sz="6000" b="1" dirty="0">
                  <a:solidFill>
                    <a:schemeClr val="tx1"/>
                  </a:solidFill>
                </a:rPr>
                <a:t>מדידת</a:t>
              </a:r>
            </a:p>
            <a:p>
              <a:pPr algn="r">
                <a:lnSpc>
                  <a:spcPts val="3400"/>
                </a:lnSpc>
              </a:pPr>
              <a:r>
                <a:rPr lang="he-IL" sz="6000" b="1" dirty="0">
                  <a:solidFill>
                    <a:schemeClr val="tx1"/>
                  </a:solidFill>
                </a:rPr>
                <a:t> סף ההבדל</a:t>
              </a:r>
            </a:p>
          </p:txBody>
        </p:sp>
        <p:sp>
          <p:nvSpPr>
            <p:cNvPr id="5" name="תיבת טקסט 4">
              <a:extLst>
                <a:ext uri="{FF2B5EF4-FFF2-40B4-BE49-F238E27FC236}">
                  <a16:creationId xmlns:a16="http://schemas.microsoft.com/office/drawing/2014/main" id="{2E89BF99-A3C9-B390-A5A1-5218969B3CE8}"/>
                </a:ext>
              </a:extLst>
            </p:cNvPr>
            <p:cNvSpPr txBox="1"/>
            <p:nvPr/>
          </p:nvSpPr>
          <p:spPr>
            <a:xfrm>
              <a:off x="4086872" y="1771627"/>
              <a:ext cx="59958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e-IL" sz="4000" dirty="0">
                  <a:solidFill>
                    <a:schemeClr val="bg1"/>
                  </a:solidFill>
                </a:rPr>
                <a:t>שיטת הגבולות</a:t>
              </a:r>
            </a:p>
          </p:txBody>
        </p:sp>
      </p:grpSp>
      <p:sp>
        <p:nvSpPr>
          <p:cNvPr id="23" name="Google Shape;691;p40">
            <a:extLst>
              <a:ext uri="{FF2B5EF4-FFF2-40B4-BE49-F238E27FC236}">
                <a16:creationId xmlns:a16="http://schemas.microsoft.com/office/drawing/2014/main" id="{83EFA637-9846-DF06-1051-FA21F26CAF93}"/>
              </a:ext>
            </a:extLst>
          </p:cNvPr>
          <p:cNvSpPr txBox="1"/>
          <p:nvPr/>
        </p:nvSpPr>
        <p:spPr>
          <a:xfrm>
            <a:off x="1451080" y="832888"/>
            <a:ext cx="1409447" cy="414981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137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134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131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600"/>
              </a:spcBef>
              <a:spcAft>
                <a:spcPts val="0"/>
              </a:spcAft>
              <a:buNone/>
            </a:pPr>
            <a:r>
              <a:rPr lang="iw-IL" sz="32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125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122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119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116</a:t>
            </a:r>
            <a:endParaRPr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692;p40">
            <a:extLst>
              <a:ext uri="{FF2B5EF4-FFF2-40B4-BE49-F238E27FC236}">
                <a16:creationId xmlns:a16="http://schemas.microsoft.com/office/drawing/2014/main" id="{CD5C6DAF-7145-7B01-5A8E-77CE5AE34314}"/>
              </a:ext>
            </a:extLst>
          </p:cNvPr>
          <p:cNvSpPr/>
          <p:nvPr/>
        </p:nvSpPr>
        <p:spPr>
          <a:xfrm>
            <a:off x="84636" y="7427"/>
            <a:ext cx="2124769" cy="70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סטנדרט גבוה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סדרה יורדת 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693;p40">
            <a:extLst>
              <a:ext uri="{FF2B5EF4-FFF2-40B4-BE49-F238E27FC236}">
                <a16:creationId xmlns:a16="http://schemas.microsoft.com/office/drawing/2014/main" id="{BC008B94-AB7B-9360-6069-76EDB11168B8}"/>
              </a:ext>
            </a:extLst>
          </p:cNvPr>
          <p:cNvSpPr txBox="1"/>
          <p:nvPr/>
        </p:nvSpPr>
        <p:spPr>
          <a:xfrm>
            <a:off x="2742993" y="841695"/>
            <a:ext cx="1409447" cy="414981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137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134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131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600"/>
              </a:spcBef>
              <a:spcAft>
                <a:spcPts val="0"/>
              </a:spcAft>
              <a:buNone/>
            </a:pPr>
            <a:r>
              <a:rPr lang="iw-IL" sz="32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125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122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119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116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694;p40">
            <a:extLst>
              <a:ext uri="{FF2B5EF4-FFF2-40B4-BE49-F238E27FC236}">
                <a16:creationId xmlns:a16="http://schemas.microsoft.com/office/drawing/2014/main" id="{E7B9BE3C-8735-6344-7920-4CA9356D0842}"/>
              </a:ext>
            </a:extLst>
          </p:cNvPr>
          <p:cNvSpPr/>
          <p:nvPr/>
        </p:nvSpPr>
        <p:spPr>
          <a:xfrm>
            <a:off x="2450636" y="0"/>
            <a:ext cx="2360906" cy="70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סטנדרט גבוה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סדרה עולה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" name="Google Shape;695;p40">
            <a:extLst>
              <a:ext uri="{FF2B5EF4-FFF2-40B4-BE49-F238E27FC236}">
                <a16:creationId xmlns:a16="http://schemas.microsoft.com/office/drawing/2014/main" id="{FD09512B-7CE7-FC32-00CD-40EE1B6589B5}"/>
              </a:ext>
            </a:extLst>
          </p:cNvPr>
          <p:cNvCxnSpPr/>
          <p:nvPr/>
        </p:nvCxnSpPr>
        <p:spPr>
          <a:xfrm>
            <a:off x="1281478" y="841695"/>
            <a:ext cx="0" cy="4167426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8" name="Google Shape;696;p40">
            <a:extLst>
              <a:ext uri="{FF2B5EF4-FFF2-40B4-BE49-F238E27FC236}">
                <a16:creationId xmlns:a16="http://schemas.microsoft.com/office/drawing/2014/main" id="{948CE8CF-27F7-99B2-3205-DE3EDF9B2E69}"/>
              </a:ext>
            </a:extLst>
          </p:cNvPr>
          <p:cNvCxnSpPr/>
          <p:nvPr/>
        </p:nvCxnSpPr>
        <p:spPr>
          <a:xfrm rot="10800000">
            <a:off x="4377104" y="736632"/>
            <a:ext cx="0" cy="4246057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stealth" w="med" len="med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EE716FD3-3E60-CD38-D987-0FE63904C7C2}"/>
              </a:ext>
            </a:extLst>
          </p:cNvPr>
          <p:cNvSpPr txBox="1"/>
          <p:nvPr/>
        </p:nvSpPr>
        <p:spPr>
          <a:xfrm>
            <a:off x="1649392" y="1602254"/>
            <a:ext cx="6111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4000" b="1" dirty="0">
                <a:solidFill>
                  <a:schemeClr val="lt1"/>
                </a:solidFill>
              </a:rPr>
              <a:t>כעת נתרגל זאת שוב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4000" b="1" dirty="0">
                <a:solidFill>
                  <a:schemeClr val="lt1"/>
                </a:solidFill>
              </a:rPr>
              <a:t>עם גירוי סטנדרט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4000" b="1" dirty="0">
                <a:solidFill>
                  <a:schemeClr val="lt1"/>
                </a:solidFill>
              </a:rPr>
              <a:t>בהיר פחות</a:t>
            </a:r>
            <a:endParaRPr lang="he-IL" sz="4000" b="1" dirty="0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174494F1-A177-EB28-E94E-96CE8FF6CE47}"/>
              </a:ext>
            </a:extLst>
          </p:cNvPr>
          <p:cNvSpPr/>
          <p:nvPr/>
        </p:nvSpPr>
        <p:spPr>
          <a:xfrm>
            <a:off x="1041721" y="1207248"/>
            <a:ext cx="7326775" cy="2997843"/>
          </a:xfrm>
          <a:custGeom>
            <a:avLst/>
            <a:gdLst>
              <a:gd name="connsiteX0" fmla="*/ 0 w 7326775"/>
              <a:gd name="connsiteY0" fmla="*/ 499650 h 2997843"/>
              <a:gd name="connsiteX1" fmla="*/ 499650 w 7326775"/>
              <a:gd name="connsiteY1" fmla="*/ 0 h 2997843"/>
              <a:gd name="connsiteX2" fmla="*/ 1201425 w 7326775"/>
              <a:gd name="connsiteY2" fmla="*/ 0 h 2997843"/>
              <a:gd name="connsiteX3" fmla="*/ 1650100 w 7326775"/>
              <a:gd name="connsiteY3" fmla="*/ 0 h 2997843"/>
              <a:gd name="connsiteX4" fmla="*/ 2035501 w 7326775"/>
              <a:gd name="connsiteY4" fmla="*/ 0 h 2997843"/>
              <a:gd name="connsiteX5" fmla="*/ 2484176 w 7326775"/>
              <a:gd name="connsiteY5" fmla="*/ 0 h 2997843"/>
              <a:gd name="connsiteX6" fmla="*/ 2996127 w 7326775"/>
              <a:gd name="connsiteY6" fmla="*/ 0 h 2997843"/>
              <a:gd name="connsiteX7" fmla="*/ 3571352 w 7326775"/>
              <a:gd name="connsiteY7" fmla="*/ 0 h 2997843"/>
              <a:gd name="connsiteX8" fmla="*/ 4146577 w 7326775"/>
              <a:gd name="connsiteY8" fmla="*/ 0 h 2997843"/>
              <a:gd name="connsiteX9" fmla="*/ 4848351 w 7326775"/>
              <a:gd name="connsiteY9" fmla="*/ 0 h 2997843"/>
              <a:gd name="connsiteX10" fmla="*/ 5550126 w 7326775"/>
              <a:gd name="connsiteY10" fmla="*/ 0 h 2997843"/>
              <a:gd name="connsiteX11" fmla="*/ 5935526 w 7326775"/>
              <a:gd name="connsiteY11" fmla="*/ 0 h 2997843"/>
              <a:gd name="connsiteX12" fmla="*/ 6827125 w 7326775"/>
              <a:gd name="connsiteY12" fmla="*/ 0 h 2997843"/>
              <a:gd name="connsiteX13" fmla="*/ 7326775 w 7326775"/>
              <a:gd name="connsiteY13" fmla="*/ 499650 h 2997843"/>
              <a:gd name="connsiteX14" fmla="*/ 7326775 w 7326775"/>
              <a:gd name="connsiteY14" fmla="*/ 939329 h 2997843"/>
              <a:gd name="connsiteX15" fmla="*/ 7326775 w 7326775"/>
              <a:gd name="connsiteY15" fmla="*/ 1458951 h 2997843"/>
              <a:gd name="connsiteX16" fmla="*/ 7326775 w 7326775"/>
              <a:gd name="connsiteY16" fmla="*/ 1998557 h 2997843"/>
              <a:gd name="connsiteX17" fmla="*/ 7326775 w 7326775"/>
              <a:gd name="connsiteY17" fmla="*/ 2498193 h 2997843"/>
              <a:gd name="connsiteX18" fmla="*/ 6827125 w 7326775"/>
              <a:gd name="connsiteY18" fmla="*/ 2997843 h 2997843"/>
              <a:gd name="connsiteX19" fmla="*/ 6188625 w 7326775"/>
              <a:gd name="connsiteY19" fmla="*/ 2997843 h 2997843"/>
              <a:gd name="connsiteX20" fmla="*/ 5613400 w 7326775"/>
              <a:gd name="connsiteY20" fmla="*/ 2997843 h 2997843"/>
              <a:gd name="connsiteX21" fmla="*/ 5164725 w 7326775"/>
              <a:gd name="connsiteY21" fmla="*/ 2997843 h 2997843"/>
              <a:gd name="connsiteX22" fmla="*/ 4652774 w 7326775"/>
              <a:gd name="connsiteY22" fmla="*/ 2997843 h 2997843"/>
              <a:gd name="connsiteX23" fmla="*/ 4204099 w 7326775"/>
              <a:gd name="connsiteY23" fmla="*/ 2997843 h 2997843"/>
              <a:gd name="connsiteX24" fmla="*/ 3565599 w 7326775"/>
              <a:gd name="connsiteY24" fmla="*/ 2997843 h 2997843"/>
              <a:gd name="connsiteX25" fmla="*/ 2927099 w 7326775"/>
              <a:gd name="connsiteY25" fmla="*/ 2997843 h 2997843"/>
              <a:gd name="connsiteX26" fmla="*/ 2288600 w 7326775"/>
              <a:gd name="connsiteY26" fmla="*/ 2997843 h 2997843"/>
              <a:gd name="connsiteX27" fmla="*/ 1903199 w 7326775"/>
              <a:gd name="connsiteY27" fmla="*/ 2997843 h 2997843"/>
              <a:gd name="connsiteX28" fmla="*/ 1517798 w 7326775"/>
              <a:gd name="connsiteY28" fmla="*/ 2997843 h 2997843"/>
              <a:gd name="connsiteX29" fmla="*/ 499650 w 7326775"/>
              <a:gd name="connsiteY29" fmla="*/ 2997843 h 2997843"/>
              <a:gd name="connsiteX30" fmla="*/ 0 w 7326775"/>
              <a:gd name="connsiteY30" fmla="*/ 2498193 h 2997843"/>
              <a:gd name="connsiteX31" fmla="*/ 0 w 7326775"/>
              <a:gd name="connsiteY31" fmla="*/ 1978572 h 2997843"/>
              <a:gd name="connsiteX32" fmla="*/ 0 w 7326775"/>
              <a:gd name="connsiteY32" fmla="*/ 1458951 h 2997843"/>
              <a:gd name="connsiteX33" fmla="*/ 0 w 7326775"/>
              <a:gd name="connsiteY33" fmla="*/ 939329 h 2997843"/>
              <a:gd name="connsiteX34" fmla="*/ 0 w 7326775"/>
              <a:gd name="connsiteY34" fmla="*/ 499650 h 29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26775" h="2997843" extrusionOk="0">
                <a:moveTo>
                  <a:pt x="0" y="499650"/>
                </a:moveTo>
                <a:cubicBezTo>
                  <a:pt x="-30824" y="223660"/>
                  <a:pt x="219587" y="-57136"/>
                  <a:pt x="499650" y="0"/>
                </a:cubicBezTo>
                <a:cubicBezTo>
                  <a:pt x="720305" y="-2301"/>
                  <a:pt x="1008641" y="66417"/>
                  <a:pt x="1201425" y="0"/>
                </a:cubicBezTo>
                <a:cubicBezTo>
                  <a:pt x="1394209" y="-66417"/>
                  <a:pt x="1476485" y="45288"/>
                  <a:pt x="1650100" y="0"/>
                </a:cubicBezTo>
                <a:cubicBezTo>
                  <a:pt x="1823716" y="-45288"/>
                  <a:pt x="1857180" y="15918"/>
                  <a:pt x="2035501" y="0"/>
                </a:cubicBezTo>
                <a:cubicBezTo>
                  <a:pt x="2213822" y="-15918"/>
                  <a:pt x="2311946" y="48252"/>
                  <a:pt x="2484176" y="0"/>
                </a:cubicBezTo>
                <a:cubicBezTo>
                  <a:pt x="2656406" y="-48252"/>
                  <a:pt x="2745509" y="58640"/>
                  <a:pt x="2996127" y="0"/>
                </a:cubicBezTo>
                <a:cubicBezTo>
                  <a:pt x="3246745" y="-58640"/>
                  <a:pt x="3376179" y="39283"/>
                  <a:pt x="3571352" y="0"/>
                </a:cubicBezTo>
                <a:cubicBezTo>
                  <a:pt x="3766525" y="-39283"/>
                  <a:pt x="3884312" y="6004"/>
                  <a:pt x="4146577" y="0"/>
                </a:cubicBezTo>
                <a:cubicBezTo>
                  <a:pt x="4408842" y="-6004"/>
                  <a:pt x="4591858" y="13921"/>
                  <a:pt x="4848351" y="0"/>
                </a:cubicBezTo>
                <a:cubicBezTo>
                  <a:pt x="5104844" y="-13921"/>
                  <a:pt x="5264222" y="9883"/>
                  <a:pt x="5550126" y="0"/>
                </a:cubicBezTo>
                <a:cubicBezTo>
                  <a:pt x="5836031" y="-9883"/>
                  <a:pt x="5763670" y="7893"/>
                  <a:pt x="5935526" y="0"/>
                </a:cubicBezTo>
                <a:cubicBezTo>
                  <a:pt x="6107382" y="-7893"/>
                  <a:pt x="6592396" y="81415"/>
                  <a:pt x="6827125" y="0"/>
                </a:cubicBezTo>
                <a:cubicBezTo>
                  <a:pt x="7160152" y="10231"/>
                  <a:pt x="7329148" y="242225"/>
                  <a:pt x="7326775" y="499650"/>
                </a:cubicBezTo>
                <a:cubicBezTo>
                  <a:pt x="7377527" y="644624"/>
                  <a:pt x="7304854" y="728603"/>
                  <a:pt x="7326775" y="939329"/>
                </a:cubicBezTo>
                <a:cubicBezTo>
                  <a:pt x="7348696" y="1150055"/>
                  <a:pt x="7269340" y="1211090"/>
                  <a:pt x="7326775" y="1458951"/>
                </a:cubicBezTo>
                <a:cubicBezTo>
                  <a:pt x="7384210" y="1706812"/>
                  <a:pt x="7296278" y="1808157"/>
                  <a:pt x="7326775" y="1998557"/>
                </a:cubicBezTo>
                <a:cubicBezTo>
                  <a:pt x="7357272" y="2188957"/>
                  <a:pt x="7273323" y="2316818"/>
                  <a:pt x="7326775" y="2498193"/>
                </a:cubicBezTo>
                <a:cubicBezTo>
                  <a:pt x="7320836" y="2721239"/>
                  <a:pt x="7167515" y="2948467"/>
                  <a:pt x="6827125" y="2997843"/>
                </a:cubicBezTo>
                <a:cubicBezTo>
                  <a:pt x="6589551" y="3051815"/>
                  <a:pt x="6390404" y="2930261"/>
                  <a:pt x="6188625" y="2997843"/>
                </a:cubicBezTo>
                <a:cubicBezTo>
                  <a:pt x="5986846" y="3065425"/>
                  <a:pt x="5890800" y="2979188"/>
                  <a:pt x="5613400" y="2997843"/>
                </a:cubicBezTo>
                <a:cubicBezTo>
                  <a:pt x="5336000" y="3016498"/>
                  <a:pt x="5388065" y="2957265"/>
                  <a:pt x="5164725" y="2997843"/>
                </a:cubicBezTo>
                <a:cubicBezTo>
                  <a:pt x="4941386" y="3038421"/>
                  <a:pt x="4803963" y="2955124"/>
                  <a:pt x="4652774" y="2997843"/>
                </a:cubicBezTo>
                <a:cubicBezTo>
                  <a:pt x="4501585" y="3040562"/>
                  <a:pt x="4337831" y="2964497"/>
                  <a:pt x="4204099" y="2997843"/>
                </a:cubicBezTo>
                <a:cubicBezTo>
                  <a:pt x="4070368" y="3031189"/>
                  <a:pt x="3704396" y="2936786"/>
                  <a:pt x="3565599" y="2997843"/>
                </a:cubicBezTo>
                <a:cubicBezTo>
                  <a:pt x="3426802" y="3058900"/>
                  <a:pt x="3131554" y="2970748"/>
                  <a:pt x="2927099" y="2997843"/>
                </a:cubicBezTo>
                <a:cubicBezTo>
                  <a:pt x="2722644" y="3024938"/>
                  <a:pt x="2426019" y="2993108"/>
                  <a:pt x="2288600" y="2997843"/>
                </a:cubicBezTo>
                <a:cubicBezTo>
                  <a:pt x="2151181" y="3002578"/>
                  <a:pt x="2088886" y="2991407"/>
                  <a:pt x="1903199" y="2997843"/>
                </a:cubicBezTo>
                <a:cubicBezTo>
                  <a:pt x="1717512" y="3004279"/>
                  <a:pt x="1691732" y="2989054"/>
                  <a:pt x="1517798" y="2997843"/>
                </a:cubicBezTo>
                <a:cubicBezTo>
                  <a:pt x="1343864" y="3006632"/>
                  <a:pt x="723355" y="2881890"/>
                  <a:pt x="499650" y="2997843"/>
                </a:cubicBezTo>
                <a:cubicBezTo>
                  <a:pt x="214458" y="2941449"/>
                  <a:pt x="-13181" y="2845375"/>
                  <a:pt x="0" y="2498193"/>
                </a:cubicBezTo>
                <a:cubicBezTo>
                  <a:pt x="-5070" y="2366882"/>
                  <a:pt x="36551" y="2162292"/>
                  <a:pt x="0" y="1978572"/>
                </a:cubicBezTo>
                <a:cubicBezTo>
                  <a:pt x="-36551" y="1794852"/>
                  <a:pt x="55030" y="1615358"/>
                  <a:pt x="0" y="1458951"/>
                </a:cubicBezTo>
                <a:cubicBezTo>
                  <a:pt x="-55030" y="1302544"/>
                  <a:pt x="20084" y="1047166"/>
                  <a:pt x="0" y="939329"/>
                </a:cubicBezTo>
                <a:cubicBezTo>
                  <a:pt x="-20084" y="831492"/>
                  <a:pt x="40120" y="618714"/>
                  <a:pt x="0" y="49965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426783599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6208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10;p42">
            <a:extLst>
              <a:ext uri="{FF2B5EF4-FFF2-40B4-BE49-F238E27FC236}">
                <a16:creationId xmlns:a16="http://schemas.microsoft.com/office/drawing/2014/main" id="{CC5722D4-BFBB-26D1-5D44-9E46A1761B77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87078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</a:rPr>
              <a:t>3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21;p43">
            <a:extLst>
              <a:ext uri="{FF2B5EF4-FFF2-40B4-BE49-F238E27FC236}">
                <a16:creationId xmlns:a16="http://schemas.microsoft.com/office/drawing/2014/main" id="{C9726C60-7073-A2F6-5D19-BBC8C66502A4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303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0722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31;p44">
            <a:extLst>
              <a:ext uri="{FF2B5EF4-FFF2-40B4-BE49-F238E27FC236}">
                <a16:creationId xmlns:a16="http://schemas.microsoft.com/office/drawing/2014/main" id="{5DDA853F-02BC-3412-3C7A-5231CDAC1C92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0606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9807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41;p45">
            <a:extLst>
              <a:ext uri="{FF2B5EF4-FFF2-40B4-BE49-F238E27FC236}">
                <a16:creationId xmlns:a16="http://schemas.microsoft.com/office/drawing/2014/main" id="{9D050A20-79F1-13DF-5D55-FF7DC938368B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9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99430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</a:rPr>
              <a:t>12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51;p46">
            <a:extLst>
              <a:ext uri="{FF2B5EF4-FFF2-40B4-BE49-F238E27FC236}">
                <a16:creationId xmlns:a16="http://schemas.microsoft.com/office/drawing/2014/main" id="{B8DC9ED9-EF02-1EC9-AB8E-667CEA1AD581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15597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61;p47">
            <a:extLst>
              <a:ext uri="{FF2B5EF4-FFF2-40B4-BE49-F238E27FC236}">
                <a16:creationId xmlns:a16="http://schemas.microsoft.com/office/drawing/2014/main" id="{6F9D0327-3D23-4D8F-07F7-C83CFE2B79C4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05668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71;p48">
            <a:extLst>
              <a:ext uri="{FF2B5EF4-FFF2-40B4-BE49-F238E27FC236}">
                <a16:creationId xmlns:a16="http://schemas.microsoft.com/office/drawing/2014/main" id="{BE7CFF62-6891-9D53-C992-679623730F7F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3174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81;p49">
            <a:extLst>
              <a:ext uri="{FF2B5EF4-FFF2-40B4-BE49-F238E27FC236}">
                <a16:creationId xmlns:a16="http://schemas.microsoft.com/office/drawing/2014/main" id="{79D890B9-B388-2068-2222-51B9B301505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8093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791;p50">
            <a:extLst>
              <a:ext uri="{FF2B5EF4-FFF2-40B4-BE49-F238E27FC236}">
                <a16:creationId xmlns:a16="http://schemas.microsoft.com/office/drawing/2014/main" id="{95D41D60-C577-0232-8807-FCFE757B1146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81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63879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01;p51">
            <a:extLst>
              <a:ext uri="{FF2B5EF4-FFF2-40B4-BE49-F238E27FC236}">
                <a16:creationId xmlns:a16="http://schemas.microsoft.com/office/drawing/2014/main" id="{455DBFFB-0999-1F85-D1B9-E7D55BEFD01F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B1B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34913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11;p52">
            <a:extLst>
              <a:ext uri="{FF2B5EF4-FFF2-40B4-BE49-F238E27FC236}">
                <a16:creationId xmlns:a16="http://schemas.microsoft.com/office/drawing/2014/main" id="{16735717-5199-7915-947E-4132DC066E6D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51390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33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21;p53">
            <a:extLst>
              <a:ext uri="{FF2B5EF4-FFF2-40B4-BE49-F238E27FC236}">
                <a16:creationId xmlns:a16="http://schemas.microsoft.com/office/drawing/2014/main" id="{3C269752-FB0D-CCFA-DDD5-0043B5294708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9631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36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31;p54">
            <a:extLst>
              <a:ext uri="{FF2B5EF4-FFF2-40B4-BE49-F238E27FC236}">
                <a16:creationId xmlns:a16="http://schemas.microsoft.com/office/drawing/2014/main" id="{F26ED023-F9E5-FB8A-A233-2DDB1147D904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26387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39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41;p55">
            <a:extLst>
              <a:ext uri="{FF2B5EF4-FFF2-40B4-BE49-F238E27FC236}">
                <a16:creationId xmlns:a16="http://schemas.microsoft.com/office/drawing/2014/main" id="{C329E2D9-B3A6-066E-9342-BE57C69ED1D6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28801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42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51;p56">
            <a:extLst>
              <a:ext uri="{FF2B5EF4-FFF2-40B4-BE49-F238E27FC236}">
                <a16:creationId xmlns:a16="http://schemas.microsoft.com/office/drawing/2014/main" id="{01152ACE-E53F-928A-A17C-B2A4E90F839D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2A2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76879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45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61;p57">
            <a:extLst>
              <a:ext uri="{FF2B5EF4-FFF2-40B4-BE49-F238E27FC236}">
                <a16:creationId xmlns:a16="http://schemas.microsoft.com/office/drawing/2014/main" id="{CED437FE-B13E-612F-3268-4F0DC3EC34E5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27810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48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71;p58">
            <a:extLst>
              <a:ext uri="{FF2B5EF4-FFF2-40B4-BE49-F238E27FC236}">
                <a16:creationId xmlns:a16="http://schemas.microsoft.com/office/drawing/2014/main" id="{BE5268A2-1DAB-97B8-A817-DB99E78E2A0D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3290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51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81;p59">
            <a:extLst>
              <a:ext uri="{FF2B5EF4-FFF2-40B4-BE49-F238E27FC236}">
                <a16:creationId xmlns:a16="http://schemas.microsoft.com/office/drawing/2014/main" id="{4B6B1D5B-EC7B-EF38-9F9C-22A50BFB3967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78519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54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91;p60">
            <a:extLst>
              <a:ext uri="{FF2B5EF4-FFF2-40B4-BE49-F238E27FC236}">
                <a16:creationId xmlns:a16="http://schemas.microsoft.com/office/drawing/2014/main" id="{A276A807-6BD8-1225-F617-D3F26D4D485E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36363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94256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</a:rPr>
              <a:t>57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901;p61">
            <a:extLst>
              <a:ext uri="{FF2B5EF4-FFF2-40B4-BE49-F238E27FC236}">
                <a16:creationId xmlns:a16="http://schemas.microsoft.com/office/drawing/2014/main" id="{80070394-C1D3-978D-D732-3F3150CCCA44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78955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911;p62">
            <a:extLst>
              <a:ext uri="{FF2B5EF4-FFF2-40B4-BE49-F238E27FC236}">
                <a16:creationId xmlns:a16="http://schemas.microsoft.com/office/drawing/2014/main" id="{45D40E95-090E-AAA9-C335-853927E2499A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42105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EE716FD3-3E60-CD38-D987-0FE63904C7C2}"/>
              </a:ext>
            </a:extLst>
          </p:cNvPr>
          <p:cNvSpPr txBox="1"/>
          <p:nvPr/>
        </p:nvSpPr>
        <p:spPr>
          <a:xfrm>
            <a:off x="1516284" y="938409"/>
            <a:ext cx="611143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he-IL" sz="4000" b="1" dirty="0">
              <a:solidFill>
                <a:schemeClr val="lt1"/>
              </a:solidFill>
            </a:endParaRPr>
          </a:p>
          <a:p>
            <a:pPr marL="0" lvl="0" indent="0" algn="ctr" rtl="1"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rPr lang="he-IL" sz="4000" b="1" dirty="0">
                <a:solidFill>
                  <a:schemeClr val="lt1"/>
                </a:solidFill>
              </a:rPr>
              <a:t>כעת נבצע את אותה משימה, במעבר מבהיר יותר </a:t>
            </a:r>
          </a:p>
          <a:p>
            <a:pPr marL="0" lvl="0" indent="0" algn="ctr" rtl="1"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rPr lang="he-IL" sz="4000" b="1" dirty="0">
                <a:solidFill>
                  <a:schemeClr val="lt1"/>
                </a:solidFill>
              </a:rPr>
              <a:t>לבהיר פחות</a:t>
            </a:r>
            <a:endParaRPr lang="he-IL" sz="4000" b="1" dirty="0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174494F1-A177-EB28-E94E-96CE8FF6CE47}"/>
              </a:ext>
            </a:extLst>
          </p:cNvPr>
          <p:cNvSpPr/>
          <p:nvPr/>
        </p:nvSpPr>
        <p:spPr>
          <a:xfrm>
            <a:off x="1041721" y="1207248"/>
            <a:ext cx="7326775" cy="2997843"/>
          </a:xfrm>
          <a:custGeom>
            <a:avLst/>
            <a:gdLst>
              <a:gd name="connsiteX0" fmla="*/ 0 w 7326775"/>
              <a:gd name="connsiteY0" fmla="*/ 499650 h 2997843"/>
              <a:gd name="connsiteX1" fmla="*/ 499650 w 7326775"/>
              <a:gd name="connsiteY1" fmla="*/ 0 h 2997843"/>
              <a:gd name="connsiteX2" fmla="*/ 1201425 w 7326775"/>
              <a:gd name="connsiteY2" fmla="*/ 0 h 2997843"/>
              <a:gd name="connsiteX3" fmla="*/ 1650100 w 7326775"/>
              <a:gd name="connsiteY3" fmla="*/ 0 h 2997843"/>
              <a:gd name="connsiteX4" fmla="*/ 2035501 w 7326775"/>
              <a:gd name="connsiteY4" fmla="*/ 0 h 2997843"/>
              <a:gd name="connsiteX5" fmla="*/ 2484176 w 7326775"/>
              <a:gd name="connsiteY5" fmla="*/ 0 h 2997843"/>
              <a:gd name="connsiteX6" fmla="*/ 2996127 w 7326775"/>
              <a:gd name="connsiteY6" fmla="*/ 0 h 2997843"/>
              <a:gd name="connsiteX7" fmla="*/ 3571352 w 7326775"/>
              <a:gd name="connsiteY7" fmla="*/ 0 h 2997843"/>
              <a:gd name="connsiteX8" fmla="*/ 4146577 w 7326775"/>
              <a:gd name="connsiteY8" fmla="*/ 0 h 2997843"/>
              <a:gd name="connsiteX9" fmla="*/ 4848351 w 7326775"/>
              <a:gd name="connsiteY9" fmla="*/ 0 h 2997843"/>
              <a:gd name="connsiteX10" fmla="*/ 5550126 w 7326775"/>
              <a:gd name="connsiteY10" fmla="*/ 0 h 2997843"/>
              <a:gd name="connsiteX11" fmla="*/ 5935526 w 7326775"/>
              <a:gd name="connsiteY11" fmla="*/ 0 h 2997843"/>
              <a:gd name="connsiteX12" fmla="*/ 6827125 w 7326775"/>
              <a:gd name="connsiteY12" fmla="*/ 0 h 2997843"/>
              <a:gd name="connsiteX13" fmla="*/ 7326775 w 7326775"/>
              <a:gd name="connsiteY13" fmla="*/ 499650 h 2997843"/>
              <a:gd name="connsiteX14" fmla="*/ 7326775 w 7326775"/>
              <a:gd name="connsiteY14" fmla="*/ 939329 h 2997843"/>
              <a:gd name="connsiteX15" fmla="*/ 7326775 w 7326775"/>
              <a:gd name="connsiteY15" fmla="*/ 1458951 h 2997843"/>
              <a:gd name="connsiteX16" fmla="*/ 7326775 w 7326775"/>
              <a:gd name="connsiteY16" fmla="*/ 1998557 h 2997843"/>
              <a:gd name="connsiteX17" fmla="*/ 7326775 w 7326775"/>
              <a:gd name="connsiteY17" fmla="*/ 2498193 h 2997843"/>
              <a:gd name="connsiteX18" fmla="*/ 6827125 w 7326775"/>
              <a:gd name="connsiteY18" fmla="*/ 2997843 h 2997843"/>
              <a:gd name="connsiteX19" fmla="*/ 6188625 w 7326775"/>
              <a:gd name="connsiteY19" fmla="*/ 2997843 h 2997843"/>
              <a:gd name="connsiteX20" fmla="*/ 5613400 w 7326775"/>
              <a:gd name="connsiteY20" fmla="*/ 2997843 h 2997843"/>
              <a:gd name="connsiteX21" fmla="*/ 5164725 w 7326775"/>
              <a:gd name="connsiteY21" fmla="*/ 2997843 h 2997843"/>
              <a:gd name="connsiteX22" fmla="*/ 4652774 w 7326775"/>
              <a:gd name="connsiteY22" fmla="*/ 2997843 h 2997843"/>
              <a:gd name="connsiteX23" fmla="*/ 4204099 w 7326775"/>
              <a:gd name="connsiteY23" fmla="*/ 2997843 h 2997843"/>
              <a:gd name="connsiteX24" fmla="*/ 3565599 w 7326775"/>
              <a:gd name="connsiteY24" fmla="*/ 2997843 h 2997843"/>
              <a:gd name="connsiteX25" fmla="*/ 2927099 w 7326775"/>
              <a:gd name="connsiteY25" fmla="*/ 2997843 h 2997843"/>
              <a:gd name="connsiteX26" fmla="*/ 2288600 w 7326775"/>
              <a:gd name="connsiteY26" fmla="*/ 2997843 h 2997843"/>
              <a:gd name="connsiteX27" fmla="*/ 1903199 w 7326775"/>
              <a:gd name="connsiteY27" fmla="*/ 2997843 h 2997843"/>
              <a:gd name="connsiteX28" fmla="*/ 1517798 w 7326775"/>
              <a:gd name="connsiteY28" fmla="*/ 2997843 h 2997843"/>
              <a:gd name="connsiteX29" fmla="*/ 499650 w 7326775"/>
              <a:gd name="connsiteY29" fmla="*/ 2997843 h 2997843"/>
              <a:gd name="connsiteX30" fmla="*/ 0 w 7326775"/>
              <a:gd name="connsiteY30" fmla="*/ 2498193 h 2997843"/>
              <a:gd name="connsiteX31" fmla="*/ 0 w 7326775"/>
              <a:gd name="connsiteY31" fmla="*/ 1978572 h 2997843"/>
              <a:gd name="connsiteX32" fmla="*/ 0 w 7326775"/>
              <a:gd name="connsiteY32" fmla="*/ 1458951 h 2997843"/>
              <a:gd name="connsiteX33" fmla="*/ 0 w 7326775"/>
              <a:gd name="connsiteY33" fmla="*/ 939329 h 2997843"/>
              <a:gd name="connsiteX34" fmla="*/ 0 w 7326775"/>
              <a:gd name="connsiteY34" fmla="*/ 499650 h 29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26775" h="2997843" extrusionOk="0">
                <a:moveTo>
                  <a:pt x="0" y="499650"/>
                </a:moveTo>
                <a:cubicBezTo>
                  <a:pt x="-30824" y="223660"/>
                  <a:pt x="219587" y="-57136"/>
                  <a:pt x="499650" y="0"/>
                </a:cubicBezTo>
                <a:cubicBezTo>
                  <a:pt x="720305" y="-2301"/>
                  <a:pt x="1008641" y="66417"/>
                  <a:pt x="1201425" y="0"/>
                </a:cubicBezTo>
                <a:cubicBezTo>
                  <a:pt x="1394209" y="-66417"/>
                  <a:pt x="1476485" y="45288"/>
                  <a:pt x="1650100" y="0"/>
                </a:cubicBezTo>
                <a:cubicBezTo>
                  <a:pt x="1823716" y="-45288"/>
                  <a:pt x="1857180" y="15918"/>
                  <a:pt x="2035501" y="0"/>
                </a:cubicBezTo>
                <a:cubicBezTo>
                  <a:pt x="2213822" y="-15918"/>
                  <a:pt x="2311946" y="48252"/>
                  <a:pt x="2484176" y="0"/>
                </a:cubicBezTo>
                <a:cubicBezTo>
                  <a:pt x="2656406" y="-48252"/>
                  <a:pt x="2745509" y="58640"/>
                  <a:pt x="2996127" y="0"/>
                </a:cubicBezTo>
                <a:cubicBezTo>
                  <a:pt x="3246745" y="-58640"/>
                  <a:pt x="3376179" y="39283"/>
                  <a:pt x="3571352" y="0"/>
                </a:cubicBezTo>
                <a:cubicBezTo>
                  <a:pt x="3766525" y="-39283"/>
                  <a:pt x="3884312" y="6004"/>
                  <a:pt x="4146577" y="0"/>
                </a:cubicBezTo>
                <a:cubicBezTo>
                  <a:pt x="4408842" y="-6004"/>
                  <a:pt x="4591858" y="13921"/>
                  <a:pt x="4848351" y="0"/>
                </a:cubicBezTo>
                <a:cubicBezTo>
                  <a:pt x="5104844" y="-13921"/>
                  <a:pt x="5264222" y="9883"/>
                  <a:pt x="5550126" y="0"/>
                </a:cubicBezTo>
                <a:cubicBezTo>
                  <a:pt x="5836031" y="-9883"/>
                  <a:pt x="5763670" y="7893"/>
                  <a:pt x="5935526" y="0"/>
                </a:cubicBezTo>
                <a:cubicBezTo>
                  <a:pt x="6107382" y="-7893"/>
                  <a:pt x="6592396" y="81415"/>
                  <a:pt x="6827125" y="0"/>
                </a:cubicBezTo>
                <a:cubicBezTo>
                  <a:pt x="7160152" y="10231"/>
                  <a:pt x="7329148" y="242225"/>
                  <a:pt x="7326775" y="499650"/>
                </a:cubicBezTo>
                <a:cubicBezTo>
                  <a:pt x="7377527" y="644624"/>
                  <a:pt x="7304854" y="728603"/>
                  <a:pt x="7326775" y="939329"/>
                </a:cubicBezTo>
                <a:cubicBezTo>
                  <a:pt x="7348696" y="1150055"/>
                  <a:pt x="7269340" y="1211090"/>
                  <a:pt x="7326775" y="1458951"/>
                </a:cubicBezTo>
                <a:cubicBezTo>
                  <a:pt x="7384210" y="1706812"/>
                  <a:pt x="7296278" y="1808157"/>
                  <a:pt x="7326775" y="1998557"/>
                </a:cubicBezTo>
                <a:cubicBezTo>
                  <a:pt x="7357272" y="2188957"/>
                  <a:pt x="7273323" y="2316818"/>
                  <a:pt x="7326775" y="2498193"/>
                </a:cubicBezTo>
                <a:cubicBezTo>
                  <a:pt x="7320836" y="2721239"/>
                  <a:pt x="7167515" y="2948467"/>
                  <a:pt x="6827125" y="2997843"/>
                </a:cubicBezTo>
                <a:cubicBezTo>
                  <a:pt x="6589551" y="3051815"/>
                  <a:pt x="6390404" y="2930261"/>
                  <a:pt x="6188625" y="2997843"/>
                </a:cubicBezTo>
                <a:cubicBezTo>
                  <a:pt x="5986846" y="3065425"/>
                  <a:pt x="5890800" y="2979188"/>
                  <a:pt x="5613400" y="2997843"/>
                </a:cubicBezTo>
                <a:cubicBezTo>
                  <a:pt x="5336000" y="3016498"/>
                  <a:pt x="5388065" y="2957265"/>
                  <a:pt x="5164725" y="2997843"/>
                </a:cubicBezTo>
                <a:cubicBezTo>
                  <a:pt x="4941386" y="3038421"/>
                  <a:pt x="4803963" y="2955124"/>
                  <a:pt x="4652774" y="2997843"/>
                </a:cubicBezTo>
                <a:cubicBezTo>
                  <a:pt x="4501585" y="3040562"/>
                  <a:pt x="4337831" y="2964497"/>
                  <a:pt x="4204099" y="2997843"/>
                </a:cubicBezTo>
                <a:cubicBezTo>
                  <a:pt x="4070368" y="3031189"/>
                  <a:pt x="3704396" y="2936786"/>
                  <a:pt x="3565599" y="2997843"/>
                </a:cubicBezTo>
                <a:cubicBezTo>
                  <a:pt x="3426802" y="3058900"/>
                  <a:pt x="3131554" y="2970748"/>
                  <a:pt x="2927099" y="2997843"/>
                </a:cubicBezTo>
                <a:cubicBezTo>
                  <a:pt x="2722644" y="3024938"/>
                  <a:pt x="2426019" y="2993108"/>
                  <a:pt x="2288600" y="2997843"/>
                </a:cubicBezTo>
                <a:cubicBezTo>
                  <a:pt x="2151181" y="3002578"/>
                  <a:pt x="2088886" y="2991407"/>
                  <a:pt x="1903199" y="2997843"/>
                </a:cubicBezTo>
                <a:cubicBezTo>
                  <a:pt x="1717512" y="3004279"/>
                  <a:pt x="1691732" y="2989054"/>
                  <a:pt x="1517798" y="2997843"/>
                </a:cubicBezTo>
                <a:cubicBezTo>
                  <a:pt x="1343864" y="3006632"/>
                  <a:pt x="723355" y="2881890"/>
                  <a:pt x="499650" y="2997843"/>
                </a:cubicBezTo>
                <a:cubicBezTo>
                  <a:pt x="214458" y="2941449"/>
                  <a:pt x="-13181" y="2845375"/>
                  <a:pt x="0" y="2498193"/>
                </a:cubicBezTo>
                <a:cubicBezTo>
                  <a:pt x="-5070" y="2366882"/>
                  <a:pt x="36551" y="2162292"/>
                  <a:pt x="0" y="1978572"/>
                </a:cubicBezTo>
                <a:cubicBezTo>
                  <a:pt x="-36551" y="1794852"/>
                  <a:pt x="55030" y="1615358"/>
                  <a:pt x="0" y="1458951"/>
                </a:cubicBezTo>
                <a:cubicBezTo>
                  <a:pt x="-55030" y="1302544"/>
                  <a:pt x="20084" y="1047166"/>
                  <a:pt x="0" y="939329"/>
                </a:cubicBezTo>
                <a:cubicBezTo>
                  <a:pt x="-20084" y="831492"/>
                  <a:pt x="40120" y="618714"/>
                  <a:pt x="0" y="49965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26783599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20409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911;p62">
            <a:extLst>
              <a:ext uri="{FF2B5EF4-FFF2-40B4-BE49-F238E27FC236}">
                <a16:creationId xmlns:a16="http://schemas.microsoft.com/office/drawing/2014/main" id="{45D40E95-090E-AAA9-C335-853927E2499A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24229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</a:rPr>
              <a:t>57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901;p61">
            <a:extLst>
              <a:ext uri="{FF2B5EF4-FFF2-40B4-BE49-F238E27FC236}">
                <a16:creationId xmlns:a16="http://schemas.microsoft.com/office/drawing/2014/main" id="{80070394-C1D3-978D-D732-3F3150CCCA44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65834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54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91;p60">
            <a:extLst>
              <a:ext uri="{FF2B5EF4-FFF2-40B4-BE49-F238E27FC236}">
                <a16:creationId xmlns:a16="http://schemas.microsoft.com/office/drawing/2014/main" id="{A276A807-6BD8-1225-F617-D3F26D4D485E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36363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56694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51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81;p59">
            <a:extLst>
              <a:ext uri="{FF2B5EF4-FFF2-40B4-BE49-F238E27FC236}">
                <a16:creationId xmlns:a16="http://schemas.microsoft.com/office/drawing/2014/main" id="{4B6B1D5B-EC7B-EF38-9F9C-22A50BFB3967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28314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48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71;p58">
            <a:extLst>
              <a:ext uri="{FF2B5EF4-FFF2-40B4-BE49-F238E27FC236}">
                <a16:creationId xmlns:a16="http://schemas.microsoft.com/office/drawing/2014/main" id="{BE5268A2-1DAB-97B8-A817-DB99E78E2A0D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90356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45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61;p57">
            <a:extLst>
              <a:ext uri="{FF2B5EF4-FFF2-40B4-BE49-F238E27FC236}">
                <a16:creationId xmlns:a16="http://schemas.microsoft.com/office/drawing/2014/main" id="{CED437FE-B13E-612F-3268-4F0DC3EC34E5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2D2D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07319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42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51;p56">
            <a:extLst>
              <a:ext uri="{FF2B5EF4-FFF2-40B4-BE49-F238E27FC236}">
                <a16:creationId xmlns:a16="http://schemas.microsoft.com/office/drawing/2014/main" id="{01152ACE-E53F-928A-A17C-B2A4E90F839D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2A2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28913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39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41;p55">
            <a:extLst>
              <a:ext uri="{FF2B5EF4-FFF2-40B4-BE49-F238E27FC236}">
                <a16:creationId xmlns:a16="http://schemas.microsoft.com/office/drawing/2014/main" id="{C329E2D9-B3A6-066E-9342-BE57C69ED1D6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01719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36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31;p54">
            <a:extLst>
              <a:ext uri="{FF2B5EF4-FFF2-40B4-BE49-F238E27FC236}">
                <a16:creationId xmlns:a16="http://schemas.microsoft.com/office/drawing/2014/main" id="{F26ED023-F9E5-FB8A-A233-2DDB1147D904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28938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33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21;p53">
            <a:extLst>
              <a:ext uri="{FF2B5EF4-FFF2-40B4-BE49-F238E27FC236}">
                <a16:creationId xmlns:a16="http://schemas.microsoft.com/office/drawing/2014/main" id="{3C269752-FB0D-CCFA-DDD5-0043B5294708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09798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11;p52">
            <a:extLst>
              <a:ext uri="{FF2B5EF4-FFF2-40B4-BE49-F238E27FC236}">
                <a16:creationId xmlns:a16="http://schemas.microsoft.com/office/drawing/2014/main" id="{16735717-5199-7915-947E-4132DC066E6D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32485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01;p51">
            <a:extLst>
              <a:ext uri="{FF2B5EF4-FFF2-40B4-BE49-F238E27FC236}">
                <a16:creationId xmlns:a16="http://schemas.microsoft.com/office/drawing/2014/main" id="{455DBFFB-0999-1F85-D1B9-E7D55BEFD01F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B1B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03258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791;p50">
            <a:extLst>
              <a:ext uri="{FF2B5EF4-FFF2-40B4-BE49-F238E27FC236}">
                <a16:creationId xmlns:a16="http://schemas.microsoft.com/office/drawing/2014/main" id="{95D41D60-C577-0232-8807-FCFE757B1146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81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1061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81;p49">
            <a:extLst>
              <a:ext uri="{FF2B5EF4-FFF2-40B4-BE49-F238E27FC236}">
                <a16:creationId xmlns:a16="http://schemas.microsoft.com/office/drawing/2014/main" id="{79D890B9-B388-2068-2222-51B9B301505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49124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71;p48">
            <a:extLst>
              <a:ext uri="{FF2B5EF4-FFF2-40B4-BE49-F238E27FC236}">
                <a16:creationId xmlns:a16="http://schemas.microsoft.com/office/drawing/2014/main" id="{BE7CFF62-6891-9D53-C992-679623730F7F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0775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61;p47">
            <a:extLst>
              <a:ext uri="{FF2B5EF4-FFF2-40B4-BE49-F238E27FC236}">
                <a16:creationId xmlns:a16="http://schemas.microsoft.com/office/drawing/2014/main" id="{6F9D0327-3D23-4D8F-07F7-C83CFE2B79C4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16818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</a:rPr>
              <a:t>12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51;p46">
            <a:extLst>
              <a:ext uri="{FF2B5EF4-FFF2-40B4-BE49-F238E27FC236}">
                <a16:creationId xmlns:a16="http://schemas.microsoft.com/office/drawing/2014/main" id="{B8DC9ED9-EF02-1EC9-AB8E-667CEA1AD581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83034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41;p45">
            <a:extLst>
              <a:ext uri="{FF2B5EF4-FFF2-40B4-BE49-F238E27FC236}">
                <a16:creationId xmlns:a16="http://schemas.microsoft.com/office/drawing/2014/main" id="{9D050A20-79F1-13DF-5D55-FF7DC938368B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9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57369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31;p44">
            <a:extLst>
              <a:ext uri="{FF2B5EF4-FFF2-40B4-BE49-F238E27FC236}">
                <a16:creationId xmlns:a16="http://schemas.microsoft.com/office/drawing/2014/main" id="{5DDA853F-02BC-3412-3C7A-5231CDAC1C92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0606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36479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</a:rPr>
              <a:t>3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21;p43">
            <a:extLst>
              <a:ext uri="{FF2B5EF4-FFF2-40B4-BE49-F238E27FC236}">
                <a16:creationId xmlns:a16="http://schemas.microsoft.com/office/drawing/2014/main" id="{C9726C60-7073-A2F6-5D19-BBC8C66502A4}"/>
              </a:ext>
            </a:extLst>
          </p:cNvPr>
          <p:cNvSpPr/>
          <p:nvPr/>
        </p:nvSpPr>
        <p:spPr>
          <a:xfrm>
            <a:off x="4901658" y="2174589"/>
            <a:ext cx="2016125" cy="1873250"/>
          </a:xfrm>
          <a:prstGeom prst="rect">
            <a:avLst/>
          </a:prstGeom>
          <a:solidFill>
            <a:srgbClr val="0303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12374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2;p3">
            <a:extLst>
              <a:ext uri="{FF2B5EF4-FFF2-40B4-BE49-F238E27FC236}">
                <a16:creationId xmlns:a16="http://schemas.microsoft.com/office/drawing/2014/main" id="{564BE38B-9393-81FC-DA07-83F019D397E9}"/>
              </a:ext>
            </a:extLst>
          </p:cNvPr>
          <p:cNvSpPr txBox="1"/>
          <p:nvPr/>
        </p:nvSpPr>
        <p:spPr>
          <a:xfrm>
            <a:off x="-936625" y="4487094"/>
            <a:ext cx="1873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3;p3">
            <a:extLst>
              <a:ext uri="{FF2B5EF4-FFF2-40B4-BE49-F238E27FC236}">
                <a16:creationId xmlns:a16="http://schemas.microsoft.com/office/drawing/2014/main" id="{259C7028-A483-0EE0-9068-22F26C336A38}"/>
              </a:ext>
            </a:extLst>
          </p:cNvPr>
          <p:cNvSpPr/>
          <p:nvPr/>
        </p:nvSpPr>
        <p:spPr>
          <a:xfrm>
            <a:off x="2375878" y="2182844"/>
            <a:ext cx="2016125" cy="187325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3">
            <a:extLst>
              <a:ext uri="{FF2B5EF4-FFF2-40B4-BE49-F238E27FC236}">
                <a16:creationId xmlns:a16="http://schemas.microsoft.com/office/drawing/2014/main" id="{9639D91B-D91B-4843-B258-7E0F87106244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25;p3">
            <a:extLst>
              <a:ext uri="{FF2B5EF4-FFF2-40B4-BE49-F238E27FC236}">
                <a16:creationId xmlns:a16="http://schemas.microsoft.com/office/drawing/2014/main" id="{17AFF8B3-0CA7-44E7-90F5-AE151ADA76AC}"/>
              </a:ext>
            </a:extLst>
          </p:cNvPr>
          <p:cNvSpPr txBox="1"/>
          <p:nvPr/>
        </p:nvSpPr>
        <p:spPr>
          <a:xfrm>
            <a:off x="2519548" y="1361789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סטנדרט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26;p3">
            <a:extLst>
              <a:ext uri="{FF2B5EF4-FFF2-40B4-BE49-F238E27FC236}">
                <a16:creationId xmlns:a16="http://schemas.microsoft.com/office/drawing/2014/main" id="{E9048872-4B71-36CE-0BAD-BF2EAFACC468}"/>
              </a:ext>
            </a:extLst>
          </p:cNvPr>
          <p:cNvSpPr txBox="1"/>
          <p:nvPr/>
        </p:nvSpPr>
        <p:spPr>
          <a:xfrm>
            <a:off x="4109495" y="1354804"/>
            <a:ext cx="2808288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גירוי משתנה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1;p3">
            <a:extLst>
              <a:ext uri="{FF2B5EF4-FFF2-40B4-BE49-F238E27FC236}">
                <a16:creationId xmlns:a16="http://schemas.microsoft.com/office/drawing/2014/main" id="{390E35CC-2E43-8AFA-76CF-06FBB7223442}"/>
              </a:ext>
            </a:extLst>
          </p:cNvPr>
          <p:cNvSpPr txBox="1">
            <a:spLocks/>
          </p:cNvSpPr>
          <p:nvPr/>
        </p:nvSpPr>
        <p:spPr>
          <a:xfrm>
            <a:off x="800100" y="-114935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ה</a:t>
            </a: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אם צבע הריבוע הימני בהיר פחות, זהה, או בהיר יותר מהשמאלי? </a:t>
            </a:r>
          </a:p>
        </p:txBody>
      </p:sp>
      <p:sp>
        <p:nvSpPr>
          <p:cNvPr id="9" name="Google Shape;334;p4">
            <a:extLst>
              <a:ext uri="{FF2B5EF4-FFF2-40B4-BE49-F238E27FC236}">
                <a16:creationId xmlns:a16="http://schemas.microsoft.com/office/drawing/2014/main" id="{15D9EFAA-A17B-70C3-D14B-CC41A16DFA66}"/>
              </a:ext>
            </a:extLst>
          </p:cNvPr>
          <p:cNvSpPr/>
          <p:nvPr/>
        </p:nvSpPr>
        <p:spPr>
          <a:xfrm>
            <a:off x="4901658" y="2182844"/>
            <a:ext cx="2016125" cy="1873250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3;p42">
            <a:extLst>
              <a:ext uri="{FF2B5EF4-FFF2-40B4-BE49-F238E27FC236}">
                <a16:creationId xmlns:a16="http://schemas.microsoft.com/office/drawing/2014/main" id="{0C7F8DBC-7BAF-0BE9-9C80-5D7E7AE59E39}"/>
              </a:ext>
            </a:extLst>
          </p:cNvPr>
          <p:cNvSpPr/>
          <p:nvPr/>
        </p:nvSpPr>
        <p:spPr>
          <a:xfrm>
            <a:off x="2375877" y="2174589"/>
            <a:ext cx="2016125" cy="187325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10;p42">
            <a:extLst>
              <a:ext uri="{FF2B5EF4-FFF2-40B4-BE49-F238E27FC236}">
                <a16:creationId xmlns:a16="http://schemas.microsoft.com/office/drawing/2014/main" id="{CC5722D4-BFBB-26D1-5D44-9E46A1761B77}"/>
              </a:ext>
            </a:extLst>
          </p:cNvPr>
          <p:cNvSpPr/>
          <p:nvPr/>
        </p:nvSpPr>
        <p:spPr>
          <a:xfrm>
            <a:off x="4901657" y="2174589"/>
            <a:ext cx="2016125" cy="18732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90535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קבוצה 28">
            <a:extLst>
              <a:ext uri="{FF2B5EF4-FFF2-40B4-BE49-F238E27FC236}">
                <a16:creationId xmlns:a16="http://schemas.microsoft.com/office/drawing/2014/main" id="{B5BF4658-04B4-7797-BDBC-50C47653A86A}"/>
              </a:ext>
            </a:extLst>
          </p:cNvPr>
          <p:cNvGrpSpPr/>
          <p:nvPr/>
        </p:nvGrpSpPr>
        <p:grpSpPr>
          <a:xfrm>
            <a:off x="1531061" y="2102550"/>
            <a:ext cx="5995836" cy="1210962"/>
            <a:chOff x="4904469" y="1200246"/>
            <a:chExt cx="5995836" cy="1210962"/>
          </a:xfrm>
        </p:grpSpPr>
        <p:sp>
          <p:nvSpPr>
            <p:cNvPr id="4" name="תיבת טקסט 3">
              <a:extLst>
                <a:ext uri="{FF2B5EF4-FFF2-40B4-BE49-F238E27FC236}">
                  <a16:creationId xmlns:a16="http://schemas.microsoft.com/office/drawing/2014/main" id="{4289B7ED-1EC0-13B4-7423-D385E2553B90}"/>
                </a:ext>
              </a:extLst>
            </p:cNvPr>
            <p:cNvSpPr txBox="1"/>
            <p:nvPr/>
          </p:nvSpPr>
          <p:spPr>
            <a:xfrm>
              <a:off x="5335929" y="1200246"/>
              <a:ext cx="4095724" cy="9837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3400"/>
                </a:lnSpc>
              </a:pPr>
              <a:r>
                <a:rPr lang="he-IL" sz="4400" b="1" dirty="0">
                  <a:solidFill>
                    <a:schemeClr val="tx1"/>
                  </a:solidFill>
                </a:rPr>
                <a:t>מדידת</a:t>
              </a:r>
            </a:p>
            <a:p>
              <a:pPr algn="r">
                <a:lnSpc>
                  <a:spcPts val="3400"/>
                </a:lnSpc>
              </a:pPr>
              <a:r>
                <a:rPr lang="he-IL" sz="4400" b="1" dirty="0">
                  <a:solidFill>
                    <a:schemeClr val="tx1"/>
                  </a:solidFill>
                </a:rPr>
                <a:t>סף ההבדל</a:t>
              </a:r>
            </a:p>
          </p:txBody>
        </p:sp>
        <p:sp>
          <p:nvSpPr>
            <p:cNvPr id="5" name="תיבת טקסט 4">
              <a:extLst>
                <a:ext uri="{FF2B5EF4-FFF2-40B4-BE49-F238E27FC236}">
                  <a16:creationId xmlns:a16="http://schemas.microsoft.com/office/drawing/2014/main" id="{2E89BF99-A3C9-B390-A5A1-5218969B3CE8}"/>
                </a:ext>
              </a:extLst>
            </p:cNvPr>
            <p:cNvSpPr txBox="1"/>
            <p:nvPr/>
          </p:nvSpPr>
          <p:spPr>
            <a:xfrm>
              <a:off x="4904469" y="1887988"/>
              <a:ext cx="599583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e-IL" sz="2800" dirty="0">
                  <a:solidFill>
                    <a:schemeClr val="bg1"/>
                  </a:solidFill>
                </a:rPr>
                <a:t>שיטת הגבולות</a:t>
              </a:r>
            </a:p>
          </p:txBody>
        </p:sp>
      </p:grpSp>
      <p:sp>
        <p:nvSpPr>
          <p:cNvPr id="23" name="Google Shape;691;p40">
            <a:extLst>
              <a:ext uri="{FF2B5EF4-FFF2-40B4-BE49-F238E27FC236}">
                <a16:creationId xmlns:a16="http://schemas.microsoft.com/office/drawing/2014/main" id="{83EFA637-9846-DF06-1051-FA21F26CAF93}"/>
              </a:ext>
            </a:extLst>
          </p:cNvPr>
          <p:cNvSpPr txBox="1"/>
          <p:nvPr/>
        </p:nvSpPr>
        <p:spPr>
          <a:xfrm>
            <a:off x="6464431" y="1392140"/>
            <a:ext cx="1409447" cy="368814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137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134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131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600"/>
              </a:spcBef>
              <a:spcAft>
                <a:spcPts val="0"/>
              </a:spcAft>
              <a:buNone/>
            </a:pPr>
            <a:r>
              <a:rPr lang="iw-IL" sz="18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125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122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119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116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692;p40">
            <a:extLst>
              <a:ext uri="{FF2B5EF4-FFF2-40B4-BE49-F238E27FC236}">
                <a16:creationId xmlns:a16="http://schemas.microsoft.com/office/drawing/2014/main" id="{CD5C6DAF-7145-7B01-5A8E-77CE5AE34314}"/>
              </a:ext>
            </a:extLst>
          </p:cNvPr>
          <p:cNvSpPr/>
          <p:nvPr/>
        </p:nvSpPr>
        <p:spPr>
          <a:xfrm>
            <a:off x="5192531" y="643935"/>
            <a:ext cx="2124769" cy="70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סטנדרט גבוה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סדרה יורדת 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693;p40">
            <a:extLst>
              <a:ext uri="{FF2B5EF4-FFF2-40B4-BE49-F238E27FC236}">
                <a16:creationId xmlns:a16="http://schemas.microsoft.com/office/drawing/2014/main" id="{BC008B94-AB7B-9360-6069-76EDB11168B8}"/>
              </a:ext>
            </a:extLst>
          </p:cNvPr>
          <p:cNvSpPr txBox="1"/>
          <p:nvPr/>
        </p:nvSpPr>
        <p:spPr>
          <a:xfrm>
            <a:off x="7212330" y="1422918"/>
            <a:ext cx="1409447" cy="3657371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137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134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131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128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600"/>
              </a:spcBef>
              <a:spcAft>
                <a:spcPts val="0"/>
              </a:spcAft>
              <a:buNone/>
            </a:pPr>
            <a:r>
              <a:rPr lang="iw-IL" sz="18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125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122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119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116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113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694;p40">
            <a:extLst>
              <a:ext uri="{FF2B5EF4-FFF2-40B4-BE49-F238E27FC236}">
                <a16:creationId xmlns:a16="http://schemas.microsoft.com/office/drawing/2014/main" id="{E7B9BE3C-8735-6344-7920-4CA9356D0842}"/>
              </a:ext>
            </a:extLst>
          </p:cNvPr>
          <p:cNvSpPr/>
          <p:nvPr/>
        </p:nvSpPr>
        <p:spPr>
          <a:xfrm>
            <a:off x="6801757" y="582677"/>
            <a:ext cx="2360906" cy="70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סטנדרט גבוה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סדרה עולה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" name="Google Shape;695;p40">
            <a:extLst>
              <a:ext uri="{FF2B5EF4-FFF2-40B4-BE49-F238E27FC236}">
                <a16:creationId xmlns:a16="http://schemas.microsoft.com/office/drawing/2014/main" id="{FD09512B-7CE7-FC32-00CD-40EE1B6589B5}"/>
              </a:ext>
            </a:extLst>
          </p:cNvPr>
          <p:cNvCxnSpPr>
            <a:cxnSpLocks/>
          </p:cNvCxnSpPr>
          <p:nvPr/>
        </p:nvCxnSpPr>
        <p:spPr>
          <a:xfrm>
            <a:off x="6318691" y="1422918"/>
            <a:ext cx="0" cy="3658221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8" name="Google Shape;696;p40">
            <a:extLst>
              <a:ext uri="{FF2B5EF4-FFF2-40B4-BE49-F238E27FC236}">
                <a16:creationId xmlns:a16="http://schemas.microsoft.com/office/drawing/2014/main" id="{948CE8CF-27F7-99B2-3205-DE3EDF9B2E69}"/>
              </a:ext>
            </a:extLst>
          </p:cNvPr>
          <p:cNvCxnSpPr>
            <a:cxnSpLocks/>
          </p:cNvCxnSpPr>
          <p:nvPr/>
        </p:nvCxnSpPr>
        <p:spPr>
          <a:xfrm flipV="1">
            <a:off x="8708128" y="1392140"/>
            <a:ext cx="0" cy="3653761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" name="Google Shape;693;p40">
            <a:extLst>
              <a:ext uri="{FF2B5EF4-FFF2-40B4-BE49-F238E27FC236}">
                <a16:creationId xmlns:a16="http://schemas.microsoft.com/office/drawing/2014/main" id="{FB0B389E-955D-E28D-B169-01629C805C86}"/>
              </a:ext>
            </a:extLst>
          </p:cNvPr>
          <p:cNvSpPr txBox="1"/>
          <p:nvPr/>
        </p:nvSpPr>
        <p:spPr>
          <a:xfrm>
            <a:off x="1333899" y="1343999"/>
            <a:ext cx="1409447" cy="368814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42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39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36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33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600"/>
              </a:spcBef>
              <a:spcAft>
                <a:spcPts val="0"/>
              </a:spcAft>
              <a:buNone/>
            </a:pPr>
            <a:r>
              <a:rPr lang="he-IL" sz="18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" name="Google Shape;696;p40">
            <a:extLst>
              <a:ext uri="{FF2B5EF4-FFF2-40B4-BE49-F238E27FC236}">
                <a16:creationId xmlns:a16="http://schemas.microsoft.com/office/drawing/2014/main" id="{02DC3A99-E6BF-61E6-1163-45485CB5383F}"/>
              </a:ext>
            </a:extLst>
          </p:cNvPr>
          <p:cNvCxnSpPr>
            <a:cxnSpLocks/>
          </p:cNvCxnSpPr>
          <p:nvPr/>
        </p:nvCxnSpPr>
        <p:spPr>
          <a:xfrm flipH="1" flipV="1">
            <a:off x="2873568" y="1422918"/>
            <a:ext cx="15518" cy="3594198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" name="Google Shape;693;p40">
            <a:extLst>
              <a:ext uri="{FF2B5EF4-FFF2-40B4-BE49-F238E27FC236}">
                <a16:creationId xmlns:a16="http://schemas.microsoft.com/office/drawing/2014/main" id="{20581765-2CD3-66EB-B536-C5497EE5E19B}"/>
              </a:ext>
            </a:extLst>
          </p:cNvPr>
          <p:cNvSpPr txBox="1"/>
          <p:nvPr/>
        </p:nvSpPr>
        <p:spPr>
          <a:xfrm>
            <a:off x="669896" y="1351782"/>
            <a:ext cx="1409447" cy="368814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42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39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36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33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600"/>
              </a:spcBef>
              <a:spcAft>
                <a:spcPts val="0"/>
              </a:spcAft>
              <a:buNone/>
            </a:pPr>
            <a:r>
              <a:rPr lang="he-IL" sz="18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sz="1800" dirty="0">
              <a:solidFill>
                <a:schemeClr val="bg1"/>
              </a:solidFill>
            </a:endParaRPr>
          </a:p>
          <a:p>
            <a:pPr marL="0" marR="0" lvl="0" indent="0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he-IL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1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Google Shape;695;p40">
            <a:extLst>
              <a:ext uri="{FF2B5EF4-FFF2-40B4-BE49-F238E27FC236}">
                <a16:creationId xmlns:a16="http://schemas.microsoft.com/office/drawing/2014/main" id="{384FF69B-2334-9C5A-1924-A49FB9D8195C}"/>
              </a:ext>
            </a:extLst>
          </p:cNvPr>
          <p:cNvCxnSpPr>
            <a:cxnSpLocks/>
          </p:cNvCxnSpPr>
          <p:nvPr/>
        </p:nvCxnSpPr>
        <p:spPr>
          <a:xfrm>
            <a:off x="497011" y="1501550"/>
            <a:ext cx="0" cy="3515566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8" name="Google Shape;694;p40">
            <a:extLst>
              <a:ext uri="{FF2B5EF4-FFF2-40B4-BE49-F238E27FC236}">
                <a16:creationId xmlns:a16="http://schemas.microsoft.com/office/drawing/2014/main" id="{5AB319FD-C5DE-155D-8042-1811DEDBA716}"/>
              </a:ext>
            </a:extLst>
          </p:cNvPr>
          <p:cNvSpPr/>
          <p:nvPr/>
        </p:nvSpPr>
        <p:spPr>
          <a:xfrm>
            <a:off x="1177198" y="582676"/>
            <a:ext cx="2360906" cy="70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סטנדרט </a:t>
            </a:r>
            <a:r>
              <a:rPr lang="he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נמוך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סדרה עולה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692;p40">
            <a:extLst>
              <a:ext uri="{FF2B5EF4-FFF2-40B4-BE49-F238E27FC236}">
                <a16:creationId xmlns:a16="http://schemas.microsoft.com/office/drawing/2014/main" id="{755D888B-779F-2C4C-E6C6-AED53550A3A9}"/>
              </a:ext>
            </a:extLst>
          </p:cNvPr>
          <p:cNvSpPr/>
          <p:nvPr/>
        </p:nvSpPr>
        <p:spPr>
          <a:xfrm>
            <a:off x="-392489" y="640043"/>
            <a:ext cx="2124769" cy="70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סטנדרט </a:t>
            </a:r>
            <a:r>
              <a:rPr lang="he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נמוך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סדרה יורדת 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694;p40">
            <a:extLst>
              <a:ext uri="{FF2B5EF4-FFF2-40B4-BE49-F238E27FC236}">
                <a16:creationId xmlns:a16="http://schemas.microsoft.com/office/drawing/2014/main" id="{BB0C778D-9D9F-5B89-1EB0-CCC5052C5E20}"/>
              </a:ext>
            </a:extLst>
          </p:cNvPr>
          <p:cNvSpPr/>
          <p:nvPr/>
        </p:nvSpPr>
        <p:spPr>
          <a:xfrm>
            <a:off x="6254915" y="80397"/>
            <a:ext cx="23609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8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ניסוי 1</a:t>
            </a:r>
            <a:endParaRPr sz="28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694;p40">
            <a:extLst>
              <a:ext uri="{FF2B5EF4-FFF2-40B4-BE49-F238E27FC236}">
                <a16:creationId xmlns:a16="http://schemas.microsoft.com/office/drawing/2014/main" id="{D81DD9AF-E79B-A0E7-62D6-9EA094581CFB}"/>
              </a:ext>
            </a:extLst>
          </p:cNvPr>
          <p:cNvSpPr/>
          <p:nvPr/>
        </p:nvSpPr>
        <p:spPr>
          <a:xfrm>
            <a:off x="630356" y="80397"/>
            <a:ext cx="23609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8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ניסוי 2</a:t>
            </a:r>
            <a:endParaRPr sz="28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50540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F4C0F025-9DCD-56B0-BBE4-3419E90B62CD}"/>
              </a:ext>
            </a:extLst>
          </p:cNvPr>
          <p:cNvSpPr txBox="1"/>
          <p:nvPr/>
        </p:nvSpPr>
        <p:spPr>
          <a:xfrm>
            <a:off x="831568" y="2832232"/>
            <a:ext cx="74808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עבור סטנדרט נמוך – סף ההבדל הוא </a:t>
            </a:r>
            <a:r>
              <a:rPr lang="he-IL" sz="2400" b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נמוך/גבוה</a:t>
            </a:r>
            <a:r>
              <a:rPr lang="he-IL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והרגישות </a:t>
            </a:r>
            <a:r>
              <a:rPr lang="he-IL" sz="2400" b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נמוכה/גבוהה</a:t>
            </a:r>
            <a:r>
              <a:rPr lang="he-IL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נדרש </a:t>
            </a:r>
            <a:r>
              <a:rPr lang="he-IL" sz="2400" b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מעט/הרבה</a:t>
            </a:r>
            <a:r>
              <a:rPr lang="he-IL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שינוי כדי להבחין בהבדל.</a:t>
            </a:r>
          </a:p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endParaRPr lang="he-IL" sz="2400" dirty="0"/>
          </a:p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עבור סטנדרט גבוה – סף ההבדל הוא </a:t>
            </a:r>
            <a:r>
              <a:rPr lang="he-IL" sz="2400" b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נמוך/גבוה</a:t>
            </a:r>
            <a:r>
              <a:rPr lang="he-IL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והרגישות </a:t>
            </a:r>
            <a:r>
              <a:rPr lang="he-IL" sz="2400" b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נמוכה/גבוהה</a:t>
            </a:r>
            <a:r>
              <a:rPr lang="he-IL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נדרש </a:t>
            </a:r>
            <a:r>
              <a:rPr lang="he-IL" sz="2400" b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מעט/הרבה</a:t>
            </a:r>
            <a:r>
              <a:rPr lang="he-IL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e-IL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שינוי כדי להבחין בהבדל. </a:t>
            </a:r>
            <a:endParaRPr lang="he-IL" sz="2400" dirty="0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C0F1B3EF-B13E-9C44-FFF7-DAFE70393C02}"/>
              </a:ext>
            </a:extLst>
          </p:cNvPr>
          <p:cNvSpPr txBox="1"/>
          <p:nvPr/>
        </p:nvSpPr>
        <p:spPr>
          <a:xfrm>
            <a:off x="478897" y="1011880"/>
            <a:ext cx="81862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1">
              <a:buNone/>
              <a:defRPr sz="2800">
                <a:solidFill>
                  <a:schemeClr val="lt1"/>
                </a:solidFill>
              </a:defRPr>
            </a:lvl1pPr>
          </a:lstStyle>
          <a:p>
            <a:pPr algn="just"/>
            <a:r>
              <a:rPr lang="he-IL" sz="2400" dirty="0"/>
              <a:t>כשאנחנו בודקים סף הבדל עבור גירוי עם סטנדרט בעצמה גבוהה יותר (בהיר יותר בדוגמא שלנו), נראה שקשה יותר לזהות הבדלים מאשר עבור גירוי סטנדרט בעצמה נמוכה (בהיר פחות בדוגמא שלנו).</a:t>
            </a:r>
          </a:p>
        </p:txBody>
      </p:sp>
      <p:cxnSp>
        <p:nvCxnSpPr>
          <p:cNvPr id="14" name="Google Shape;355;p46">
            <a:extLst>
              <a:ext uri="{FF2B5EF4-FFF2-40B4-BE49-F238E27FC236}">
                <a16:creationId xmlns:a16="http://schemas.microsoft.com/office/drawing/2014/main" id="{75D237DB-5F53-448D-E093-B5F70C42277B}"/>
              </a:ext>
            </a:extLst>
          </p:cNvPr>
          <p:cNvCxnSpPr/>
          <p:nvPr/>
        </p:nvCxnSpPr>
        <p:spPr>
          <a:xfrm>
            <a:off x="714299" y="2522220"/>
            <a:ext cx="7715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4C0FCD40-DBA4-CA3A-115A-04BED6DACE92}"/>
              </a:ext>
            </a:extLst>
          </p:cNvPr>
          <p:cNvSpPr txBox="1"/>
          <p:nvPr/>
        </p:nvSpPr>
        <p:spPr>
          <a:xfrm>
            <a:off x="6167550" y="-84775"/>
            <a:ext cx="39822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1">
              <a:buNone/>
              <a:defRPr sz="2800">
                <a:solidFill>
                  <a:schemeClr val="lt1"/>
                </a:solidFill>
              </a:defRPr>
            </a:lvl1pPr>
          </a:lstStyle>
          <a:p>
            <a:pPr algn="ctr"/>
            <a:r>
              <a:rPr lang="he-IL" sz="4400" b="1" dirty="0" err="1">
                <a:solidFill>
                  <a:schemeClr val="tx1"/>
                </a:solidFill>
              </a:rPr>
              <a:t>סיכומון</a:t>
            </a:r>
            <a:endParaRPr lang="he-IL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>
            <a:spLocks noGrp="1"/>
          </p:cNvSpPr>
          <p:nvPr>
            <p:ph type="title" idx="2"/>
          </p:nvPr>
        </p:nvSpPr>
        <p:spPr>
          <a:xfrm>
            <a:off x="3955050" y="1457144"/>
            <a:ext cx="1224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1500" dirty="0"/>
              <a:t>*</a:t>
            </a:r>
            <a:endParaRPr sz="11500" dirty="0"/>
          </a:p>
        </p:txBody>
      </p:sp>
      <p:cxnSp>
        <p:nvCxnSpPr>
          <p:cNvPr id="188" name="Google Shape;188;p36"/>
          <p:cNvCxnSpPr/>
          <p:nvPr/>
        </p:nvCxnSpPr>
        <p:spPr>
          <a:xfrm>
            <a:off x="709650" y="3108534"/>
            <a:ext cx="7715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" name="Google Shape;189;p36"/>
          <p:cNvCxnSpPr/>
          <p:nvPr/>
        </p:nvCxnSpPr>
        <p:spPr>
          <a:xfrm>
            <a:off x="713225" y="1942984"/>
            <a:ext cx="7723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B067010-D8FB-E6B2-2BF1-49C3A947A1D6}"/>
              </a:ext>
            </a:extLst>
          </p:cNvPr>
          <p:cNvSpPr txBox="1"/>
          <p:nvPr/>
        </p:nvSpPr>
        <p:spPr>
          <a:xfrm>
            <a:off x="1179840" y="1949653"/>
            <a:ext cx="67905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000" b="1" dirty="0">
                <a:solidFill>
                  <a:schemeClr val="tx1"/>
                </a:solidFill>
              </a:rPr>
              <a:t>סילום תחושה</a:t>
            </a:r>
          </a:p>
        </p:txBody>
      </p:sp>
      <p:sp>
        <p:nvSpPr>
          <p:cNvPr id="8" name="Google Shape;321;p3">
            <a:extLst>
              <a:ext uri="{FF2B5EF4-FFF2-40B4-BE49-F238E27FC236}">
                <a16:creationId xmlns:a16="http://schemas.microsoft.com/office/drawing/2014/main" id="{09E3FED6-2500-69FF-F4EA-D4C930D63781}"/>
              </a:ext>
            </a:extLst>
          </p:cNvPr>
          <p:cNvSpPr txBox="1">
            <a:spLocks/>
          </p:cNvSpPr>
          <p:nvPr/>
        </p:nvSpPr>
        <p:spPr>
          <a:xfrm>
            <a:off x="718950" y="3108534"/>
            <a:ext cx="7543800" cy="69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sz="2800" dirty="0">
                <a:solidFill>
                  <a:srgbClr val="FFFFFF"/>
                </a:solidFill>
              </a:rPr>
              <a:t>כמה אני מרגיש?</a:t>
            </a:r>
            <a:endParaRPr kumimoji="0" lang="he-I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85140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8617C03-F097-C5D4-8C2A-22BFA916947A}"/>
              </a:ext>
            </a:extLst>
          </p:cNvPr>
          <p:cNvSpPr txBox="1"/>
          <p:nvPr/>
        </p:nvSpPr>
        <p:spPr>
          <a:xfrm>
            <a:off x="2103120" y="227112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iw-IL" sz="3600" b="1" dirty="0">
                <a:solidFill>
                  <a:srgbClr val="F9F9ED"/>
                </a:solidFill>
              </a:rPr>
              <a:t>אם קו זה שווה </a:t>
            </a:r>
            <a:r>
              <a:rPr lang="he-IL" sz="3600" b="1" dirty="0">
                <a:solidFill>
                  <a:srgbClr val="F9F9ED"/>
                </a:solidFill>
              </a:rPr>
              <a:t>ל-1, </a:t>
            </a:r>
          </a:p>
          <a:p>
            <a:pPr algn="r" rtl="1"/>
            <a:r>
              <a:rPr lang="iw-IL" sz="3600" b="1" dirty="0">
                <a:solidFill>
                  <a:srgbClr val="F9F9ED"/>
                </a:solidFill>
              </a:rPr>
              <a:t>פי כמה מרגישים הקווים הבאים?</a:t>
            </a:r>
            <a:endParaRPr lang="he-IL" sz="3600" b="1" dirty="0"/>
          </a:p>
        </p:txBody>
      </p:sp>
      <p:cxnSp>
        <p:nvCxnSpPr>
          <p:cNvPr id="9" name="Google Shape;1173;p89">
            <a:extLst>
              <a:ext uri="{FF2B5EF4-FFF2-40B4-BE49-F238E27FC236}">
                <a16:creationId xmlns:a16="http://schemas.microsoft.com/office/drawing/2014/main" id="{F049DBE6-29A7-6D2B-A356-2905F0782BE6}"/>
              </a:ext>
            </a:extLst>
          </p:cNvPr>
          <p:cNvCxnSpPr/>
          <p:nvPr/>
        </p:nvCxnSpPr>
        <p:spPr>
          <a:xfrm>
            <a:off x="1311910" y="2065655"/>
            <a:ext cx="360363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706544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oogle Shape;1173;p89">
            <a:extLst>
              <a:ext uri="{FF2B5EF4-FFF2-40B4-BE49-F238E27FC236}">
                <a16:creationId xmlns:a16="http://schemas.microsoft.com/office/drawing/2014/main" id="{41F3DA14-A2FA-A6EB-8D12-9E42D89E39E8}"/>
              </a:ext>
            </a:extLst>
          </p:cNvPr>
          <p:cNvCxnSpPr/>
          <p:nvPr/>
        </p:nvCxnSpPr>
        <p:spPr>
          <a:xfrm>
            <a:off x="1311910" y="2065655"/>
            <a:ext cx="360363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Google Shape;1181;p90">
            <a:extLst>
              <a:ext uri="{FF2B5EF4-FFF2-40B4-BE49-F238E27FC236}">
                <a16:creationId xmlns:a16="http://schemas.microsoft.com/office/drawing/2014/main" id="{6B6636C4-D68E-A8A2-041B-5E76C576A39B}"/>
              </a:ext>
            </a:extLst>
          </p:cNvPr>
          <p:cNvCxnSpPr/>
          <p:nvPr/>
        </p:nvCxnSpPr>
        <p:spPr>
          <a:xfrm>
            <a:off x="1312704" y="2400300"/>
            <a:ext cx="719138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029514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oogle Shape;1173;p89">
            <a:extLst>
              <a:ext uri="{FF2B5EF4-FFF2-40B4-BE49-F238E27FC236}">
                <a16:creationId xmlns:a16="http://schemas.microsoft.com/office/drawing/2014/main" id="{41F3DA14-A2FA-A6EB-8D12-9E42D89E39E8}"/>
              </a:ext>
            </a:extLst>
          </p:cNvPr>
          <p:cNvCxnSpPr/>
          <p:nvPr/>
        </p:nvCxnSpPr>
        <p:spPr>
          <a:xfrm>
            <a:off x="1311910" y="2065655"/>
            <a:ext cx="360363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" name="Google Shape;1190;p91">
            <a:extLst>
              <a:ext uri="{FF2B5EF4-FFF2-40B4-BE49-F238E27FC236}">
                <a16:creationId xmlns:a16="http://schemas.microsoft.com/office/drawing/2014/main" id="{76EF8671-50B9-8D22-53EA-F698BBD7429D}"/>
              </a:ext>
            </a:extLst>
          </p:cNvPr>
          <p:cNvCxnSpPr/>
          <p:nvPr/>
        </p:nvCxnSpPr>
        <p:spPr>
          <a:xfrm>
            <a:off x="1311910" y="2419350"/>
            <a:ext cx="1439863" cy="1587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838568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oogle Shape;1173;p89">
            <a:extLst>
              <a:ext uri="{FF2B5EF4-FFF2-40B4-BE49-F238E27FC236}">
                <a16:creationId xmlns:a16="http://schemas.microsoft.com/office/drawing/2014/main" id="{41F3DA14-A2FA-A6EB-8D12-9E42D89E39E8}"/>
              </a:ext>
            </a:extLst>
          </p:cNvPr>
          <p:cNvCxnSpPr/>
          <p:nvPr/>
        </p:nvCxnSpPr>
        <p:spPr>
          <a:xfrm>
            <a:off x="1311910" y="2065655"/>
            <a:ext cx="360363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Google Shape;1199;p92">
            <a:extLst>
              <a:ext uri="{FF2B5EF4-FFF2-40B4-BE49-F238E27FC236}">
                <a16:creationId xmlns:a16="http://schemas.microsoft.com/office/drawing/2014/main" id="{BFFA76D1-5D21-9EB4-BEB0-07AA06DF034A}"/>
              </a:ext>
            </a:extLst>
          </p:cNvPr>
          <p:cNvCxnSpPr/>
          <p:nvPr/>
        </p:nvCxnSpPr>
        <p:spPr>
          <a:xfrm>
            <a:off x="1311910" y="2419350"/>
            <a:ext cx="575945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24100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8617C03-F097-C5D4-8C2A-22BFA916947A}"/>
              </a:ext>
            </a:extLst>
          </p:cNvPr>
          <p:cNvSpPr txBox="1"/>
          <p:nvPr/>
        </p:nvSpPr>
        <p:spPr>
          <a:xfrm>
            <a:off x="2103120" y="227112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iw-IL" sz="3600" b="1" dirty="0">
                <a:solidFill>
                  <a:srgbClr val="F9F9ED"/>
                </a:solidFill>
              </a:rPr>
              <a:t>אם </a:t>
            </a:r>
            <a:r>
              <a:rPr lang="he-IL" sz="3600" b="1" dirty="0">
                <a:solidFill>
                  <a:srgbClr val="F9F9ED"/>
                </a:solidFill>
              </a:rPr>
              <a:t>ריבוע</a:t>
            </a:r>
            <a:r>
              <a:rPr lang="iw-IL" sz="3600" b="1" dirty="0">
                <a:solidFill>
                  <a:srgbClr val="F9F9ED"/>
                </a:solidFill>
              </a:rPr>
              <a:t> זה שווה </a:t>
            </a:r>
            <a:r>
              <a:rPr lang="he-IL" sz="3600" b="1" dirty="0">
                <a:solidFill>
                  <a:srgbClr val="F9F9ED"/>
                </a:solidFill>
              </a:rPr>
              <a:t>ל-1, </a:t>
            </a:r>
          </a:p>
          <a:p>
            <a:pPr algn="r" rtl="1"/>
            <a:r>
              <a:rPr lang="iw-IL" sz="3600" b="1" dirty="0">
                <a:solidFill>
                  <a:srgbClr val="F9F9ED"/>
                </a:solidFill>
              </a:rPr>
              <a:t>פי כמה מרגישים </a:t>
            </a:r>
            <a:r>
              <a:rPr lang="he-IL" sz="3600" b="1" dirty="0">
                <a:solidFill>
                  <a:srgbClr val="F9F9ED"/>
                </a:solidFill>
              </a:rPr>
              <a:t>הריבועים</a:t>
            </a:r>
            <a:r>
              <a:rPr lang="iw-IL" sz="3600" b="1" dirty="0">
                <a:solidFill>
                  <a:srgbClr val="F9F9ED"/>
                </a:solidFill>
              </a:rPr>
              <a:t> הבאים?</a:t>
            </a:r>
            <a:endParaRPr lang="he-IL" sz="3600" b="1" dirty="0"/>
          </a:p>
        </p:txBody>
      </p:sp>
      <p:sp>
        <p:nvSpPr>
          <p:cNvPr id="2" name="Google Shape;1217;p94">
            <a:extLst>
              <a:ext uri="{FF2B5EF4-FFF2-40B4-BE49-F238E27FC236}">
                <a16:creationId xmlns:a16="http://schemas.microsoft.com/office/drawing/2014/main" id="{8696B302-525A-26E0-7E83-315E4E064B41}"/>
              </a:ext>
            </a:extLst>
          </p:cNvPr>
          <p:cNvSpPr/>
          <p:nvPr/>
        </p:nvSpPr>
        <p:spPr>
          <a:xfrm>
            <a:off x="1578293" y="3957003"/>
            <a:ext cx="182562" cy="182562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042144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24;p95">
            <a:extLst>
              <a:ext uri="{FF2B5EF4-FFF2-40B4-BE49-F238E27FC236}">
                <a16:creationId xmlns:a16="http://schemas.microsoft.com/office/drawing/2014/main" id="{9FA6007C-3806-3561-66C4-7C73556BDE38}"/>
              </a:ext>
            </a:extLst>
          </p:cNvPr>
          <p:cNvSpPr/>
          <p:nvPr/>
        </p:nvSpPr>
        <p:spPr>
          <a:xfrm>
            <a:off x="2743200" y="2310765"/>
            <a:ext cx="1828800" cy="1828800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217;p94">
            <a:extLst>
              <a:ext uri="{FF2B5EF4-FFF2-40B4-BE49-F238E27FC236}">
                <a16:creationId xmlns:a16="http://schemas.microsoft.com/office/drawing/2014/main" id="{095347D8-36AC-94C9-CD17-D62B95CCD19C}"/>
              </a:ext>
            </a:extLst>
          </p:cNvPr>
          <p:cNvSpPr/>
          <p:nvPr/>
        </p:nvSpPr>
        <p:spPr>
          <a:xfrm>
            <a:off x="1578293" y="3957003"/>
            <a:ext cx="182562" cy="182562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74187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17;p94">
            <a:extLst>
              <a:ext uri="{FF2B5EF4-FFF2-40B4-BE49-F238E27FC236}">
                <a16:creationId xmlns:a16="http://schemas.microsoft.com/office/drawing/2014/main" id="{095347D8-36AC-94C9-CD17-D62B95CCD19C}"/>
              </a:ext>
            </a:extLst>
          </p:cNvPr>
          <p:cNvSpPr/>
          <p:nvPr/>
        </p:nvSpPr>
        <p:spPr>
          <a:xfrm>
            <a:off x="1578293" y="3957003"/>
            <a:ext cx="182562" cy="182562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233;p96">
            <a:extLst>
              <a:ext uri="{FF2B5EF4-FFF2-40B4-BE49-F238E27FC236}">
                <a16:creationId xmlns:a16="http://schemas.microsoft.com/office/drawing/2014/main" id="{45F19C5A-CC30-AAA1-96FA-AEE142170DCB}"/>
              </a:ext>
            </a:extLst>
          </p:cNvPr>
          <p:cNvSpPr/>
          <p:nvPr/>
        </p:nvSpPr>
        <p:spPr>
          <a:xfrm>
            <a:off x="2966120" y="481965"/>
            <a:ext cx="3657600" cy="3657600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21350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8617C03-F097-C5D4-8C2A-22BFA916947A}"/>
              </a:ext>
            </a:extLst>
          </p:cNvPr>
          <p:cNvSpPr txBox="1"/>
          <p:nvPr/>
        </p:nvSpPr>
        <p:spPr>
          <a:xfrm>
            <a:off x="182880" y="1925419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3600" b="1" dirty="0">
                <a:solidFill>
                  <a:srgbClr val="F9F9ED"/>
                </a:solidFill>
              </a:rPr>
              <a:t>פי כמה השק מרגיש כבד?</a:t>
            </a:r>
            <a:endParaRPr lang="he-IL" sz="3600" b="1" dirty="0"/>
          </a:p>
        </p:txBody>
      </p:sp>
    </p:spTree>
    <p:extLst>
      <p:ext uri="{BB962C8B-B14F-4D97-AF65-F5344CB8AC3E}">
        <p14:creationId xmlns:p14="http://schemas.microsoft.com/office/powerpoint/2010/main" val="91608771"/>
      </p:ext>
    </p:extLst>
  </p:cSld>
  <p:clrMapOvr>
    <a:masterClrMapping/>
  </p:clrMapOvr>
</p:sld>
</file>

<file path=ppt/theme/theme1.xml><?xml version="1.0" encoding="utf-8"?>
<a:theme xmlns:a="http://schemas.openxmlformats.org/drawingml/2006/main" name="Night Sky Slideshow by Slidesgo">
  <a:themeElements>
    <a:clrScheme name="Simple Light">
      <a:dk1>
        <a:srgbClr val="6FA8DC"/>
      </a:dk1>
      <a:lt1>
        <a:srgbClr val="EEEEEE"/>
      </a:lt1>
      <a:dk2>
        <a:srgbClr val="3C78D8"/>
      </a:dk2>
      <a:lt2>
        <a:srgbClr val="A4C2F4"/>
      </a:lt2>
      <a:accent1>
        <a:srgbClr val="FF9900"/>
      </a:accent1>
      <a:accent2>
        <a:srgbClr val="F9CB9C"/>
      </a:accent2>
      <a:accent3>
        <a:srgbClr val="FDF9CF"/>
      </a:accent3>
      <a:accent4>
        <a:srgbClr val="FFFFFF"/>
      </a:accent4>
      <a:accent5>
        <a:srgbClr val="FFFFFF"/>
      </a:accent5>
      <a:accent6>
        <a:srgbClr val="FFFFFF"/>
      </a:accent6>
      <a:hlink>
        <a:srgbClr val="EEEEE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1681</Words>
  <Application>Microsoft Office PowerPoint</Application>
  <PresentationFormat>‫הצגה על המסך (16:9)</PresentationFormat>
  <Paragraphs>423</Paragraphs>
  <Slides>95</Slides>
  <Notes>95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95</vt:i4>
      </vt:variant>
    </vt:vector>
  </HeadingPairs>
  <TitlesOfParts>
    <vt:vector size="103" baseType="lpstr">
      <vt:lpstr>Arial</vt:lpstr>
      <vt:lpstr>Work Sans Medium</vt:lpstr>
      <vt:lpstr>Josefin Sans Medium</vt:lpstr>
      <vt:lpstr>Work Sans</vt:lpstr>
      <vt:lpstr>Josefin Sans SemiBold</vt:lpstr>
      <vt:lpstr>Calibri</vt:lpstr>
      <vt:lpstr>Work Sans SemiBold</vt:lpstr>
      <vt:lpstr>Night Sky Slideshow by Slidesgo</vt:lpstr>
      <vt:lpstr>מצגת של PowerPoint‏</vt:lpstr>
      <vt:lpstr>01</vt:lpstr>
      <vt:lpstr>*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*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MAAYAN</dc:creator>
  <cp:lastModifiedBy>maayan finegold</cp:lastModifiedBy>
  <cp:revision>10</cp:revision>
  <dcterms:modified xsi:type="dcterms:W3CDTF">2022-11-10T13:30:46Z</dcterms:modified>
</cp:coreProperties>
</file>