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notesMasterIdLst>
    <p:notesMasterId r:id="rId16"/>
  </p:notesMasterIdLst>
  <p:handoutMasterIdLst>
    <p:handoutMasterId r:id="rId17"/>
  </p:handoutMasterIdLst>
  <p:sldIdLst>
    <p:sldId id="268" r:id="rId2"/>
    <p:sldId id="281" r:id="rId3"/>
    <p:sldId id="314" r:id="rId4"/>
    <p:sldId id="297" r:id="rId5"/>
    <p:sldId id="301" r:id="rId6"/>
    <p:sldId id="307" r:id="rId7"/>
    <p:sldId id="308" r:id="rId8"/>
    <p:sldId id="309" r:id="rId9"/>
    <p:sldId id="304" r:id="rId10"/>
    <p:sldId id="310" r:id="rId11"/>
    <p:sldId id="262" r:id="rId12"/>
    <p:sldId id="311" r:id="rId13"/>
    <p:sldId id="312" r:id="rId14"/>
    <p:sldId id="313" r:id="rId15"/>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9164F07-74A5-4D88-A456-4C8466A3302F}">
          <p14:sldIdLst>
            <p14:sldId id="268"/>
            <p14:sldId id="281"/>
            <p14:sldId id="314"/>
            <p14:sldId id="297"/>
            <p14:sldId id="301"/>
            <p14:sldId id="307"/>
            <p14:sldId id="308"/>
            <p14:sldId id="309"/>
            <p14:sldId id="304"/>
            <p14:sldId id="310"/>
            <p14:sldId id="262"/>
            <p14:sldId id="311"/>
            <p14:sldId id="312"/>
            <p14:sldId id="31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y German" initials="AG" lastIdx="2" clrIdx="0">
    <p:extLst>
      <p:ext uri="{19B8F6BF-5375-455C-9EA6-DF929625EA0E}">
        <p15:presenceInfo xmlns:p15="http://schemas.microsoft.com/office/powerpoint/2012/main" userId="05ae5c36d565a09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8C6E0"/>
    <a:srgbClr val="ACBE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notesViewPr>
    <p:cSldViewPr snapToGrid="0">
      <p:cViewPr varScale="1">
        <p:scale>
          <a:sx n="51" d="100"/>
          <a:sy n="51" d="100"/>
        </p:scale>
        <p:origin x="2692"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7C9B4B-F9FB-4E62-965F-3C0D7322FC3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a:extLst>
              <a:ext uri="{FF2B5EF4-FFF2-40B4-BE49-F238E27FC236}">
                <a16:creationId xmlns:a16="http://schemas.microsoft.com/office/drawing/2014/main" id="{F39F2C6E-29C8-43EA-980E-1C03D0088C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865E49-CEC6-4F82-84C1-EEFE78A890D4}" type="datetimeFigureOut">
              <a:rPr lang="en-IL" smtClean="0"/>
              <a:t>14/06/2022</a:t>
            </a:fld>
            <a:endParaRPr lang="en-IL"/>
          </a:p>
        </p:txBody>
      </p:sp>
      <p:sp>
        <p:nvSpPr>
          <p:cNvPr id="4" name="Footer Placeholder 3">
            <a:extLst>
              <a:ext uri="{FF2B5EF4-FFF2-40B4-BE49-F238E27FC236}">
                <a16:creationId xmlns:a16="http://schemas.microsoft.com/office/drawing/2014/main" id="{90648137-DC54-4685-8FDD-2F90A18604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5" name="Slide Number Placeholder 4">
            <a:extLst>
              <a:ext uri="{FF2B5EF4-FFF2-40B4-BE49-F238E27FC236}">
                <a16:creationId xmlns:a16="http://schemas.microsoft.com/office/drawing/2014/main" id="{6DF94737-0AEA-4E3B-9D5A-26C8C2B7F1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2297BA-D083-46AE-B857-5CC9751A8411}" type="slidenum">
              <a:rPr lang="en-IL" smtClean="0"/>
              <a:t>‹#›</a:t>
            </a:fld>
            <a:endParaRPr lang="en-IL"/>
          </a:p>
        </p:txBody>
      </p:sp>
    </p:spTree>
    <p:extLst>
      <p:ext uri="{BB962C8B-B14F-4D97-AF65-F5344CB8AC3E}">
        <p14:creationId xmlns:p14="http://schemas.microsoft.com/office/powerpoint/2010/main" val="3286862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322AEC-7A8B-4394-9AF0-0B20F89D0261}" type="datetimeFigureOut">
              <a:rPr lang="en-IL" smtClean="0"/>
              <a:t>14/06/2022</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3D85D0-3394-492D-80AB-B2ABBE07D135}" type="slidenum">
              <a:rPr lang="en-IL" smtClean="0"/>
              <a:t>‹#›</a:t>
            </a:fld>
            <a:endParaRPr lang="en-IL"/>
          </a:p>
        </p:txBody>
      </p:sp>
    </p:spTree>
    <p:extLst>
      <p:ext uri="{BB962C8B-B14F-4D97-AF65-F5344CB8AC3E}">
        <p14:creationId xmlns:p14="http://schemas.microsoft.com/office/powerpoint/2010/main" val="3019803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4</a:t>
            </a:fld>
            <a:endParaRPr lang="en-US"/>
          </a:p>
        </p:txBody>
      </p:sp>
    </p:spTree>
    <p:extLst>
      <p:ext uri="{BB962C8B-B14F-4D97-AF65-F5344CB8AC3E}">
        <p14:creationId xmlns:p14="http://schemas.microsoft.com/office/powerpoint/2010/main" val="598461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13</a:t>
            </a:fld>
            <a:endParaRPr lang="en-US"/>
          </a:p>
        </p:txBody>
      </p:sp>
    </p:spTree>
    <p:extLst>
      <p:ext uri="{BB962C8B-B14F-4D97-AF65-F5344CB8AC3E}">
        <p14:creationId xmlns:p14="http://schemas.microsoft.com/office/powerpoint/2010/main" val="598461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L"/>
          </a:p>
        </p:txBody>
      </p:sp>
      <p:sp>
        <p:nvSpPr>
          <p:cNvPr id="3" name="Subtitle 2">
            <a:extLst>
              <a:ext uri="{FF2B5EF4-FFF2-40B4-BE49-F238E27FC236}">
                <a16:creationId xmlns:a16="http://schemas.microsoft.com/office/drawing/2014/main"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en-IL" smtClean="0"/>
              <a:t>14/06/2022</a:t>
            </a:fld>
            <a:endParaRPr lang="en-IL"/>
          </a:p>
        </p:txBody>
      </p:sp>
      <p:sp>
        <p:nvSpPr>
          <p:cNvPr id="5" name="Footer Placeholder 4">
            <a:extLst>
              <a:ext uri="{FF2B5EF4-FFF2-40B4-BE49-F238E27FC236}">
                <a16:creationId xmlns:a16="http://schemas.microsoft.com/office/drawing/2014/main" id="{4506C053-F5C9-4365-8A34-F4B3D8B4559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84295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en-IL" smtClean="0"/>
              <a:t>14/06/2022</a:t>
            </a:fld>
            <a:endParaRPr lang="en-IL"/>
          </a:p>
        </p:txBody>
      </p:sp>
      <p:sp>
        <p:nvSpPr>
          <p:cNvPr id="5" name="Footer Placeholder 4">
            <a:extLst>
              <a:ext uri="{FF2B5EF4-FFF2-40B4-BE49-F238E27FC236}">
                <a16:creationId xmlns:a16="http://schemas.microsoft.com/office/drawing/2014/main" id="{A600B1ED-EC5C-44DF-A870-5B38220D391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712121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en-IL" smtClean="0"/>
              <a:t>14/06/2022</a:t>
            </a:fld>
            <a:endParaRPr lang="en-IL"/>
          </a:p>
        </p:txBody>
      </p:sp>
      <p:sp>
        <p:nvSpPr>
          <p:cNvPr id="5" name="Footer Placeholder 4">
            <a:extLst>
              <a:ext uri="{FF2B5EF4-FFF2-40B4-BE49-F238E27FC236}">
                <a16:creationId xmlns:a16="http://schemas.microsoft.com/office/drawing/2014/main" id="{0781434E-08DE-4C9A-AC11-A2EC68E19B44}"/>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21405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en-IL" smtClean="0"/>
              <a:t>14/06/2022</a:t>
            </a:fld>
            <a:endParaRPr lang="en-IL"/>
          </a:p>
        </p:txBody>
      </p:sp>
      <p:sp>
        <p:nvSpPr>
          <p:cNvPr id="6" name="Footer Placeholder 5">
            <a:extLst>
              <a:ext uri="{FF2B5EF4-FFF2-40B4-BE49-F238E27FC236}">
                <a16:creationId xmlns:a16="http://schemas.microsoft.com/office/drawing/2014/main" id="{5A0AAFE5-5299-45CC-AF40-FD370E452DCB}"/>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4943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en-IL" smtClean="0"/>
              <a:t>14/06/2022</a:t>
            </a:fld>
            <a:endParaRPr lang="en-IL"/>
          </a:p>
        </p:txBody>
      </p:sp>
      <p:sp>
        <p:nvSpPr>
          <p:cNvPr id="8" name="Footer Placeholder 7">
            <a:extLst>
              <a:ext uri="{FF2B5EF4-FFF2-40B4-BE49-F238E27FC236}">
                <a16:creationId xmlns:a16="http://schemas.microsoft.com/office/drawing/2014/main" id="{8E6F4DD9-5F13-4C6A-B96C-9659B199DFCE}"/>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154838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en-IL" smtClean="0"/>
              <a:t>14/06/2022</a:t>
            </a:fld>
            <a:endParaRPr lang="en-IL"/>
          </a:p>
        </p:txBody>
      </p:sp>
      <p:sp>
        <p:nvSpPr>
          <p:cNvPr id="4" name="Footer Placeholder 3">
            <a:extLst>
              <a:ext uri="{FF2B5EF4-FFF2-40B4-BE49-F238E27FC236}">
                <a16:creationId xmlns:a16="http://schemas.microsoft.com/office/drawing/2014/main" id="{D65702D5-DE6F-45E6-A397-6F1B81AD465B}"/>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9239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en-IL" smtClean="0"/>
              <a:t>14/06/2022</a:t>
            </a:fld>
            <a:endParaRPr lang="en-IL"/>
          </a:p>
        </p:txBody>
      </p:sp>
      <p:sp>
        <p:nvSpPr>
          <p:cNvPr id="3" name="Footer Placeholder 2">
            <a:extLst>
              <a:ext uri="{FF2B5EF4-FFF2-40B4-BE49-F238E27FC236}">
                <a16:creationId xmlns:a16="http://schemas.microsoft.com/office/drawing/2014/main" id="{E1DE07E1-5F3F-4BCA-9815-1E76501375B0}"/>
              </a:ext>
            </a:extLst>
          </p:cNvPr>
          <p:cNvSpPr>
            <a:spLocks noGrp="1"/>
          </p:cNvSpPr>
          <p:nvPr>
            <p:ph type="ftr" sz="quarter" idx="11"/>
          </p:nvPr>
        </p:nvSpPr>
        <p:spPr/>
        <p:txBody>
          <a:bodyPr/>
          <a:lstStyle/>
          <a:p>
            <a:endParaRPr lang="en-IL"/>
          </a:p>
        </p:txBody>
      </p:sp>
      <p:sp>
        <p:nvSpPr>
          <p:cNvPr id="4" name="Slide Number Placeholder 3">
            <a:extLst>
              <a:ext uri="{FF2B5EF4-FFF2-40B4-BE49-F238E27FC236}">
                <a16:creationId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017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en-IL" smtClean="0"/>
              <a:t>14/06/2022</a:t>
            </a:fld>
            <a:endParaRPr lang="en-IL"/>
          </a:p>
        </p:txBody>
      </p:sp>
      <p:sp>
        <p:nvSpPr>
          <p:cNvPr id="6" name="Footer Placeholder 5">
            <a:extLst>
              <a:ext uri="{FF2B5EF4-FFF2-40B4-BE49-F238E27FC236}">
                <a16:creationId xmlns:a16="http://schemas.microsoft.com/office/drawing/2014/main" id="{1AFB6BDF-C237-475C-9CB4-E7F5B83AC0B8}"/>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89611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en-IL" smtClean="0"/>
              <a:t>14/06/2022</a:t>
            </a:fld>
            <a:endParaRPr lang="en-IL"/>
          </a:p>
        </p:txBody>
      </p:sp>
      <p:sp>
        <p:nvSpPr>
          <p:cNvPr id="6" name="Footer Placeholder 5">
            <a:extLst>
              <a:ext uri="{FF2B5EF4-FFF2-40B4-BE49-F238E27FC236}">
                <a16:creationId xmlns:a16="http://schemas.microsoft.com/office/drawing/2014/main" id="{5CBC5013-4230-4E9B-9B12-1CFC2A3BF6EF}"/>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5317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en-IL" smtClean="0"/>
              <a:t>14/06/2022</a:t>
            </a:fld>
            <a:endParaRPr lang="en-IL"/>
          </a:p>
        </p:txBody>
      </p:sp>
      <p:sp>
        <p:nvSpPr>
          <p:cNvPr id="5" name="Footer Placeholder 4">
            <a:extLst>
              <a:ext uri="{FF2B5EF4-FFF2-40B4-BE49-F238E27FC236}">
                <a16:creationId xmlns:a16="http://schemas.microsoft.com/office/drawing/2014/main" id="{6B3E9425-00F6-4A26-A8B9-2B4222122635}"/>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7015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en-IL" smtClean="0"/>
              <a:t>14/06/2022</a:t>
            </a:fld>
            <a:endParaRPr lang="en-IL"/>
          </a:p>
        </p:txBody>
      </p:sp>
      <p:sp>
        <p:nvSpPr>
          <p:cNvPr id="5" name="Footer Placeholder 4">
            <a:extLst>
              <a:ext uri="{FF2B5EF4-FFF2-40B4-BE49-F238E27FC236}">
                <a16:creationId xmlns:a16="http://schemas.microsoft.com/office/drawing/2014/main" id="{316938C4-DEBF-4513-A4BD-5836E880A18F}"/>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032266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en-IL" smtClean="0"/>
              <a:t>14/06/2022</a:t>
            </a:fld>
            <a:endParaRPr lang="en-IL"/>
          </a:p>
        </p:txBody>
      </p:sp>
      <p:sp>
        <p:nvSpPr>
          <p:cNvPr id="5" name="Footer Placeholder 4">
            <a:extLst>
              <a:ext uri="{FF2B5EF4-FFF2-40B4-BE49-F238E27FC236}">
                <a16:creationId xmlns:a16="http://schemas.microsoft.com/office/drawing/2014/main"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L"/>
          </a:p>
        </p:txBody>
      </p:sp>
      <p:sp>
        <p:nvSpPr>
          <p:cNvPr id="6" name="Slide Number Placeholder 5">
            <a:extLst>
              <a:ext uri="{FF2B5EF4-FFF2-40B4-BE49-F238E27FC236}">
                <a16:creationId xmlns:a16="http://schemas.microsoft.com/office/drawing/2014/main"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en-IL" smtClean="0"/>
              <a:t>‹#›</a:t>
            </a:fld>
            <a:endParaRPr lang="en-IL"/>
          </a:p>
        </p:txBody>
      </p:sp>
    </p:spTree>
    <p:extLst>
      <p:ext uri="{BB962C8B-B14F-4D97-AF65-F5344CB8AC3E}">
        <p14:creationId xmlns:p14="http://schemas.microsoft.com/office/powerpoint/2010/main" val="1494885374"/>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6E9456-A9B4-4E76-9C01-484D60D5D328}"/>
              </a:ext>
            </a:extLst>
          </p:cNvPr>
          <p:cNvPicPr>
            <a:picLocks noChangeAspect="1"/>
          </p:cNvPicPr>
          <p:nvPr/>
        </p:nvPicPr>
        <p:blipFill>
          <a:blip r:embed="rId2"/>
          <a:stretch>
            <a:fillRect/>
          </a:stretch>
        </p:blipFill>
        <p:spPr>
          <a:xfrm>
            <a:off x="0" y="55282"/>
            <a:ext cx="12192000" cy="6747436"/>
          </a:xfrm>
          <a:prstGeom prst="rect">
            <a:avLst/>
          </a:prstGeom>
        </p:spPr>
      </p:pic>
    </p:spTree>
    <p:extLst>
      <p:ext uri="{BB962C8B-B14F-4D97-AF65-F5344CB8AC3E}">
        <p14:creationId xmlns:p14="http://schemas.microsoft.com/office/powerpoint/2010/main" val="1585571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1294362" y="226243"/>
            <a:ext cx="9603275" cy="527901"/>
          </a:xfrm>
        </p:spPr>
        <p:txBody>
          <a:bodyPr>
            <a:noAutofit/>
          </a:bodyPr>
          <a:lstStyle/>
          <a:p>
            <a:pPr algn="ctr"/>
            <a:r>
              <a:rPr lang="el-GR" sz="2800" b="1" dirty="0">
                <a:latin typeface="GFS Porson" panose="02000000000000000000" pitchFamily="50" charset="-95"/>
                <a:cs typeface="David" panose="020E0502060401010101" pitchFamily="34" charset="-79"/>
              </a:rPr>
              <a:t>ΑΡΙΣΤΟΤΕΛΗΣ </a:t>
            </a:r>
            <a:endParaRPr lang="en-IL" sz="2800" b="1" dirty="0">
              <a:latin typeface="David" panose="020E0502060401010101" pitchFamily="34" charset="-79"/>
              <a:cs typeface="David" panose="020E0502060401010101" pitchFamily="34" charset="-79"/>
            </a:endParaRPr>
          </a:p>
        </p:txBody>
      </p:sp>
      <p:sp>
        <p:nvSpPr>
          <p:cNvPr id="3" name="Content Placeholder 2">
            <a:extLst>
              <a:ext uri="{FF2B5EF4-FFF2-40B4-BE49-F238E27FC236}">
                <a16:creationId xmlns:a16="http://schemas.microsoft.com/office/drawing/2014/main" id="{49B6D6AD-C9F0-4267-A258-66538304D71F}"/>
              </a:ext>
            </a:extLst>
          </p:cNvPr>
          <p:cNvSpPr>
            <a:spLocks noGrp="1"/>
          </p:cNvSpPr>
          <p:nvPr>
            <p:ph idx="1"/>
          </p:nvPr>
        </p:nvSpPr>
        <p:spPr>
          <a:xfrm>
            <a:off x="137160" y="801278"/>
            <a:ext cx="11917680" cy="5783345"/>
          </a:xfrm>
        </p:spPr>
        <p:txBody>
          <a:bodyPr>
            <a:normAutofit lnSpcReduction="10000"/>
          </a:bodyPr>
          <a:lstStyle/>
          <a:p>
            <a:pPr marL="0" indent="0" algn="ctr" rtl="1">
              <a:buNone/>
            </a:pPr>
            <a:r>
              <a:rPr lang="he-IL" b="1" dirty="0"/>
              <a:t>מבנה השיעור להיום</a:t>
            </a:r>
          </a:p>
          <a:p>
            <a:pPr marL="514350" indent="-514350" algn="r" rtl="1">
              <a:buFont typeface="+mj-lt"/>
              <a:buAutoNum type="arabicPeriod"/>
            </a:pPr>
            <a:r>
              <a:rPr lang="he-IL" b="1" dirty="0"/>
              <a:t>הערות על סגולה טובה - </a:t>
            </a:r>
            <a:r>
              <a:rPr lang="en-US" b="1" dirty="0" err="1"/>
              <a:t>Aretê</a:t>
            </a:r>
            <a:endParaRPr lang="he-IL" b="1" dirty="0"/>
          </a:p>
          <a:p>
            <a:pPr marL="514350" indent="-514350" algn="r" rtl="1">
              <a:buFont typeface="+mj-lt"/>
              <a:buAutoNum type="arabicPeriod"/>
            </a:pPr>
            <a:r>
              <a:rPr lang="he-IL" b="1" dirty="0"/>
              <a:t>סגולה טובה –מהי ומה אופן קיומה?</a:t>
            </a:r>
          </a:p>
          <a:p>
            <a:pPr marL="971550" lvl="1" indent="-514350" algn="r" rtl="1">
              <a:buFont typeface="+mj-lt"/>
              <a:buAutoNum type="arabicPeriod"/>
            </a:pPr>
            <a:r>
              <a:rPr lang="he-IL" b="1" dirty="0"/>
              <a:t>האם סגולה טובה היא עפ"י הטבע?</a:t>
            </a:r>
          </a:p>
          <a:p>
            <a:pPr marL="971550" lvl="1" indent="-514350" algn="r" rtl="1">
              <a:buFont typeface="+mj-lt"/>
              <a:buAutoNum type="arabicPeriod"/>
            </a:pPr>
            <a:r>
              <a:rPr lang="he-IL" b="1" dirty="0"/>
              <a:t>האם סגולה טובה היא הרגל או רגש?</a:t>
            </a:r>
          </a:p>
          <a:p>
            <a:pPr marL="971550" lvl="1" indent="-514350" algn="r" rtl="1">
              <a:buFont typeface="+mj-lt"/>
              <a:buAutoNum type="arabicPeriod"/>
            </a:pPr>
            <a:r>
              <a:rPr lang="he-IL" b="1" dirty="0"/>
              <a:t>סגולה טובה כ-</a:t>
            </a:r>
            <a:r>
              <a:rPr lang="en-US" b="1" dirty="0" err="1"/>
              <a:t>Hexis</a:t>
            </a:r>
            <a:endParaRPr lang="he-IL" b="1" dirty="0"/>
          </a:p>
          <a:p>
            <a:pPr marL="514350" indent="-514350" algn="r" rtl="1">
              <a:buFont typeface="+mj-lt"/>
              <a:buAutoNum type="arabicPeriod"/>
            </a:pPr>
            <a:r>
              <a:rPr lang="he-IL" b="1" dirty="0"/>
              <a:t>סגולה טובה כ</a:t>
            </a:r>
            <a:r>
              <a:rPr lang="en-US" b="1" dirty="0"/>
              <a:t>HEXIS</a:t>
            </a:r>
            <a:r>
              <a:rPr lang="he-IL" b="1" dirty="0"/>
              <a:t> שמאפשר את בחירת "האמצע?"</a:t>
            </a:r>
          </a:p>
          <a:p>
            <a:pPr marL="514350" indent="-514350" algn="r" rtl="1">
              <a:buFont typeface="+mj-lt"/>
              <a:buAutoNum type="arabicPeriod"/>
            </a:pPr>
            <a:r>
              <a:rPr lang="he-IL" b="1" dirty="0"/>
              <a:t>בחירה – איזו מין פעולה זו?</a:t>
            </a:r>
          </a:p>
          <a:p>
            <a:pPr marL="514350" indent="-514350" algn="r" rtl="1">
              <a:buFont typeface="+mj-lt"/>
              <a:buAutoNum type="arabicPeriod"/>
            </a:pPr>
            <a:r>
              <a:rPr lang="he-IL" b="1" dirty="0"/>
              <a:t>רשימת סגולות הטובות של האופי</a:t>
            </a:r>
          </a:p>
          <a:p>
            <a:pPr marL="514350" indent="-514350" algn="r" rtl="1">
              <a:buFont typeface="+mj-lt"/>
              <a:buAutoNum type="arabicPeriod"/>
            </a:pPr>
            <a:r>
              <a:rPr lang="he-IL" b="1" dirty="0"/>
              <a:t>אומץ הלב</a:t>
            </a:r>
          </a:p>
          <a:p>
            <a:pPr marL="971550" lvl="1" indent="-514350" algn="r" rtl="1">
              <a:buFont typeface="+mj-lt"/>
              <a:buAutoNum type="arabicPeriod"/>
            </a:pPr>
            <a:r>
              <a:rPr lang="he-IL" b="1" dirty="0"/>
              <a:t>אומץ לב ומלחמה – למה דווקא?</a:t>
            </a:r>
          </a:p>
          <a:p>
            <a:pPr marL="971550" lvl="1" indent="-514350" algn="r" rtl="1">
              <a:buFont typeface="+mj-lt"/>
              <a:buAutoNum type="arabicPeriod"/>
            </a:pPr>
            <a:r>
              <a:rPr lang="he-IL" b="1" dirty="0"/>
              <a:t>אומץ לב וחיקויים שלה</a:t>
            </a:r>
          </a:p>
          <a:p>
            <a:pPr marL="971550" lvl="1" indent="-514350" algn="r" rtl="1">
              <a:buFont typeface="+mj-lt"/>
              <a:buAutoNum type="arabicPeriod"/>
            </a:pPr>
            <a:r>
              <a:rPr lang="he-IL" b="1" dirty="0"/>
              <a:t>אומץ לב והיפה</a:t>
            </a:r>
          </a:p>
          <a:p>
            <a:pPr marL="457200" lvl="1" indent="0" algn="r" rtl="1">
              <a:buNone/>
            </a:pPr>
            <a:endParaRPr lang="he-IL" b="1" dirty="0"/>
          </a:p>
        </p:txBody>
      </p:sp>
      <p:pic>
        <p:nvPicPr>
          <p:cNvPr id="2" name="Picture 1">
            <a:extLst>
              <a:ext uri="{FF2B5EF4-FFF2-40B4-BE49-F238E27FC236}">
                <a16:creationId xmlns:a16="http://schemas.microsoft.com/office/drawing/2014/main" id="{0F428FBA-FDC7-4CDD-AF7F-EA4D022BB6F1}"/>
              </a:ext>
            </a:extLst>
          </p:cNvPr>
          <p:cNvPicPr>
            <a:picLocks noChangeAspect="1"/>
          </p:cNvPicPr>
          <p:nvPr/>
        </p:nvPicPr>
        <p:blipFill>
          <a:blip r:embed="rId2"/>
          <a:stretch>
            <a:fillRect/>
          </a:stretch>
        </p:blipFill>
        <p:spPr>
          <a:xfrm>
            <a:off x="0" y="5633785"/>
            <a:ext cx="1152244" cy="1152244"/>
          </a:xfrm>
          <a:prstGeom prst="rect">
            <a:avLst/>
          </a:prstGeom>
        </p:spPr>
      </p:pic>
    </p:spTree>
    <p:extLst>
      <p:ext uri="{BB962C8B-B14F-4D97-AF65-F5344CB8AC3E}">
        <p14:creationId xmlns:p14="http://schemas.microsoft.com/office/powerpoint/2010/main" val="3913125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01EAF5-1667-47F4-B028-A854A253DE38}"/>
              </a:ext>
            </a:extLst>
          </p:cNvPr>
          <p:cNvPicPr>
            <a:picLocks noChangeAspect="1"/>
          </p:cNvPicPr>
          <p:nvPr/>
        </p:nvPicPr>
        <p:blipFill>
          <a:blip r:embed="rId2"/>
          <a:stretch>
            <a:fillRect/>
          </a:stretch>
        </p:blipFill>
        <p:spPr>
          <a:xfrm>
            <a:off x="1291935" y="127861"/>
            <a:ext cx="9608129" cy="493464"/>
          </a:xfrm>
          <a:prstGeom prst="rect">
            <a:avLst/>
          </a:prstGeom>
        </p:spPr>
      </p:pic>
      <p:pic>
        <p:nvPicPr>
          <p:cNvPr id="5" name="Picture 4">
            <a:extLst>
              <a:ext uri="{FF2B5EF4-FFF2-40B4-BE49-F238E27FC236}">
                <a16:creationId xmlns:a16="http://schemas.microsoft.com/office/drawing/2014/main" id="{06C59F3A-6674-4A19-8A7D-B8C1D9B3484D}"/>
              </a:ext>
            </a:extLst>
          </p:cNvPr>
          <p:cNvPicPr>
            <a:picLocks noChangeAspect="1"/>
          </p:cNvPicPr>
          <p:nvPr/>
        </p:nvPicPr>
        <p:blipFill>
          <a:blip r:embed="rId3"/>
          <a:stretch>
            <a:fillRect/>
          </a:stretch>
        </p:blipFill>
        <p:spPr>
          <a:xfrm>
            <a:off x="0" y="6211668"/>
            <a:ext cx="646332" cy="646332"/>
          </a:xfrm>
          <a:prstGeom prst="rect">
            <a:avLst/>
          </a:prstGeom>
        </p:spPr>
      </p:pic>
      <p:sp>
        <p:nvSpPr>
          <p:cNvPr id="8" name="Content Placeholder 7">
            <a:extLst>
              <a:ext uri="{FF2B5EF4-FFF2-40B4-BE49-F238E27FC236}">
                <a16:creationId xmlns:a16="http://schemas.microsoft.com/office/drawing/2014/main" id="{FA666B09-8F45-4543-91ED-7E3E788C1274}"/>
              </a:ext>
            </a:extLst>
          </p:cNvPr>
          <p:cNvSpPr>
            <a:spLocks noGrp="1"/>
          </p:cNvSpPr>
          <p:nvPr>
            <p:ph sz="half" idx="2"/>
          </p:nvPr>
        </p:nvSpPr>
        <p:spPr>
          <a:xfrm>
            <a:off x="760429" y="697584"/>
            <a:ext cx="10671142" cy="785776"/>
          </a:xfrm>
        </p:spPr>
        <p:txBody>
          <a:bodyPr>
            <a:normAutofit/>
          </a:bodyPr>
          <a:lstStyle/>
          <a:p>
            <a:pPr marL="0" indent="0" algn="ctr" rtl="1">
              <a:lnSpc>
                <a:spcPct val="100000"/>
              </a:lnSpc>
              <a:buNone/>
            </a:pPr>
            <a:endParaRPr lang="he-IL" sz="3700" b="1" dirty="0">
              <a:latin typeface="David" panose="020E0502060401010101" pitchFamily="34" charset="-79"/>
              <a:cs typeface="David" panose="020E0502060401010101" pitchFamily="34" charset="-79"/>
            </a:endParaRPr>
          </a:p>
          <a:p>
            <a:pPr marL="0" indent="0" algn="ctr" rtl="1">
              <a:lnSpc>
                <a:spcPct val="100000"/>
              </a:lnSpc>
              <a:buNone/>
            </a:pPr>
            <a:endParaRPr lang="en-IL" sz="1600" dirty="0"/>
          </a:p>
        </p:txBody>
      </p:sp>
      <p:pic>
        <p:nvPicPr>
          <p:cNvPr id="7" name="Content Placeholder 6">
            <a:extLst>
              <a:ext uri="{FF2B5EF4-FFF2-40B4-BE49-F238E27FC236}">
                <a16:creationId xmlns:a16="http://schemas.microsoft.com/office/drawing/2014/main" id="{D204054D-0BE5-4C06-AE21-5BD39CDE4C36}"/>
              </a:ext>
            </a:extLst>
          </p:cNvPr>
          <p:cNvPicPr>
            <a:picLocks noGrp="1" noChangeAspect="1"/>
          </p:cNvPicPr>
          <p:nvPr>
            <p:ph sz="half" idx="1"/>
          </p:nvPr>
        </p:nvPicPr>
        <p:blipFill>
          <a:blip r:embed="rId4"/>
          <a:stretch>
            <a:fillRect/>
          </a:stretch>
        </p:blipFill>
        <p:spPr>
          <a:xfrm>
            <a:off x="7416800" y="610031"/>
            <a:ext cx="4546277" cy="5671847"/>
          </a:xfrm>
          <a:prstGeom prst="rect">
            <a:avLst/>
          </a:prstGeom>
        </p:spPr>
      </p:pic>
      <p:sp>
        <p:nvSpPr>
          <p:cNvPr id="9" name="TextBox 8">
            <a:extLst>
              <a:ext uri="{FF2B5EF4-FFF2-40B4-BE49-F238E27FC236}">
                <a16:creationId xmlns:a16="http://schemas.microsoft.com/office/drawing/2014/main" id="{5F3B9FD3-B91C-4CAF-A836-B7FF5DBB7876}"/>
              </a:ext>
            </a:extLst>
          </p:cNvPr>
          <p:cNvSpPr txBox="1"/>
          <p:nvPr/>
        </p:nvSpPr>
        <p:spPr>
          <a:xfrm>
            <a:off x="7416799" y="6280989"/>
            <a:ext cx="454627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Triumph of Virtue over Vice – Paolo Veronese</a:t>
            </a:r>
            <a:endParaRPr kumimoji="0" lang="en-IL"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10" name="TextBox 9">
            <a:extLst>
              <a:ext uri="{FF2B5EF4-FFF2-40B4-BE49-F238E27FC236}">
                <a16:creationId xmlns:a16="http://schemas.microsoft.com/office/drawing/2014/main" id="{099DFA9B-82AB-4734-A0B2-CFCC908FD02B}"/>
              </a:ext>
            </a:extLst>
          </p:cNvPr>
          <p:cNvSpPr txBox="1"/>
          <p:nvPr/>
        </p:nvSpPr>
        <p:spPr>
          <a:xfrm>
            <a:off x="576122" y="621325"/>
            <a:ext cx="6556198" cy="49552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32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32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(סגולה טובה, או מצוינות)</a:t>
            </a:r>
            <a:r>
              <a:rPr kumimoji="0" lang="en-US" sz="32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a:t>
            </a:r>
            <a:r>
              <a:rPr kumimoji="0" lang="en-US" sz="3200" b="1" i="1"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Aretê</a:t>
            </a:r>
            <a:endParaRPr kumimoji="0" lang="en-IL" sz="32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“Virtue (</a:t>
            </a:r>
            <a:r>
              <a:rPr kumimoji="0" lang="en-US" sz="1800" b="1" i="1"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aretê</a:t>
            </a:r>
            <a:r>
              <a:rPr kumimoji="0" lang="en-US"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means the excellence that makes anything an outstanding specimen of its kind, especially well fitted to its ends.  In itself, it has no moral implications.  It carries them [the moral implications] when applied to human beings and this is its primary use, but it by no means excludes amoral or immoral conceptions of human superiority.  Meno…believes that virtue is nothing but money and power…but he repeatedly finds it impossible to deny that it also involves temperance and justice.  This mixture of incompatible attitudes is part of our ordinary human heritage, out of which dialectic may begin. The English word virtue has some of this same fruitful ambiguity; compare ‘she defended her virtue’ with ‘the virtue of this tax avoidance scheme is…’.”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Joe Sachs, Aristotle: Nicomachean Ethics, </a:t>
            </a:r>
            <a:r>
              <a:rPr kumimoji="0" lang="en-US"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p. 5 (n. 5)</a:t>
            </a:r>
            <a:endParaRPr kumimoji="0" lang="he-IL"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2067826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160220"/>
            <a:ext cx="694089" cy="694088"/>
          </a:xfrm>
          <a:prstGeom prst="rect">
            <a:avLst/>
          </a:prstGeom>
        </p:spPr>
      </p:pic>
      <p:sp>
        <p:nvSpPr>
          <p:cNvPr id="7" name="Slide Number Placeholder 6"/>
          <p:cNvSpPr>
            <a:spLocks noGrp="1"/>
          </p:cNvSpPr>
          <p:nvPr>
            <p:ph type="sldNum" sz="quarter" idx="12"/>
          </p:nvPr>
        </p:nvSpPr>
        <p:spPr>
          <a:xfrm>
            <a:off x="11676233" y="6160220"/>
            <a:ext cx="385281" cy="365125"/>
          </a:xfrm>
        </p:spPr>
        <p:txBody>
          <a:bodyPr/>
          <a:lstStyle/>
          <a:p>
            <a:fld id="{7DC1BBB0-96F0-4077-A278-0F3FB5C104D3}" type="slidenum">
              <a:rPr lang="en-US" smtClean="0"/>
              <a:pPr/>
              <a:t>4</a:t>
            </a:fld>
            <a:endParaRPr lang="en-US" dirty="0"/>
          </a:p>
        </p:txBody>
      </p:sp>
      <p:sp>
        <p:nvSpPr>
          <p:cNvPr id="8" name="Rectangle 7"/>
          <p:cNvSpPr/>
          <p:nvPr/>
        </p:nvSpPr>
        <p:spPr>
          <a:xfrm>
            <a:off x="8088198" y="1667203"/>
            <a:ext cx="2313072" cy="880369"/>
          </a:xfrm>
          <a:prstGeom prst="rect">
            <a:avLst/>
          </a:prstGeom>
        </p:spPr>
        <p:txBody>
          <a:bodyPr wrap="square">
            <a:spAutoFit/>
          </a:bodyPr>
          <a:lstStyle/>
          <a:p>
            <a:pPr algn="r" rtl="1">
              <a:lnSpc>
                <a:spcPct val="150000"/>
              </a:lnSpc>
            </a:pPr>
            <a:endParaRPr lang="en-US" dirty="0"/>
          </a:p>
          <a:p>
            <a:pPr algn="r" rtl="1">
              <a:lnSpc>
                <a:spcPct val="150000"/>
              </a:lnSpc>
            </a:pPr>
            <a:endParaRPr lang="en-US" dirty="0"/>
          </a:p>
        </p:txBody>
      </p:sp>
      <p:pic>
        <p:nvPicPr>
          <p:cNvPr id="4" name="Picture 3">
            <a:extLst>
              <a:ext uri="{FF2B5EF4-FFF2-40B4-BE49-F238E27FC236}">
                <a16:creationId xmlns:a16="http://schemas.microsoft.com/office/drawing/2014/main" id="{3EC89D97-34DE-4529-8BC0-B856CCA3460E}"/>
              </a:ext>
            </a:extLst>
          </p:cNvPr>
          <p:cNvPicPr>
            <a:picLocks noChangeAspect="1"/>
          </p:cNvPicPr>
          <p:nvPr/>
        </p:nvPicPr>
        <p:blipFill>
          <a:blip r:embed="rId4"/>
          <a:stretch>
            <a:fillRect/>
          </a:stretch>
        </p:blipFill>
        <p:spPr>
          <a:xfrm>
            <a:off x="1291929" y="5805"/>
            <a:ext cx="9608129" cy="493819"/>
          </a:xfrm>
          <a:prstGeom prst="rect">
            <a:avLst/>
          </a:prstGeom>
        </p:spPr>
      </p:pic>
      <p:graphicFrame>
        <p:nvGraphicFramePr>
          <p:cNvPr id="3" name="Table 2">
            <a:extLst>
              <a:ext uri="{FF2B5EF4-FFF2-40B4-BE49-F238E27FC236}">
                <a16:creationId xmlns:a16="http://schemas.microsoft.com/office/drawing/2014/main" id="{DBE899E0-6EEA-4906-AA0C-C8C26197BA41}"/>
              </a:ext>
            </a:extLst>
          </p:cNvPr>
          <p:cNvGraphicFramePr>
            <a:graphicFrameLocks noGrp="1"/>
          </p:cNvGraphicFramePr>
          <p:nvPr>
            <p:extLst>
              <p:ext uri="{D42A27DB-BD31-4B8C-83A1-F6EECF244321}">
                <p14:modId xmlns:p14="http://schemas.microsoft.com/office/powerpoint/2010/main" val="659332091"/>
              </p:ext>
            </p:extLst>
          </p:nvPr>
        </p:nvGraphicFramePr>
        <p:xfrm>
          <a:off x="7254642" y="579755"/>
          <a:ext cx="4937358" cy="3371971"/>
        </p:xfrm>
        <a:graphic>
          <a:graphicData uri="http://schemas.openxmlformats.org/drawingml/2006/table">
            <a:tbl>
              <a:tblPr firstRow="1" bandRow="1">
                <a:tableStyleId>{306799F8-075E-4A3A-A7F6-7FBC6576F1A4}</a:tableStyleId>
              </a:tblPr>
              <a:tblGrid>
                <a:gridCol w="2468679">
                  <a:extLst>
                    <a:ext uri="{9D8B030D-6E8A-4147-A177-3AD203B41FA5}">
                      <a16:colId xmlns:a16="http://schemas.microsoft.com/office/drawing/2014/main" val="3486765254"/>
                    </a:ext>
                  </a:extLst>
                </a:gridCol>
                <a:gridCol w="2468679">
                  <a:extLst>
                    <a:ext uri="{9D8B030D-6E8A-4147-A177-3AD203B41FA5}">
                      <a16:colId xmlns:a16="http://schemas.microsoft.com/office/drawing/2014/main" val="2537824632"/>
                    </a:ext>
                  </a:extLst>
                </a:gridCol>
              </a:tblGrid>
              <a:tr h="1498654">
                <a:tc>
                  <a:txBody>
                    <a:bodyPr/>
                    <a:lstStyle/>
                    <a:p>
                      <a:pPr algn="ctr" rtl="1"/>
                      <a:r>
                        <a:rPr lang="he-IL" dirty="0"/>
                        <a:t>כן ולא.  סגולות טובות לא מופיעות בנו על פי הטבע, אבל עפ"י הטבע אנחנו כאלה שמסוגלים לרכוש סגולה טובה</a:t>
                      </a:r>
                      <a:endParaRPr lang="en-IL" dirty="0"/>
                    </a:p>
                  </a:txBody>
                  <a:tcPr/>
                </a:tc>
                <a:tc>
                  <a:txBody>
                    <a:bodyPr/>
                    <a:lstStyle/>
                    <a:p>
                      <a:pPr algn="ctr" rtl="1"/>
                      <a:r>
                        <a:rPr lang="he-IL" b="1" dirty="0"/>
                        <a:t>האם הסגולה הטובות הן על פי הטבעית?</a:t>
                      </a:r>
                      <a:endParaRPr lang="en-IL" b="1" dirty="0"/>
                    </a:p>
                  </a:txBody>
                  <a:tcPr/>
                </a:tc>
                <a:extLst>
                  <a:ext uri="{0D108BD9-81ED-4DB2-BD59-A6C34878D82A}">
                    <a16:rowId xmlns:a16="http://schemas.microsoft.com/office/drawing/2014/main" val="34937475"/>
                  </a:ext>
                </a:extLst>
              </a:tr>
              <a:tr h="655661">
                <a:tc>
                  <a:txBody>
                    <a:bodyPr/>
                    <a:lstStyle/>
                    <a:p>
                      <a:pPr algn="ctr" rtl="1"/>
                      <a:r>
                        <a:rPr lang="he-IL" b="1" dirty="0"/>
                        <a:t>לא.  אבל היא נקנית באמצעות ההרגל</a:t>
                      </a:r>
                      <a:endParaRPr lang="en-IL" b="1" dirty="0"/>
                    </a:p>
                  </a:txBody>
                  <a:tcPr/>
                </a:tc>
                <a:tc>
                  <a:txBody>
                    <a:bodyPr/>
                    <a:lstStyle/>
                    <a:p>
                      <a:pPr algn="ctr" rtl="1"/>
                      <a:r>
                        <a:rPr lang="he-IL" b="1" dirty="0"/>
                        <a:t>האם סגולה טובה היא הרגל?</a:t>
                      </a:r>
                      <a:endParaRPr lang="en-IL" b="1" dirty="0"/>
                    </a:p>
                  </a:txBody>
                  <a:tcPr/>
                </a:tc>
                <a:extLst>
                  <a:ext uri="{0D108BD9-81ED-4DB2-BD59-A6C34878D82A}">
                    <a16:rowId xmlns:a16="http://schemas.microsoft.com/office/drawing/2014/main" val="1914682669"/>
                  </a:ext>
                </a:extLst>
              </a:tr>
              <a:tr h="1217656">
                <a:tc>
                  <a:txBody>
                    <a:bodyPr/>
                    <a:lstStyle/>
                    <a:p>
                      <a:pPr algn="ctr"/>
                      <a:r>
                        <a:rPr lang="he-IL" b="1" dirty="0"/>
                        <a:t>לא.  סגולה טובה מתבטאת באופן בו אנחנו מתמודדים עם רגשות</a:t>
                      </a:r>
                      <a:endParaRPr lang="en-IL" b="1" dirty="0"/>
                    </a:p>
                  </a:txBody>
                  <a:tcPr/>
                </a:tc>
                <a:tc>
                  <a:txBody>
                    <a:bodyPr/>
                    <a:lstStyle/>
                    <a:p>
                      <a:pPr algn="ctr" rtl="1"/>
                      <a:r>
                        <a:rPr lang="he-IL" b="1" dirty="0"/>
                        <a:t>האם סגולה טובה היא רגש?</a:t>
                      </a:r>
                      <a:endParaRPr lang="en-IL" b="1" dirty="0"/>
                    </a:p>
                  </a:txBody>
                  <a:tcPr/>
                </a:tc>
                <a:extLst>
                  <a:ext uri="{0D108BD9-81ED-4DB2-BD59-A6C34878D82A}">
                    <a16:rowId xmlns:a16="http://schemas.microsoft.com/office/drawing/2014/main" val="1038317792"/>
                  </a:ext>
                </a:extLst>
              </a:tr>
            </a:tbl>
          </a:graphicData>
        </a:graphic>
      </p:graphicFrame>
      <p:cxnSp>
        <p:nvCxnSpPr>
          <p:cNvPr id="10" name="Straight Arrow Connector 9">
            <a:extLst>
              <a:ext uri="{FF2B5EF4-FFF2-40B4-BE49-F238E27FC236}">
                <a16:creationId xmlns:a16="http://schemas.microsoft.com/office/drawing/2014/main" id="{E8851960-5B4A-401A-923C-432C4E7EA924}"/>
              </a:ext>
            </a:extLst>
          </p:cNvPr>
          <p:cNvCxnSpPr>
            <a:cxnSpLocks/>
          </p:cNvCxnSpPr>
          <p:nvPr/>
        </p:nvCxnSpPr>
        <p:spPr>
          <a:xfrm flipH="1">
            <a:off x="6301194" y="2348846"/>
            <a:ext cx="9534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870718B3-A484-423D-A48C-338A46D4D63C}"/>
              </a:ext>
            </a:extLst>
          </p:cNvPr>
          <p:cNvPicPr>
            <a:picLocks noChangeAspect="1"/>
          </p:cNvPicPr>
          <p:nvPr/>
        </p:nvPicPr>
        <p:blipFill>
          <a:blip r:embed="rId5"/>
          <a:stretch>
            <a:fillRect/>
          </a:stretch>
        </p:blipFill>
        <p:spPr>
          <a:xfrm>
            <a:off x="0" y="579755"/>
            <a:ext cx="6301193" cy="3755444"/>
          </a:xfrm>
          <a:prstGeom prst="rect">
            <a:avLst/>
          </a:prstGeom>
        </p:spPr>
      </p:pic>
      <p:grpSp>
        <p:nvGrpSpPr>
          <p:cNvPr id="2" name="Group 1">
            <a:extLst>
              <a:ext uri="{FF2B5EF4-FFF2-40B4-BE49-F238E27FC236}">
                <a16:creationId xmlns:a16="http://schemas.microsoft.com/office/drawing/2014/main" id="{62138F53-B5DE-4E4A-AB33-090753D86C29}"/>
              </a:ext>
            </a:extLst>
          </p:cNvPr>
          <p:cNvGrpSpPr/>
          <p:nvPr/>
        </p:nvGrpSpPr>
        <p:grpSpPr>
          <a:xfrm>
            <a:off x="7040880" y="3894455"/>
            <a:ext cx="4902877" cy="2988430"/>
            <a:chOff x="7040880" y="3894455"/>
            <a:chExt cx="4902877" cy="2988430"/>
          </a:xfrm>
        </p:grpSpPr>
        <p:cxnSp>
          <p:nvCxnSpPr>
            <p:cNvPr id="14" name="Straight Arrow Connector 13">
              <a:extLst>
                <a:ext uri="{FF2B5EF4-FFF2-40B4-BE49-F238E27FC236}">
                  <a16:creationId xmlns:a16="http://schemas.microsoft.com/office/drawing/2014/main" id="{9E46EF6B-0E66-4D07-B106-03A5E784F884}"/>
                </a:ext>
              </a:extLst>
            </p:cNvPr>
            <p:cNvCxnSpPr>
              <a:cxnSpLocks/>
            </p:cNvCxnSpPr>
            <p:nvPr/>
          </p:nvCxnSpPr>
          <p:spPr>
            <a:xfrm>
              <a:off x="10271758" y="3894455"/>
              <a:ext cx="0" cy="53467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D5DBAF5B-92D7-4192-9A7A-7D56BD029AD3}"/>
                </a:ext>
              </a:extLst>
            </p:cNvPr>
            <p:cNvPicPr>
              <a:picLocks noChangeAspect="1"/>
            </p:cNvPicPr>
            <p:nvPr/>
          </p:nvPicPr>
          <p:blipFill>
            <a:blip r:embed="rId6"/>
            <a:stretch>
              <a:fillRect/>
            </a:stretch>
          </p:blipFill>
          <p:spPr>
            <a:xfrm>
              <a:off x="8686800" y="4420240"/>
              <a:ext cx="3256957" cy="2462645"/>
            </a:xfrm>
            <a:prstGeom prst="rect">
              <a:avLst/>
            </a:prstGeom>
          </p:spPr>
        </p:pic>
        <p:sp>
          <p:nvSpPr>
            <p:cNvPr id="19" name="TextBox 18">
              <a:extLst>
                <a:ext uri="{FF2B5EF4-FFF2-40B4-BE49-F238E27FC236}">
                  <a16:creationId xmlns:a16="http://schemas.microsoft.com/office/drawing/2014/main" id="{31CB3603-6E6E-4DE5-9190-1F3F8F854DEC}"/>
                </a:ext>
              </a:extLst>
            </p:cNvPr>
            <p:cNvSpPr txBox="1"/>
            <p:nvPr/>
          </p:nvSpPr>
          <p:spPr>
            <a:xfrm>
              <a:off x="7040880" y="5440681"/>
              <a:ext cx="1463040" cy="646331"/>
            </a:xfrm>
            <a:prstGeom prst="rect">
              <a:avLst/>
            </a:prstGeom>
            <a:noFill/>
          </p:spPr>
          <p:txBody>
            <a:bodyPr wrap="square" rtlCol="0">
              <a:spAutoFit/>
            </a:bodyPr>
            <a:lstStyle/>
            <a:p>
              <a:pPr algn="ctr" rtl="1"/>
              <a:r>
                <a:rPr lang="he-IL" b="1" i="1" dirty="0" err="1">
                  <a:latin typeface="David" panose="020E0502060401010101" pitchFamily="34" charset="-79"/>
                  <a:cs typeface="David" panose="020E0502060401010101" pitchFamily="34" charset="-79"/>
                </a:rPr>
                <a:t>אפולון</a:t>
              </a:r>
              <a:r>
                <a:rPr lang="he-IL" b="1" i="1" dirty="0">
                  <a:latin typeface="David" panose="020E0502060401010101" pitchFamily="34" charset="-79"/>
                  <a:cs typeface="David" panose="020E0502060401010101" pitchFamily="34" charset="-79"/>
                </a:rPr>
                <a:t> מכניע את </a:t>
              </a:r>
              <a:r>
                <a:rPr lang="he-IL" b="1" i="1" dirty="0" err="1">
                  <a:latin typeface="David" panose="020E0502060401010101" pitchFamily="34" charset="-79"/>
                  <a:cs typeface="David" panose="020E0502060401010101" pitchFamily="34" charset="-79"/>
                </a:rPr>
                <a:t>הקנטאור</a:t>
              </a:r>
              <a:endParaRPr lang="en-IL" b="1" dirty="0">
                <a:latin typeface="David" panose="020E0502060401010101" pitchFamily="34" charset="-79"/>
                <a:cs typeface="David" panose="020E0502060401010101" pitchFamily="34" charset="-79"/>
              </a:endParaRPr>
            </a:p>
          </p:txBody>
        </p:sp>
      </p:grpSp>
    </p:spTree>
    <p:extLst>
      <p:ext uri="{BB962C8B-B14F-4D97-AF65-F5344CB8AC3E}">
        <p14:creationId xmlns:p14="http://schemas.microsoft.com/office/powerpoint/2010/main" val="28967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154708" y="6278295"/>
            <a:ext cx="457289" cy="365125"/>
          </a:xfrm>
        </p:spPr>
        <p:txBody>
          <a:bodyPr/>
          <a:lstStyle/>
          <a:p>
            <a:fld id="{7DC1BBB0-96F0-4077-A278-0F3FB5C104D3}" type="slidenum">
              <a:rPr lang="en-US" smtClean="0"/>
              <a:pPr/>
              <a:t>5</a:t>
            </a:fld>
            <a:endParaRPr lang="en-US" dirty="0"/>
          </a:p>
        </p:txBody>
      </p:sp>
      <p:pic>
        <p:nvPicPr>
          <p:cNvPr id="5" name="Picture 4">
            <a:extLst>
              <a:ext uri="{FF2B5EF4-FFF2-40B4-BE49-F238E27FC236}">
                <a16:creationId xmlns:a16="http://schemas.microsoft.com/office/drawing/2014/main" id="{86CC9625-3CC1-47DE-82C9-A829C06980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9" y="6069302"/>
            <a:ext cx="756954" cy="756953"/>
          </a:xfrm>
          <a:prstGeom prst="rect">
            <a:avLst/>
          </a:prstGeom>
        </p:spPr>
      </p:pic>
      <p:sp>
        <p:nvSpPr>
          <p:cNvPr id="9" name="TextBox 8">
            <a:extLst>
              <a:ext uri="{FF2B5EF4-FFF2-40B4-BE49-F238E27FC236}">
                <a16:creationId xmlns:a16="http://schemas.microsoft.com/office/drawing/2014/main" id="{3C7BD2AD-CC4F-4341-B9CA-A1788AD9CBEC}"/>
              </a:ext>
            </a:extLst>
          </p:cNvPr>
          <p:cNvSpPr txBox="1"/>
          <p:nvPr/>
        </p:nvSpPr>
        <p:spPr>
          <a:xfrm>
            <a:off x="791403" y="31745"/>
            <a:ext cx="10609183" cy="3139321"/>
          </a:xfrm>
          <a:prstGeom prst="rect">
            <a:avLst/>
          </a:prstGeom>
          <a:noFill/>
        </p:spPr>
        <p:txBody>
          <a:bodyPr wrap="square" rtlCol="0">
            <a:spAutoFit/>
          </a:bodyPr>
          <a:lstStyle/>
          <a:p>
            <a:pPr algn="ctr" rtl="1"/>
            <a:r>
              <a:rPr lang="en-US" sz="2800" b="1" i="1" dirty="0">
                <a:latin typeface="David" panose="020E0502060401010101" pitchFamily="34" charset="-79"/>
                <a:cs typeface="David" panose="020E0502060401010101" pitchFamily="34" charset="-79"/>
              </a:rPr>
              <a:t>HEXIS </a:t>
            </a:r>
            <a:r>
              <a:rPr lang="he-IL" sz="2800" b="1" i="1" dirty="0">
                <a:latin typeface="David" panose="020E0502060401010101" pitchFamily="34" charset="-79"/>
                <a:cs typeface="David" panose="020E0502060401010101" pitchFamily="34" charset="-79"/>
              </a:rPr>
              <a:t> </a:t>
            </a:r>
            <a:r>
              <a:rPr lang="he-IL" sz="2800" b="1" dirty="0">
                <a:latin typeface="GFS Porson" panose="02000000000000000000" pitchFamily="50" charset="-95"/>
                <a:cs typeface="David" panose="020E0502060401010101" pitchFamily="34" charset="-79"/>
              </a:rPr>
              <a:t>(</a:t>
            </a:r>
            <a:r>
              <a:rPr lang="el-GR" sz="2800" b="1" dirty="0">
                <a:latin typeface="GFS Porson" panose="02000000000000000000" pitchFamily="50" charset="-95"/>
                <a:cs typeface="David" panose="020E0502060401010101" pitchFamily="34" charset="-79"/>
              </a:rPr>
              <a:t>ἔξις</a:t>
            </a:r>
            <a:r>
              <a:rPr lang="he-IL" sz="2800" b="1" dirty="0">
                <a:latin typeface="GFS Porson" panose="02000000000000000000" pitchFamily="50" charset="-95"/>
                <a:cs typeface="David" panose="020E0502060401010101" pitchFamily="34" charset="-79"/>
              </a:rPr>
              <a:t>)</a:t>
            </a:r>
            <a:endParaRPr lang="he-IL" sz="2800" b="1" i="1" dirty="0">
              <a:latin typeface="David" panose="020E0502060401010101" pitchFamily="34" charset="-79"/>
              <a:cs typeface="David" panose="020E0502060401010101" pitchFamily="34" charset="-79"/>
            </a:endParaRPr>
          </a:p>
          <a:p>
            <a:pPr algn="ctr" rtl="1"/>
            <a:r>
              <a:rPr lang="he-IL" sz="2800" dirty="0">
                <a:latin typeface="David" panose="020E0502060401010101" pitchFamily="34" charset="-79"/>
                <a:cs typeface="David" panose="020E0502060401010101" pitchFamily="34" charset="-79"/>
              </a:rPr>
              <a:t>מצב נפשי פעיל, שמכוחו אנו נוטים לבחור באופן מסוים (קרי – באופן טוב או רע), אל מול הרגשות והתאוות שלנו</a:t>
            </a:r>
            <a:r>
              <a:rPr lang="en-US" sz="2800" b="1" dirty="0">
                <a:latin typeface="David" panose="020E0502060401010101" pitchFamily="34" charset="-79"/>
                <a:cs typeface="David" panose="020E0502060401010101" pitchFamily="34" charset="-79"/>
              </a:rPr>
              <a:t> </a:t>
            </a:r>
            <a:endParaRPr lang="en-US" sz="2800" b="1" i="1" dirty="0">
              <a:latin typeface="David" panose="020E0502060401010101" pitchFamily="34" charset="-79"/>
              <a:cs typeface="David" panose="020E0502060401010101" pitchFamily="34" charset="-79"/>
            </a:endParaRPr>
          </a:p>
          <a:p>
            <a:pPr algn="ctr"/>
            <a:r>
              <a:rPr lang="en-US" sz="2400" dirty="0">
                <a:latin typeface="David" panose="020E0502060401010101" pitchFamily="34" charset="-79"/>
                <a:cs typeface="David" panose="020E0502060401010101" pitchFamily="34" charset="-79"/>
              </a:rPr>
              <a:t>“An actively maintained, stable condition of the soul which makes one us choose in a certain way in the face of feelings and desires.”</a:t>
            </a:r>
          </a:p>
          <a:p>
            <a:pPr algn="ctr"/>
            <a:endParaRPr lang="en-US" sz="2400" dirty="0">
              <a:latin typeface="David" panose="020E0502060401010101" pitchFamily="34" charset="-79"/>
              <a:cs typeface="David" panose="020E0502060401010101" pitchFamily="34" charset="-79"/>
            </a:endParaRPr>
          </a:p>
          <a:p>
            <a:pPr algn="ctr"/>
            <a:r>
              <a:rPr lang="en-US" sz="2400" dirty="0" err="1">
                <a:latin typeface="David" panose="020E0502060401010101" pitchFamily="34" charset="-79"/>
                <a:cs typeface="David" panose="020E0502060401010101" pitchFamily="34" charset="-79"/>
              </a:rPr>
              <a:t>Hexis</a:t>
            </a:r>
            <a:r>
              <a:rPr lang="he-IL" sz="2400" dirty="0">
                <a:latin typeface="David" panose="020E0502060401010101" pitchFamily="34" charset="-79"/>
                <a:cs typeface="David" panose="020E0502060401010101" pitchFamily="34" charset="-79"/>
              </a:rPr>
              <a:t>  </a:t>
            </a:r>
            <a:r>
              <a:rPr lang="en-US" sz="2400" dirty="0">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הרגל</a:t>
            </a:r>
            <a:endParaRPr lang="he-IL" sz="2000" dirty="0">
              <a:latin typeface="David" panose="020E0502060401010101" pitchFamily="34" charset="-79"/>
              <a:cs typeface="David" panose="020E0502060401010101" pitchFamily="34" charset="-79"/>
            </a:endParaRPr>
          </a:p>
          <a:p>
            <a:pPr algn="ctr" rtl="1"/>
            <a:endParaRPr lang="he-IL" b="1" dirty="0">
              <a:latin typeface="David" panose="020E0502060401010101" pitchFamily="34" charset="-79"/>
              <a:cs typeface="David" panose="020E0502060401010101" pitchFamily="34" charset="-79"/>
            </a:endParaRPr>
          </a:p>
        </p:txBody>
      </p:sp>
      <p:pic>
        <p:nvPicPr>
          <p:cNvPr id="3" name="Picture 2">
            <a:extLst>
              <a:ext uri="{FF2B5EF4-FFF2-40B4-BE49-F238E27FC236}">
                <a16:creationId xmlns:a16="http://schemas.microsoft.com/office/drawing/2014/main" id="{1BE57DB4-8343-41E2-9E2D-FF9B21FA3E12}"/>
              </a:ext>
            </a:extLst>
          </p:cNvPr>
          <p:cNvPicPr>
            <a:picLocks noChangeAspect="1"/>
          </p:cNvPicPr>
          <p:nvPr/>
        </p:nvPicPr>
        <p:blipFill>
          <a:blip r:embed="rId4"/>
          <a:stretch>
            <a:fillRect/>
          </a:stretch>
        </p:blipFill>
        <p:spPr>
          <a:xfrm>
            <a:off x="5662653" y="1918471"/>
            <a:ext cx="866685" cy="1066892"/>
          </a:xfrm>
          <a:prstGeom prst="rect">
            <a:avLst/>
          </a:prstGeom>
        </p:spPr>
      </p:pic>
      <p:pic>
        <p:nvPicPr>
          <p:cNvPr id="7" name="Picture 6">
            <a:extLst>
              <a:ext uri="{FF2B5EF4-FFF2-40B4-BE49-F238E27FC236}">
                <a16:creationId xmlns:a16="http://schemas.microsoft.com/office/drawing/2014/main" id="{EF3A6A51-C950-40C9-9E01-4C4D0B3BA5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40750" y="2978688"/>
            <a:ext cx="5710499" cy="3872637"/>
          </a:xfrm>
          <a:prstGeom prst="rect">
            <a:avLst/>
          </a:prstGeom>
        </p:spPr>
      </p:pic>
    </p:spTree>
    <p:extLst>
      <p:ext uri="{BB962C8B-B14F-4D97-AF65-F5344CB8AC3E}">
        <p14:creationId xmlns:p14="http://schemas.microsoft.com/office/powerpoint/2010/main" val="4133287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328F116-077D-4D56-BAC1-D0B3DF2E9199}"/>
              </a:ext>
            </a:extLst>
          </p:cNvPr>
          <p:cNvPicPr>
            <a:picLocks noChangeAspect="1"/>
          </p:cNvPicPr>
          <p:nvPr/>
        </p:nvPicPr>
        <p:blipFill>
          <a:blip r:embed="rId3"/>
          <a:stretch>
            <a:fillRect/>
          </a:stretch>
        </p:blipFill>
        <p:spPr>
          <a:xfrm>
            <a:off x="1291935" y="0"/>
            <a:ext cx="9608129" cy="493819"/>
          </a:xfrm>
          <a:prstGeom prst="rect">
            <a:avLst/>
          </a:prstGeom>
        </p:spPr>
      </p:pic>
      <p:sp>
        <p:nvSpPr>
          <p:cNvPr id="4" name="Content Placeholder 3">
            <a:extLst>
              <a:ext uri="{FF2B5EF4-FFF2-40B4-BE49-F238E27FC236}">
                <a16:creationId xmlns:a16="http://schemas.microsoft.com/office/drawing/2014/main" id="{A9D7CBD9-F385-4EC2-9117-27EF17641FF5}"/>
              </a:ext>
            </a:extLst>
          </p:cNvPr>
          <p:cNvSpPr>
            <a:spLocks noGrp="1"/>
          </p:cNvSpPr>
          <p:nvPr>
            <p:ph idx="1"/>
          </p:nvPr>
        </p:nvSpPr>
        <p:spPr>
          <a:xfrm>
            <a:off x="838200" y="1094105"/>
            <a:ext cx="10515600" cy="4351338"/>
          </a:xfrm>
        </p:spPr>
        <p:txBody>
          <a:bodyPr/>
          <a:lstStyle/>
          <a:p>
            <a:pPr marL="0" indent="0" algn="ctr" rtl="1">
              <a:buNone/>
            </a:pPr>
            <a:r>
              <a:rPr lang="he-IL" dirty="0"/>
              <a:t>חיפשנו את </a:t>
            </a:r>
            <a:r>
              <a:rPr lang="he-IL" b="1" dirty="0"/>
              <a:t>הטוב </a:t>
            </a:r>
            <a:r>
              <a:rPr lang="he-IL" dirty="0"/>
              <a:t>(</a:t>
            </a:r>
            <a:r>
              <a:rPr lang="en-US" i="1" dirty="0" err="1"/>
              <a:t>agathon</a:t>
            </a:r>
            <a:r>
              <a:rPr lang="he-IL" dirty="0"/>
              <a:t>)</a:t>
            </a:r>
            <a:r>
              <a:rPr lang="he-IL" b="1" dirty="0"/>
              <a:t> </a:t>
            </a:r>
            <a:r>
              <a:rPr lang="he-IL" dirty="0"/>
              <a:t>שניתן להשיג בחיים המעש</a:t>
            </a:r>
          </a:p>
          <a:p>
            <a:pPr marL="0" indent="0" algn="ctr">
              <a:buNone/>
            </a:pPr>
            <a:endParaRPr lang="he-IL" dirty="0"/>
          </a:p>
          <a:p>
            <a:pPr marL="0" indent="0" algn="ctr" rtl="1">
              <a:buNone/>
            </a:pPr>
            <a:r>
              <a:rPr lang="he-IL" dirty="0"/>
              <a:t>הטוב הזה הוא = </a:t>
            </a:r>
            <a:r>
              <a:rPr lang="he-IL" b="1" dirty="0"/>
              <a:t>האושר</a:t>
            </a:r>
            <a:r>
              <a:rPr lang="en-US" b="1" dirty="0"/>
              <a:t> </a:t>
            </a:r>
            <a:r>
              <a:rPr lang="he-IL" b="1" dirty="0"/>
              <a:t> </a:t>
            </a:r>
            <a:r>
              <a:rPr lang="he-IL" dirty="0"/>
              <a:t>(</a:t>
            </a:r>
            <a:r>
              <a:rPr lang="en-US" i="1" dirty="0"/>
              <a:t>eudaimonia</a:t>
            </a:r>
            <a:r>
              <a:rPr lang="he-IL" i="1" dirty="0"/>
              <a:t>)</a:t>
            </a:r>
            <a:endParaRPr lang="he-IL" b="1" dirty="0"/>
          </a:p>
          <a:p>
            <a:pPr marL="0" indent="0" algn="ctr">
              <a:buNone/>
            </a:pPr>
            <a:endParaRPr lang="he-IL" dirty="0"/>
          </a:p>
          <a:p>
            <a:pPr marL="0" indent="0" algn="ctr" rtl="1">
              <a:buNone/>
            </a:pPr>
            <a:r>
              <a:rPr lang="he-IL" dirty="0"/>
              <a:t>אושר = הפעלת הנפש בהתאם </a:t>
            </a:r>
            <a:r>
              <a:rPr lang="he-IL" b="1" dirty="0"/>
              <a:t>לסגולה הטובה </a:t>
            </a:r>
            <a:r>
              <a:rPr lang="he-IL" dirty="0"/>
              <a:t>(</a:t>
            </a:r>
            <a:r>
              <a:rPr lang="en-US" i="1" dirty="0" err="1"/>
              <a:t>aretê</a:t>
            </a:r>
            <a:r>
              <a:rPr lang="he-IL" dirty="0"/>
              <a:t>)</a:t>
            </a:r>
            <a:endParaRPr lang="he-IL" b="1" dirty="0"/>
          </a:p>
          <a:p>
            <a:pPr marL="0" indent="0" algn="ctr" rtl="1">
              <a:buNone/>
            </a:pPr>
            <a:br>
              <a:rPr lang="en-US" dirty="0"/>
            </a:br>
            <a:r>
              <a:rPr lang="he-IL" dirty="0"/>
              <a:t>סגולה טובה = </a:t>
            </a:r>
            <a:r>
              <a:rPr lang="he-IL" b="1" dirty="0"/>
              <a:t>מצב נפשי אקטיבי </a:t>
            </a:r>
            <a:r>
              <a:rPr lang="he-IL" dirty="0"/>
              <a:t>(</a:t>
            </a:r>
            <a:r>
              <a:rPr lang="en-US" i="1" dirty="0" err="1"/>
              <a:t>hexis</a:t>
            </a:r>
            <a:r>
              <a:rPr lang="he-IL" i="1" dirty="0"/>
              <a:t>) </a:t>
            </a:r>
            <a:r>
              <a:rPr lang="he-IL" dirty="0"/>
              <a:t>שמתוכו אנו </a:t>
            </a:r>
            <a:r>
              <a:rPr lang="he-IL" b="1" dirty="0"/>
              <a:t>בוחרים </a:t>
            </a:r>
            <a:r>
              <a:rPr lang="he-IL" dirty="0"/>
              <a:t>נכון </a:t>
            </a:r>
            <a:endParaRPr lang="en-IL" dirty="0"/>
          </a:p>
        </p:txBody>
      </p:sp>
      <p:cxnSp>
        <p:nvCxnSpPr>
          <p:cNvPr id="11" name="Straight Arrow Connector 10">
            <a:extLst>
              <a:ext uri="{FF2B5EF4-FFF2-40B4-BE49-F238E27FC236}">
                <a16:creationId xmlns:a16="http://schemas.microsoft.com/office/drawing/2014/main" id="{4727378B-1D96-4C04-A250-910CCC54F9AE}"/>
              </a:ext>
            </a:extLst>
          </p:cNvPr>
          <p:cNvCxnSpPr/>
          <p:nvPr/>
        </p:nvCxnSpPr>
        <p:spPr>
          <a:xfrm>
            <a:off x="6004560" y="1503680"/>
            <a:ext cx="0" cy="731520"/>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DA0E805-E894-4453-8262-F21ED7E9CD33}"/>
              </a:ext>
            </a:extLst>
          </p:cNvPr>
          <p:cNvCxnSpPr>
            <a:cxnSpLocks/>
          </p:cNvCxnSpPr>
          <p:nvPr/>
        </p:nvCxnSpPr>
        <p:spPr>
          <a:xfrm>
            <a:off x="6004560" y="2540000"/>
            <a:ext cx="0" cy="690880"/>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ED4CBA7-34B5-4912-991C-744B762D1AAA}"/>
              </a:ext>
            </a:extLst>
          </p:cNvPr>
          <p:cNvCxnSpPr/>
          <p:nvPr/>
        </p:nvCxnSpPr>
        <p:spPr>
          <a:xfrm>
            <a:off x="6004560" y="3586480"/>
            <a:ext cx="0" cy="497840"/>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C8A4EAB0-D707-4757-9679-3AB9EC6E6B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882326"/>
            <a:ext cx="970366" cy="970365"/>
          </a:xfrm>
          <a:prstGeom prst="rect">
            <a:avLst/>
          </a:prstGeom>
        </p:spPr>
      </p:pic>
    </p:spTree>
    <p:extLst>
      <p:ext uri="{BB962C8B-B14F-4D97-AF65-F5344CB8AC3E}">
        <p14:creationId xmlns:p14="http://schemas.microsoft.com/office/powerpoint/2010/main" val="3069228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82D1BF-526C-4D88-9407-53F67B1B3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4280" y="0"/>
            <a:ext cx="4617720" cy="6485331"/>
          </a:xfrm>
          <a:prstGeom prst="rect">
            <a:avLst/>
          </a:prstGeom>
        </p:spPr>
      </p:pic>
      <p:sp>
        <p:nvSpPr>
          <p:cNvPr id="7" name="TextBox 6">
            <a:extLst>
              <a:ext uri="{FF2B5EF4-FFF2-40B4-BE49-F238E27FC236}">
                <a16:creationId xmlns:a16="http://schemas.microsoft.com/office/drawing/2014/main" id="{33E6924E-F3F3-472C-B366-A452BA6393BB}"/>
              </a:ext>
            </a:extLst>
          </p:cNvPr>
          <p:cNvSpPr txBox="1"/>
          <p:nvPr/>
        </p:nvSpPr>
        <p:spPr>
          <a:xfrm>
            <a:off x="1143794" y="388174"/>
            <a:ext cx="5273040" cy="6155531"/>
          </a:xfrm>
          <a:prstGeom prst="rect">
            <a:avLst/>
          </a:prstGeom>
          <a:noFill/>
        </p:spPr>
        <p:txBody>
          <a:bodyPr wrap="square" rtlCol="0">
            <a:spAutoFit/>
          </a:bodyPr>
          <a:lstStyle/>
          <a:p>
            <a:pPr algn="ctr" rtl="1"/>
            <a:r>
              <a:rPr lang="he-IL" sz="2800" b="1" dirty="0">
                <a:latin typeface="David" panose="020E0502060401010101" pitchFamily="34" charset="-79"/>
                <a:cs typeface="David" panose="020E0502060401010101" pitchFamily="34" charset="-79"/>
              </a:rPr>
              <a:t>האמצע (</a:t>
            </a:r>
            <a:r>
              <a:rPr lang="en-US" sz="2800" b="1" dirty="0">
                <a:latin typeface="David" panose="020E0502060401010101" pitchFamily="34" charset="-79"/>
                <a:cs typeface="David" panose="020E0502060401010101" pitchFamily="34" charset="-79"/>
              </a:rPr>
              <a:t>MESOTES</a:t>
            </a:r>
            <a:r>
              <a:rPr lang="he-IL" sz="2800" b="1" dirty="0">
                <a:latin typeface="David" panose="020E0502060401010101" pitchFamily="34" charset="-79"/>
                <a:cs typeface="David" panose="020E0502060401010101" pitchFamily="34" charset="-79"/>
              </a:rPr>
              <a:t>) והמתמטיקה</a:t>
            </a:r>
            <a:endParaRPr lang="en-US" sz="2800" b="1" dirty="0">
              <a:latin typeface="David" panose="020E0502060401010101" pitchFamily="34" charset="-79"/>
              <a:cs typeface="David" panose="020E0502060401010101" pitchFamily="34" charset="-79"/>
            </a:endParaRPr>
          </a:p>
          <a:p>
            <a:pPr algn="ctr" rtl="1"/>
            <a:endParaRPr lang="en-US" b="1" dirty="0">
              <a:latin typeface="David" panose="020E0502060401010101" pitchFamily="34" charset="-79"/>
              <a:cs typeface="David" panose="020E0502060401010101" pitchFamily="34" charset="-79"/>
            </a:endParaRPr>
          </a:p>
          <a:p>
            <a:pPr algn="ctr" rtl="1"/>
            <a:r>
              <a:rPr lang="he-IL" sz="2400" b="1" dirty="0">
                <a:latin typeface="David" panose="020E0502060401010101" pitchFamily="34" charset="-79"/>
                <a:cs typeface="David" panose="020E0502060401010101" pitchFamily="34" charset="-79"/>
              </a:rPr>
              <a:t>סגולה טובה הינה מצב נפש אקטיבי שמכוחו אנו מצליחים לבחור את ה"אמצע" בין יותר מדי או פחות מדי</a:t>
            </a:r>
          </a:p>
          <a:p>
            <a:pPr algn="ctr" rtl="1"/>
            <a:endParaRPr lang="he-IL" sz="2400" b="1" dirty="0">
              <a:latin typeface="David" panose="020E0502060401010101" pitchFamily="34" charset="-79"/>
              <a:cs typeface="David" panose="020E0502060401010101" pitchFamily="34" charset="-79"/>
            </a:endParaRPr>
          </a:p>
          <a:p>
            <a:pPr algn="ctr" rtl="1"/>
            <a:r>
              <a:rPr lang="he-IL" sz="2400" b="1" dirty="0">
                <a:latin typeface="David" panose="020E0502060401010101" pitchFamily="34" charset="-79"/>
                <a:cs typeface="David" panose="020E0502060401010101" pitchFamily="34" charset="-79"/>
              </a:rPr>
              <a:t>האם באמצע מתמטי עסקינן? </a:t>
            </a:r>
          </a:p>
          <a:p>
            <a:pPr algn="ctr" rtl="1"/>
            <a:endParaRPr lang="he-IL" sz="2400" b="1" dirty="0">
              <a:latin typeface="David" panose="020E0502060401010101" pitchFamily="34" charset="-79"/>
              <a:cs typeface="David" panose="020E0502060401010101" pitchFamily="34" charset="-79"/>
            </a:endParaRPr>
          </a:p>
          <a:p>
            <a:pPr algn="ctr" rtl="1"/>
            <a:r>
              <a:rPr lang="he-IL" sz="2400" b="1" dirty="0">
                <a:latin typeface="David" panose="020E0502060401010101" pitchFamily="34" charset="-79"/>
                <a:cs typeface="David" panose="020E0502060401010101" pitchFamily="34" charset="-79"/>
              </a:rPr>
              <a:t>לא!</a:t>
            </a:r>
            <a:endParaRPr lang="en-US" sz="2400" b="1" dirty="0">
              <a:latin typeface="David" panose="020E0502060401010101" pitchFamily="34" charset="-79"/>
              <a:cs typeface="David" panose="020E0502060401010101" pitchFamily="34" charset="-79"/>
            </a:endParaRPr>
          </a:p>
          <a:p>
            <a:pPr algn="ctr" rtl="1"/>
            <a:r>
              <a:rPr lang="he-IL" b="1" dirty="0">
                <a:latin typeface="David" panose="020E0502060401010101" pitchFamily="34" charset="-79"/>
                <a:cs typeface="David" panose="020E0502060401010101" pitchFamily="34" charset="-79"/>
              </a:rPr>
              <a:t>	</a:t>
            </a:r>
            <a:endParaRPr lang="en-US" b="1" dirty="0">
              <a:latin typeface="David" panose="020E0502060401010101" pitchFamily="34" charset="-79"/>
              <a:cs typeface="David" panose="020E0502060401010101" pitchFamily="34" charset="-79"/>
            </a:endParaRPr>
          </a:p>
          <a:p>
            <a:pPr algn="ctr" rtl="1"/>
            <a:endParaRPr lang="he-IL" b="1" dirty="0">
              <a:latin typeface="David" panose="020E0502060401010101" pitchFamily="34" charset="-79"/>
              <a:cs typeface="David" panose="020E0502060401010101" pitchFamily="34" charset="-79"/>
            </a:endParaRPr>
          </a:p>
          <a:p>
            <a:pPr algn="ctr" rtl="1"/>
            <a:endParaRPr lang="he-IL" b="1" dirty="0">
              <a:latin typeface="David" panose="020E0502060401010101" pitchFamily="34" charset="-79"/>
              <a:cs typeface="David" panose="020E0502060401010101" pitchFamily="34" charset="-79"/>
            </a:endParaRPr>
          </a:p>
          <a:p>
            <a:pPr algn="just"/>
            <a:r>
              <a:rPr lang="en-US" b="1" dirty="0">
                <a:latin typeface="Papyrus" panose="03070502060502030205" pitchFamily="66" charset="0"/>
                <a:cs typeface="David" panose="020E0502060401010101" pitchFamily="34" charset="-79"/>
              </a:rPr>
              <a:t>“For it is not the case that if 10 pounds of meat is a lot for someone to eat and 2 pounds is a little, this means that the gymnastic trainer will prescribe 6 pounds. For perhaps even this is a lot for one who is going to eat it, or it might be too little.  For it is too little for Milo, but for someone just beginning gymnastic training it is a lot.”</a:t>
            </a:r>
            <a:endParaRPr lang="en-IL" b="1" dirty="0">
              <a:latin typeface="Papyrus" panose="03070502060502030205" pitchFamily="66" charset="0"/>
              <a:cs typeface="David" panose="020E0502060401010101" pitchFamily="34" charset="-79"/>
            </a:endParaRPr>
          </a:p>
        </p:txBody>
      </p:sp>
      <p:pic>
        <p:nvPicPr>
          <p:cNvPr id="14" name="Picture 13">
            <a:extLst>
              <a:ext uri="{FF2B5EF4-FFF2-40B4-BE49-F238E27FC236}">
                <a16:creationId xmlns:a16="http://schemas.microsoft.com/office/drawing/2014/main" id="{BA36A2A9-42FD-4FC3-B7C6-0C2D01C277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902960"/>
            <a:ext cx="955041" cy="955040"/>
          </a:xfrm>
          <a:prstGeom prst="rect">
            <a:avLst/>
          </a:prstGeom>
        </p:spPr>
      </p:pic>
      <p:sp>
        <p:nvSpPr>
          <p:cNvPr id="15" name="TextBox 14">
            <a:extLst>
              <a:ext uri="{FF2B5EF4-FFF2-40B4-BE49-F238E27FC236}">
                <a16:creationId xmlns:a16="http://schemas.microsoft.com/office/drawing/2014/main" id="{F12876D7-2528-4CFA-91EC-4808B10E2CAD}"/>
              </a:ext>
            </a:extLst>
          </p:cNvPr>
          <p:cNvSpPr txBox="1"/>
          <p:nvPr/>
        </p:nvSpPr>
        <p:spPr>
          <a:xfrm>
            <a:off x="7574280" y="6485331"/>
            <a:ext cx="4617720" cy="307777"/>
          </a:xfrm>
          <a:prstGeom prst="rect">
            <a:avLst/>
          </a:prstGeom>
          <a:noFill/>
        </p:spPr>
        <p:txBody>
          <a:bodyPr wrap="square" rtlCol="0">
            <a:spAutoFit/>
          </a:bodyPr>
          <a:lstStyle/>
          <a:p>
            <a:pPr algn="ctr"/>
            <a:r>
              <a:rPr lang="en-US" sz="1400" b="1" i="1" dirty="0"/>
              <a:t>Milo of Croton, by Pierre Puget (Louvre)</a:t>
            </a:r>
            <a:endParaRPr lang="en-IL" sz="1400" b="1" i="1" dirty="0"/>
          </a:p>
        </p:txBody>
      </p:sp>
    </p:spTree>
    <p:extLst>
      <p:ext uri="{BB962C8B-B14F-4D97-AF65-F5344CB8AC3E}">
        <p14:creationId xmlns:p14="http://schemas.microsoft.com/office/powerpoint/2010/main" val="3351335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CF9611-1ECF-4546-AB24-56887B2910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33155"/>
            <a:ext cx="818047" cy="818046"/>
          </a:xfrm>
          <a:prstGeom prst="rect">
            <a:avLst/>
          </a:prstGeom>
        </p:spPr>
      </p:pic>
      <p:pic>
        <p:nvPicPr>
          <p:cNvPr id="3" name="Picture 2">
            <a:extLst>
              <a:ext uri="{FF2B5EF4-FFF2-40B4-BE49-F238E27FC236}">
                <a16:creationId xmlns:a16="http://schemas.microsoft.com/office/drawing/2014/main" id="{61C7F841-45D5-4892-B68F-5060D3D17E20}"/>
              </a:ext>
            </a:extLst>
          </p:cNvPr>
          <p:cNvPicPr>
            <a:picLocks noChangeAspect="1"/>
          </p:cNvPicPr>
          <p:nvPr/>
        </p:nvPicPr>
        <p:blipFill>
          <a:blip r:embed="rId3"/>
          <a:stretch>
            <a:fillRect/>
          </a:stretch>
        </p:blipFill>
        <p:spPr>
          <a:xfrm>
            <a:off x="1640917" y="63824"/>
            <a:ext cx="9608129" cy="493819"/>
          </a:xfrm>
          <a:prstGeom prst="rect">
            <a:avLst/>
          </a:prstGeom>
        </p:spPr>
      </p:pic>
      <p:sp>
        <p:nvSpPr>
          <p:cNvPr id="10" name="TextBox 9">
            <a:extLst>
              <a:ext uri="{FF2B5EF4-FFF2-40B4-BE49-F238E27FC236}">
                <a16:creationId xmlns:a16="http://schemas.microsoft.com/office/drawing/2014/main" id="{D08247C9-C216-4F3D-A810-DC2FFA4AF487}"/>
              </a:ext>
            </a:extLst>
          </p:cNvPr>
          <p:cNvSpPr txBox="1"/>
          <p:nvPr/>
        </p:nvSpPr>
        <p:spPr>
          <a:xfrm>
            <a:off x="2360662" y="495544"/>
            <a:ext cx="8168640" cy="523220"/>
          </a:xfrm>
          <a:prstGeom prst="rect">
            <a:avLst/>
          </a:prstGeom>
          <a:noFill/>
        </p:spPr>
        <p:txBody>
          <a:bodyPr wrap="square" rtlCol="0">
            <a:spAutoFit/>
          </a:bodyPr>
          <a:lstStyle/>
          <a:p>
            <a:pPr algn="ctr" rtl="1"/>
            <a:r>
              <a:rPr lang="he-IL" sz="2800" b="1" dirty="0">
                <a:latin typeface="David" panose="020E0502060401010101" pitchFamily="34" charset="-79"/>
                <a:cs typeface="David" panose="020E0502060401010101" pitchFamily="34" charset="-79"/>
              </a:rPr>
              <a:t>מהי בחירה </a:t>
            </a:r>
            <a:r>
              <a:rPr lang="he-IL" sz="2800" dirty="0"/>
              <a:t>(</a:t>
            </a:r>
            <a:r>
              <a:rPr lang="en-US" sz="2800" i="1" dirty="0" err="1">
                <a:latin typeface="Palatino Linotype" panose="02040502050505030304" pitchFamily="18" charset="0"/>
              </a:rPr>
              <a:t>proairesis</a:t>
            </a:r>
            <a:r>
              <a:rPr lang="he-IL" sz="2800" dirty="0">
                <a:latin typeface="David" panose="020E0502060401010101" pitchFamily="34" charset="-79"/>
                <a:cs typeface="David" panose="020E0502060401010101" pitchFamily="34" charset="-79"/>
              </a:rPr>
              <a:t>)?</a:t>
            </a:r>
            <a:endParaRPr lang="en-IL" sz="2800" dirty="0">
              <a:latin typeface="David" panose="020E0502060401010101" pitchFamily="34" charset="-79"/>
              <a:cs typeface="David" panose="020E0502060401010101" pitchFamily="34" charset="-79"/>
            </a:endParaRPr>
          </a:p>
        </p:txBody>
      </p:sp>
      <p:grpSp>
        <p:nvGrpSpPr>
          <p:cNvPr id="14" name="Group 13">
            <a:extLst>
              <a:ext uri="{FF2B5EF4-FFF2-40B4-BE49-F238E27FC236}">
                <a16:creationId xmlns:a16="http://schemas.microsoft.com/office/drawing/2014/main" id="{8EDE72AB-0B9D-4A44-906C-84F78F5F4BC4}"/>
              </a:ext>
            </a:extLst>
          </p:cNvPr>
          <p:cNvGrpSpPr/>
          <p:nvPr/>
        </p:nvGrpSpPr>
        <p:grpSpPr>
          <a:xfrm>
            <a:off x="8264509" y="1274683"/>
            <a:ext cx="3927491" cy="4155727"/>
            <a:chOff x="8399473" y="1274683"/>
            <a:chExt cx="3792527" cy="4386415"/>
          </a:xfrm>
        </p:grpSpPr>
        <p:pic>
          <p:nvPicPr>
            <p:cNvPr id="7" name="Picture 6">
              <a:extLst>
                <a:ext uri="{FF2B5EF4-FFF2-40B4-BE49-F238E27FC236}">
                  <a16:creationId xmlns:a16="http://schemas.microsoft.com/office/drawing/2014/main" id="{8950E4A9-4EA4-41E7-B91F-B8801E1C8C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9473" y="1274683"/>
              <a:ext cx="3778518" cy="3969782"/>
            </a:xfrm>
            <a:prstGeom prst="rect">
              <a:avLst/>
            </a:prstGeom>
          </p:spPr>
        </p:pic>
        <p:sp>
          <p:nvSpPr>
            <p:cNvPr id="11" name="TextBox 10">
              <a:extLst>
                <a:ext uri="{FF2B5EF4-FFF2-40B4-BE49-F238E27FC236}">
                  <a16:creationId xmlns:a16="http://schemas.microsoft.com/office/drawing/2014/main" id="{7BB12C4E-8C33-4F8D-8E88-59CA0750D78E}"/>
                </a:ext>
              </a:extLst>
            </p:cNvPr>
            <p:cNvSpPr txBox="1"/>
            <p:nvPr/>
          </p:nvSpPr>
          <p:spPr>
            <a:xfrm>
              <a:off x="8503920" y="5271264"/>
              <a:ext cx="3688080" cy="389834"/>
            </a:xfrm>
            <a:prstGeom prst="rect">
              <a:avLst/>
            </a:prstGeom>
            <a:noFill/>
          </p:spPr>
          <p:txBody>
            <a:bodyPr wrap="square" rtlCol="0">
              <a:spAutoFit/>
            </a:bodyPr>
            <a:lstStyle/>
            <a:p>
              <a:pPr algn="ctr"/>
              <a:r>
                <a:rPr lang="he-IL" b="1" dirty="0"/>
                <a:t>הבעת דעה?</a:t>
              </a:r>
              <a:endParaRPr lang="en-IL" b="1" dirty="0"/>
            </a:p>
          </p:txBody>
        </p:sp>
      </p:grpSp>
      <p:grpSp>
        <p:nvGrpSpPr>
          <p:cNvPr id="6" name="Group 5">
            <a:extLst>
              <a:ext uri="{FF2B5EF4-FFF2-40B4-BE49-F238E27FC236}">
                <a16:creationId xmlns:a16="http://schemas.microsoft.com/office/drawing/2014/main" id="{165ECC32-52F4-4801-8BDA-5AFEA8C2B7F3}"/>
              </a:ext>
            </a:extLst>
          </p:cNvPr>
          <p:cNvGrpSpPr/>
          <p:nvPr/>
        </p:nvGrpSpPr>
        <p:grpSpPr>
          <a:xfrm>
            <a:off x="0" y="1323236"/>
            <a:ext cx="4419600" cy="4111502"/>
            <a:chOff x="0" y="1323236"/>
            <a:chExt cx="4419600" cy="4111502"/>
          </a:xfrm>
        </p:grpSpPr>
        <p:pic>
          <p:nvPicPr>
            <p:cNvPr id="9" name="Picture 8">
              <a:extLst>
                <a:ext uri="{FF2B5EF4-FFF2-40B4-BE49-F238E27FC236}">
                  <a16:creationId xmlns:a16="http://schemas.microsoft.com/office/drawing/2014/main" id="{9E748F3A-AB94-483F-A005-DBB4A97CE3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323236"/>
              <a:ext cx="4419600" cy="3719418"/>
            </a:xfrm>
            <a:prstGeom prst="rect">
              <a:avLst/>
            </a:prstGeom>
          </p:spPr>
        </p:pic>
        <p:sp>
          <p:nvSpPr>
            <p:cNvPr id="13" name="TextBox 12">
              <a:extLst>
                <a:ext uri="{FF2B5EF4-FFF2-40B4-BE49-F238E27FC236}">
                  <a16:creationId xmlns:a16="http://schemas.microsoft.com/office/drawing/2014/main" id="{D079F7F7-013C-4DD2-8C36-F716827426E5}"/>
                </a:ext>
              </a:extLst>
            </p:cNvPr>
            <p:cNvSpPr txBox="1"/>
            <p:nvPr/>
          </p:nvSpPr>
          <p:spPr>
            <a:xfrm>
              <a:off x="309880" y="5065406"/>
              <a:ext cx="3799840" cy="369332"/>
            </a:xfrm>
            <a:prstGeom prst="rect">
              <a:avLst/>
            </a:prstGeom>
            <a:noFill/>
          </p:spPr>
          <p:txBody>
            <a:bodyPr wrap="square" rtlCol="0">
              <a:spAutoFit/>
            </a:bodyPr>
            <a:lstStyle/>
            <a:p>
              <a:pPr algn="ctr"/>
              <a:r>
                <a:rPr lang="he-IL" b="1" dirty="0"/>
                <a:t>תשוקה?</a:t>
              </a:r>
              <a:endParaRPr lang="en-IL" b="1" dirty="0"/>
            </a:p>
          </p:txBody>
        </p:sp>
      </p:grpSp>
      <p:sp>
        <p:nvSpPr>
          <p:cNvPr id="15" name="TextBox 14">
            <a:extLst>
              <a:ext uri="{FF2B5EF4-FFF2-40B4-BE49-F238E27FC236}">
                <a16:creationId xmlns:a16="http://schemas.microsoft.com/office/drawing/2014/main" id="{1F1993F7-F4A1-4E1A-937F-7E19CB997846}"/>
              </a:ext>
            </a:extLst>
          </p:cNvPr>
          <p:cNvSpPr txBox="1"/>
          <p:nvPr/>
        </p:nvSpPr>
        <p:spPr>
          <a:xfrm>
            <a:off x="2313672" y="5587754"/>
            <a:ext cx="8262620" cy="120032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rtl="1"/>
            <a:r>
              <a:rPr lang="he-IL" b="1" dirty="0">
                <a:latin typeface="Palatino Linotype" panose="02040502050505030304" pitchFamily="18" charset="0"/>
              </a:rPr>
              <a:t>לא!  </a:t>
            </a:r>
          </a:p>
          <a:p>
            <a:pPr algn="ctr" rtl="1"/>
            <a:r>
              <a:rPr lang="he-IL" b="1" dirty="0">
                <a:latin typeface="Palatino Linotype" panose="02040502050505030304" pitchFamily="18" charset="0"/>
              </a:rPr>
              <a:t>בחירה = "שיקול דעת מלווה ברצייה" (</a:t>
            </a:r>
            <a:r>
              <a:rPr lang="en-US" b="1" i="1" dirty="0" err="1">
                <a:latin typeface="Palatino Linotype" panose="02040502050505030304" pitchFamily="18" charset="0"/>
              </a:rPr>
              <a:t>proairesis</a:t>
            </a:r>
            <a:r>
              <a:rPr lang="en-US" b="1" i="1" dirty="0">
                <a:latin typeface="Palatino Linotype" panose="02040502050505030304" pitchFamily="18" charset="0"/>
              </a:rPr>
              <a:t> </a:t>
            </a:r>
            <a:r>
              <a:rPr lang="en-US" b="1" i="1" dirty="0" err="1">
                <a:latin typeface="Palatino Linotype" panose="02040502050505030304" pitchFamily="18" charset="0"/>
              </a:rPr>
              <a:t>orektikê</a:t>
            </a:r>
            <a:r>
              <a:rPr lang="he-IL" b="1" dirty="0">
                <a:latin typeface="Palatino Linotype" panose="02040502050505030304" pitchFamily="18" charset="0"/>
              </a:rPr>
              <a:t>) </a:t>
            </a:r>
          </a:p>
          <a:p>
            <a:pPr algn="ctr" rtl="1"/>
            <a:r>
              <a:rPr lang="he-IL" b="1" dirty="0">
                <a:latin typeface="Palatino Linotype" panose="02040502050505030304" pitchFamily="18" charset="0"/>
              </a:rPr>
              <a:t>או </a:t>
            </a:r>
          </a:p>
          <a:p>
            <a:pPr algn="ctr" rtl="1"/>
            <a:r>
              <a:rPr lang="he-IL" b="1" dirty="0">
                <a:latin typeface="Palatino Linotype" panose="02040502050505030304" pitchFamily="18" charset="0"/>
              </a:rPr>
              <a:t>"רצייה הספוגה בשיקול דעת" (</a:t>
            </a:r>
            <a:r>
              <a:rPr lang="en-US" b="1" i="1" dirty="0" err="1">
                <a:latin typeface="Palatino Linotype" panose="02040502050505030304" pitchFamily="18" charset="0"/>
              </a:rPr>
              <a:t>orexis</a:t>
            </a:r>
            <a:r>
              <a:rPr lang="en-US" b="1" i="1" dirty="0">
                <a:latin typeface="Palatino Linotype" panose="02040502050505030304" pitchFamily="18" charset="0"/>
              </a:rPr>
              <a:t> </a:t>
            </a:r>
            <a:r>
              <a:rPr lang="en-US" b="1" i="1" dirty="0" err="1">
                <a:latin typeface="Palatino Linotype" panose="02040502050505030304" pitchFamily="18" charset="0"/>
              </a:rPr>
              <a:t>proairetikê</a:t>
            </a:r>
            <a:r>
              <a:rPr lang="he-IL" b="1" dirty="0">
                <a:latin typeface="Palatino Linotype" panose="02040502050505030304" pitchFamily="18" charset="0"/>
              </a:rPr>
              <a:t>)</a:t>
            </a:r>
            <a:endParaRPr lang="en-IL" b="1" dirty="0">
              <a:latin typeface="Palatino Linotype" panose="02040502050505030304" pitchFamily="18" charset="0"/>
            </a:endParaRPr>
          </a:p>
        </p:txBody>
      </p:sp>
      <p:pic>
        <p:nvPicPr>
          <p:cNvPr id="4" name="Picture 3">
            <a:extLst>
              <a:ext uri="{FF2B5EF4-FFF2-40B4-BE49-F238E27FC236}">
                <a16:creationId xmlns:a16="http://schemas.microsoft.com/office/drawing/2014/main" id="{C72B1210-D1D7-4A40-AD19-26B10EA3C5C0}"/>
              </a:ext>
            </a:extLst>
          </p:cNvPr>
          <p:cNvPicPr>
            <a:picLocks noChangeAspect="1"/>
          </p:cNvPicPr>
          <p:nvPr/>
        </p:nvPicPr>
        <p:blipFill>
          <a:blip r:embed="rId6"/>
          <a:stretch>
            <a:fillRect/>
          </a:stretch>
        </p:blipFill>
        <p:spPr>
          <a:xfrm>
            <a:off x="4482346" y="1323236"/>
            <a:ext cx="3719417" cy="3719417"/>
          </a:xfrm>
          <a:prstGeom prst="rect">
            <a:avLst/>
          </a:prstGeom>
        </p:spPr>
      </p:pic>
      <p:sp>
        <p:nvSpPr>
          <p:cNvPr id="16" name="TextBox 15">
            <a:extLst>
              <a:ext uri="{FF2B5EF4-FFF2-40B4-BE49-F238E27FC236}">
                <a16:creationId xmlns:a16="http://schemas.microsoft.com/office/drawing/2014/main" id="{10433909-1A11-4D8A-94EA-83869BF77623}"/>
              </a:ext>
            </a:extLst>
          </p:cNvPr>
          <p:cNvSpPr txBox="1"/>
          <p:nvPr/>
        </p:nvSpPr>
        <p:spPr>
          <a:xfrm>
            <a:off x="4673454" y="5059007"/>
            <a:ext cx="3543054" cy="369332"/>
          </a:xfrm>
          <a:prstGeom prst="rect">
            <a:avLst/>
          </a:prstGeom>
          <a:noFill/>
        </p:spPr>
        <p:txBody>
          <a:bodyPr wrap="square" rtlCol="0">
            <a:spAutoFit/>
          </a:bodyPr>
          <a:lstStyle/>
          <a:p>
            <a:pPr algn="ctr"/>
            <a:r>
              <a:rPr lang="he-IL" b="1" dirty="0"/>
              <a:t>משאלה?</a:t>
            </a:r>
            <a:endParaRPr lang="en-IL" b="1" dirty="0"/>
          </a:p>
        </p:txBody>
      </p:sp>
    </p:spTree>
    <p:extLst>
      <p:ext uri="{BB962C8B-B14F-4D97-AF65-F5344CB8AC3E}">
        <p14:creationId xmlns:p14="http://schemas.microsoft.com/office/powerpoint/2010/main" val="293418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heel(1)">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154708" y="6278295"/>
            <a:ext cx="457289" cy="365125"/>
          </a:xfrm>
        </p:spPr>
        <p:txBody>
          <a:bodyPr/>
          <a:lstStyle/>
          <a:p>
            <a:fld id="{7DC1BBB0-96F0-4077-A278-0F3FB5C104D3}" type="slidenum">
              <a:rPr lang="en-US" smtClean="0"/>
              <a:pPr/>
              <a:t>9</a:t>
            </a:fld>
            <a:endParaRPr lang="en-US" dirty="0"/>
          </a:p>
        </p:txBody>
      </p:sp>
      <p:pic>
        <p:nvPicPr>
          <p:cNvPr id="5" name="Picture 4">
            <a:extLst>
              <a:ext uri="{FF2B5EF4-FFF2-40B4-BE49-F238E27FC236}">
                <a16:creationId xmlns:a16="http://schemas.microsoft.com/office/drawing/2014/main" id="{D86EDE67-4931-4EAA-B18B-83A2DBACBCA9}"/>
              </a:ext>
            </a:extLst>
          </p:cNvPr>
          <p:cNvPicPr>
            <a:picLocks noChangeAspect="1"/>
          </p:cNvPicPr>
          <p:nvPr/>
        </p:nvPicPr>
        <p:blipFill>
          <a:blip r:embed="rId3"/>
          <a:stretch>
            <a:fillRect/>
          </a:stretch>
        </p:blipFill>
        <p:spPr>
          <a:xfrm>
            <a:off x="1291934" y="150233"/>
            <a:ext cx="9608129" cy="493819"/>
          </a:xfrm>
          <a:prstGeom prst="rect">
            <a:avLst/>
          </a:prstGeom>
        </p:spPr>
      </p:pic>
      <p:pic>
        <p:nvPicPr>
          <p:cNvPr id="6" name="Picture 5">
            <a:extLst>
              <a:ext uri="{FF2B5EF4-FFF2-40B4-BE49-F238E27FC236}">
                <a16:creationId xmlns:a16="http://schemas.microsoft.com/office/drawing/2014/main" id="{32124D83-FAC0-4318-A769-80F73CF486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825765"/>
            <a:ext cx="1025437" cy="1025436"/>
          </a:xfrm>
          <a:prstGeom prst="rect">
            <a:avLst/>
          </a:prstGeom>
        </p:spPr>
      </p:pic>
      <p:sp>
        <p:nvSpPr>
          <p:cNvPr id="7" name="Rectangle 6">
            <a:extLst>
              <a:ext uri="{FF2B5EF4-FFF2-40B4-BE49-F238E27FC236}">
                <a16:creationId xmlns:a16="http://schemas.microsoft.com/office/drawing/2014/main" id="{2BFC5304-4829-4DC6-AF79-0D9C7B67C4B6}"/>
              </a:ext>
            </a:extLst>
          </p:cNvPr>
          <p:cNvSpPr/>
          <p:nvPr/>
        </p:nvSpPr>
        <p:spPr>
          <a:xfrm>
            <a:off x="1849120" y="721360"/>
            <a:ext cx="8859520" cy="5262979"/>
          </a:xfrm>
          <a:prstGeom prst="rect">
            <a:avLst/>
          </a:prstGeom>
        </p:spPr>
        <p:txBody>
          <a:bodyPr wrap="square">
            <a:spAutoFit/>
          </a:bodyPr>
          <a:lstStyle/>
          <a:p>
            <a:pPr algn="ctr" rtl="1"/>
            <a:r>
              <a:rPr lang="he-IL" sz="2800" b="1" dirty="0">
                <a:latin typeface="David" panose="020E0502060401010101" pitchFamily="34" charset="-79"/>
                <a:cs typeface="David" panose="020E0502060401010101" pitchFamily="34" charset="-79"/>
              </a:rPr>
              <a:t>סגולות הטובות של האופי </a:t>
            </a:r>
          </a:p>
          <a:p>
            <a:pPr algn="ctr" rtl="1"/>
            <a:r>
              <a:rPr lang="he-IL" sz="2800" b="1" dirty="0">
                <a:latin typeface="David" panose="020E0502060401010101" pitchFamily="34" charset="-79"/>
                <a:cs typeface="David" panose="020E0502060401010101" pitchFamily="34" charset="-79"/>
              </a:rPr>
              <a:t>(</a:t>
            </a:r>
            <a:r>
              <a:rPr lang="he-IL" sz="2800" b="1" i="1" dirty="0">
                <a:latin typeface="David" panose="020E0502060401010101" pitchFamily="34" charset="-79"/>
                <a:cs typeface="David" panose="020E0502060401010101" pitchFamily="34" charset="-79"/>
              </a:rPr>
              <a:t>אתיקה </a:t>
            </a:r>
            <a:r>
              <a:rPr lang="he-IL" sz="2800" b="1" i="1" dirty="0" err="1">
                <a:latin typeface="David" panose="020E0502060401010101" pitchFamily="34" charset="-79"/>
                <a:cs typeface="David" panose="020E0502060401010101" pitchFamily="34" charset="-79"/>
              </a:rPr>
              <a:t>ניקומאכית</a:t>
            </a:r>
            <a:r>
              <a:rPr lang="he-IL" sz="2800" b="1" i="1" dirty="0">
                <a:latin typeface="David" panose="020E0502060401010101" pitchFamily="34" charset="-79"/>
                <a:cs typeface="David" panose="020E0502060401010101" pitchFamily="34" charset="-79"/>
              </a:rPr>
              <a:t>, ספר ב, פרק 7</a:t>
            </a:r>
            <a:r>
              <a:rPr lang="he-IL" sz="2800" b="1" dirty="0">
                <a:latin typeface="David" panose="020E0502060401010101" pitchFamily="34" charset="-79"/>
                <a:cs typeface="David" panose="020E0502060401010101" pitchFamily="34" charset="-79"/>
              </a:rPr>
              <a:t>)</a:t>
            </a:r>
          </a:p>
          <a:p>
            <a:pPr algn="just" rtl="1"/>
            <a:endParaRPr lang="he-IL" sz="2000" b="1" dirty="0"/>
          </a:p>
          <a:p>
            <a:pPr algn="just" rtl="1"/>
            <a:endParaRPr lang="he-IL" sz="2000" b="1" dirty="0"/>
          </a:p>
          <a:p>
            <a:pPr algn="just" rtl="1"/>
            <a:r>
              <a:rPr lang="he-IL" sz="2400" b="1" dirty="0">
                <a:latin typeface="David" panose="020E0502060401010101" pitchFamily="34" charset="-79"/>
                <a:cs typeface="David" panose="020E0502060401010101" pitchFamily="34" charset="-79"/>
              </a:rPr>
              <a:t>אומץ לב</a:t>
            </a:r>
            <a:r>
              <a:rPr lang="he-IL" sz="2400" dirty="0">
                <a:latin typeface="David" panose="020E0502060401010101" pitchFamily="34" charset="-79"/>
                <a:cs typeface="David" panose="020E0502060401010101" pitchFamily="34" charset="-79"/>
              </a:rPr>
              <a:t>: היכולת להיות משוחרר במידה הנכונה גם מפחדנות וגם מנמהרות בכל הקשור לדברים מפחידים</a:t>
            </a:r>
            <a:endParaRPr lang="en-US" sz="2400" dirty="0">
              <a:latin typeface="David" panose="020E0502060401010101" pitchFamily="34" charset="-79"/>
              <a:cs typeface="David" panose="020E0502060401010101" pitchFamily="34" charset="-79"/>
            </a:endParaRPr>
          </a:p>
          <a:p>
            <a:pPr algn="just" rtl="1"/>
            <a:r>
              <a:rPr lang="he-IL" sz="2400" b="1" dirty="0">
                <a:latin typeface="David" panose="020E0502060401010101" pitchFamily="34" charset="-79"/>
                <a:cs typeface="David" panose="020E0502060401010101" pitchFamily="34" charset="-79"/>
              </a:rPr>
              <a:t>יישוב דעת: </a:t>
            </a:r>
            <a:r>
              <a:rPr lang="he-IL" sz="2400" dirty="0">
                <a:latin typeface="David" panose="020E0502060401010101" pitchFamily="34" charset="-79"/>
                <a:cs typeface="David" panose="020E0502060401010101" pitchFamily="34" charset="-79"/>
              </a:rPr>
              <a:t>היכולת להיות משוחרר במידה הנכונה גם מפריצות וגם מסגפנות יתר בכל הקשור לתאוות הגוף</a:t>
            </a:r>
            <a:endParaRPr lang="en-US" sz="2400" dirty="0">
              <a:latin typeface="David" panose="020E0502060401010101" pitchFamily="34" charset="-79"/>
              <a:cs typeface="David" panose="020E0502060401010101" pitchFamily="34" charset="-79"/>
            </a:endParaRPr>
          </a:p>
          <a:p>
            <a:pPr algn="just" rtl="1"/>
            <a:r>
              <a:rPr lang="he-IL" sz="2400" b="1" dirty="0">
                <a:latin typeface="David" panose="020E0502060401010101" pitchFamily="34" charset="-79"/>
                <a:cs typeface="David" panose="020E0502060401010101" pitchFamily="34" charset="-79"/>
              </a:rPr>
              <a:t>מתינות</a:t>
            </a:r>
            <a:r>
              <a:rPr lang="he-IL" sz="2400" dirty="0">
                <a:latin typeface="David" panose="020E0502060401010101" pitchFamily="34" charset="-79"/>
                <a:cs typeface="David" panose="020E0502060401010101" pitchFamily="34" charset="-79"/>
              </a:rPr>
              <a:t>: היכולת להיות משוחרר במידה הנכונה גם מחמת זעם וגם מאדישות בכל הקשור לרגש הכעס</a:t>
            </a:r>
            <a:endParaRPr lang="en-US" sz="2400" dirty="0">
              <a:latin typeface="David" panose="020E0502060401010101" pitchFamily="34" charset="-79"/>
              <a:cs typeface="David" panose="020E0502060401010101" pitchFamily="34" charset="-79"/>
            </a:endParaRPr>
          </a:p>
          <a:p>
            <a:pPr algn="just" rtl="1"/>
            <a:r>
              <a:rPr lang="he-IL" sz="2400" b="1" dirty="0">
                <a:latin typeface="David" panose="020E0502060401010101" pitchFamily="34" charset="-79"/>
                <a:cs typeface="David" panose="020E0502060401010101" pitchFamily="34" charset="-79"/>
              </a:rPr>
              <a:t>נדיבות:</a:t>
            </a:r>
            <a:r>
              <a:rPr lang="he-IL" sz="2400" dirty="0">
                <a:latin typeface="David" panose="020E0502060401010101" pitchFamily="34" charset="-79"/>
                <a:cs typeface="David" panose="020E0502060401010101" pitchFamily="34" charset="-79"/>
              </a:rPr>
              <a:t> היכולת להיות משוחרר במידה הנכונה מקמצנות וגם מפזרנות</a:t>
            </a:r>
            <a:endParaRPr lang="en-US" sz="2400" dirty="0">
              <a:latin typeface="David" panose="020E0502060401010101" pitchFamily="34" charset="-79"/>
              <a:cs typeface="David" panose="020E0502060401010101" pitchFamily="34" charset="-79"/>
            </a:endParaRPr>
          </a:p>
          <a:p>
            <a:pPr algn="just" rtl="1"/>
            <a:r>
              <a:rPr lang="he-IL" sz="2400" dirty="0">
                <a:latin typeface="David" panose="020E0502060401010101" pitchFamily="34" charset="-79"/>
                <a:cs typeface="David" panose="020E0502060401010101" pitchFamily="34" charset="-79"/>
              </a:rPr>
              <a:t>בכל הקשור לכסף</a:t>
            </a:r>
            <a:endParaRPr lang="en-US" sz="2400" dirty="0">
              <a:latin typeface="David" panose="020E0502060401010101" pitchFamily="34" charset="-79"/>
              <a:cs typeface="David" panose="020E0502060401010101" pitchFamily="34" charset="-79"/>
            </a:endParaRPr>
          </a:p>
          <a:p>
            <a:pPr algn="just" rtl="1"/>
            <a:r>
              <a:rPr lang="he-IL" sz="2400" b="1" dirty="0">
                <a:latin typeface="David" panose="020E0502060401010101" pitchFamily="34" charset="-79"/>
                <a:cs typeface="David" panose="020E0502060401010101" pitchFamily="34" charset="-79"/>
              </a:rPr>
              <a:t>גדלות הנפש:</a:t>
            </a:r>
            <a:r>
              <a:rPr lang="he-IL" sz="2400" dirty="0">
                <a:latin typeface="David" panose="020E0502060401010101" pitchFamily="34" charset="-79"/>
                <a:cs typeface="David" panose="020E0502060401010101" pitchFamily="34" charset="-79"/>
              </a:rPr>
              <a:t> היכולת להיות משוחרר באותה מידה מיהירות וגם מענוותנות יתר בכל הקשור לכבוד וכיבודים</a:t>
            </a:r>
            <a:endParaRPr lang="en-US"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482260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8C6E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01EAF5-1667-47F4-B028-A854A253DE38}"/>
              </a:ext>
            </a:extLst>
          </p:cNvPr>
          <p:cNvPicPr>
            <a:picLocks noChangeAspect="1"/>
          </p:cNvPicPr>
          <p:nvPr/>
        </p:nvPicPr>
        <p:blipFill>
          <a:blip r:embed="rId2"/>
          <a:stretch>
            <a:fillRect/>
          </a:stretch>
        </p:blipFill>
        <p:spPr>
          <a:xfrm>
            <a:off x="1291935" y="127861"/>
            <a:ext cx="9608129" cy="493464"/>
          </a:xfrm>
          <a:prstGeom prst="rect">
            <a:avLst/>
          </a:prstGeom>
        </p:spPr>
      </p:pic>
      <p:pic>
        <p:nvPicPr>
          <p:cNvPr id="5" name="Picture 4">
            <a:extLst>
              <a:ext uri="{FF2B5EF4-FFF2-40B4-BE49-F238E27FC236}">
                <a16:creationId xmlns:a16="http://schemas.microsoft.com/office/drawing/2014/main" id="{06C59F3A-6674-4A19-8A7D-B8C1D9B3484D}"/>
              </a:ext>
            </a:extLst>
          </p:cNvPr>
          <p:cNvPicPr>
            <a:picLocks noChangeAspect="1"/>
          </p:cNvPicPr>
          <p:nvPr/>
        </p:nvPicPr>
        <p:blipFill>
          <a:blip r:embed="rId3"/>
          <a:stretch>
            <a:fillRect/>
          </a:stretch>
        </p:blipFill>
        <p:spPr>
          <a:xfrm>
            <a:off x="0" y="5705756"/>
            <a:ext cx="1152244" cy="1152244"/>
          </a:xfrm>
          <a:prstGeom prst="rect">
            <a:avLst/>
          </a:prstGeom>
        </p:spPr>
      </p:pic>
      <p:sp>
        <p:nvSpPr>
          <p:cNvPr id="8" name="Content Placeholder 7">
            <a:extLst>
              <a:ext uri="{FF2B5EF4-FFF2-40B4-BE49-F238E27FC236}">
                <a16:creationId xmlns:a16="http://schemas.microsoft.com/office/drawing/2014/main" id="{FA666B09-8F45-4543-91ED-7E3E788C1274}"/>
              </a:ext>
            </a:extLst>
          </p:cNvPr>
          <p:cNvSpPr>
            <a:spLocks noGrp="1"/>
          </p:cNvSpPr>
          <p:nvPr>
            <p:ph sz="half" idx="2"/>
          </p:nvPr>
        </p:nvSpPr>
        <p:spPr>
          <a:xfrm>
            <a:off x="760429" y="697584"/>
            <a:ext cx="10671142" cy="785776"/>
          </a:xfrm>
        </p:spPr>
        <p:txBody>
          <a:bodyPr>
            <a:normAutofit/>
          </a:bodyPr>
          <a:lstStyle/>
          <a:p>
            <a:pPr marL="0" indent="0" algn="ctr" rtl="1">
              <a:lnSpc>
                <a:spcPct val="100000"/>
              </a:lnSpc>
              <a:buNone/>
            </a:pPr>
            <a:endParaRPr lang="he-IL" sz="3700" b="1" dirty="0">
              <a:latin typeface="David" panose="020E0502060401010101" pitchFamily="34" charset="-79"/>
              <a:cs typeface="David" panose="020E0502060401010101" pitchFamily="34" charset="-79"/>
            </a:endParaRPr>
          </a:p>
          <a:p>
            <a:pPr marL="0" indent="0" algn="ctr" rtl="1">
              <a:lnSpc>
                <a:spcPct val="100000"/>
              </a:lnSpc>
              <a:buNone/>
            </a:pPr>
            <a:endParaRPr lang="en-IL" sz="1600" dirty="0"/>
          </a:p>
        </p:txBody>
      </p:sp>
      <p:pic>
        <p:nvPicPr>
          <p:cNvPr id="11" name="Content Placeholder 10">
            <a:extLst>
              <a:ext uri="{FF2B5EF4-FFF2-40B4-BE49-F238E27FC236}">
                <a16:creationId xmlns:a16="http://schemas.microsoft.com/office/drawing/2014/main" id="{AA6AD5C9-720F-42AA-B9F9-F002590F110A}"/>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305014" y="362033"/>
            <a:ext cx="3886986" cy="5218635"/>
          </a:xfrm>
        </p:spPr>
      </p:pic>
      <p:sp>
        <p:nvSpPr>
          <p:cNvPr id="12" name="TextBox 11">
            <a:extLst>
              <a:ext uri="{FF2B5EF4-FFF2-40B4-BE49-F238E27FC236}">
                <a16:creationId xmlns:a16="http://schemas.microsoft.com/office/drawing/2014/main" id="{B612AB77-77B6-4CFE-B46A-0C56BE62DE72}"/>
              </a:ext>
            </a:extLst>
          </p:cNvPr>
          <p:cNvSpPr txBox="1"/>
          <p:nvPr/>
        </p:nvSpPr>
        <p:spPr>
          <a:xfrm>
            <a:off x="8471554" y="5550124"/>
            <a:ext cx="3553906" cy="923330"/>
          </a:xfrm>
          <a:prstGeom prst="rect">
            <a:avLst/>
          </a:prstGeom>
          <a:noFill/>
        </p:spPr>
        <p:txBody>
          <a:bodyPr wrap="square" rtlCol="0">
            <a:spAutoFit/>
          </a:bodyPr>
          <a:lstStyle/>
          <a:p>
            <a:pPr algn="ctr" rtl="1"/>
            <a:r>
              <a:rPr lang="he-IL" b="1" i="1" dirty="0" err="1"/>
              <a:t>ליאונידאס</a:t>
            </a:r>
            <a:r>
              <a:rPr lang="he-IL" b="1" i="1" dirty="0"/>
              <a:t>, מלך </a:t>
            </a:r>
            <a:r>
              <a:rPr lang="he-IL" b="1" i="1" dirty="0" err="1"/>
              <a:t>ספארטה</a:t>
            </a:r>
            <a:r>
              <a:rPr lang="he-IL" b="1" i="1" dirty="0"/>
              <a:t>, מטיח בפרסים "בואו וקחו" לפני הקרב </a:t>
            </a:r>
            <a:r>
              <a:rPr lang="he-IL" b="1" i="1" dirty="0" err="1"/>
              <a:t>בתרמופילאי</a:t>
            </a:r>
            <a:endParaRPr lang="en-IL" b="1" i="1" dirty="0"/>
          </a:p>
        </p:txBody>
      </p:sp>
      <p:sp>
        <p:nvSpPr>
          <p:cNvPr id="13" name="TextBox 12">
            <a:extLst>
              <a:ext uri="{FF2B5EF4-FFF2-40B4-BE49-F238E27FC236}">
                <a16:creationId xmlns:a16="http://schemas.microsoft.com/office/drawing/2014/main" id="{190100CF-8AA3-41A6-B8F3-755278DE1B72}"/>
              </a:ext>
            </a:extLst>
          </p:cNvPr>
          <p:cNvSpPr txBox="1"/>
          <p:nvPr/>
        </p:nvSpPr>
        <p:spPr>
          <a:xfrm>
            <a:off x="576122" y="621079"/>
            <a:ext cx="7466028" cy="892552"/>
          </a:xfrm>
          <a:prstGeom prst="rect">
            <a:avLst/>
          </a:prstGeom>
          <a:noFill/>
        </p:spPr>
        <p:txBody>
          <a:bodyPr wrap="square" rtlCol="0">
            <a:spAutoFit/>
          </a:bodyPr>
          <a:lstStyle/>
          <a:p>
            <a:pPr algn="ctr" rtl="1"/>
            <a:r>
              <a:rPr lang="he-IL" sz="2800" b="1" dirty="0">
                <a:latin typeface="David" panose="020E0502060401010101" pitchFamily="34" charset="-79"/>
                <a:cs typeface="David" panose="020E0502060401010101" pitchFamily="34" charset="-79"/>
              </a:rPr>
              <a:t>אומץ הלב (</a:t>
            </a:r>
            <a:r>
              <a:rPr lang="en-US" sz="2800" b="1" dirty="0">
                <a:latin typeface="Palatino Linotype" panose="02040502050505030304" pitchFamily="18" charset="0"/>
                <a:cs typeface="David" panose="020E0502060401010101" pitchFamily="34" charset="-79"/>
              </a:rPr>
              <a:t>ANDREIA</a:t>
            </a:r>
            <a:r>
              <a:rPr lang="he-IL" sz="2800" b="1" dirty="0">
                <a:latin typeface="David" panose="020E0502060401010101" pitchFamily="34" charset="-79"/>
                <a:cs typeface="David" panose="020E0502060401010101" pitchFamily="34" charset="-79"/>
              </a:rPr>
              <a:t>)</a:t>
            </a:r>
          </a:p>
          <a:p>
            <a:pPr algn="ctr" rtl="1"/>
            <a:r>
              <a:rPr lang="he-IL" sz="2400" b="1" dirty="0">
                <a:latin typeface="David" panose="020E0502060401010101" pitchFamily="34" charset="-79"/>
                <a:cs typeface="David" panose="020E0502060401010101" pitchFamily="34" charset="-79"/>
              </a:rPr>
              <a:t>מלשון </a:t>
            </a:r>
            <a:r>
              <a:rPr lang="en-US" sz="2400" b="1" i="1" dirty="0" err="1">
                <a:latin typeface="Palatino Linotype" panose="02040502050505030304" pitchFamily="18" charset="0"/>
                <a:cs typeface="David" panose="020E0502060401010101" pitchFamily="34" charset="-79"/>
              </a:rPr>
              <a:t>Anēr</a:t>
            </a:r>
            <a:r>
              <a:rPr lang="he-IL" sz="2400" b="1" i="1" dirty="0">
                <a:latin typeface="David" panose="020E0502060401010101" pitchFamily="34" charset="-79"/>
                <a:cs typeface="David" panose="020E0502060401010101" pitchFamily="34" charset="-79"/>
              </a:rPr>
              <a:t> </a:t>
            </a:r>
            <a:r>
              <a:rPr lang="he-IL" sz="2400" b="1" dirty="0">
                <a:latin typeface="David" panose="020E0502060401010101" pitchFamily="34" charset="-79"/>
                <a:cs typeface="David" panose="020E0502060401010101" pitchFamily="34" charset="-79"/>
              </a:rPr>
              <a:t>(גבר)</a:t>
            </a:r>
            <a:endParaRPr lang="en-US" sz="2000" b="1" dirty="0">
              <a:latin typeface="David" panose="020E0502060401010101" pitchFamily="34" charset="-79"/>
              <a:cs typeface="David" panose="020E0502060401010101" pitchFamily="34" charset="-79"/>
            </a:endParaRPr>
          </a:p>
        </p:txBody>
      </p:sp>
      <p:sp>
        <p:nvSpPr>
          <p:cNvPr id="15" name="TextBox 14">
            <a:extLst>
              <a:ext uri="{FF2B5EF4-FFF2-40B4-BE49-F238E27FC236}">
                <a16:creationId xmlns:a16="http://schemas.microsoft.com/office/drawing/2014/main" id="{3AD83014-CBA8-476E-96FC-360B8E9C8CBB}"/>
              </a:ext>
            </a:extLst>
          </p:cNvPr>
          <p:cNvSpPr txBox="1"/>
          <p:nvPr/>
        </p:nvSpPr>
        <p:spPr>
          <a:xfrm>
            <a:off x="739519" y="1483360"/>
            <a:ext cx="7139233" cy="2862322"/>
          </a:xfrm>
          <a:prstGeom prst="rect">
            <a:avLst/>
          </a:prstGeom>
          <a:noFill/>
        </p:spPr>
        <p:txBody>
          <a:bodyPr wrap="square" rtlCol="0">
            <a:spAutoFit/>
          </a:bodyPr>
          <a:lstStyle/>
          <a:p>
            <a:r>
              <a:rPr lang="en-US" dirty="0"/>
              <a:t>“In the governing sense, then, one would be a courageous person who is unafraid in the face of a beautiful death, and in whatever circumstances make death be close at hand, and such are, most of all, the things involved in war….But the courageous person is as fearless as it is possible for a human being to be, and while such a person will be frightened even of such things as vary in magnitude, he will endure them in the way one ought and keeping them in proportion, for the sake of the beautiful, for </a:t>
            </a:r>
            <a:r>
              <a:rPr lang="en-US" i="1" dirty="0"/>
              <a:t>this </a:t>
            </a:r>
            <a:r>
              <a:rPr lang="en-US" dirty="0"/>
              <a:t>is the end that belongs to virtue.”</a:t>
            </a:r>
          </a:p>
          <a:p>
            <a:endParaRPr lang="en-US" i="1" dirty="0"/>
          </a:p>
          <a:p>
            <a:pPr algn="ctr"/>
            <a:r>
              <a:rPr lang="en-US" b="1" i="1" dirty="0"/>
              <a:t>Nicomachean Ethics, Book III, Chap. 6</a:t>
            </a:r>
            <a:endParaRPr lang="en-IL" b="1" i="1" dirty="0"/>
          </a:p>
        </p:txBody>
      </p:sp>
    </p:spTree>
    <p:extLst>
      <p:ext uri="{BB962C8B-B14F-4D97-AF65-F5344CB8AC3E}">
        <p14:creationId xmlns:p14="http://schemas.microsoft.com/office/powerpoint/2010/main" val="3946833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154708" y="6278295"/>
            <a:ext cx="45728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C1BBB0-96F0-4077-A278-0F3FB5C104D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Rectangle 2"/>
          <p:cNvSpPr/>
          <p:nvPr/>
        </p:nvSpPr>
        <p:spPr>
          <a:xfrm>
            <a:off x="1847529" y="697584"/>
            <a:ext cx="8352928" cy="4339650"/>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6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6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6" name="Picture 5">
            <a:extLst>
              <a:ext uri="{FF2B5EF4-FFF2-40B4-BE49-F238E27FC236}">
                <a16:creationId xmlns:a16="http://schemas.microsoft.com/office/drawing/2014/main" id="{681EAE2B-D715-491D-B016-CAB39A8B6493}"/>
              </a:ext>
            </a:extLst>
          </p:cNvPr>
          <p:cNvPicPr>
            <a:picLocks noChangeAspect="1"/>
          </p:cNvPicPr>
          <p:nvPr/>
        </p:nvPicPr>
        <p:blipFill>
          <a:blip r:embed="rId2"/>
          <a:stretch>
            <a:fillRect/>
          </a:stretch>
        </p:blipFill>
        <p:spPr>
          <a:xfrm>
            <a:off x="0" y="6277996"/>
            <a:ext cx="580003" cy="580003"/>
          </a:xfrm>
          <a:prstGeom prst="rect">
            <a:avLst/>
          </a:prstGeom>
          <a:solidFill>
            <a:schemeClr val="tx1"/>
          </a:solidFill>
        </p:spPr>
      </p:pic>
      <p:pic>
        <p:nvPicPr>
          <p:cNvPr id="7" name="Picture 6">
            <a:extLst>
              <a:ext uri="{FF2B5EF4-FFF2-40B4-BE49-F238E27FC236}">
                <a16:creationId xmlns:a16="http://schemas.microsoft.com/office/drawing/2014/main" id="{AD649033-B719-4304-B330-D47F36A646E5}"/>
              </a:ext>
            </a:extLst>
          </p:cNvPr>
          <p:cNvPicPr>
            <a:picLocks noChangeAspect="1"/>
          </p:cNvPicPr>
          <p:nvPr/>
        </p:nvPicPr>
        <p:blipFill>
          <a:blip r:embed="rId3"/>
          <a:stretch>
            <a:fillRect/>
          </a:stretch>
        </p:blipFill>
        <p:spPr>
          <a:xfrm>
            <a:off x="1291935" y="204120"/>
            <a:ext cx="9608129" cy="493464"/>
          </a:xfrm>
          <a:prstGeom prst="rect">
            <a:avLst/>
          </a:prstGeom>
        </p:spPr>
      </p:pic>
      <p:sp>
        <p:nvSpPr>
          <p:cNvPr id="8" name="TextBox 7">
            <a:extLst>
              <a:ext uri="{FF2B5EF4-FFF2-40B4-BE49-F238E27FC236}">
                <a16:creationId xmlns:a16="http://schemas.microsoft.com/office/drawing/2014/main" id="{9078EF01-B010-41C2-99E8-4D81BF4D5BC8}"/>
              </a:ext>
            </a:extLst>
          </p:cNvPr>
          <p:cNvSpPr txBox="1"/>
          <p:nvPr/>
        </p:nvSpPr>
        <p:spPr>
          <a:xfrm>
            <a:off x="3547208" y="6460857"/>
            <a:ext cx="495356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1600" b="1" i="1" u="none" strike="noStrike" kern="1200" cap="none" spc="0" normalizeH="0" baseline="0" noProof="0" dirty="0">
                <a:ln>
                  <a:noFill/>
                </a:ln>
                <a:solidFill>
                  <a:prstClr val="white"/>
                </a:solidFill>
                <a:effectLst/>
                <a:uLnTx/>
                <a:uFillTx/>
                <a:latin typeface="Garamond" panose="02020404030301010803" pitchFamily="18" charset="0"/>
                <a:ea typeface="+mn-ea"/>
                <a:cs typeface="Arial" panose="020B0604020202020204" pitchFamily="34" charset="0"/>
              </a:rPr>
              <a:t>אנטיגונה מסרבת להישמע להפצרות אחותה, </a:t>
            </a:r>
            <a:r>
              <a:rPr kumimoji="0" lang="he-IL" sz="1600" b="1" i="1" u="none" strike="noStrike" kern="1200" cap="none" spc="0" normalizeH="0" baseline="0" noProof="0" dirty="0" err="1">
                <a:ln>
                  <a:noFill/>
                </a:ln>
                <a:solidFill>
                  <a:prstClr val="white"/>
                </a:solidFill>
                <a:effectLst/>
                <a:uLnTx/>
                <a:uFillTx/>
                <a:latin typeface="Garamond" panose="02020404030301010803" pitchFamily="18" charset="0"/>
                <a:ea typeface="+mn-ea"/>
                <a:cs typeface="Arial" panose="020B0604020202020204" pitchFamily="34" charset="0"/>
              </a:rPr>
              <a:t>איסמנה</a:t>
            </a:r>
            <a:endParaRPr kumimoji="0" lang="en-IL" sz="1600" b="1" i="1" u="none" strike="noStrike" kern="1200" cap="none" spc="0" normalizeH="0" baseline="0" noProof="0" dirty="0">
              <a:ln>
                <a:noFill/>
              </a:ln>
              <a:solidFill>
                <a:prstClr val="white"/>
              </a:solidFill>
              <a:effectLst/>
              <a:uLnTx/>
              <a:uFillTx/>
              <a:latin typeface="Garamond" panose="02020404030301010803" pitchFamily="18" charset="0"/>
              <a:ea typeface="+mn-ea"/>
              <a:cs typeface="+mn-cs"/>
            </a:endParaRPr>
          </a:p>
        </p:txBody>
      </p:sp>
      <p:pic>
        <p:nvPicPr>
          <p:cNvPr id="5" name="Picture 4">
            <a:extLst>
              <a:ext uri="{FF2B5EF4-FFF2-40B4-BE49-F238E27FC236}">
                <a16:creationId xmlns:a16="http://schemas.microsoft.com/office/drawing/2014/main" id="{9A92EBBB-8A44-4E9B-BEA1-CEB5910E1AD5}"/>
              </a:ext>
            </a:extLst>
          </p:cNvPr>
          <p:cNvPicPr>
            <a:picLocks noChangeAspect="1"/>
          </p:cNvPicPr>
          <p:nvPr/>
        </p:nvPicPr>
        <p:blipFill>
          <a:blip r:embed="rId4"/>
          <a:stretch>
            <a:fillRect/>
          </a:stretch>
        </p:blipFill>
        <p:spPr>
          <a:xfrm>
            <a:off x="3547208" y="-1"/>
            <a:ext cx="5042178" cy="6460857"/>
          </a:xfrm>
          <a:prstGeom prst="rect">
            <a:avLst/>
          </a:prstGeom>
        </p:spPr>
      </p:pic>
    </p:spTree>
    <p:extLst>
      <p:ext uri="{BB962C8B-B14F-4D97-AF65-F5344CB8AC3E}">
        <p14:creationId xmlns:p14="http://schemas.microsoft.com/office/powerpoint/2010/main" val="402286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AE61DB-745E-4D48-96A6-C405ED14BD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800" y="458470"/>
            <a:ext cx="6024880" cy="5941060"/>
          </a:xfrm>
          <a:prstGeom prst="rect">
            <a:avLst/>
          </a:prstGeom>
        </p:spPr>
      </p:pic>
      <p:pic>
        <p:nvPicPr>
          <p:cNvPr id="5" name="Picture 4">
            <a:extLst>
              <a:ext uri="{FF2B5EF4-FFF2-40B4-BE49-F238E27FC236}">
                <a16:creationId xmlns:a16="http://schemas.microsoft.com/office/drawing/2014/main" id="{FFCFB169-D3A0-4330-96A7-AA91826D3C23}"/>
              </a:ext>
            </a:extLst>
          </p:cNvPr>
          <p:cNvPicPr>
            <a:picLocks noChangeAspect="1"/>
          </p:cNvPicPr>
          <p:nvPr/>
        </p:nvPicPr>
        <p:blipFill>
          <a:blip r:embed="rId3"/>
          <a:stretch>
            <a:fillRect/>
          </a:stretch>
        </p:blipFill>
        <p:spPr>
          <a:xfrm>
            <a:off x="0" y="5705756"/>
            <a:ext cx="1152244" cy="1152244"/>
          </a:xfrm>
          <a:prstGeom prst="rect">
            <a:avLst/>
          </a:prstGeom>
        </p:spPr>
      </p:pic>
    </p:spTree>
    <p:extLst>
      <p:ext uri="{BB962C8B-B14F-4D97-AF65-F5344CB8AC3E}">
        <p14:creationId xmlns:p14="http://schemas.microsoft.com/office/powerpoint/2010/main" val="1417563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1676233" y="6160220"/>
            <a:ext cx="385281" cy="365125"/>
          </a:xfrm>
        </p:spPr>
        <p:txBody>
          <a:bodyPr/>
          <a:lstStyle/>
          <a:p>
            <a:fld id="{7DC1BBB0-96F0-4077-A278-0F3FB5C104D3}" type="slidenum">
              <a:rPr lang="en-US" smtClean="0"/>
              <a:pPr/>
              <a:t>13</a:t>
            </a:fld>
            <a:endParaRPr lang="en-US" dirty="0"/>
          </a:p>
        </p:txBody>
      </p:sp>
      <p:sp>
        <p:nvSpPr>
          <p:cNvPr id="8" name="Rectangle 7"/>
          <p:cNvSpPr/>
          <p:nvPr/>
        </p:nvSpPr>
        <p:spPr>
          <a:xfrm>
            <a:off x="8088198" y="1667203"/>
            <a:ext cx="2313072" cy="880369"/>
          </a:xfrm>
          <a:prstGeom prst="rect">
            <a:avLst/>
          </a:prstGeom>
        </p:spPr>
        <p:txBody>
          <a:bodyPr wrap="square">
            <a:spAutoFit/>
          </a:bodyPr>
          <a:lstStyle/>
          <a:p>
            <a:pPr algn="r" rtl="1">
              <a:lnSpc>
                <a:spcPct val="150000"/>
              </a:lnSpc>
            </a:pPr>
            <a:endParaRPr lang="en-US" dirty="0"/>
          </a:p>
          <a:p>
            <a:pPr algn="r" rtl="1">
              <a:lnSpc>
                <a:spcPct val="150000"/>
              </a:lnSpc>
            </a:pPr>
            <a:endParaRPr lang="en-US" dirty="0"/>
          </a:p>
        </p:txBody>
      </p:sp>
      <p:pic>
        <p:nvPicPr>
          <p:cNvPr id="4" name="Picture 3">
            <a:extLst>
              <a:ext uri="{FF2B5EF4-FFF2-40B4-BE49-F238E27FC236}">
                <a16:creationId xmlns:a16="http://schemas.microsoft.com/office/drawing/2014/main" id="{3EC89D97-34DE-4529-8BC0-B856CCA3460E}"/>
              </a:ext>
            </a:extLst>
          </p:cNvPr>
          <p:cNvPicPr>
            <a:picLocks noChangeAspect="1"/>
          </p:cNvPicPr>
          <p:nvPr/>
        </p:nvPicPr>
        <p:blipFill>
          <a:blip r:embed="rId3"/>
          <a:stretch>
            <a:fillRect/>
          </a:stretch>
        </p:blipFill>
        <p:spPr>
          <a:xfrm>
            <a:off x="1096999" y="124371"/>
            <a:ext cx="9608129" cy="493819"/>
          </a:xfrm>
          <a:prstGeom prst="rect">
            <a:avLst/>
          </a:prstGeom>
        </p:spPr>
      </p:pic>
      <p:pic>
        <p:nvPicPr>
          <p:cNvPr id="5" name="Picture 4">
            <a:extLst>
              <a:ext uri="{FF2B5EF4-FFF2-40B4-BE49-F238E27FC236}">
                <a16:creationId xmlns:a16="http://schemas.microsoft.com/office/drawing/2014/main" id="{CDCAE97E-731D-4031-8B69-1F673736AF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90" y="1019144"/>
            <a:ext cx="5876156" cy="5429250"/>
          </a:xfrm>
          <a:prstGeom prst="rect">
            <a:avLst/>
          </a:prstGeom>
        </p:spPr>
      </p:pic>
      <p:sp>
        <p:nvSpPr>
          <p:cNvPr id="17" name="TextBox 16">
            <a:extLst>
              <a:ext uri="{FF2B5EF4-FFF2-40B4-BE49-F238E27FC236}">
                <a16:creationId xmlns:a16="http://schemas.microsoft.com/office/drawing/2014/main" id="{F10C2602-AE5E-4418-AC1A-E3A8926BA462}"/>
              </a:ext>
            </a:extLst>
          </p:cNvPr>
          <p:cNvSpPr txBox="1"/>
          <p:nvPr/>
        </p:nvSpPr>
        <p:spPr>
          <a:xfrm>
            <a:off x="5901064" y="6456923"/>
            <a:ext cx="6246945" cy="369332"/>
          </a:xfrm>
          <a:prstGeom prst="rect">
            <a:avLst/>
          </a:prstGeom>
          <a:noFill/>
        </p:spPr>
        <p:txBody>
          <a:bodyPr wrap="square" rtlCol="0">
            <a:spAutoFit/>
          </a:bodyPr>
          <a:lstStyle/>
          <a:p>
            <a:pPr algn="ctr" rtl="1"/>
            <a:r>
              <a:rPr lang="he-IL" b="1" dirty="0">
                <a:latin typeface="David" panose="020E0502060401010101" pitchFamily="34" charset="-79"/>
                <a:cs typeface="David" panose="020E0502060401010101" pitchFamily="34" charset="-79"/>
              </a:rPr>
              <a:t>החיילים הרוסים נלחמים בתוך </a:t>
            </a:r>
            <a:r>
              <a:rPr lang="he-IL" b="1">
                <a:latin typeface="David" panose="020E0502060401010101" pitchFamily="34" charset="-79"/>
                <a:cs typeface="David" panose="020E0502060401010101" pitchFamily="34" charset="-79"/>
              </a:rPr>
              <a:t>ההריסות המפעל</a:t>
            </a:r>
            <a:endParaRPr lang="en-IL" b="1" dirty="0">
              <a:latin typeface="David" panose="020E0502060401010101" pitchFamily="34" charset="-79"/>
              <a:cs typeface="David" panose="020E0502060401010101" pitchFamily="34" charset="-79"/>
            </a:endParaRPr>
          </a:p>
        </p:txBody>
      </p:sp>
      <p:sp>
        <p:nvSpPr>
          <p:cNvPr id="20" name="TextBox 19">
            <a:extLst>
              <a:ext uri="{FF2B5EF4-FFF2-40B4-BE49-F238E27FC236}">
                <a16:creationId xmlns:a16="http://schemas.microsoft.com/office/drawing/2014/main" id="{698493A1-1E0E-46AD-B68E-8525C46C1244}"/>
              </a:ext>
            </a:extLst>
          </p:cNvPr>
          <p:cNvSpPr txBox="1"/>
          <p:nvPr/>
        </p:nvSpPr>
        <p:spPr>
          <a:xfrm>
            <a:off x="1577122" y="418135"/>
            <a:ext cx="8647884" cy="400110"/>
          </a:xfrm>
          <a:prstGeom prst="rect">
            <a:avLst/>
          </a:prstGeom>
          <a:solidFill>
            <a:schemeClr val="bg2"/>
          </a:solidFill>
        </p:spPr>
        <p:txBody>
          <a:bodyPr wrap="square" rtlCol="0">
            <a:spAutoFit/>
          </a:bodyPr>
          <a:lstStyle/>
          <a:p>
            <a:pPr algn="ctr"/>
            <a:r>
              <a:rPr lang="he-IL" sz="2000" b="1" dirty="0"/>
              <a:t>אומץ לב ושאלת צידוק המלחמה</a:t>
            </a:r>
            <a:endParaRPr lang="en-IL" sz="2000" b="1" dirty="0"/>
          </a:p>
        </p:txBody>
      </p:sp>
      <p:pic>
        <p:nvPicPr>
          <p:cNvPr id="21" name="Picture 20">
            <a:extLst>
              <a:ext uri="{FF2B5EF4-FFF2-40B4-BE49-F238E27FC236}">
                <a16:creationId xmlns:a16="http://schemas.microsoft.com/office/drawing/2014/main" id="{288F61E0-A9CB-4FC2-9E85-A3469BE34014}"/>
              </a:ext>
            </a:extLst>
          </p:cNvPr>
          <p:cNvPicPr>
            <a:picLocks noChangeAspect="1"/>
          </p:cNvPicPr>
          <p:nvPr/>
        </p:nvPicPr>
        <p:blipFill>
          <a:blip r:embed="rId5"/>
          <a:stretch>
            <a:fillRect/>
          </a:stretch>
        </p:blipFill>
        <p:spPr>
          <a:xfrm>
            <a:off x="5901065" y="1010615"/>
            <a:ext cx="6262945" cy="5429250"/>
          </a:xfrm>
          <a:prstGeom prst="rect">
            <a:avLst/>
          </a:prstGeom>
        </p:spPr>
      </p:pic>
      <p:sp>
        <p:nvSpPr>
          <p:cNvPr id="22" name="TextBox 21">
            <a:extLst>
              <a:ext uri="{FF2B5EF4-FFF2-40B4-BE49-F238E27FC236}">
                <a16:creationId xmlns:a16="http://schemas.microsoft.com/office/drawing/2014/main" id="{855FDE12-BC80-45EE-804F-E564401D44BF}"/>
              </a:ext>
            </a:extLst>
          </p:cNvPr>
          <p:cNvSpPr txBox="1"/>
          <p:nvPr/>
        </p:nvSpPr>
        <p:spPr>
          <a:xfrm>
            <a:off x="0" y="6464627"/>
            <a:ext cx="5684051" cy="369332"/>
          </a:xfrm>
          <a:prstGeom prst="rect">
            <a:avLst/>
          </a:prstGeom>
          <a:noFill/>
        </p:spPr>
        <p:txBody>
          <a:bodyPr wrap="square" rtlCol="0">
            <a:spAutoFit/>
          </a:bodyPr>
          <a:lstStyle/>
          <a:p>
            <a:pPr algn="ctr"/>
            <a:r>
              <a:rPr lang="he-IL" b="1" dirty="0">
                <a:latin typeface="David" panose="020E0502060401010101" pitchFamily="34" charset="-79"/>
                <a:cs typeface="David" panose="020E0502060401010101" pitchFamily="34" charset="-79"/>
              </a:rPr>
              <a:t>חיילים גרמנים תוקפים במפעל "אוקטובר האדום" בסטלינגרד</a:t>
            </a:r>
            <a:endParaRPr lang="en-IL"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972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154708" y="6278295"/>
            <a:ext cx="45728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C1BBB0-96F0-4077-A278-0F3FB5C104D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884B6F5F-90D5-4595-A9E6-40A0C093B5E9}"/>
              </a:ext>
            </a:extLst>
          </p:cNvPr>
          <p:cNvPicPr>
            <a:picLocks noChangeAspect="1"/>
          </p:cNvPicPr>
          <p:nvPr/>
        </p:nvPicPr>
        <p:blipFill>
          <a:blip r:embed="rId2"/>
          <a:stretch>
            <a:fillRect/>
          </a:stretch>
        </p:blipFill>
        <p:spPr>
          <a:xfrm>
            <a:off x="3587904" y="0"/>
            <a:ext cx="5016191" cy="6458754"/>
          </a:xfrm>
          <a:prstGeom prst="rect">
            <a:avLst/>
          </a:prstGeom>
        </p:spPr>
      </p:pic>
      <p:sp>
        <p:nvSpPr>
          <p:cNvPr id="10" name="TextBox 9">
            <a:extLst>
              <a:ext uri="{FF2B5EF4-FFF2-40B4-BE49-F238E27FC236}">
                <a16:creationId xmlns:a16="http://schemas.microsoft.com/office/drawing/2014/main" id="{EFEC711C-3CF0-4683-8384-817D792DF381}"/>
              </a:ext>
            </a:extLst>
          </p:cNvPr>
          <p:cNvSpPr txBox="1"/>
          <p:nvPr/>
        </p:nvSpPr>
        <p:spPr>
          <a:xfrm>
            <a:off x="3695111" y="6458754"/>
            <a:ext cx="480177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Gen. Robert E. Lee</a:t>
            </a:r>
            <a:endParaRPr kumimoji="0" lang="en-IL"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746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7065</TotalTime>
  <Words>858</Words>
  <Application>Microsoft Office PowerPoint</Application>
  <PresentationFormat>Widescreen</PresentationFormat>
  <Paragraphs>97</Paragraphs>
  <Slides>14</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Calibri Light</vt:lpstr>
      <vt:lpstr>David</vt:lpstr>
      <vt:lpstr>Garamond</vt:lpstr>
      <vt:lpstr>GFS Porson</vt:lpstr>
      <vt:lpstr>Palatino Linotype</vt:lpstr>
      <vt:lpstr>Papyrus</vt:lpstr>
      <vt:lpstr>Office Theme</vt:lpstr>
      <vt:lpstr>PowerPoint Presentation</vt:lpstr>
      <vt:lpstr>ΑΡΙΣΤΟΤΕΛΗΣ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ΠΟΛΙΤΕΙΑ ΤΟΥ ΠΛΑΤΟΝΟΣ</dc:title>
  <dc:creator>Andy German</dc:creator>
  <cp:lastModifiedBy>Andy German</cp:lastModifiedBy>
  <cp:revision>267</cp:revision>
  <dcterms:created xsi:type="dcterms:W3CDTF">2020-03-16T20:46:23Z</dcterms:created>
  <dcterms:modified xsi:type="dcterms:W3CDTF">2022-06-14T18:11:37Z</dcterms:modified>
</cp:coreProperties>
</file>