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0" r:id="rId1"/>
  </p:sldMasterIdLst>
  <p:notesMasterIdLst>
    <p:notesMasterId r:id="rId14"/>
  </p:notesMasterIdLst>
  <p:sldIdLst>
    <p:sldId id="259" r:id="rId2"/>
    <p:sldId id="344" r:id="rId3"/>
    <p:sldId id="359" r:id="rId4"/>
    <p:sldId id="347" r:id="rId5"/>
    <p:sldId id="341" r:id="rId6"/>
    <p:sldId id="354" r:id="rId7"/>
    <p:sldId id="355" r:id="rId8"/>
    <p:sldId id="362" r:id="rId9"/>
    <p:sldId id="361" r:id="rId10"/>
    <p:sldId id="356" r:id="rId11"/>
    <p:sldId id="358" r:id="rId12"/>
    <p:sldId id="360" r:id="rId13"/>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y German" initials="AG" lastIdx="2" clrIdx="0">
    <p:extLst>
      <p:ext uri="{19B8F6BF-5375-455C-9EA6-DF929625EA0E}">
        <p15:presenceInfo xmlns:p15="http://schemas.microsoft.com/office/powerpoint/2012/main" userId="05ae5c36d565a09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664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8" d="100"/>
          <a:sy n="68" d="100"/>
        </p:scale>
        <p:origin x="58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7F276B-D756-4400-843A-4750C1B8EC4C}" type="datetimeFigureOut">
              <a:rPr lang="x-none" smtClean="0"/>
              <a:t>06/12/2022</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66AAB4-F6CE-43C3-B8E2-F4209171FCC9}" type="slidenum">
              <a:rPr lang="x-none" smtClean="0"/>
              <a:t>‹#›</a:t>
            </a:fld>
            <a:endParaRPr lang="x-none"/>
          </a:p>
        </p:txBody>
      </p:sp>
    </p:spTree>
    <p:extLst>
      <p:ext uri="{BB962C8B-B14F-4D97-AF65-F5344CB8AC3E}">
        <p14:creationId xmlns:p14="http://schemas.microsoft.com/office/powerpoint/2010/main" val="1456689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A9E2-D8BF-45FD-8A6D-C91299852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7DC11CBB-9938-4F59-96FC-34F5D87FB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B7201CB2-EBC4-4DE6-8BE7-9B23019DF5BB}"/>
              </a:ext>
            </a:extLst>
          </p:cNvPr>
          <p:cNvSpPr>
            <a:spLocks noGrp="1"/>
          </p:cNvSpPr>
          <p:nvPr>
            <p:ph type="dt" sz="half" idx="10"/>
          </p:nvPr>
        </p:nvSpPr>
        <p:spPr/>
        <p:txBody>
          <a:bodyPr/>
          <a:lstStyle/>
          <a:p>
            <a:fld id="{F82CE9E8-7562-4D0A-9B4B-955B156BD39A}" type="datetimeFigureOut">
              <a:rPr lang="x-none" smtClean="0"/>
              <a:t>06/12/2022</a:t>
            </a:fld>
            <a:endParaRPr lang="x-none"/>
          </a:p>
        </p:txBody>
      </p:sp>
      <p:sp>
        <p:nvSpPr>
          <p:cNvPr id="5" name="Footer Placeholder 4">
            <a:extLst>
              <a:ext uri="{FF2B5EF4-FFF2-40B4-BE49-F238E27FC236}">
                <a16:creationId xmlns:a16="http://schemas.microsoft.com/office/drawing/2014/main" id="{4506C053-F5C9-4365-8A34-F4B3D8B4559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CEEA90CA-B63F-4A19-8242-63FB25B72795}"/>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842958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9255D-A716-44A4-9E71-69C8A6570E8B}"/>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E7B0EC5B-0153-4BD6-8F34-3282909DA57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9E45C051-ACE9-4061-9F17-D2009CFE6AC0}"/>
              </a:ext>
            </a:extLst>
          </p:cNvPr>
          <p:cNvSpPr>
            <a:spLocks noGrp="1"/>
          </p:cNvSpPr>
          <p:nvPr>
            <p:ph type="dt" sz="half" idx="10"/>
          </p:nvPr>
        </p:nvSpPr>
        <p:spPr/>
        <p:txBody>
          <a:bodyPr/>
          <a:lstStyle/>
          <a:p>
            <a:fld id="{F82CE9E8-7562-4D0A-9B4B-955B156BD39A}" type="datetimeFigureOut">
              <a:rPr lang="x-none" smtClean="0"/>
              <a:t>06/12/2022</a:t>
            </a:fld>
            <a:endParaRPr lang="x-none"/>
          </a:p>
        </p:txBody>
      </p:sp>
      <p:sp>
        <p:nvSpPr>
          <p:cNvPr id="5" name="Footer Placeholder 4">
            <a:extLst>
              <a:ext uri="{FF2B5EF4-FFF2-40B4-BE49-F238E27FC236}">
                <a16:creationId xmlns:a16="http://schemas.microsoft.com/office/drawing/2014/main" id="{A600B1ED-EC5C-44DF-A870-5B38220D391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D6897BD9-8644-4538-BB76-9FAAC220D8DC}"/>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712121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A07D3-0219-4FBF-9A9F-34BDF97045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76853E01-3CAD-4DBB-8823-DE891A5688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5A88E72-B718-4DB1-AB91-329B9F8BE32E}"/>
              </a:ext>
            </a:extLst>
          </p:cNvPr>
          <p:cNvSpPr>
            <a:spLocks noGrp="1"/>
          </p:cNvSpPr>
          <p:nvPr>
            <p:ph type="dt" sz="half" idx="10"/>
          </p:nvPr>
        </p:nvSpPr>
        <p:spPr/>
        <p:txBody>
          <a:bodyPr/>
          <a:lstStyle/>
          <a:p>
            <a:fld id="{F82CE9E8-7562-4D0A-9B4B-955B156BD39A}" type="datetimeFigureOut">
              <a:rPr lang="x-none" smtClean="0"/>
              <a:t>06/12/2022</a:t>
            </a:fld>
            <a:endParaRPr lang="x-none"/>
          </a:p>
        </p:txBody>
      </p:sp>
      <p:sp>
        <p:nvSpPr>
          <p:cNvPr id="5" name="Footer Placeholder 4">
            <a:extLst>
              <a:ext uri="{FF2B5EF4-FFF2-40B4-BE49-F238E27FC236}">
                <a16:creationId xmlns:a16="http://schemas.microsoft.com/office/drawing/2014/main" id="{0781434E-08DE-4C9A-AC11-A2EC68E19B4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5AF23E6-4B20-4BE8-9B11-8CC7BCC9B9E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214057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8AEC-A9E6-4A98-8833-49571417B77F}"/>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3DCA29CC-4495-49A5-A0C5-D6F5C51C580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F78727C4-1E9A-4649-B987-214036A0920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6129D89F-8645-4116-9A01-727E38A5F6B3}"/>
              </a:ext>
            </a:extLst>
          </p:cNvPr>
          <p:cNvSpPr>
            <a:spLocks noGrp="1"/>
          </p:cNvSpPr>
          <p:nvPr>
            <p:ph type="dt" sz="half" idx="10"/>
          </p:nvPr>
        </p:nvSpPr>
        <p:spPr/>
        <p:txBody>
          <a:bodyPr/>
          <a:lstStyle/>
          <a:p>
            <a:fld id="{F82CE9E8-7562-4D0A-9B4B-955B156BD39A}" type="datetimeFigureOut">
              <a:rPr lang="x-none" smtClean="0"/>
              <a:t>06/12/2022</a:t>
            </a:fld>
            <a:endParaRPr lang="x-none"/>
          </a:p>
        </p:txBody>
      </p:sp>
      <p:sp>
        <p:nvSpPr>
          <p:cNvPr id="6" name="Footer Placeholder 5">
            <a:extLst>
              <a:ext uri="{FF2B5EF4-FFF2-40B4-BE49-F238E27FC236}">
                <a16:creationId xmlns:a16="http://schemas.microsoft.com/office/drawing/2014/main" id="{5A0AAFE5-5299-45CC-AF40-FD370E452DCB}"/>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A02B07C7-3684-421E-9F36-F0B2E50BFE27}"/>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49431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F28-652F-4412-B10C-F4596F4F5FF0}"/>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CE35C246-2833-476D-842F-BA8A2176B7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99C36EE-BFE3-4EE2-9AC7-3D935E2D5A4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F296FFAB-6C3D-46F8-8CA3-2D9A00971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7CAEB3-1F56-4CF7-B274-498C08E44E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1724ADD1-B5FC-4F6A-955C-4D104E029DC2}"/>
              </a:ext>
            </a:extLst>
          </p:cNvPr>
          <p:cNvSpPr>
            <a:spLocks noGrp="1"/>
          </p:cNvSpPr>
          <p:nvPr>
            <p:ph type="dt" sz="half" idx="10"/>
          </p:nvPr>
        </p:nvSpPr>
        <p:spPr/>
        <p:txBody>
          <a:bodyPr/>
          <a:lstStyle/>
          <a:p>
            <a:fld id="{F82CE9E8-7562-4D0A-9B4B-955B156BD39A}" type="datetimeFigureOut">
              <a:rPr lang="x-none" smtClean="0"/>
              <a:t>06/12/2022</a:t>
            </a:fld>
            <a:endParaRPr lang="x-none"/>
          </a:p>
        </p:txBody>
      </p:sp>
      <p:sp>
        <p:nvSpPr>
          <p:cNvPr id="8" name="Footer Placeholder 7">
            <a:extLst>
              <a:ext uri="{FF2B5EF4-FFF2-40B4-BE49-F238E27FC236}">
                <a16:creationId xmlns:a16="http://schemas.microsoft.com/office/drawing/2014/main" id="{8E6F4DD9-5F13-4C6A-B96C-9659B199DFCE}"/>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1B51DCCF-1285-45A6-BACF-3CF9F7130B1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1548383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9FFD-334E-4037-95A1-66C8B88482E5}"/>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2582E94F-E88C-4BF6-A534-0538C56D4B10}"/>
              </a:ext>
            </a:extLst>
          </p:cNvPr>
          <p:cNvSpPr>
            <a:spLocks noGrp="1"/>
          </p:cNvSpPr>
          <p:nvPr>
            <p:ph type="dt" sz="half" idx="10"/>
          </p:nvPr>
        </p:nvSpPr>
        <p:spPr/>
        <p:txBody>
          <a:bodyPr/>
          <a:lstStyle/>
          <a:p>
            <a:fld id="{F82CE9E8-7562-4D0A-9B4B-955B156BD39A}" type="datetimeFigureOut">
              <a:rPr lang="x-none" smtClean="0"/>
              <a:t>06/12/2022</a:t>
            </a:fld>
            <a:endParaRPr lang="x-none"/>
          </a:p>
        </p:txBody>
      </p:sp>
      <p:sp>
        <p:nvSpPr>
          <p:cNvPr id="4" name="Footer Placeholder 3">
            <a:extLst>
              <a:ext uri="{FF2B5EF4-FFF2-40B4-BE49-F238E27FC236}">
                <a16:creationId xmlns:a16="http://schemas.microsoft.com/office/drawing/2014/main" id="{D65702D5-DE6F-45E6-A397-6F1B81AD465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E794BDE5-5FAD-4302-B527-19FB518D0238}"/>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92396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D01C2-90FB-4DE6-B5BE-4A35EE277E0A}"/>
              </a:ext>
            </a:extLst>
          </p:cNvPr>
          <p:cNvSpPr>
            <a:spLocks noGrp="1"/>
          </p:cNvSpPr>
          <p:nvPr>
            <p:ph type="dt" sz="half" idx="10"/>
          </p:nvPr>
        </p:nvSpPr>
        <p:spPr/>
        <p:txBody>
          <a:bodyPr/>
          <a:lstStyle/>
          <a:p>
            <a:fld id="{F82CE9E8-7562-4D0A-9B4B-955B156BD39A}" type="datetimeFigureOut">
              <a:rPr lang="x-none" smtClean="0"/>
              <a:t>06/12/2022</a:t>
            </a:fld>
            <a:endParaRPr lang="x-none"/>
          </a:p>
        </p:txBody>
      </p:sp>
      <p:sp>
        <p:nvSpPr>
          <p:cNvPr id="3" name="Footer Placeholder 2">
            <a:extLst>
              <a:ext uri="{FF2B5EF4-FFF2-40B4-BE49-F238E27FC236}">
                <a16:creationId xmlns:a16="http://schemas.microsoft.com/office/drawing/2014/main" id="{E1DE07E1-5F3F-4BCA-9815-1E76501375B0}"/>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B5425626-F060-4F54-81CC-FD2C9C7B4184}"/>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0179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E3D96-CF71-4870-9BD8-DD915FA86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C64C01CF-5DED-4548-87F5-95152067A9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032B23D8-1633-4683-A077-AFCC29B8C6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101948-931B-4EE0-99BD-5C30B34BA700}"/>
              </a:ext>
            </a:extLst>
          </p:cNvPr>
          <p:cNvSpPr>
            <a:spLocks noGrp="1"/>
          </p:cNvSpPr>
          <p:nvPr>
            <p:ph type="dt" sz="half" idx="10"/>
          </p:nvPr>
        </p:nvSpPr>
        <p:spPr/>
        <p:txBody>
          <a:bodyPr/>
          <a:lstStyle/>
          <a:p>
            <a:fld id="{F82CE9E8-7562-4D0A-9B4B-955B156BD39A}" type="datetimeFigureOut">
              <a:rPr lang="x-none" smtClean="0"/>
              <a:t>06/12/2022</a:t>
            </a:fld>
            <a:endParaRPr lang="x-none"/>
          </a:p>
        </p:txBody>
      </p:sp>
      <p:sp>
        <p:nvSpPr>
          <p:cNvPr id="6" name="Footer Placeholder 5">
            <a:extLst>
              <a:ext uri="{FF2B5EF4-FFF2-40B4-BE49-F238E27FC236}">
                <a16:creationId xmlns:a16="http://schemas.microsoft.com/office/drawing/2014/main" id="{1AFB6BDF-C237-475C-9CB4-E7F5B83AC0B8}"/>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880C353E-1ECC-49D1-A38B-A4DC2E3E2E70}"/>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896111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030F-EEE1-428F-8047-1CD16A083B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F4E570DB-34F4-4C87-8B60-6728C3C522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7C7F6316-FA70-4757-B9A8-3534BC8FF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BB3667F-649C-4E5A-A035-8C4A0F87100C}"/>
              </a:ext>
            </a:extLst>
          </p:cNvPr>
          <p:cNvSpPr>
            <a:spLocks noGrp="1"/>
          </p:cNvSpPr>
          <p:nvPr>
            <p:ph type="dt" sz="half" idx="10"/>
          </p:nvPr>
        </p:nvSpPr>
        <p:spPr/>
        <p:txBody>
          <a:bodyPr/>
          <a:lstStyle/>
          <a:p>
            <a:fld id="{F82CE9E8-7562-4D0A-9B4B-955B156BD39A}" type="datetimeFigureOut">
              <a:rPr lang="x-none" smtClean="0"/>
              <a:t>06/12/2022</a:t>
            </a:fld>
            <a:endParaRPr lang="x-none"/>
          </a:p>
        </p:txBody>
      </p:sp>
      <p:sp>
        <p:nvSpPr>
          <p:cNvPr id="6" name="Footer Placeholder 5">
            <a:extLst>
              <a:ext uri="{FF2B5EF4-FFF2-40B4-BE49-F238E27FC236}">
                <a16:creationId xmlns:a16="http://schemas.microsoft.com/office/drawing/2014/main" id="{5CBC5013-4230-4E9B-9B12-1CFC2A3BF6EF}"/>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66E2CF8E-4918-4600-A517-F9A7878EB859}"/>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53174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1B-C022-44A7-B93E-1FAEA816D1B9}"/>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6D4B1F4A-5C04-4F16-88F3-B43D28E1E5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13C7F35-41F0-4DE9-A043-B775E4D8B874}"/>
              </a:ext>
            </a:extLst>
          </p:cNvPr>
          <p:cNvSpPr>
            <a:spLocks noGrp="1"/>
          </p:cNvSpPr>
          <p:nvPr>
            <p:ph type="dt" sz="half" idx="10"/>
          </p:nvPr>
        </p:nvSpPr>
        <p:spPr/>
        <p:txBody>
          <a:bodyPr/>
          <a:lstStyle/>
          <a:p>
            <a:fld id="{F82CE9E8-7562-4D0A-9B4B-955B156BD39A}" type="datetimeFigureOut">
              <a:rPr lang="x-none" smtClean="0"/>
              <a:t>06/12/2022</a:t>
            </a:fld>
            <a:endParaRPr lang="x-none"/>
          </a:p>
        </p:txBody>
      </p:sp>
      <p:sp>
        <p:nvSpPr>
          <p:cNvPr id="5" name="Footer Placeholder 4">
            <a:extLst>
              <a:ext uri="{FF2B5EF4-FFF2-40B4-BE49-F238E27FC236}">
                <a16:creationId xmlns:a16="http://schemas.microsoft.com/office/drawing/2014/main" id="{6B3E9425-00F6-4A26-A8B9-2B4222122635}"/>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60AE29B8-CEB0-47EE-8745-13B42F508953}"/>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70155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B3CAA-4B21-4CB6-AA14-E3FDD179FF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27E76884-F036-493D-85D3-43C2B806203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BBED8317-D423-4F28-9661-74FB8A8079F9}"/>
              </a:ext>
            </a:extLst>
          </p:cNvPr>
          <p:cNvSpPr>
            <a:spLocks noGrp="1"/>
          </p:cNvSpPr>
          <p:nvPr>
            <p:ph type="dt" sz="half" idx="10"/>
          </p:nvPr>
        </p:nvSpPr>
        <p:spPr/>
        <p:txBody>
          <a:bodyPr/>
          <a:lstStyle/>
          <a:p>
            <a:fld id="{F82CE9E8-7562-4D0A-9B4B-955B156BD39A}" type="datetimeFigureOut">
              <a:rPr lang="x-none" smtClean="0"/>
              <a:t>06/12/2022</a:t>
            </a:fld>
            <a:endParaRPr lang="x-none"/>
          </a:p>
        </p:txBody>
      </p:sp>
      <p:sp>
        <p:nvSpPr>
          <p:cNvPr id="5" name="Footer Placeholder 4">
            <a:extLst>
              <a:ext uri="{FF2B5EF4-FFF2-40B4-BE49-F238E27FC236}">
                <a16:creationId xmlns:a16="http://schemas.microsoft.com/office/drawing/2014/main" id="{316938C4-DEBF-4513-A4BD-5836E880A18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0447671-B310-44E5-A299-E2DBB153EAA6}"/>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032266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35235F-A085-477E-8234-48C94FE78E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51648506-8D3D-487B-8467-07E2177531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57DEBE27-1BAD-47DC-B3D0-7C1255401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CE9E8-7562-4D0A-9B4B-955B156BD39A}" type="datetimeFigureOut">
              <a:rPr lang="x-none" smtClean="0"/>
              <a:t>06/12/2022</a:t>
            </a:fld>
            <a:endParaRPr lang="x-none"/>
          </a:p>
        </p:txBody>
      </p:sp>
      <p:sp>
        <p:nvSpPr>
          <p:cNvPr id="5" name="Footer Placeholder 4">
            <a:extLst>
              <a:ext uri="{FF2B5EF4-FFF2-40B4-BE49-F238E27FC236}">
                <a16:creationId xmlns:a16="http://schemas.microsoft.com/office/drawing/2014/main" id="{6667EAF0-7A76-4025-BED7-890323BB2E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id="{93CF55F4-3BE7-4340-B678-EA5748C50A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1D229-6CB8-44D8-BA5B-6FE6B934DDE6}" type="slidenum">
              <a:rPr lang="x-none" smtClean="0"/>
              <a:t>‹#›</a:t>
            </a:fld>
            <a:endParaRPr lang="x-none"/>
          </a:p>
        </p:txBody>
      </p:sp>
    </p:spTree>
    <p:extLst>
      <p:ext uri="{BB962C8B-B14F-4D97-AF65-F5344CB8AC3E}">
        <p14:creationId xmlns:p14="http://schemas.microsoft.com/office/powerpoint/2010/main" val="1494885374"/>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626D271-F6D7-4F19-93DF-B3BD36478A13}"/>
              </a:ext>
            </a:extLst>
          </p:cNvPr>
          <p:cNvSpPr>
            <a:spLocks noGrp="1"/>
          </p:cNvSpPr>
          <p:nvPr>
            <p:ph type="title"/>
          </p:nvPr>
        </p:nvSpPr>
        <p:spPr>
          <a:xfrm>
            <a:off x="1294362" y="160256"/>
            <a:ext cx="9603275" cy="527901"/>
          </a:xfrm>
        </p:spPr>
        <p:txBody>
          <a:bodyPr>
            <a:noAutofit/>
          </a:bodyPr>
          <a:lstStyle/>
          <a:p>
            <a:pPr algn="ctr"/>
            <a:r>
              <a:rPr lang="he-IL" sz="2800" b="1" dirty="0">
                <a:latin typeface="David" panose="020E0502060401010101" pitchFamily="34" charset="-79"/>
                <a:cs typeface="David" panose="020E0502060401010101" pitchFamily="34" charset="-79"/>
              </a:rPr>
              <a:t>מבוא לפילוסופיה יוונית – סמסטר סתיו</a:t>
            </a:r>
            <a:endParaRPr lang="x-none" sz="2800" b="1" dirty="0">
              <a:latin typeface="David" panose="020E0502060401010101" pitchFamily="34" charset="-79"/>
              <a:cs typeface="David" panose="020E0502060401010101" pitchFamily="34" charset="-79"/>
            </a:endParaRPr>
          </a:p>
        </p:txBody>
      </p:sp>
      <p:sp>
        <p:nvSpPr>
          <p:cNvPr id="9" name="Content Placeholder 8">
            <a:extLst>
              <a:ext uri="{FF2B5EF4-FFF2-40B4-BE49-F238E27FC236}">
                <a16:creationId xmlns:a16="http://schemas.microsoft.com/office/drawing/2014/main" id="{F5CDDCA6-AAB3-4AAE-BDDE-118E273BC5CC}"/>
              </a:ext>
            </a:extLst>
          </p:cNvPr>
          <p:cNvSpPr>
            <a:spLocks noGrp="1"/>
          </p:cNvSpPr>
          <p:nvPr>
            <p:ph idx="1"/>
          </p:nvPr>
        </p:nvSpPr>
        <p:spPr>
          <a:xfrm>
            <a:off x="1168775" y="955040"/>
            <a:ext cx="10341353" cy="5285505"/>
          </a:xfrm>
        </p:spPr>
        <p:txBody>
          <a:bodyPr>
            <a:normAutofit fontScale="70000" lnSpcReduction="20000"/>
          </a:bodyPr>
          <a:lstStyle/>
          <a:p>
            <a:pPr marL="0" indent="0" algn="ctr" rtl="1">
              <a:buNone/>
            </a:pPr>
            <a:r>
              <a:rPr lang="he-IL" sz="3400" b="1" dirty="0">
                <a:latin typeface="David" panose="020E0502060401010101" pitchFamily="34" charset="-79"/>
                <a:cs typeface="David" panose="020E0502060401010101" pitchFamily="34" charset="-79"/>
              </a:rPr>
              <a:t> מבנה השיעור</a:t>
            </a: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אפלטון וקודמיו</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מדוע הם נקראים "קדם-</a:t>
            </a:r>
            <a:r>
              <a:rPr lang="he-IL" sz="3000" b="1" dirty="0" err="1">
                <a:latin typeface="David" panose="020E0502060401010101" pitchFamily="34" charset="-79"/>
                <a:cs typeface="David" panose="020E0502060401010101" pitchFamily="34" charset="-79"/>
              </a:rPr>
              <a:t>סוקראטים</a:t>
            </a:r>
            <a:r>
              <a:rPr lang="he-IL" sz="3000" b="1" dirty="0">
                <a:latin typeface="David" panose="020E0502060401010101" pitchFamily="34" charset="-79"/>
                <a:cs typeface="David" panose="020E0502060401010101" pitchFamily="34" charset="-79"/>
              </a:rPr>
              <a:t>"?   </a:t>
            </a:r>
          </a:p>
          <a:p>
            <a:pPr marL="457200" indent="-457200" algn="r" rtl="1">
              <a:buFont typeface="+mj-lt"/>
              <a:buAutoNum type="arabicPeriod"/>
            </a:pPr>
            <a:r>
              <a:rPr lang="he-IL" sz="3400" b="1" dirty="0" err="1">
                <a:latin typeface="David" panose="020E0502060401010101" pitchFamily="34" charset="-79"/>
                <a:cs typeface="David" panose="020E0502060401010101" pitchFamily="34" charset="-79"/>
              </a:rPr>
              <a:t>סוקראטס</a:t>
            </a:r>
            <a:r>
              <a:rPr lang="he-IL" sz="3400" b="1" dirty="0">
                <a:latin typeface="David" panose="020E0502060401010101" pitchFamily="34" charset="-79"/>
                <a:cs typeface="David" panose="020E0502060401010101" pitchFamily="34" charset="-79"/>
              </a:rPr>
              <a:t> ואפלטון</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כמה פרטים ביוגרפיים שאין </a:t>
            </a:r>
            <a:r>
              <a:rPr lang="he-IL" sz="3000" b="1" dirty="0" err="1">
                <a:latin typeface="David" panose="020E0502060401010101" pitchFamily="34" charset="-79"/>
                <a:cs typeface="David" panose="020E0502060401010101" pitchFamily="34" charset="-79"/>
              </a:rPr>
              <a:t>בלתם</a:t>
            </a:r>
            <a:endParaRPr lang="he-IL" sz="3000" b="1" dirty="0">
              <a:latin typeface="David" panose="020E0502060401010101" pitchFamily="34" charset="-79"/>
              <a:cs typeface="David" panose="020E0502060401010101" pitchFamily="34" charset="-79"/>
            </a:endParaRP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מה זה דיאלוג אפלטוני? כיצד לקרוא אותו?</a:t>
            </a: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האפולוגיה של </a:t>
            </a:r>
            <a:r>
              <a:rPr lang="he-IL" sz="3400" b="1" dirty="0" err="1">
                <a:latin typeface="David" panose="020E0502060401010101" pitchFamily="34" charset="-79"/>
                <a:cs typeface="David" panose="020E0502060401010101" pitchFamily="34" charset="-79"/>
              </a:rPr>
              <a:t>סוקראטס</a:t>
            </a:r>
            <a:r>
              <a:rPr lang="he-IL" sz="3400" b="1" dirty="0">
                <a:latin typeface="David" panose="020E0502060401010101" pitchFamily="34" charset="-79"/>
                <a:cs typeface="David" panose="020E0502060401010101" pitchFamily="34" charset="-79"/>
              </a:rPr>
              <a:t> - </a:t>
            </a:r>
            <a:r>
              <a:rPr lang="he-IL" sz="3000" b="1" dirty="0" err="1">
                <a:latin typeface="David" panose="020E0502060401010101" pitchFamily="34" charset="-79"/>
                <a:cs typeface="David" panose="020E0502060401010101" pitchFamily="34" charset="-79"/>
              </a:rPr>
              <a:t>אישומים</a:t>
            </a:r>
            <a:r>
              <a:rPr lang="he-IL" sz="3000" b="1" dirty="0">
                <a:latin typeface="David" panose="020E0502060401010101" pitchFamily="34" charset="-79"/>
                <a:cs typeface="David" panose="020E0502060401010101" pitchFamily="34" charset="-79"/>
              </a:rPr>
              <a:t>, מאשימים ומהלך המשפט </a:t>
            </a: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a:t>
            </a:r>
            <a:r>
              <a:rPr lang="he-IL" sz="3400" b="1" dirty="0" err="1">
                <a:latin typeface="David" panose="020E0502060401010101" pitchFamily="34" charset="-79"/>
                <a:cs typeface="David" panose="020E0502060401010101" pitchFamily="34" charset="-79"/>
              </a:rPr>
              <a:t>המאשמים</a:t>
            </a:r>
            <a:r>
              <a:rPr lang="he-IL" sz="3400" b="1" dirty="0">
                <a:latin typeface="David" panose="020E0502060401010101" pitchFamily="34" charset="-79"/>
                <a:cs typeface="David" panose="020E0502060401010101" pitchFamily="34" charset="-79"/>
              </a:rPr>
              <a:t> הראשונים" ומחזה ה"עננים" של </a:t>
            </a:r>
            <a:r>
              <a:rPr lang="he-IL" sz="3400" b="1" dirty="0" err="1">
                <a:latin typeface="David" panose="020E0502060401010101" pitchFamily="34" charset="-79"/>
                <a:cs typeface="David" panose="020E0502060401010101" pitchFamily="34" charset="-79"/>
              </a:rPr>
              <a:t>אריסטופאניס</a:t>
            </a:r>
            <a:endParaRPr lang="he-IL" sz="3400" b="1" dirty="0">
              <a:latin typeface="David" panose="020E0502060401010101" pitchFamily="34" charset="-79"/>
              <a:cs typeface="David" panose="020E0502060401010101" pitchFamily="34" charset="-79"/>
            </a:endParaRP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"המאשימים השניים"</a:t>
            </a:r>
            <a:r>
              <a:rPr lang="en-US" sz="3400" b="1" dirty="0">
                <a:latin typeface="David" panose="020E0502060401010101" pitchFamily="34" charset="-79"/>
                <a:cs typeface="David" panose="020E0502060401010101" pitchFamily="34" charset="-79"/>
              </a:rPr>
              <a:t> </a:t>
            </a:r>
            <a:r>
              <a:rPr lang="he-IL" sz="3400" b="1" dirty="0">
                <a:latin typeface="David" panose="020E0502060401010101" pitchFamily="34" charset="-79"/>
                <a:cs typeface="David" panose="020E0502060401010101" pitchFamily="34" charset="-79"/>
              </a:rPr>
              <a:t>וכתב האישום הרשמי</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סיפור האורקל בדלפי ומסעו של </a:t>
            </a:r>
            <a:r>
              <a:rPr lang="he-IL" sz="3000" b="1" dirty="0" err="1">
                <a:latin typeface="David" panose="020E0502060401010101" pitchFamily="34" charset="-79"/>
                <a:cs typeface="David" panose="020E0502060401010101" pitchFamily="34" charset="-79"/>
              </a:rPr>
              <a:t>סוקראטס</a:t>
            </a:r>
            <a:r>
              <a:rPr lang="he-IL" sz="3000" b="1" dirty="0">
                <a:latin typeface="David" panose="020E0502060401010101" pitchFamily="34" charset="-79"/>
                <a:cs typeface="David" panose="020E0502060401010101" pitchFamily="34" charset="-79"/>
              </a:rPr>
              <a:t> אחר החכמה</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"יודע שאינני יודע"</a:t>
            </a: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תיאורים של החיים הפילוסופים באפולוגיה</a:t>
            </a:r>
          </a:p>
          <a:p>
            <a:pPr marL="914400" lvl="1" indent="-457200" algn="r" rtl="1">
              <a:buFont typeface="+mj-lt"/>
              <a:buAutoNum type="arabicPeriod"/>
            </a:pPr>
            <a:r>
              <a:rPr lang="he-IL" sz="3000" b="1" dirty="0" err="1">
                <a:latin typeface="David" panose="020E0502060401010101" pitchFamily="34" charset="-79"/>
                <a:cs typeface="David" panose="020E0502060401010101" pitchFamily="34" charset="-79"/>
              </a:rPr>
              <a:t>סוקראטס</a:t>
            </a:r>
            <a:r>
              <a:rPr lang="he-IL" sz="3000" b="1" dirty="0">
                <a:latin typeface="David" panose="020E0502060401010101" pitchFamily="34" charset="-79"/>
                <a:cs typeface="David" panose="020E0502060401010101" pitchFamily="34" charset="-79"/>
              </a:rPr>
              <a:t> כדורבן</a:t>
            </a:r>
          </a:p>
          <a:p>
            <a:pPr marL="914400" lvl="1" indent="-457200" algn="r" rtl="1">
              <a:buFont typeface="+mj-lt"/>
              <a:buAutoNum type="arabicPeriod"/>
            </a:pPr>
            <a:r>
              <a:rPr lang="he-IL" sz="3000" b="1" dirty="0" err="1">
                <a:latin typeface="David" panose="020E0502060401010101" pitchFamily="34" charset="-79"/>
                <a:cs typeface="David" panose="020E0502060401010101" pitchFamily="34" charset="-79"/>
              </a:rPr>
              <a:t>סוקראטס</a:t>
            </a:r>
            <a:r>
              <a:rPr lang="he-IL" sz="3000" b="1" dirty="0">
                <a:latin typeface="David" panose="020E0502060401010101" pitchFamily="34" charset="-79"/>
                <a:cs typeface="David" panose="020E0502060401010101" pitchFamily="34" charset="-79"/>
              </a:rPr>
              <a:t> כמשחית הנוער</a:t>
            </a:r>
          </a:p>
          <a:p>
            <a:pPr marL="914400" lvl="1" indent="-457200" algn="r" rtl="1">
              <a:buFont typeface="+mj-lt"/>
              <a:buAutoNum type="arabicPeriod"/>
            </a:pPr>
            <a:r>
              <a:rPr lang="he-IL" sz="3000" b="1" dirty="0" err="1">
                <a:latin typeface="David" panose="020E0502060401010101" pitchFamily="34" charset="-79"/>
                <a:cs typeface="David" panose="020E0502060401010101" pitchFamily="34" charset="-79"/>
              </a:rPr>
              <a:t>סוקראטס</a:t>
            </a:r>
            <a:r>
              <a:rPr lang="he-IL" sz="3000" b="1" dirty="0">
                <a:latin typeface="David" panose="020E0502060401010101" pitchFamily="34" charset="-79"/>
                <a:cs typeface="David" panose="020E0502060401010101" pitchFamily="34" charset="-79"/>
              </a:rPr>
              <a:t> כמאוהב</a:t>
            </a:r>
          </a:p>
          <a:p>
            <a:pPr marL="914400" lvl="1" indent="-457200" algn="r" rtl="1">
              <a:buFont typeface="+mj-lt"/>
              <a:buAutoNum type="arabicPeriod"/>
            </a:pPr>
            <a:endParaRPr lang="he-IL" sz="3000" b="1" dirty="0">
              <a:latin typeface="David" panose="020E0502060401010101" pitchFamily="34" charset="-79"/>
              <a:cs typeface="David" panose="020E0502060401010101" pitchFamily="34" charset="-79"/>
            </a:endParaRPr>
          </a:p>
          <a:p>
            <a:pPr marL="914400" lvl="1" indent="-457200" algn="r" rtl="1">
              <a:buFont typeface="+mj-lt"/>
              <a:buAutoNum type="arabicPeriod"/>
            </a:pPr>
            <a:endParaRPr lang="he-IL" sz="3000" b="1" dirty="0">
              <a:latin typeface="David" panose="020E0502060401010101" pitchFamily="34" charset="-79"/>
              <a:cs typeface="David" panose="020E0502060401010101" pitchFamily="34" charset="-79"/>
            </a:endParaRPr>
          </a:p>
          <a:p>
            <a:pPr marL="0" indent="0" algn="r" rtl="1">
              <a:buNone/>
            </a:pPr>
            <a:endParaRPr lang="he-IL" b="1" dirty="0">
              <a:latin typeface="David" panose="020E0502060401010101" pitchFamily="34" charset="-79"/>
              <a:cs typeface="David" panose="020E0502060401010101" pitchFamily="34" charset="-79"/>
            </a:endParaRPr>
          </a:p>
          <a:p>
            <a:pPr algn="r" rtl="1"/>
            <a:endParaRPr lang="he-IL" b="1" dirty="0">
              <a:latin typeface="David" panose="020E0502060401010101" pitchFamily="34" charset="-79"/>
              <a:cs typeface="David" panose="020E0502060401010101" pitchFamily="34" charset="-79"/>
            </a:endParaRPr>
          </a:p>
        </p:txBody>
      </p:sp>
      <p:pic>
        <p:nvPicPr>
          <p:cNvPr id="4" name="Picture 3">
            <a:extLst>
              <a:ext uri="{FF2B5EF4-FFF2-40B4-BE49-F238E27FC236}">
                <a16:creationId xmlns:a16="http://schemas.microsoft.com/office/drawing/2014/main" id="{7FBD7104-28D8-4A32-A5E3-9A9A20D1D3BA}"/>
              </a:ext>
            </a:extLst>
          </p:cNvPr>
          <p:cNvPicPr>
            <a:picLocks noChangeAspect="1"/>
          </p:cNvPicPr>
          <p:nvPr/>
        </p:nvPicPr>
        <p:blipFill>
          <a:blip r:embed="rId2"/>
          <a:stretch>
            <a:fillRect/>
          </a:stretch>
        </p:blipFill>
        <p:spPr>
          <a:xfrm>
            <a:off x="0" y="6039138"/>
            <a:ext cx="818862" cy="818862"/>
          </a:xfrm>
          <a:prstGeom prst="rect">
            <a:avLst/>
          </a:prstGeom>
        </p:spPr>
      </p:pic>
    </p:spTree>
    <p:extLst>
      <p:ext uri="{BB962C8B-B14F-4D97-AF65-F5344CB8AC3E}">
        <p14:creationId xmlns:p14="http://schemas.microsoft.com/office/powerpoint/2010/main" val="3846930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CE4A1A-F21C-4469-9D61-EBE6405888FB}"/>
              </a:ext>
            </a:extLst>
          </p:cNvPr>
          <p:cNvPicPr>
            <a:picLocks noChangeAspect="1"/>
          </p:cNvPicPr>
          <p:nvPr/>
        </p:nvPicPr>
        <p:blipFill>
          <a:blip r:embed="rId2"/>
          <a:stretch>
            <a:fillRect/>
          </a:stretch>
        </p:blipFill>
        <p:spPr>
          <a:xfrm>
            <a:off x="0" y="5788057"/>
            <a:ext cx="997971" cy="997971"/>
          </a:xfrm>
          <a:prstGeom prst="rect">
            <a:avLst/>
          </a:prstGeom>
        </p:spPr>
      </p:pic>
      <p:pic>
        <p:nvPicPr>
          <p:cNvPr id="2" name="Picture 1">
            <a:extLst>
              <a:ext uri="{FF2B5EF4-FFF2-40B4-BE49-F238E27FC236}">
                <a16:creationId xmlns:a16="http://schemas.microsoft.com/office/drawing/2014/main" id="{581A6EAD-D36C-4013-BAB1-A9FC0268D7AF}"/>
              </a:ext>
            </a:extLst>
          </p:cNvPr>
          <p:cNvPicPr>
            <a:picLocks noChangeAspect="1"/>
          </p:cNvPicPr>
          <p:nvPr/>
        </p:nvPicPr>
        <p:blipFill>
          <a:blip r:embed="rId3"/>
          <a:stretch>
            <a:fillRect/>
          </a:stretch>
        </p:blipFill>
        <p:spPr>
          <a:xfrm>
            <a:off x="82543" y="1298542"/>
            <a:ext cx="11954974" cy="4286712"/>
          </a:xfrm>
          <a:prstGeom prst="rect">
            <a:avLst/>
          </a:prstGeom>
        </p:spPr>
      </p:pic>
    </p:spTree>
    <p:extLst>
      <p:ext uri="{BB962C8B-B14F-4D97-AF65-F5344CB8AC3E}">
        <p14:creationId xmlns:p14="http://schemas.microsoft.com/office/powerpoint/2010/main" val="733048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C421F0-227C-4AF0-B3E4-CD356D6C67A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000"/>
                    </a14:imgEffect>
                  </a14:imgLayer>
                </a14:imgProps>
              </a:ext>
            </a:extLst>
          </a:blip>
          <a:stretch>
            <a:fillRect/>
          </a:stretch>
        </p:blipFill>
        <p:spPr>
          <a:xfrm>
            <a:off x="5842919" y="0"/>
            <a:ext cx="2075380" cy="2151029"/>
          </a:xfrm>
          <a:prstGeom prst="rect">
            <a:avLst/>
          </a:prstGeom>
          <a:solidFill>
            <a:schemeClr val="tx1">
              <a:alpha val="10000"/>
            </a:schemeClr>
          </a:solidFill>
        </p:spPr>
      </p:pic>
      <p:pic>
        <p:nvPicPr>
          <p:cNvPr id="3" name="Picture 2">
            <a:extLst>
              <a:ext uri="{FF2B5EF4-FFF2-40B4-BE49-F238E27FC236}">
                <a16:creationId xmlns:a16="http://schemas.microsoft.com/office/drawing/2014/main" id="{9B8CA482-A513-43F4-B190-773145E71097}"/>
              </a:ext>
            </a:extLst>
          </p:cNvPr>
          <p:cNvPicPr>
            <a:picLocks noChangeAspect="1"/>
          </p:cNvPicPr>
          <p:nvPr/>
        </p:nvPicPr>
        <p:blipFill>
          <a:blip r:embed="rId4"/>
          <a:stretch>
            <a:fillRect/>
          </a:stretch>
        </p:blipFill>
        <p:spPr>
          <a:xfrm>
            <a:off x="403720" y="1654867"/>
            <a:ext cx="2647657" cy="3548266"/>
          </a:xfrm>
          <a:prstGeom prst="rect">
            <a:avLst/>
          </a:prstGeom>
        </p:spPr>
      </p:pic>
      <p:sp>
        <p:nvSpPr>
          <p:cNvPr id="4" name="TextBox 3">
            <a:extLst>
              <a:ext uri="{FF2B5EF4-FFF2-40B4-BE49-F238E27FC236}">
                <a16:creationId xmlns:a16="http://schemas.microsoft.com/office/drawing/2014/main" id="{CECDD938-C42F-4A36-8948-2A661304FF75}"/>
              </a:ext>
            </a:extLst>
          </p:cNvPr>
          <p:cNvSpPr txBox="1"/>
          <p:nvPr/>
        </p:nvSpPr>
        <p:spPr>
          <a:xfrm>
            <a:off x="3839356" y="2147079"/>
            <a:ext cx="7037797" cy="2862322"/>
          </a:xfrm>
          <a:prstGeom prst="rect">
            <a:avLst/>
          </a:prstGeom>
          <a:noFill/>
        </p:spPr>
        <p:txBody>
          <a:bodyPr wrap="square" rtlCol="0">
            <a:spAutoFit/>
          </a:bodyPr>
          <a:lstStyle/>
          <a:p>
            <a:pPr algn="just" rtl="1"/>
            <a:r>
              <a:rPr lang="he-IL" sz="3600" dirty="0">
                <a:solidFill>
                  <a:schemeClr val="bg1"/>
                </a:solidFill>
                <a:latin typeface="FrankRuehl" panose="020E0503060101010101" pitchFamily="34" charset="-79"/>
                <a:cs typeface="FrankRuehl" panose="020E0503060101010101" pitchFamily="34" charset="-79"/>
              </a:rPr>
              <a:t>"התיאור האמין ביותר של המסורת הפילוסופית האירופאית הוא של רצף הערות שוליים על אפלטון."</a:t>
            </a:r>
          </a:p>
          <a:p>
            <a:pPr algn="just" rtl="1"/>
            <a:endParaRPr lang="he-IL" sz="3600" dirty="0">
              <a:solidFill>
                <a:schemeClr val="bg1"/>
              </a:solidFill>
              <a:latin typeface="FrankRuehl" panose="020E0503060101010101" pitchFamily="34" charset="-79"/>
              <a:cs typeface="FrankRuehl" panose="020E0503060101010101" pitchFamily="34" charset="-79"/>
            </a:endParaRPr>
          </a:p>
          <a:p>
            <a:pPr algn="ctr" rtl="1"/>
            <a:r>
              <a:rPr lang="he-IL" sz="3600" dirty="0">
                <a:solidFill>
                  <a:schemeClr val="bg1"/>
                </a:solidFill>
                <a:latin typeface="FrankRuehl" panose="020E0503060101010101" pitchFamily="34" charset="-79"/>
                <a:cs typeface="FrankRuehl" panose="020E0503060101010101" pitchFamily="34" charset="-79"/>
              </a:rPr>
              <a:t>-אלפרד נורת' </a:t>
            </a:r>
            <a:r>
              <a:rPr lang="he-IL" sz="3600" dirty="0" err="1">
                <a:solidFill>
                  <a:schemeClr val="bg1"/>
                </a:solidFill>
                <a:latin typeface="FrankRuehl" panose="020E0503060101010101" pitchFamily="34" charset="-79"/>
                <a:cs typeface="FrankRuehl" panose="020E0503060101010101" pitchFamily="34" charset="-79"/>
              </a:rPr>
              <a:t>ווייטהֶד</a:t>
            </a:r>
            <a:endParaRPr lang="x-none" sz="3600" dirty="0">
              <a:solidFill>
                <a:schemeClr val="bg1"/>
              </a:solidFill>
              <a:latin typeface="FrankRuehl" panose="020E0503060101010101" pitchFamily="34" charset="-79"/>
              <a:cs typeface="FrankRuehl" panose="020E0503060101010101" pitchFamily="34" charset="-79"/>
            </a:endParaRPr>
          </a:p>
        </p:txBody>
      </p:sp>
    </p:spTree>
    <p:extLst>
      <p:ext uri="{BB962C8B-B14F-4D97-AF65-F5344CB8AC3E}">
        <p14:creationId xmlns:p14="http://schemas.microsoft.com/office/powerpoint/2010/main" val="303153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DE84A5F-03E2-46A2-9D5A-C15F08CA2E3D}"/>
              </a:ext>
            </a:extLst>
          </p:cNvPr>
          <p:cNvPicPr>
            <a:picLocks noChangeAspect="1"/>
          </p:cNvPicPr>
          <p:nvPr/>
        </p:nvPicPr>
        <p:blipFill>
          <a:blip r:embed="rId3"/>
          <a:stretch>
            <a:fillRect/>
          </a:stretch>
        </p:blipFill>
        <p:spPr>
          <a:xfrm>
            <a:off x="0" y="5982616"/>
            <a:ext cx="863600" cy="863600"/>
          </a:xfrm>
          <a:prstGeom prst="rect">
            <a:avLst/>
          </a:prstGeom>
        </p:spPr>
      </p:pic>
      <p:pic>
        <p:nvPicPr>
          <p:cNvPr id="3" name="Picture 2">
            <a:extLst>
              <a:ext uri="{FF2B5EF4-FFF2-40B4-BE49-F238E27FC236}">
                <a16:creationId xmlns:a16="http://schemas.microsoft.com/office/drawing/2014/main" id="{6EF2121F-52EE-476E-B8D2-BE2481F77F5A}"/>
              </a:ext>
            </a:extLst>
          </p:cNvPr>
          <p:cNvPicPr>
            <a:picLocks noChangeAspect="1"/>
          </p:cNvPicPr>
          <p:nvPr/>
        </p:nvPicPr>
        <p:blipFill>
          <a:blip r:embed="rId4"/>
          <a:stretch>
            <a:fillRect/>
          </a:stretch>
        </p:blipFill>
        <p:spPr>
          <a:xfrm>
            <a:off x="7063973" y="20631"/>
            <a:ext cx="5128027" cy="6837369"/>
          </a:xfrm>
          <a:prstGeom prst="rect">
            <a:avLst/>
          </a:prstGeom>
        </p:spPr>
      </p:pic>
      <p:sp>
        <p:nvSpPr>
          <p:cNvPr id="4" name="TextBox 3">
            <a:extLst>
              <a:ext uri="{FF2B5EF4-FFF2-40B4-BE49-F238E27FC236}">
                <a16:creationId xmlns:a16="http://schemas.microsoft.com/office/drawing/2014/main" id="{5AD2EDBD-1A9F-4634-8371-239C3C8DCB97}"/>
              </a:ext>
            </a:extLst>
          </p:cNvPr>
          <p:cNvSpPr txBox="1"/>
          <p:nvPr/>
        </p:nvSpPr>
        <p:spPr>
          <a:xfrm>
            <a:off x="71920" y="0"/>
            <a:ext cx="6904234" cy="1815882"/>
          </a:xfrm>
          <a:prstGeom prst="rect">
            <a:avLst/>
          </a:prstGeom>
          <a:noFill/>
        </p:spPr>
        <p:txBody>
          <a:bodyPr wrap="square" rtlCol="0">
            <a:spAutoFit/>
          </a:bodyPr>
          <a:lstStyle/>
          <a:p>
            <a:pPr algn="ctr"/>
            <a:r>
              <a:rPr lang="el-GR" sz="4000" b="1" dirty="0">
                <a:latin typeface="GFS Porson" panose="02000000000000000000" pitchFamily="50" charset="-95"/>
              </a:rPr>
              <a:t>Σωκράτης</a:t>
            </a:r>
          </a:p>
          <a:p>
            <a:pPr algn="ctr"/>
            <a:r>
              <a:rPr lang="he-IL" sz="4000" b="1" dirty="0" err="1">
                <a:latin typeface="David" panose="020E0502060401010101" pitchFamily="34" charset="-79"/>
                <a:cs typeface="David" panose="020E0502060401010101" pitchFamily="34" charset="-79"/>
              </a:rPr>
              <a:t>סוקראטס</a:t>
            </a:r>
            <a:endParaRPr lang="en-US" sz="4000" b="1" dirty="0">
              <a:latin typeface="David" panose="020E0502060401010101" pitchFamily="34" charset="-79"/>
              <a:cs typeface="David" panose="020E0502060401010101" pitchFamily="34" charset="-79"/>
            </a:endParaRPr>
          </a:p>
          <a:p>
            <a:pPr algn="ctr"/>
            <a:r>
              <a:rPr lang="he-IL" sz="2800" b="1" dirty="0">
                <a:latin typeface="David" panose="020E0502060401010101" pitchFamily="34" charset="-79"/>
                <a:cs typeface="David" panose="020E0502060401010101" pitchFamily="34" charset="-79"/>
              </a:rPr>
              <a:t>469-399 לפנה"ס</a:t>
            </a:r>
          </a:p>
        </p:txBody>
      </p:sp>
      <p:sp>
        <p:nvSpPr>
          <p:cNvPr id="5" name="TextBox 4">
            <a:extLst>
              <a:ext uri="{FF2B5EF4-FFF2-40B4-BE49-F238E27FC236}">
                <a16:creationId xmlns:a16="http://schemas.microsoft.com/office/drawing/2014/main" id="{85CEA41F-411B-4F46-9D25-7D8EC38E4C4B}"/>
              </a:ext>
            </a:extLst>
          </p:cNvPr>
          <p:cNvSpPr txBox="1"/>
          <p:nvPr/>
        </p:nvSpPr>
        <p:spPr>
          <a:xfrm>
            <a:off x="595902" y="2562152"/>
            <a:ext cx="5856270" cy="1754326"/>
          </a:xfrm>
          <a:prstGeom prst="rect">
            <a:avLst/>
          </a:prstGeom>
          <a:noFill/>
        </p:spPr>
        <p:txBody>
          <a:bodyPr wrap="square" rtlCol="0">
            <a:spAutoFit/>
          </a:bodyPr>
          <a:lstStyle/>
          <a:p>
            <a:pPr algn="just" rtl="1"/>
            <a:r>
              <a:rPr lang="he-IL" sz="2800" b="1" dirty="0">
                <a:latin typeface="David" panose="020E0502060401010101" pitchFamily="34" charset="-79"/>
                <a:cs typeface="David" panose="020E0502060401010101" pitchFamily="34" charset="-79"/>
              </a:rPr>
              <a:t>"</a:t>
            </a:r>
            <a:r>
              <a:rPr lang="he-IL" sz="2800" b="1" dirty="0" err="1">
                <a:latin typeface="David" panose="020E0502060401010101" pitchFamily="34" charset="-79"/>
                <a:cs typeface="David" panose="020E0502060401010101" pitchFamily="34" charset="-79"/>
              </a:rPr>
              <a:t>סוקראטס</a:t>
            </a:r>
            <a:r>
              <a:rPr lang="he-IL" sz="2800" b="1" dirty="0">
                <a:latin typeface="David" panose="020E0502060401010101" pitchFamily="34" charset="-79"/>
                <a:cs typeface="David" panose="020E0502060401010101" pitchFamily="34" charset="-79"/>
              </a:rPr>
              <a:t>, מי שהוריד את הפילוסופיה מן השמים והכריח אותה להתהלך בערי בני האדם."</a:t>
            </a:r>
          </a:p>
          <a:p>
            <a:pPr algn="just" rtl="1"/>
            <a:endParaRPr lang="he-IL" sz="2400" b="1" dirty="0">
              <a:latin typeface="David" panose="020E0502060401010101" pitchFamily="34" charset="-79"/>
              <a:cs typeface="David" panose="020E0502060401010101" pitchFamily="34" charset="-79"/>
            </a:endParaRPr>
          </a:p>
        </p:txBody>
      </p:sp>
      <p:pic>
        <p:nvPicPr>
          <p:cNvPr id="11" name="Picture 10">
            <a:extLst>
              <a:ext uri="{FF2B5EF4-FFF2-40B4-BE49-F238E27FC236}">
                <a16:creationId xmlns:a16="http://schemas.microsoft.com/office/drawing/2014/main" id="{B2CFCFE9-7ED0-4837-92ED-1CDA45C67770}"/>
              </a:ext>
            </a:extLst>
          </p:cNvPr>
          <p:cNvPicPr>
            <a:picLocks noChangeAspect="1"/>
          </p:cNvPicPr>
          <p:nvPr/>
        </p:nvPicPr>
        <p:blipFill>
          <a:blip r:embed="rId3"/>
          <a:stretch>
            <a:fillRect/>
          </a:stretch>
        </p:blipFill>
        <p:spPr>
          <a:xfrm>
            <a:off x="0" y="5994400"/>
            <a:ext cx="863600" cy="863600"/>
          </a:xfrm>
          <a:prstGeom prst="rect">
            <a:avLst/>
          </a:prstGeom>
        </p:spPr>
      </p:pic>
    </p:spTree>
    <p:extLst>
      <p:ext uri="{BB962C8B-B14F-4D97-AF65-F5344CB8AC3E}">
        <p14:creationId xmlns:p14="http://schemas.microsoft.com/office/powerpoint/2010/main" val="4218787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84B6BB-FB7C-40C4-8744-74C1A6A45AEF}"/>
              </a:ext>
            </a:extLst>
          </p:cNvPr>
          <p:cNvPicPr>
            <a:picLocks noChangeAspect="1"/>
          </p:cNvPicPr>
          <p:nvPr/>
        </p:nvPicPr>
        <p:blipFill>
          <a:blip r:embed="rId2"/>
          <a:stretch>
            <a:fillRect/>
          </a:stretch>
        </p:blipFill>
        <p:spPr>
          <a:xfrm>
            <a:off x="4133850" y="1228725"/>
            <a:ext cx="3924300" cy="4400550"/>
          </a:xfrm>
          <a:prstGeom prst="rect">
            <a:avLst/>
          </a:prstGeom>
        </p:spPr>
      </p:pic>
      <p:sp>
        <p:nvSpPr>
          <p:cNvPr id="4" name="TextBox 3">
            <a:extLst>
              <a:ext uri="{FF2B5EF4-FFF2-40B4-BE49-F238E27FC236}">
                <a16:creationId xmlns:a16="http://schemas.microsoft.com/office/drawing/2014/main" id="{F8D3717A-9E39-4E79-8366-5D67B6B6B2C4}"/>
              </a:ext>
            </a:extLst>
          </p:cNvPr>
          <p:cNvSpPr txBox="1"/>
          <p:nvPr/>
        </p:nvSpPr>
        <p:spPr>
          <a:xfrm>
            <a:off x="4133850" y="5854045"/>
            <a:ext cx="3784665" cy="369332"/>
          </a:xfrm>
          <a:prstGeom prst="rect">
            <a:avLst/>
          </a:prstGeom>
          <a:noFill/>
        </p:spPr>
        <p:txBody>
          <a:bodyPr wrap="square" rtlCol="0">
            <a:spAutoFit/>
          </a:bodyPr>
          <a:lstStyle/>
          <a:p>
            <a:pPr algn="ctr"/>
            <a:r>
              <a:rPr lang="he-IL" b="1" dirty="0">
                <a:solidFill>
                  <a:schemeClr val="bg1"/>
                </a:solidFill>
              </a:rPr>
              <a:t>428-347 </a:t>
            </a:r>
            <a:r>
              <a:rPr lang="he-IL" b="1" dirty="0" err="1">
                <a:solidFill>
                  <a:schemeClr val="bg1"/>
                </a:solidFill>
              </a:rPr>
              <a:t>לפניה"ס</a:t>
            </a:r>
            <a:endParaRPr lang="x-none" b="1" dirty="0">
              <a:solidFill>
                <a:schemeClr val="bg1"/>
              </a:solidFill>
            </a:endParaRPr>
          </a:p>
        </p:txBody>
      </p:sp>
      <p:sp>
        <p:nvSpPr>
          <p:cNvPr id="10" name="TextBox 9">
            <a:extLst>
              <a:ext uri="{FF2B5EF4-FFF2-40B4-BE49-F238E27FC236}">
                <a16:creationId xmlns:a16="http://schemas.microsoft.com/office/drawing/2014/main" id="{5F0BB61F-15E9-457C-A8D1-0DCECF1C7EFC}"/>
              </a:ext>
            </a:extLst>
          </p:cNvPr>
          <p:cNvSpPr txBox="1"/>
          <p:nvPr/>
        </p:nvSpPr>
        <p:spPr>
          <a:xfrm>
            <a:off x="3966425" y="151507"/>
            <a:ext cx="4119513" cy="1077218"/>
          </a:xfrm>
          <a:prstGeom prst="rect">
            <a:avLst/>
          </a:prstGeom>
          <a:noFill/>
        </p:spPr>
        <p:txBody>
          <a:bodyPr wrap="square" rtlCol="0">
            <a:spAutoFit/>
          </a:bodyPr>
          <a:lstStyle/>
          <a:p>
            <a:pPr algn="ctr"/>
            <a:r>
              <a:rPr lang="el-GR" sz="3200" b="1" dirty="0">
                <a:solidFill>
                  <a:schemeClr val="bg1"/>
                </a:solidFill>
                <a:latin typeface="GFS Porson" panose="02000000000000000000" pitchFamily="50" charset="-95"/>
              </a:rPr>
              <a:t>Πλάτων</a:t>
            </a:r>
          </a:p>
          <a:p>
            <a:pPr algn="ctr"/>
            <a:r>
              <a:rPr lang="he-IL" sz="3200" b="1" dirty="0">
                <a:solidFill>
                  <a:schemeClr val="bg1"/>
                </a:solidFill>
                <a:latin typeface="David" panose="020E0502060401010101" pitchFamily="34" charset="-79"/>
                <a:cs typeface="David" panose="020E0502060401010101" pitchFamily="34" charset="-79"/>
              </a:rPr>
              <a:t>אפלטון</a:t>
            </a:r>
            <a:endParaRPr lang="x-none" sz="3200" b="1" dirty="0">
              <a:solidFill>
                <a:schemeClr val="bg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027679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DFFB12-30F6-4325-851D-ED596096930A}"/>
              </a:ext>
            </a:extLst>
          </p:cNvPr>
          <p:cNvSpPr txBox="1"/>
          <p:nvPr/>
        </p:nvSpPr>
        <p:spPr>
          <a:xfrm>
            <a:off x="1680420" y="6242447"/>
            <a:ext cx="5024487" cy="615553"/>
          </a:xfrm>
          <a:prstGeom prst="rect">
            <a:avLst/>
          </a:prstGeom>
          <a:noFill/>
        </p:spPr>
        <p:txBody>
          <a:bodyPr wrap="square" rtlCol="0">
            <a:spAutoFit/>
          </a:bodyPr>
          <a:lstStyle/>
          <a:p>
            <a:pPr algn="ctr" rtl="1"/>
            <a:r>
              <a:rPr lang="he-IL" dirty="0">
                <a:solidFill>
                  <a:schemeClr val="bg1"/>
                </a:solidFill>
              </a:rPr>
              <a:t>"פריס חוטף את הלנה לטרויה"</a:t>
            </a:r>
          </a:p>
          <a:p>
            <a:pPr algn="ctr" rtl="1"/>
            <a:r>
              <a:rPr lang="en-US" sz="1600" b="1" i="1" dirty="0">
                <a:solidFill>
                  <a:schemeClr val="bg1"/>
                </a:solidFill>
              </a:rPr>
              <a:t>Gavin Hamilton</a:t>
            </a:r>
            <a:endParaRPr lang="x-none" sz="1600" b="1" i="1" dirty="0">
              <a:solidFill>
                <a:schemeClr val="bg1"/>
              </a:solidFill>
            </a:endParaRPr>
          </a:p>
        </p:txBody>
      </p:sp>
      <p:pic>
        <p:nvPicPr>
          <p:cNvPr id="4" name="Picture 3">
            <a:extLst>
              <a:ext uri="{FF2B5EF4-FFF2-40B4-BE49-F238E27FC236}">
                <a16:creationId xmlns:a16="http://schemas.microsoft.com/office/drawing/2014/main" id="{283E079D-A4A7-4681-A205-F4E9F4383AC7}"/>
              </a:ext>
            </a:extLst>
          </p:cNvPr>
          <p:cNvPicPr>
            <a:picLocks noChangeAspect="1"/>
          </p:cNvPicPr>
          <p:nvPr/>
        </p:nvPicPr>
        <p:blipFill>
          <a:blip r:embed="rId2"/>
          <a:stretch>
            <a:fillRect/>
          </a:stretch>
        </p:blipFill>
        <p:spPr>
          <a:xfrm>
            <a:off x="0" y="0"/>
            <a:ext cx="4694548" cy="6430552"/>
          </a:xfrm>
          <a:prstGeom prst="rect">
            <a:avLst/>
          </a:prstGeom>
        </p:spPr>
      </p:pic>
      <p:sp>
        <p:nvSpPr>
          <p:cNvPr id="6" name="TextBox 5">
            <a:extLst>
              <a:ext uri="{FF2B5EF4-FFF2-40B4-BE49-F238E27FC236}">
                <a16:creationId xmlns:a16="http://schemas.microsoft.com/office/drawing/2014/main" id="{749D7BC1-975A-45AD-BA75-00764926A265}"/>
              </a:ext>
            </a:extLst>
          </p:cNvPr>
          <p:cNvSpPr txBox="1"/>
          <p:nvPr/>
        </p:nvSpPr>
        <p:spPr>
          <a:xfrm>
            <a:off x="89554" y="6472073"/>
            <a:ext cx="4515439" cy="276999"/>
          </a:xfrm>
          <a:prstGeom prst="rect">
            <a:avLst/>
          </a:prstGeom>
          <a:noFill/>
        </p:spPr>
        <p:txBody>
          <a:bodyPr wrap="square" rtlCol="0">
            <a:spAutoFit/>
          </a:bodyPr>
          <a:lstStyle/>
          <a:p>
            <a:pPr algn="ctr"/>
            <a:r>
              <a:rPr lang="he-IL" sz="1200" b="1" dirty="0" err="1"/>
              <a:t>סוקראטס</a:t>
            </a:r>
            <a:r>
              <a:rPr lang="he-IL" sz="1200" b="1" dirty="0"/>
              <a:t> מתעמת עם </a:t>
            </a:r>
            <a:r>
              <a:rPr lang="he-IL" sz="1200" b="1" dirty="0" err="1"/>
              <a:t>מליטוס</a:t>
            </a:r>
            <a:r>
              <a:rPr lang="he-IL" sz="1200" b="1" dirty="0"/>
              <a:t> במשפטו</a:t>
            </a:r>
            <a:endParaRPr lang="x-none" sz="1200" b="1" dirty="0"/>
          </a:p>
        </p:txBody>
      </p:sp>
      <p:sp>
        <p:nvSpPr>
          <p:cNvPr id="7" name="TextBox 6">
            <a:extLst>
              <a:ext uri="{FF2B5EF4-FFF2-40B4-BE49-F238E27FC236}">
                <a16:creationId xmlns:a16="http://schemas.microsoft.com/office/drawing/2014/main" id="{5D9AD504-3BCD-48C1-8E50-8068BD640386}"/>
              </a:ext>
            </a:extLst>
          </p:cNvPr>
          <p:cNvSpPr txBox="1"/>
          <p:nvPr/>
        </p:nvSpPr>
        <p:spPr>
          <a:xfrm>
            <a:off x="5608947" y="179606"/>
            <a:ext cx="5307291" cy="400110"/>
          </a:xfrm>
          <a:prstGeom prst="rect">
            <a:avLst/>
          </a:prstGeom>
          <a:noFill/>
        </p:spPr>
        <p:txBody>
          <a:bodyPr wrap="square" rtlCol="0">
            <a:spAutoFit/>
          </a:bodyPr>
          <a:lstStyle/>
          <a:p>
            <a:pPr algn="ctr"/>
            <a:r>
              <a:rPr lang="he-IL" sz="2000" b="1" dirty="0">
                <a:latin typeface="David" panose="020E0502060401010101" pitchFamily="34" charset="-79"/>
                <a:cs typeface="David" panose="020E0502060401010101" pitchFamily="34" charset="-79"/>
              </a:rPr>
              <a:t>משפטו של </a:t>
            </a:r>
            <a:r>
              <a:rPr lang="he-IL" sz="2000" b="1" dirty="0" err="1">
                <a:latin typeface="David" panose="020E0502060401010101" pitchFamily="34" charset="-79"/>
                <a:cs typeface="David" panose="020E0502060401010101" pitchFamily="34" charset="-79"/>
              </a:rPr>
              <a:t>סוקראטס</a:t>
            </a:r>
            <a:r>
              <a:rPr lang="he-IL" sz="2000" b="1" dirty="0">
                <a:latin typeface="David" panose="020E0502060401010101" pitchFamily="34" charset="-79"/>
                <a:cs typeface="David" panose="020E0502060401010101" pitchFamily="34" charset="-79"/>
              </a:rPr>
              <a:t> – הפרטים יבשים</a:t>
            </a:r>
          </a:p>
        </p:txBody>
      </p:sp>
      <p:sp>
        <p:nvSpPr>
          <p:cNvPr id="8" name="TextBox 7">
            <a:extLst>
              <a:ext uri="{FF2B5EF4-FFF2-40B4-BE49-F238E27FC236}">
                <a16:creationId xmlns:a16="http://schemas.microsoft.com/office/drawing/2014/main" id="{C710C296-EB46-4CBC-9C47-AE52D57222B3}"/>
              </a:ext>
            </a:extLst>
          </p:cNvPr>
          <p:cNvSpPr txBox="1"/>
          <p:nvPr/>
        </p:nvSpPr>
        <p:spPr>
          <a:xfrm>
            <a:off x="5357472" y="922340"/>
            <a:ext cx="6334813" cy="4585871"/>
          </a:xfrm>
          <a:prstGeom prst="rect">
            <a:avLst/>
          </a:prstGeom>
          <a:noFill/>
        </p:spPr>
        <p:txBody>
          <a:bodyPr wrap="square" rtlCol="0">
            <a:spAutoFit/>
          </a:bodyPr>
          <a:lstStyle/>
          <a:p>
            <a:pPr marL="342900" indent="-342900" algn="r" rtl="1">
              <a:buAutoNum type="arabicPeriod"/>
            </a:pPr>
            <a:r>
              <a:rPr lang="he-IL" sz="2400" b="1" dirty="0">
                <a:latin typeface="David" panose="020E0502060401010101" pitchFamily="34" charset="-79"/>
                <a:cs typeface="David" panose="020E0502060401010101" pitchFamily="34" charset="-79"/>
              </a:rPr>
              <a:t>התנהל מול חבר מושבעים של 500 אזרחים אתונאים (הדיוטות)</a:t>
            </a:r>
          </a:p>
          <a:p>
            <a:pPr marL="342900" indent="-342900" algn="r" rtl="1">
              <a:buAutoNum type="arabicPeriod"/>
            </a:pPr>
            <a:endParaRPr lang="he-IL" sz="2000" b="1" dirty="0">
              <a:latin typeface="David" panose="020E0502060401010101" pitchFamily="34" charset="-79"/>
              <a:cs typeface="David" panose="020E0502060401010101" pitchFamily="34" charset="-79"/>
            </a:endParaRPr>
          </a:p>
          <a:p>
            <a:pPr marL="342900" indent="-342900" algn="r" rtl="1">
              <a:buAutoNum type="arabicPeriod"/>
            </a:pPr>
            <a:r>
              <a:rPr lang="he-IL" sz="2400" b="1" dirty="0">
                <a:latin typeface="David" panose="020E0502060401010101" pitchFamily="34" charset="-79"/>
                <a:cs typeface="David" panose="020E0502060401010101" pitchFamily="34" charset="-79"/>
              </a:rPr>
              <a:t>3 נאשמים הגישו כתב אישום רשמי נגד </a:t>
            </a:r>
            <a:r>
              <a:rPr lang="he-IL" sz="2400" b="1" dirty="0" err="1">
                <a:latin typeface="David" panose="020E0502060401010101" pitchFamily="34" charset="-79"/>
                <a:cs typeface="David" panose="020E0502060401010101" pitchFamily="34" charset="-79"/>
              </a:rPr>
              <a:t>סוקראטס</a:t>
            </a:r>
            <a:r>
              <a:rPr lang="he-IL" sz="2400" b="1" dirty="0">
                <a:latin typeface="David" panose="020E0502060401010101" pitchFamily="34" charset="-79"/>
                <a:cs typeface="David" panose="020E0502060401010101" pitchFamily="34" charset="-79"/>
              </a:rPr>
              <a:t>:</a:t>
            </a:r>
          </a:p>
          <a:p>
            <a:pPr marL="800100" lvl="1" indent="-342900" algn="r" rtl="1">
              <a:buAutoNum type="arabicPeriod"/>
            </a:pPr>
            <a:r>
              <a:rPr lang="he-IL" sz="2800" b="1" dirty="0" err="1">
                <a:latin typeface="David" panose="020E0502060401010101" pitchFamily="34" charset="-79"/>
                <a:cs typeface="David" panose="020E0502060401010101" pitchFamily="34" charset="-79"/>
              </a:rPr>
              <a:t>מליטוס</a:t>
            </a:r>
            <a:r>
              <a:rPr lang="he-IL" sz="2800" b="1" dirty="0">
                <a:latin typeface="David" panose="020E0502060401010101" pitchFamily="34" charset="-79"/>
                <a:cs typeface="David" panose="020E0502060401010101" pitchFamily="34" charset="-79"/>
              </a:rPr>
              <a:t> </a:t>
            </a:r>
            <a:r>
              <a:rPr lang="he-IL" sz="2000" b="1" dirty="0">
                <a:latin typeface="David" panose="020E0502060401010101" pitchFamily="34" charset="-79"/>
                <a:cs typeface="David" panose="020E0502060401010101" pitchFamily="34" charset="-79"/>
              </a:rPr>
              <a:t>(תובע "בשם המשוררים")</a:t>
            </a:r>
          </a:p>
          <a:p>
            <a:pPr marL="800100" lvl="1" indent="-342900" algn="r" rtl="1">
              <a:buAutoNum type="arabicPeriod"/>
            </a:pPr>
            <a:r>
              <a:rPr lang="he-IL" sz="2800" b="1" dirty="0" err="1">
                <a:latin typeface="David" panose="020E0502060401010101" pitchFamily="34" charset="-79"/>
                <a:cs typeface="David" panose="020E0502060401010101" pitchFamily="34" charset="-79"/>
              </a:rPr>
              <a:t>ליקון</a:t>
            </a:r>
            <a:r>
              <a:rPr lang="he-IL" sz="2800" b="1" dirty="0">
                <a:latin typeface="David" panose="020E0502060401010101" pitchFamily="34" charset="-79"/>
                <a:cs typeface="David" panose="020E0502060401010101" pitchFamily="34" charset="-79"/>
              </a:rPr>
              <a:t> </a:t>
            </a:r>
            <a:r>
              <a:rPr lang="he-IL" sz="2000" b="1" dirty="0">
                <a:latin typeface="David" panose="020E0502060401010101" pitchFamily="34" charset="-79"/>
                <a:cs typeface="David" panose="020E0502060401010101" pitchFamily="34" charset="-79"/>
              </a:rPr>
              <a:t>(תובע "בשם הרטוריקנים")</a:t>
            </a:r>
          </a:p>
          <a:p>
            <a:pPr marL="800100" lvl="1" indent="-342900" algn="r" rtl="1">
              <a:buAutoNum type="arabicPeriod"/>
            </a:pPr>
            <a:r>
              <a:rPr lang="he-IL" sz="2800" b="1" dirty="0" err="1">
                <a:latin typeface="David" panose="020E0502060401010101" pitchFamily="34" charset="-79"/>
                <a:cs typeface="David" panose="020E0502060401010101" pitchFamily="34" charset="-79"/>
              </a:rPr>
              <a:t>אניטוס</a:t>
            </a:r>
            <a:r>
              <a:rPr lang="he-IL" sz="2000" b="1" dirty="0">
                <a:latin typeface="David" panose="020E0502060401010101" pitchFamily="34" charset="-79"/>
                <a:cs typeface="David" panose="020E0502060401010101" pitchFamily="34" charset="-79"/>
              </a:rPr>
              <a:t> (תובע בשם בעלי המלאכה והפוליטיקאים")</a:t>
            </a:r>
          </a:p>
          <a:p>
            <a:pPr lvl="1" algn="r" rtl="1"/>
            <a:endParaRPr lang="he-IL" sz="2000" b="1" dirty="0">
              <a:latin typeface="David" panose="020E0502060401010101" pitchFamily="34" charset="-79"/>
              <a:cs typeface="David" panose="020E0502060401010101" pitchFamily="34" charset="-79"/>
            </a:endParaRPr>
          </a:p>
          <a:p>
            <a:pPr marL="342900" indent="-342900" algn="r" rtl="1">
              <a:buAutoNum type="arabicPeriod"/>
            </a:pPr>
            <a:r>
              <a:rPr lang="he-IL" sz="2400" b="1" dirty="0">
                <a:latin typeface="David" panose="020E0502060401010101" pitchFamily="34" charset="-79"/>
                <a:cs typeface="David" panose="020E0502060401010101" pitchFamily="34" charset="-79"/>
              </a:rPr>
              <a:t>"אפולוגיה" = נאום הגנה.  </a:t>
            </a:r>
            <a:r>
              <a:rPr lang="en-US" sz="2400" b="1" i="1" dirty="0">
                <a:latin typeface="David" panose="020E0502060401010101" pitchFamily="34" charset="-79"/>
                <a:cs typeface="David" panose="020E0502060401010101" pitchFamily="34" charset="-79"/>
              </a:rPr>
              <a:t>Apo – logos</a:t>
            </a:r>
          </a:p>
          <a:p>
            <a:pPr marL="342900" indent="-342900" algn="r" rtl="1">
              <a:buAutoNum type="arabicPeriod"/>
            </a:pPr>
            <a:endParaRPr lang="he-IL" sz="2400" b="1" dirty="0">
              <a:latin typeface="David" panose="020E0502060401010101" pitchFamily="34" charset="-79"/>
              <a:cs typeface="David" panose="020E0502060401010101" pitchFamily="34" charset="-79"/>
            </a:endParaRPr>
          </a:p>
          <a:p>
            <a:pPr marL="342900" indent="-342900" algn="r" rtl="1">
              <a:buAutoNum type="arabicPeriod"/>
            </a:pPr>
            <a:r>
              <a:rPr lang="he-IL" sz="2400" b="1" dirty="0" err="1">
                <a:latin typeface="David" panose="020E0502060401010101" pitchFamily="34" charset="-79"/>
                <a:cs typeface="David" panose="020E0502060401010101" pitchFamily="34" charset="-79"/>
              </a:rPr>
              <a:t>סוקראטס</a:t>
            </a:r>
            <a:r>
              <a:rPr lang="he-IL" sz="2400" b="1" dirty="0">
                <a:latin typeface="David" panose="020E0502060401010101" pitchFamily="34" charset="-79"/>
                <a:cs typeface="David" panose="020E0502060401010101" pitchFamily="34" charset="-79"/>
              </a:rPr>
              <a:t> מורשע ברוב דחוק, ואז נגזר דינו למוות ברוב גדול מאד.</a:t>
            </a:r>
            <a:endParaRPr lang="x-none" sz="24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529376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0F75B7-CF4E-4D68-B331-5880779E63CF}"/>
              </a:ext>
            </a:extLst>
          </p:cNvPr>
          <p:cNvPicPr>
            <a:picLocks noChangeAspect="1"/>
          </p:cNvPicPr>
          <p:nvPr/>
        </p:nvPicPr>
        <p:blipFill>
          <a:blip r:embed="rId2"/>
          <a:stretch>
            <a:fillRect/>
          </a:stretch>
        </p:blipFill>
        <p:spPr>
          <a:xfrm>
            <a:off x="0" y="0"/>
            <a:ext cx="4387065" cy="6393295"/>
          </a:xfrm>
          <a:prstGeom prst="rect">
            <a:avLst/>
          </a:prstGeom>
        </p:spPr>
      </p:pic>
      <p:pic>
        <p:nvPicPr>
          <p:cNvPr id="4" name="Picture 3">
            <a:extLst>
              <a:ext uri="{FF2B5EF4-FFF2-40B4-BE49-F238E27FC236}">
                <a16:creationId xmlns:a16="http://schemas.microsoft.com/office/drawing/2014/main" id="{8B28B3B9-A1E9-438D-9CE8-D1CC4356A4D7}"/>
              </a:ext>
            </a:extLst>
          </p:cNvPr>
          <p:cNvPicPr>
            <a:picLocks noChangeAspect="1"/>
          </p:cNvPicPr>
          <p:nvPr/>
        </p:nvPicPr>
        <p:blipFill>
          <a:blip r:embed="rId3"/>
          <a:stretch>
            <a:fillRect/>
          </a:stretch>
        </p:blipFill>
        <p:spPr>
          <a:xfrm>
            <a:off x="6483927" y="958272"/>
            <a:ext cx="5708073" cy="5042846"/>
          </a:xfrm>
          <a:prstGeom prst="rect">
            <a:avLst/>
          </a:prstGeom>
        </p:spPr>
      </p:pic>
      <p:sp>
        <p:nvSpPr>
          <p:cNvPr id="7" name="TextBox 6">
            <a:extLst>
              <a:ext uri="{FF2B5EF4-FFF2-40B4-BE49-F238E27FC236}">
                <a16:creationId xmlns:a16="http://schemas.microsoft.com/office/drawing/2014/main" id="{301D1954-6D2C-4927-8C74-8CCE00893D59}"/>
              </a:ext>
            </a:extLst>
          </p:cNvPr>
          <p:cNvSpPr txBox="1"/>
          <p:nvPr/>
        </p:nvSpPr>
        <p:spPr>
          <a:xfrm>
            <a:off x="-20549" y="6314450"/>
            <a:ext cx="4428162" cy="523220"/>
          </a:xfrm>
          <a:prstGeom prst="rect">
            <a:avLst/>
          </a:prstGeom>
          <a:noFill/>
        </p:spPr>
        <p:txBody>
          <a:bodyPr wrap="square" rtlCol="0">
            <a:spAutoFit/>
          </a:bodyPr>
          <a:lstStyle/>
          <a:p>
            <a:pPr algn="ctr" rtl="1"/>
            <a:r>
              <a:rPr lang="he-IL" sz="1400" b="1" dirty="0">
                <a:latin typeface="David" panose="020E0502060401010101" pitchFamily="34" charset="-79"/>
                <a:cs typeface="David" panose="020E0502060401010101" pitchFamily="34" charset="-79"/>
              </a:rPr>
              <a:t>דיוקן </a:t>
            </a:r>
            <a:r>
              <a:rPr lang="he-IL" sz="1400" b="1" dirty="0" err="1">
                <a:latin typeface="David" panose="020E0502060401010101" pitchFamily="34" charset="-79"/>
                <a:cs typeface="David" panose="020E0502060401010101" pitchFamily="34" charset="-79"/>
              </a:rPr>
              <a:t>אריסטופאניס</a:t>
            </a:r>
            <a:r>
              <a:rPr lang="he-IL" sz="1400" b="1" dirty="0">
                <a:latin typeface="David" panose="020E0502060401010101" pitchFamily="34" charset="-79"/>
                <a:cs typeface="David" panose="020E0502060401010101" pitchFamily="34" charset="-79"/>
              </a:rPr>
              <a:t> </a:t>
            </a:r>
          </a:p>
          <a:p>
            <a:pPr algn="ctr" rtl="1"/>
            <a:r>
              <a:rPr lang="he-IL" sz="1400" b="1" dirty="0">
                <a:latin typeface="David" panose="020E0502060401010101" pitchFamily="34" charset="-79"/>
                <a:cs typeface="David" panose="020E0502060401010101" pitchFamily="34" charset="-79"/>
              </a:rPr>
              <a:t>(מקור יווני)</a:t>
            </a:r>
            <a:endParaRPr lang="x-none" sz="1400" b="1" dirty="0">
              <a:latin typeface="David" panose="020E0502060401010101" pitchFamily="34" charset="-79"/>
              <a:cs typeface="David" panose="020E0502060401010101" pitchFamily="34" charset="-79"/>
            </a:endParaRPr>
          </a:p>
        </p:txBody>
      </p:sp>
      <p:sp>
        <p:nvSpPr>
          <p:cNvPr id="8" name="TextBox 7">
            <a:extLst>
              <a:ext uri="{FF2B5EF4-FFF2-40B4-BE49-F238E27FC236}">
                <a16:creationId xmlns:a16="http://schemas.microsoft.com/office/drawing/2014/main" id="{DCA3BF4A-3769-4123-B6B1-E73D565AAEE1}"/>
              </a:ext>
            </a:extLst>
          </p:cNvPr>
          <p:cNvSpPr txBox="1"/>
          <p:nvPr/>
        </p:nvSpPr>
        <p:spPr>
          <a:xfrm>
            <a:off x="6804313" y="5975896"/>
            <a:ext cx="5067300" cy="338554"/>
          </a:xfrm>
          <a:prstGeom prst="rect">
            <a:avLst/>
          </a:prstGeom>
          <a:noFill/>
        </p:spPr>
        <p:txBody>
          <a:bodyPr wrap="square" rtlCol="0">
            <a:spAutoFit/>
          </a:bodyPr>
          <a:lstStyle/>
          <a:p>
            <a:pPr algn="ctr"/>
            <a:r>
              <a:rPr lang="he-IL" sz="1600" b="1" dirty="0">
                <a:latin typeface="David" panose="020E0502060401010101" pitchFamily="34" charset="-79"/>
                <a:cs typeface="David" panose="020E0502060401010101" pitchFamily="34" charset="-79"/>
              </a:rPr>
              <a:t>איור איטלקי ימי ביניימי של מחזה "העננים"</a:t>
            </a:r>
            <a:endParaRPr lang="x-none" sz="1600" b="1" dirty="0">
              <a:latin typeface="David" panose="020E0502060401010101" pitchFamily="34" charset="-79"/>
              <a:cs typeface="David" panose="020E0502060401010101" pitchFamily="34" charset="-79"/>
            </a:endParaRPr>
          </a:p>
        </p:txBody>
      </p:sp>
      <p:sp>
        <p:nvSpPr>
          <p:cNvPr id="9" name="TextBox 8">
            <a:extLst>
              <a:ext uri="{FF2B5EF4-FFF2-40B4-BE49-F238E27FC236}">
                <a16:creationId xmlns:a16="http://schemas.microsoft.com/office/drawing/2014/main" id="{D945C767-4A3E-493A-BCEB-D3AB3B04BE53}"/>
              </a:ext>
            </a:extLst>
          </p:cNvPr>
          <p:cNvSpPr txBox="1"/>
          <p:nvPr/>
        </p:nvSpPr>
        <p:spPr>
          <a:xfrm>
            <a:off x="3386775" y="60165"/>
            <a:ext cx="7363146" cy="584775"/>
          </a:xfrm>
          <a:prstGeom prst="rect">
            <a:avLst/>
          </a:prstGeom>
          <a:noFill/>
        </p:spPr>
        <p:txBody>
          <a:bodyPr wrap="square" rtlCol="0">
            <a:spAutoFit/>
          </a:bodyPr>
          <a:lstStyle/>
          <a:p>
            <a:pPr algn="ctr" rtl="1"/>
            <a:r>
              <a:rPr lang="he-IL" sz="3200" b="1" dirty="0" err="1">
                <a:latin typeface="David" panose="020E0502060401010101" pitchFamily="34" charset="-79"/>
                <a:cs typeface="David" panose="020E0502060401010101" pitchFamily="34" charset="-79"/>
              </a:rPr>
              <a:t>אריסטופאניס</a:t>
            </a:r>
            <a:r>
              <a:rPr lang="he-IL" sz="3200" b="1" dirty="0">
                <a:latin typeface="David" panose="020E0502060401010101" pitchFamily="34" charset="-79"/>
                <a:cs typeface="David" panose="020E0502060401010101" pitchFamily="34" charset="-79"/>
              </a:rPr>
              <a:t> ומחזה "העננים"</a:t>
            </a:r>
            <a:endParaRPr lang="x-none" sz="32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467280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DFFB12-30F6-4325-851D-ED596096930A}"/>
              </a:ext>
            </a:extLst>
          </p:cNvPr>
          <p:cNvSpPr txBox="1"/>
          <p:nvPr/>
        </p:nvSpPr>
        <p:spPr>
          <a:xfrm>
            <a:off x="1680420" y="6242447"/>
            <a:ext cx="5024487" cy="615553"/>
          </a:xfrm>
          <a:prstGeom prst="rect">
            <a:avLst/>
          </a:prstGeom>
          <a:noFill/>
        </p:spPr>
        <p:txBody>
          <a:bodyPr wrap="square" rtlCol="0">
            <a:spAutoFit/>
          </a:bodyPr>
          <a:lstStyle/>
          <a:p>
            <a:pPr algn="ctr" rtl="1"/>
            <a:r>
              <a:rPr lang="he-IL" dirty="0">
                <a:solidFill>
                  <a:schemeClr val="bg1"/>
                </a:solidFill>
              </a:rPr>
              <a:t>"פריס חוטף את הלנה לטרויה"</a:t>
            </a:r>
          </a:p>
          <a:p>
            <a:pPr algn="ctr" rtl="1"/>
            <a:r>
              <a:rPr lang="en-US" sz="1600" b="1" i="1" dirty="0">
                <a:solidFill>
                  <a:schemeClr val="bg1"/>
                </a:solidFill>
              </a:rPr>
              <a:t>Gavin Hamilton</a:t>
            </a:r>
            <a:endParaRPr lang="x-none" sz="1600" b="1" i="1" dirty="0">
              <a:solidFill>
                <a:schemeClr val="bg1"/>
              </a:solidFill>
            </a:endParaRPr>
          </a:p>
        </p:txBody>
      </p:sp>
      <p:pic>
        <p:nvPicPr>
          <p:cNvPr id="4" name="Picture 3">
            <a:extLst>
              <a:ext uri="{FF2B5EF4-FFF2-40B4-BE49-F238E27FC236}">
                <a16:creationId xmlns:a16="http://schemas.microsoft.com/office/drawing/2014/main" id="{283E079D-A4A7-4681-A205-F4E9F4383AC7}"/>
              </a:ext>
            </a:extLst>
          </p:cNvPr>
          <p:cNvPicPr>
            <a:picLocks noChangeAspect="1"/>
          </p:cNvPicPr>
          <p:nvPr/>
        </p:nvPicPr>
        <p:blipFill>
          <a:blip r:embed="rId2"/>
          <a:stretch>
            <a:fillRect/>
          </a:stretch>
        </p:blipFill>
        <p:spPr>
          <a:xfrm>
            <a:off x="0" y="0"/>
            <a:ext cx="4694548" cy="6430552"/>
          </a:xfrm>
          <a:prstGeom prst="rect">
            <a:avLst/>
          </a:prstGeom>
        </p:spPr>
      </p:pic>
      <p:sp>
        <p:nvSpPr>
          <p:cNvPr id="6" name="TextBox 5">
            <a:extLst>
              <a:ext uri="{FF2B5EF4-FFF2-40B4-BE49-F238E27FC236}">
                <a16:creationId xmlns:a16="http://schemas.microsoft.com/office/drawing/2014/main" id="{749D7BC1-975A-45AD-BA75-00764926A265}"/>
              </a:ext>
            </a:extLst>
          </p:cNvPr>
          <p:cNvSpPr txBox="1"/>
          <p:nvPr/>
        </p:nvSpPr>
        <p:spPr>
          <a:xfrm>
            <a:off x="89554" y="6472073"/>
            <a:ext cx="4515439" cy="276999"/>
          </a:xfrm>
          <a:prstGeom prst="rect">
            <a:avLst/>
          </a:prstGeom>
          <a:noFill/>
        </p:spPr>
        <p:txBody>
          <a:bodyPr wrap="square" rtlCol="0">
            <a:spAutoFit/>
          </a:bodyPr>
          <a:lstStyle/>
          <a:p>
            <a:pPr algn="ctr"/>
            <a:r>
              <a:rPr lang="he-IL" sz="1200" b="1" dirty="0" err="1"/>
              <a:t>סוקראטס</a:t>
            </a:r>
            <a:r>
              <a:rPr lang="he-IL" sz="1200" b="1" dirty="0"/>
              <a:t> מתעמת עם </a:t>
            </a:r>
            <a:r>
              <a:rPr lang="he-IL" sz="1200" b="1" dirty="0" err="1"/>
              <a:t>מליטוס</a:t>
            </a:r>
            <a:r>
              <a:rPr lang="he-IL" sz="1200" b="1" dirty="0"/>
              <a:t> במשפטו</a:t>
            </a:r>
            <a:endParaRPr lang="x-none" sz="1200" b="1" dirty="0"/>
          </a:p>
        </p:txBody>
      </p:sp>
      <p:sp>
        <p:nvSpPr>
          <p:cNvPr id="7" name="TextBox 6">
            <a:extLst>
              <a:ext uri="{FF2B5EF4-FFF2-40B4-BE49-F238E27FC236}">
                <a16:creationId xmlns:a16="http://schemas.microsoft.com/office/drawing/2014/main" id="{5D9AD504-3BCD-48C1-8E50-8068BD640386}"/>
              </a:ext>
            </a:extLst>
          </p:cNvPr>
          <p:cNvSpPr txBox="1"/>
          <p:nvPr/>
        </p:nvSpPr>
        <p:spPr>
          <a:xfrm>
            <a:off x="5608947" y="179606"/>
            <a:ext cx="5307291" cy="400110"/>
          </a:xfrm>
          <a:prstGeom prst="rect">
            <a:avLst/>
          </a:prstGeom>
          <a:noFill/>
        </p:spPr>
        <p:txBody>
          <a:bodyPr wrap="square" rtlCol="0">
            <a:spAutoFit/>
          </a:bodyPr>
          <a:lstStyle/>
          <a:p>
            <a:pPr algn="ctr"/>
            <a:r>
              <a:rPr lang="he-IL" sz="2000" b="1" dirty="0">
                <a:latin typeface="David" panose="020E0502060401010101" pitchFamily="34" charset="-79"/>
                <a:cs typeface="David" panose="020E0502060401010101" pitchFamily="34" charset="-79"/>
              </a:rPr>
              <a:t>משפטו של </a:t>
            </a:r>
            <a:r>
              <a:rPr lang="he-IL" sz="2000" b="1" dirty="0" err="1">
                <a:latin typeface="David" panose="020E0502060401010101" pitchFamily="34" charset="-79"/>
                <a:cs typeface="David" panose="020E0502060401010101" pitchFamily="34" charset="-79"/>
              </a:rPr>
              <a:t>סוקראטס</a:t>
            </a:r>
            <a:r>
              <a:rPr lang="he-IL" sz="2000" b="1" dirty="0">
                <a:latin typeface="David" panose="020E0502060401010101" pitchFamily="34" charset="-79"/>
                <a:cs typeface="David" panose="020E0502060401010101" pitchFamily="34" charset="-79"/>
              </a:rPr>
              <a:t> – הפרטים יבשים</a:t>
            </a:r>
          </a:p>
        </p:txBody>
      </p:sp>
      <p:sp>
        <p:nvSpPr>
          <p:cNvPr id="8" name="TextBox 7">
            <a:extLst>
              <a:ext uri="{FF2B5EF4-FFF2-40B4-BE49-F238E27FC236}">
                <a16:creationId xmlns:a16="http://schemas.microsoft.com/office/drawing/2014/main" id="{C710C296-EB46-4CBC-9C47-AE52D57222B3}"/>
              </a:ext>
            </a:extLst>
          </p:cNvPr>
          <p:cNvSpPr txBox="1"/>
          <p:nvPr/>
        </p:nvSpPr>
        <p:spPr>
          <a:xfrm>
            <a:off x="5376325" y="2368890"/>
            <a:ext cx="6334813" cy="1692771"/>
          </a:xfrm>
          <a:prstGeom prst="rect">
            <a:avLst/>
          </a:prstGeom>
          <a:noFill/>
        </p:spPr>
        <p:txBody>
          <a:bodyPr wrap="square" rtlCol="0">
            <a:spAutoFit/>
          </a:bodyPr>
          <a:lstStyle/>
          <a:p>
            <a:pPr lvl="1" algn="r" rtl="1"/>
            <a:endParaRPr lang="he-IL" sz="2000" b="1" dirty="0">
              <a:latin typeface="David" panose="020E0502060401010101" pitchFamily="34" charset="-79"/>
              <a:cs typeface="David" panose="020E0502060401010101" pitchFamily="34" charset="-79"/>
            </a:endParaRPr>
          </a:p>
          <a:p>
            <a:pPr algn="r" rtl="1"/>
            <a:r>
              <a:rPr lang="he-IL" sz="2400" b="1" dirty="0">
                <a:latin typeface="David" panose="020E0502060401010101" pitchFamily="34" charset="-79"/>
                <a:cs typeface="David" panose="020E0502060401010101" pitchFamily="34" charset="-79"/>
              </a:rPr>
              <a:t>2 סעיפים אישום הרשמיים:</a:t>
            </a:r>
          </a:p>
          <a:p>
            <a:pPr marL="800100" lvl="1" indent="-342900" algn="r" rtl="1">
              <a:buAutoNum type="arabicPeriod"/>
            </a:pPr>
            <a:r>
              <a:rPr lang="he-IL" sz="2000" b="1" dirty="0" err="1">
                <a:latin typeface="David" panose="020E0502060401010101" pitchFamily="34" charset="-79"/>
                <a:cs typeface="David" panose="020E0502060401010101" pitchFamily="34" charset="-79"/>
              </a:rPr>
              <a:t>סוקראטס</a:t>
            </a:r>
            <a:r>
              <a:rPr lang="he-IL" sz="2000" b="1" dirty="0">
                <a:latin typeface="David" panose="020E0502060401010101" pitchFamily="34" charset="-79"/>
                <a:cs typeface="David" panose="020E0502060401010101" pitchFamily="34" charset="-79"/>
              </a:rPr>
              <a:t> אינו מאמין באלים בהם מאמינה אתונה ומכניס לתוכה אלים זרים.</a:t>
            </a:r>
          </a:p>
          <a:p>
            <a:pPr marL="800100" lvl="1" indent="-342900" algn="r" rtl="1">
              <a:buAutoNum type="arabicPeriod"/>
            </a:pPr>
            <a:r>
              <a:rPr lang="he-IL" sz="2000" b="1" dirty="0" err="1">
                <a:latin typeface="David" panose="020E0502060401010101" pitchFamily="34" charset="-79"/>
                <a:cs typeface="David" panose="020E0502060401010101" pitchFamily="34" charset="-79"/>
              </a:rPr>
              <a:t>סוקראטס</a:t>
            </a:r>
            <a:r>
              <a:rPr lang="he-IL" sz="2000" b="1" dirty="0">
                <a:latin typeface="David" panose="020E0502060401010101" pitchFamily="34" charset="-79"/>
                <a:cs typeface="David" panose="020E0502060401010101" pitchFamily="34" charset="-79"/>
              </a:rPr>
              <a:t> משחית את הנוער</a:t>
            </a:r>
          </a:p>
        </p:txBody>
      </p:sp>
    </p:spTree>
    <p:extLst>
      <p:ext uri="{BB962C8B-B14F-4D97-AF65-F5344CB8AC3E}">
        <p14:creationId xmlns:p14="http://schemas.microsoft.com/office/powerpoint/2010/main" val="4127468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p:cTn id="7" dur="1000" fill="hold"/>
                                        <p:tgtEl>
                                          <p:spTgt spid="8">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8">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8">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8">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 calcmode="lin" valueType="num">
                                      <p:cBhvr>
                                        <p:cTn id="13" dur="1000" fill="hold"/>
                                        <p:tgtEl>
                                          <p:spTgt spid="8">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8">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8">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6747" y="-1284288"/>
            <a:ext cx="12338747" cy="8142288"/>
          </a:xfrm>
          <a:prstGeom prst="rect">
            <a:avLst/>
          </a:prstGeom>
        </p:spPr>
      </p:pic>
    </p:spTree>
    <p:extLst>
      <p:ext uri="{BB962C8B-B14F-4D97-AF65-F5344CB8AC3E}">
        <p14:creationId xmlns:p14="http://schemas.microsoft.com/office/powerpoint/2010/main" val="1533269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AC9E1C-45B6-4580-A23A-2F86C1954435}"/>
              </a:ext>
            </a:extLst>
          </p:cNvPr>
          <p:cNvSpPr txBox="1"/>
          <p:nvPr/>
        </p:nvSpPr>
        <p:spPr>
          <a:xfrm>
            <a:off x="290587" y="118438"/>
            <a:ext cx="11285706" cy="646331"/>
          </a:xfrm>
          <a:prstGeom prst="rect">
            <a:avLst/>
          </a:prstGeom>
          <a:noFill/>
        </p:spPr>
        <p:txBody>
          <a:bodyPr wrap="square" rtlCol="0">
            <a:spAutoFit/>
          </a:bodyPr>
          <a:lstStyle/>
          <a:p>
            <a:pPr algn="ctr" rtl="1"/>
            <a:r>
              <a:rPr lang="he-IL" sz="3600" b="1" dirty="0">
                <a:latin typeface="David" panose="020E0502060401010101" pitchFamily="34" charset="-79"/>
                <a:cs typeface="David" panose="020E0502060401010101" pitchFamily="34" charset="-79"/>
              </a:rPr>
              <a:t>מסעו של </a:t>
            </a:r>
            <a:r>
              <a:rPr lang="he-IL" sz="3600" b="1" dirty="0" err="1">
                <a:latin typeface="David" panose="020E0502060401010101" pitchFamily="34" charset="-79"/>
                <a:cs typeface="David" panose="020E0502060401010101" pitchFamily="34" charset="-79"/>
              </a:rPr>
              <a:t>סקראטס</a:t>
            </a:r>
            <a:r>
              <a:rPr lang="he-IL" sz="3600" b="1" dirty="0">
                <a:latin typeface="David" panose="020E0502060401010101" pitchFamily="34" charset="-79"/>
                <a:cs typeface="David" panose="020E0502060401010101" pitchFamily="34" charset="-79"/>
              </a:rPr>
              <a:t> בעקבות החכמה בהמשך לנבואת דלפי</a:t>
            </a:r>
            <a:endParaRPr lang="x-none" sz="3600" b="1" i="1" dirty="0">
              <a:latin typeface="David" panose="020E0502060401010101" pitchFamily="34" charset="-79"/>
              <a:cs typeface="David" panose="020E0502060401010101" pitchFamily="34" charset="-79"/>
            </a:endParaRPr>
          </a:p>
        </p:txBody>
      </p:sp>
      <p:pic>
        <p:nvPicPr>
          <p:cNvPr id="15" name="Picture 14">
            <a:extLst>
              <a:ext uri="{FF2B5EF4-FFF2-40B4-BE49-F238E27FC236}">
                <a16:creationId xmlns:a16="http://schemas.microsoft.com/office/drawing/2014/main" id="{0911189A-5082-4A04-ACFA-BDCB4C98C159}"/>
              </a:ext>
            </a:extLst>
          </p:cNvPr>
          <p:cNvPicPr>
            <a:picLocks noChangeAspect="1"/>
          </p:cNvPicPr>
          <p:nvPr/>
        </p:nvPicPr>
        <p:blipFill>
          <a:blip r:embed="rId3"/>
          <a:stretch>
            <a:fillRect/>
          </a:stretch>
        </p:blipFill>
        <p:spPr>
          <a:xfrm>
            <a:off x="0" y="6093231"/>
            <a:ext cx="771184" cy="771184"/>
          </a:xfrm>
          <a:prstGeom prst="rect">
            <a:avLst/>
          </a:prstGeom>
        </p:spPr>
      </p:pic>
      <p:pic>
        <p:nvPicPr>
          <p:cNvPr id="16" name="Picture 15">
            <a:extLst>
              <a:ext uri="{FF2B5EF4-FFF2-40B4-BE49-F238E27FC236}">
                <a16:creationId xmlns:a16="http://schemas.microsoft.com/office/drawing/2014/main" id="{344AA8CD-C54D-4711-82A7-E0B7B21242C3}"/>
              </a:ext>
            </a:extLst>
          </p:cNvPr>
          <p:cNvPicPr>
            <a:picLocks noChangeAspect="1"/>
          </p:cNvPicPr>
          <p:nvPr/>
        </p:nvPicPr>
        <p:blipFill>
          <a:blip r:embed="rId4"/>
          <a:stretch>
            <a:fillRect/>
          </a:stretch>
        </p:blipFill>
        <p:spPr>
          <a:xfrm>
            <a:off x="0" y="1681506"/>
            <a:ext cx="4659984" cy="3494988"/>
          </a:xfrm>
          <a:prstGeom prst="rect">
            <a:avLst/>
          </a:prstGeom>
        </p:spPr>
      </p:pic>
      <p:sp>
        <p:nvSpPr>
          <p:cNvPr id="19" name="TextBox 18">
            <a:extLst>
              <a:ext uri="{FF2B5EF4-FFF2-40B4-BE49-F238E27FC236}">
                <a16:creationId xmlns:a16="http://schemas.microsoft.com/office/drawing/2014/main" id="{46B5D98D-9966-46C5-987E-BB45FE9CF993}"/>
              </a:ext>
            </a:extLst>
          </p:cNvPr>
          <p:cNvSpPr txBox="1"/>
          <p:nvPr/>
        </p:nvSpPr>
        <p:spPr>
          <a:xfrm>
            <a:off x="316547" y="946704"/>
            <a:ext cx="4026889" cy="646331"/>
          </a:xfrm>
          <a:prstGeom prst="rect">
            <a:avLst/>
          </a:prstGeom>
          <a:noFill/>
        </p:spPr>
        <p:txBody>
          <a:bodyPr wrap="square" rtlCol="0">
            <a:spAutoFit/>
          </a:bodyPr>
          <a:lstStyle/>
          <a:p>
            <a:pPr algn="ctr"/>
            <a:r>
              <a:rPr lang="he-IL" b="1" dirty="0"/>
              <a:t>הפוליטיקאים</a:t>
            </a:r>
            <a:endParaRPr lang="en-US" sz="2400" b="1" dirty="0"/>
          </a:p>
          <a:p>
            <a:pPr algn="ctr"/>
            <a:r>
              <a:rPr lang="en-US" b="1" i="1" dirty="0" err="1">
                <a:latin typeface="Palatino Linotype" panose="02040502050505030304" pitchFamily="18" charset="0"/>
              </a:rPr>
              <a:t>Politikos</a:t>
            </a:r>
            <a:endParaRPr lang="he-IL" sz="1400" b="1" i="1" dirty="0">
              <a:latin typeface="Palatino Linotype" panose="02040502050505030304" pitchFamily="18" charset="0"/>
            </a:endParaRPr>
          </a:p>
        </p:txBody>
      </p:sp>
      <p:grpSp>
        <p:nvGrpSpPr>
          <p:cNvPr id="5" name="Group 4"/>
          <p:cNvGrpSpPr/>
          <p:nvPr/>
        </p:nvGrpSpPr>
        <p:grpSpPr>
          <a:xfrm>
            <a:off x="8432696" y="992870"/>
            <a:ext cx="3759303" cy="4748684"/>
            <a:chOff x="8432696" y="992870"/>
            <a:chExt cx="3759303" cy="4748684"/>
          </a:xfrm>
        </p:grpSpPr>
        <p:pic>
          <p:nvPicPr>
            <p:cNvPr id="18" name="Picture 17">
              <a:extLst>
                <a:ext uri="{FF2B5EF4-FFF2-40B4-BE49-F238E27FC236}">
                  <a16:creationId xmlns:a16="http://schemas.microsoft.com/office/drawing/2014/main" id="{5DEDDFF6-7899-4B81-9FC3-79509A39D6E1}"/>
                </a:ext>
              </a:extLst>
            </p:cNvPr>
            <p:cNvPicPr>
              <a:picLocks noChangeAspect="1"/>
            </p:cNvPicPr>
            <p:nvPr/>
          </p:nvPicPr>
          <p:blipFill>
            <a:blip r:embed="rId5"/>
            <a:stretch>
              <a:fillRect/>
            </a:stretch>
          </p:blipFill>
          <p:spPr>
            <a:xfrm>
              <a:off x="8432696" y="1681506"/>
              <a:ext cx="3759303" cy="4060048"/>
            </a:xfrm>
            <a:prstGeom prst="rect">
              <a:avLst/>
            </a:prstGeom>
          </p:spPr>
        </p:pic>
        <p:sp>
          <p:nvSpPr>
            <p:cNvPr id="21" name="TextBox 20">
              <a:extLst>
                <a:ext uri="{FF2B5EF4-FFF2-40B4-BE49-F238E27FC236}">
                  <a16:creationId xmlns:a16="http://schemas.microsoft.com/office/drawing/2014/main" id="{A32CC1E3-39FB-44DD-AC27-2090EEC84F0F}"/>
                </a:ext>
              </a:extLst>
            </p:cNvPr>
            <p:cNvSpPr txBox="1"/>
            <p:nvPr/>
          </p:nvSpPr>
          <p:spPr>
            <a:xfrm>
              <a:off x="8656947" y="992870"/>
              <a:ext cx="3535052" cy="646331"/>
            </a:xfrm>
            <a:prstGeom prst="rect">
              <a:avLst/>
            </a:prstGeom>
            <a:noFill/>
          </p:spPr>
          <p:txBody>
            <a:bodyPr wrap="square" rtlCol="0">
              <a:spAutoFit/>
            </a:bodyPr>
            <a:lstStyle/>
            <a:p>
              <a:pPr algn="ctr"/>
              <a:r>
                <a:rPr lang="he-IL" b="1" dirty="0"/>
                <a:t>בעלי המלאכה</a:t>
              </a:r>
              <a:endParaRPr lang="en-US" b="1" dirty="0"/>
            </a:p>
            <a:p>
              <a:pPr algn="ctr"/>
              <a:r>
                <a:rPr lang="en-US" b="1" i="1" dirty="0" err="1">
                  <a:latin typeface="Palatino Linotype" panose="02040502050505030304" pitchFamily="18" charset="0"/>
                </a:rPr>
                <a:t>Cheirotechnites</a:t>
              </a:r>
              <a:endParaRPr lang="x-none" b="1" i="1" dirty="0">
                <a:latin typeface="Palatino Linotype" panose="02040502050505030304" pitchFamily="18" charset="0"/>
              </a:endParaRPr>
            </a:p>
          </p:txBody>
        </p:sp>
      </p:grpSp>
      <p:sp>
        <p:nvSpPr>
          <p:cNvPr id="22" name="TextBox 21">
            <a:extLst>
              <a:ext uri="{FF2B5EF4-FFF2-40B4-BE49-F238E27FC236}">
                <a16:creationId xmlns:a16="http://schemas.microsoft.com/office/drawing/2014/main" id="{C68F31FB-C2EE-4278-A125-FE909C971165}"/>
              </a:ext>
            </a:extLst>
          </p:cNvPr>
          <p:cNvSpPr txBox="1"/>
          <p:nvPr/>
        </p:nvSpPr>
        <p:spPr>
          <a:xfrm>
            <a:off x="1269852" y="6336120"/>
            <a:ext cx="2366128" cy="400110"/>
          </a:xfrm>
          <a:prstGeom prst="rect">
            <a:avLst/>
          </a:prstGeom>
          <a:noFill/>
        </p:spPr>
        <p:txBody>
          <a:bodyPr wrap="square" rtlCol="0">
            <a:spAutoFit/>
          </a:bodyPr>
          <a:lstStyle/>
          <a:p>
            <a:pPr algn="ctr"/>
            <a:r>
              <a:rPr lang="en-US" sz="2000" b="1" i="1" dirty="0">
                <a:latin typeface="Palatino Linotype" panose="02040502050505030304" pitchFamily="18" charset="0"/>
              </a:rPr>
              <a:t>Polis</a:t>
            </a:r>
            <a:endParaRPr lang="x-none" sz="2000" b="1" i="1" dirty="0">
              <a:latin typeface="Palatino Linotype" panose="02040502050505030304" pitchFamily="18" charset="0"/>
            </a:endParaRPr>
          </a:p>
        </p:txBody>
      </p:sp>
      <p:sp>
        <p:nvSpPr>
          <p:cNvPr id="23" name="TextBox 22">
            <a:extLst>
              <a:ext uri="{FF2B5EF4-FFF2-40B4-BE49-F238E27FC236}">
                <a16:creationId xmlns:a16="http://schemas.microsoft.com/office/drawing/2014/main" id="{AE8C7BA0-BFA0-46C2-B7D1-4149D8FE277D}"/>
              </a:ext>
            </a:extLst>
          </p:cNvPr>
          <p:cNvSpPr txBox="1"/>
          <p:nvPr/>
        </p:nvSpPr>
        <p:spPr>
          <a:xfrm>
            <a:off x="1741192" y="5866034"/>
            <a:ext cx="1423448" cy="400110"/>
          </a:xfrm>
          <a:prstGeom prst="rect">
            <a:avLst/>
          </a:prstGeom>
          <a:noFill/>
        </p:spPr>
        <p:txBody>
          <a:bodyPr wrap="square" rtlCol="0">
            <a:spAutoFit/>
          </a:bodyPr>
          <a:lstStyle/>
          <a:p>
            <a:pPr algn="ctr"/>
            <a:r>
              <a:rPr lang="en-US" sz="2000" b="1" i="1" dirty="0" err="1">
                <a:latin typeface="Palatino Linotype" panose="02040502050505030304" pitchFamily="18" charset="0"/>
              </a:rPr>
              <a:t>Politês</a:t>
            </a:r>
            <a:endParaRPr lang="x-none" b="1" i="1" dirty="0">
              <a:latin typeface="Palatino Linotype" panose="02040502050505030304" pitchFamily="18" charset="0"/>
            </a:endParaRPr>
          </a:p>
        </p:txBody>
      </p:sp>
      <p:sp>
        <p:nvSpPr>
          <p:cNvPr id="24" name="TextBox 23">
            <a:extLst>
              <a:ext uri="{FF2B5EF4-FFF2-40B4-BE49-F238E27FC236}">
                <a16:creationId xmlns:a16="http://schemas.microsoft.com/office/drawing/2014/main" id="{66ED130A-6BEA-4EFB-A063-C1D15A688F9C}"/>
              </a:ext>
            </a:extLst>
          </p:cNvPr>
          <p:cNvSpPr txBox="1"/>
          <p:nvPr/>
        </p:nvSpPr>
        <p:spPr>
          <a:xfrm>
            <a:off x="1857080" y="5372222"/>
            <a:ext cx="1178351" cy="400110"/>
          </a:xfrm>
          <a:prstGeom prst="rect">
            <a:avLst/>
          </a:prstGeom>
          <a:noFill/>
        </p:spPr>
        <p:txBody>
          <a:bodyPr wrap="square" rtlCol="0">
            <a:spAutoFit/>
          </a:bodyPr>
          <a:lstStyle/>
          <a:p>
            <a:pPr algn="ctr"/>
            <a:r>
              <a:rPr lang="en-US" sz="2000" b="1" i="1" dirty="0" err="1">
                <a:latin typeface="Palatino Linotype" panose="02040502050505030304" pitchFamily="18" charset="0"/>
              </a:rPr>
              <a:t>Politikê</a:t>
            </a:r>
            <a:endParaRPr lang="x-none" sz="2000" b="1" i="1" dirty="0">
              <a:latin typeface="Palatino Linotype" panose="02040502050505030304" pitchFamily="18" charset="0"/>
            </a:endParaRPr>
          </a:p>
        </p:txBody>
      </p:sp>
      <p:sp>
        <p:nvSpPr>
          <p:cNvPr id="2" name="TextBox 1"/>
          <p:cNvSpPr txBox="1"/>
          <p:nvPr/>
        </p:nvSpPr>
        <p:spPr>
          <a:xfrm>
            <a:off x="1318609" y="4863706"/>
            <a:ext cx="2022764" cy="307777"/>
          </a:xfrm>
          <a:prstGeom prst="rect">
            <a:avLst/>
          </a:prstGeom>
          <a:noFill/>
        </p:spPr>
        <p:txBody>
          <a:bodyPr wrap="square" rtlCol="0">
            <a:spAutoFit/>
          </a:bodyPr>
          <a:lstStyle/>
          <a:p>
            <a:pPr algn="ctr"/>
            <a:r>
              <a:rPr lang="en-US" sz="1400" b="1" i="1" dirty="0">
                <a:latin typeface="Palatino Linotype" panose="02040502050505030304" pitchFamily="18" charset="0"/>
              </a:rPr>
              <a:t>Pericles</a:t>
            </a:r>
          </a:p>
        </p:txBody>
      </p:sp>
      <p:grpSp>
        <p:nvGrpSpPr>
          <p:cNvPr id="6" name="Group 5">
            <a:extLst>
              <a:ext uri="{FF2B5EF4-FFF2-40B4-BE49-F238E27FC236}">
                <a16:creationId xmlns:a16="http://schemas.microsoft.com/office/drawing/2014/main" id="{371F8683-6C05-4EA0-B512-54239F664045}"/>
              </a:ext>
            </a:extLst>
          </p:cNvPr>
          <p:cNvGrpSpPr/>
          <p:nvPr/>
        </p:nvGrpSpPr>
        <p:grpSpPr>
          <a:xfrm>
            <a:off x="4978102" y="991657"/>
            <a:ext cx="3136475" cy="5439745"/>
            <a:chOff x="4978102" y="991657"/>
            <a:chExt cx="3136475" cy="5439745"/>
          </a:xfrm>
        </p:grpSpPr>
        <p:grpSp>
          <p:nvGrpSpPr>
            <p:cNvPr id="4" name="Group 3"/>
            <p:cNvGrpSpPr/>
            <p:nvPr/>
          </p:nvGrpSpPr>
          <p:grpSpPr>
            <a:xfrm>
              <a:off x="4978102" y="991657"/>
              <a:ext cx="3136475" cy="5439745"/>
              <a:chOff x="4978103" y="992870"/>
              <a:chExt cx="3136475" cy="5439745"/>
            </a:xfrm>
          </p:grpSpPr>
          <p:pic>
            <p:nvPicPr>
              <p:cNvPr id="17" name="Picture 16">
                <a:extLst>
                  <a:ext uri="{FF2B5EF4-FFF2-40B4-BE49-F238E27FC236}">
                    <a16:creationId xmlns:a16="http://schemas.microsoft.com/office/drawing/2014/main" id="{367F7133-98B5-44B5-8146-D9FE8762AEBA}"/>
                  </a:ext>
                </a:extLst>
              </p:cNvPr>
              <p:cNvPicPr>
                <a:picLocks noChangeAspect="1"/>
              </p:cNvPicPr>
              <p:nvPr/>
            </p:nvPicPr>
            <p:blipFill>
              <a:blip r:embed="rId6"/>
              <a:stretch>
                <a:fillRect/>
              </a:stretch>
            </p:blipFill>
            <p:spPr>
              <a:xfrm>
                <a:off x="4978103" y="1681506"/>
                <a:ext cx="3136475" cy="4751109"/>
              </a:xfrm>
              <a:prstGeom prst="rect">
                <a:avLst/>
              </a:prstGeom>
            </p:spPr>
          </p:pic>
          <p:sp>
            <p:nvSpPr>
              <p:cNvPr id="20" name="TextBox 19">
                <a:extLst>
                  <a:ext uri="{FF2B5EF4-FFF2-40B4-BE49-F238E27FC236}">
                    <a16:creationId xmlns:a16="http://schemas.microsoft.com/office/drawing/2014/main" id="{6302FF5C-3509-43BA-9752-FAF0D52C184B}"/>
                  </a:ext>
                </a:extLst>
              </p:cNvPr>
              <p:cNvSpPr txBox="1"/>
              <p:nvPr/>
            </p:nvSpPr>
            <p:spPr>
              <a:xfrm>
                <a:off x="4978103" y="992870"/>
                <a:ext cx="3136475" cy="923330"/>
              </a:xfrm>
              <a:prstGeom prst="rect">
                <a:avLst/>
              </a:prstGeom>
              <a:noFill/>
            </p:spPr>
            <p:txBody>
              <a:bodyPr wrap="square" rtlCol="0">
                <a:spAutoFit/>
              </a:bodyPr>
              <a:lstStyle/>
              <a:p>
                <a:pPr algn="ctr"/>
                <a:r>
                  <a:rPr lang="he-IL" b="1" dirty="0"/>
                  <a:t>המשוררים</a:t>
                </a:r>
                <a:endParaRPr lang="el-GR" b="1" dirty="0"/>
              </a:p>
              <a:p>
                <a:pPr algn="ctr"/>
                <a:r>
                  <a:rPr lang="en-US" b="1" i="1" dirty="0" err="1">
                    <a:latin typeface="Palatino Linotype" panose="02040502050505030304" pitchFamily="18" charset="0"/>
                  </a:rPr>
                  <a:t>Poiêtês</a:t>
                </a:r>
                <a:endParaRPr lang="el-GR" b="1" i="1" dirty="0">
                  <a:latin typeface="Palatino Linotype" panose="02040502050505030304" pitchFamily="18" charset="0"/>
                </a:endParaRPr>
              </a:p>
              <a:p>
                <a:pPr algn="ctr"/>
                <a:endParaRPr lang="x-none" b="1" dirty="0"/>
              </a:p>
            </p:txBody>
          </p:sp>
        </p:grpSp>
        <p:sp>
          <p:nvSpPr>
            <p:cNvPr id="14" name="TextBox 13"/>
            <p:cNvSpPr txBox="1"/>
            <p:nvPr/>
          </p:nvSpPr>
          <p:spPr>
            <a:xfrm>
              <a:off x="5534958" y="6049064"/>
              <a:ext cx="2022764" cy="307777"/>
            </a:xfrm>
            <a:prstGeom prst="rect">
              <a:avLst/>
            </a:prstGeom>
            <a:noFill/>
          </p:spPr>
          <p:txBody>
            <a:bodyPr wrap="square" rtlCol="0">
              <a:spAutoFit/>
            </a:bodyPr>
            <a:lstStyle/>
            <a:p>
              <a:pPr algn="ctr"/>
              <a:r>
                <a:rPr lang="en-US" sz="1400" b="1" i="1" dirty="0">
                  <a:latin typeface="Palatino Linotype" panose="02040502050505030304" pitchFamily="18" charset="0"/>
                </a:rPr>
                <a:t>Sophocles</a:t>
              </a:r>
            </a:p>
          </p:txBody>
        </p:sp>
      </p:grpSp>
    </p:spTree>
    <p:extLst>
      <p:ext uri="{BB962C8B-B14F-4D97-AF65-F5344CB8AC3E}">
        <p14:creationId xmlns:p14="http://schemas.microsoft.com/office/powerpoint/2010/main" val="3192066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circle(in)">
                                      <p:cBhvr>
                                        <p:cTn id="12" dur="20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arn(inVertical)">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horizont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A38212-5B6C-4762-8AC0-8F8F8C209F2D}"/>
              </a:ext>
            </a:extLst>
          </p:cNvPr>
          <p:cNvPicPr>
            <a:picLocks noChangeAspect="1"/>
          </p:cNvPicPr>
          <p:nvPr/>
        </p:nvPicPr>
        <p:blipFill>
          <a:blip r:embed="rId3"/>
          <a:stretch>
            <a:fillRect/>
          </a:stretch>
        </p:blipFill>
        <p:spPr>
          <a:xfrm>
            <a:off x="0" y="6108357"/>
            <a:ext cx="749643" cy="749643"/>
          </a:xfrm>
          <a:prstGeom prst="rect">
            <a:avLst/>
          </a:prstGeom>
        </p:spPr>
      </p:pic>
      <p:pic>
        <p:nvPicPr>
          <p:cNvPr id="2" name="Picture 1">
            <a:extLst>
              <a:ext uri="{FF2B5EF4-FFF2-40B4-BE49-F238E27FC236}">
                <a16:creationId xmlns:a16="http://schemas.microsoft.com/office/drawing/2014/main" id="{68CF9F26-132E-4734-9953-4C5232E0E5B7}"/>
              </a:ext>
            </a:extLst>
          </p:cNvPr>
          <p:cNvPicPr>
            <a:picLocks noChangeAspect="1"/>
          </p:cNvPicPr>
          <p:nvPr/>
        </p:nvPicPr>
        <p:blipFill>
          <a:blip r:embed="rId4"/>
          <a:stretch>
            <a:fillRect/>
          </a:stretch>
        </p:blipFill>
        <p:spPr>
          <a:xfrm>
            <a:off x="1591863" y="611616"/>
            <a:ext cx="9008274" cy="5634767"/>
          </a:xfrm>
          <a:prstGeom prst="rect">
            <a:avLst/>
          </a:prstGeom>
        </p:spPr>
      </p:pic>
      <p:sp>
        <p:nvSpPr>
          <p:cNvPr id="5" name="TextBox 4">
            <a:extLst>
              <a:ext uri="{FF2B5EF4-FFF2-40B4-BE49-F238E27FC236}">
                <a16:creationId xmlns:a16="http://schemas.microsoft.com/office/drawing/2014/main" id="{9765846F-5E91-4CA6-8530-63C640495799}"/>
              </a:ext>
            </a:extLst>
          </p:cNvPr>
          <p:cNvSpPr txBox="1"/>
          <p:nvPr/>
        </p:nvSpPr>
        <p:spPr>
          <a:xfrm>
            <a:off x="1591863" y="88396"/>
            <a:ext cx="8926081" cy="523220"/>
          </a:xfrm>
          <a:prstGeom prst="rect">
            <a:avLst/>
          </a:prstGeom>
          <a:noFill/>
        </p:spPr>
        <p:txBody>
          <a:bodyPr wrap="square" rtlCol="0">
            <a:spAutoFit/>
          </a:bodyPr>
          <a:lstStyle/>
          <a:p>
            <a:pPr algn="ctr" rtl="1"/>
            <a:r>
              <a:rPr lang="he-IL" sz="2800" b="1" dirty="0">
                <a:latin typeface="Guttman Drogolin" panose="02010401010101010101" pitchFamily="2" charset="-79"/>
                <a:cs typeface="Guttman Drogolin" panose="02010401010101010101" pitchFamily="2" charset="-79"/>
              </a:rPr>
              <a:t>"המשוררים הם המחוקקים הנסתרים של המין האנושי"</a:t>
            </a:r>
            <a:endParaRPr lang="x-none" sz="2800" b="1" dirty="0">
              <a:latin typeface="David" panose="020E0502060401010101" pitchFamily="34" charset="-79"/>
              <a:cs typeface="Guttman Drogolin" panose="02010401010101010101" pitchFamily="2" charset="-79"/>
            </a:endParaRPr>
          </a:p>
        </p:txBody>
      </p:sp>
      <p:sp>
        <p:nvSpPr>
          <p:cNvPr id="6" name="TextBox 5">
            <a:extLst>
              <a:ext uri="{FF2B5EF4-FFF2-40B4-BE49-F238E27FC236}">
                <a16:creationId xmlns:a16="http://schemas.microsoft.com/office/drawing/2014/main" id="{0A40994B-BBCA-4926-A11B-843696611B00}"/>
              </a:ext>
            </a:extLst>
          </p:cNvPr>
          <p:cNvSpPr txBox="1"/>
          <p:nvPr/>
        </p:nvSpPr>
        <p:spPr>
          <a:xfrm>
            <a:off x="1753386" y="6334812"/>
            <a:ext cx="8764558" cy="369332"/>
          </a:xfrm>
          <a:prstGeom prst="rect">
            <a:avLst/>
          </a:prstGeom>
          <a:noFill/>
        </p:spPr>
        <p:txBody>
          <a:bodyPr wrap="square" rtlCol="0">
            <a:spAutoFit/>
          </a:bodyPr>
          <a:lstStyle/>
          <a:p>
            <a:pPr algn="ctr"/>
            <a:r>
              <a:rPr lang="en-US" b="1" i="1" dirty="0">
                <a:latin typeface="Palatino Linotype" panose="02040502050505030304" pitchFamily="18" charset="0"/>
              </a:rPr>
              <a:t>Percy </a:t>
            </a:r>
            <a:r>
              <a:rPr lang="en-US" b="1" i="1" dirty="0" err="1">
                <a:latin typeface="Palatino Linotype" panose="02040502050505030304" pitchFamily="18" charset="0"/>
              </a:rPr>
              <a:t>Bysse</a:t>
            </a:r>
            <a:r>
              <a:rPr lang="en-US" b="1" i="1" dirty="0">
                <a:latin typeface="Palatino Linotype" panose="02040502050505030304" pitchFamily="18" charset="0"/>
              </a:rPr>
              <a:t> Shelley</a:t>
            </a:r>
            <a:endParaRPr lang="x-none" b="1" i="1" dirty="0">
              <a:latin typeface="Palatino Linotype" panose="02040502050505030304" pitchFamily="18" charset="0"/>
            </a:endParaRPr>
          </a:p>
        </p:txBody>
      </p:sp>
    </p:spTree>
    <p:extLst>
      <p:ext uri="{BB962C8B-B14F-4D97-AF65-F5344CB8AC3E}">
        <p14:creationId xmlns:p14="http://schemas.microsoft.com/office/powerpoint/2010/main" val="3627394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5EBD48-1D6F-4D32-86C5-922EE31D92A8}"/>
              </a:ext>
            </a:extLst>
          </p:cNvPr>
          <p:cNvPicPr>
            <a:picLocks noChangeAspect="1"/>
          </p:cNvPicPr>
          <p:nvPr/>
        </p:nvPicPr>
        <p:blipFill>
          <a:blip r:embed="rId2"/>
          <a:stretch>
            <a:fillRect/>
          </a:stretch>
        </p:blipFill>
        <p:spPr>
          <a:xfrm>
            <a:off x="955070" y="0"/>
            <a:ext cx="10281859" cy="6858000"/>
          </a:xfrm>
          <a:prstGeom prst="rect">
            <a:avLst/>
          </a:prstGeom>
        </p:spPr>
      </p:pic>
      <p:sp>
        <p:nvSpPr>
          <p:cNvPr id="4" name="TextBox 3">
            <a:extLst>
              <a:ext uri="{FF2B5EF4-FFF2-40B4-BE49-F238E27FC236}">
                <a16:creationId xmlns:a16="http://schemas.microsoft.com/office/drawing/2014/main" id="{A2CEBE86-9323-45DB-83EA-762C4548F867}"/>
              </a:ext>
            </a:extLst>
          </p:cNvPr>
          <p:cNvSpPr txBox="1"/>
          <p:nvPr/>
        </p:nvSpPr>
        <p:spPr>
          <a:xfrm>
            <a:off x="6648418" y="1121621"/>
            <a:ext cx="4212404" cy="2031325"/>
          </a:xfrm>
          <a:prstGeom prst="rect">
            <a:avLst/>
          </a:prstGeom>
          <a:noFill/>
        </p:spPr>
        <p:txBody>
          <a:bodyPr wrap="square" rtlCol="0">
            <a:spAutoFit/>
          </a:bodyPr>
          <a:lstStyle/>
          <a:p>
            <a:pPr algn="r" rtl="1"/>
            <a:r>
              <a:rPr lang="he-IL" b="1" dirty="0">
                <a:solidFill>
                  <a:schemeClr val="bg1"/>
                </a:solidFill>
                <a:latin typeface="David" panose="020E0502060401010101" pitchFamily="34" charset="-79"/>
                <a:cs typeface="David" panose="020E0502060401010101" pitchFamily="34" charset="-79"/>
              </a:rPr>
              <a:t>"ובלכתי משם הסקתי את המסקנה שחכם אני מהאיש הזה. שכן דומה כי איש משנינו איננו יודע דבר נאה וטוב, אלא שהוא חושב שהוא יודע משהו בלי שידע, ואני, כפי שלא ידעתי אף אין אני חושב עצמי יודע. ונראה שלפחות בדבר פעוט זה חכם אני ממנו: את אשר לא ידעתי אין אני מדמה לדעתו."</a:t>
            </a:r>
            <a:endParaRPr lang="x-none" b="1" dirty="0">
              <a:solidFill>
                <a:schemeClr val="bg1"/>
              </a:solidFill>
              <a:latin typeface="David" panose="020E0502060401010101" pitchFamily="34" charset="-79"/>
              <a:cs typeface="David" panose="020E0502060401010101" pitchFamily="34" charset="-79"/>
            </a:endParaRPr>
          </a:p>
        </p:txBody>
      </p:sp>
      <p:pic>
        <p:nvPicPr>
          <p:cNvPr id="6" name="Picture 5">
            <a:extLst>
              <a:ext uri="{FF2B5EF4-FFF2-40B4-BE49-F238E27FC236}">
                <a16:creationId xmlns:a16="http://schemas.microsoft.com/office/drawing/2014/main" id="{4D7D22EF-A1FF-4AD4-AA25-6A9EEB8C4A2B}"/>
              </a:ext>
            </a:extLst>
          </p:cNvPr>
          <p:cNvPicPr>
            <a:picLocks noChangeAspect="1"/>
          </p:cNvPicPr>
          <p:nvPr/>
        </p:nvPicPr>
        <p:blipFill>
          <a:blip r:embed="rId3"/>
          <a:stretch>
            <a:fillRect/>
          </a:stretch>
        </p:blipFill>
        <p:spPr>
          <a:xfrm>
            <a:off x="0" y="5897366"/>
            <a:ext cx="960634" cy="960634"/>
          </a:xfrm>
          <a:prstGeom prst="rect">
            <a:avLst/>
          </a:prstGeom>
        </p:spPr>
      </p:pic>
      <p:sp>
        <p:nvSpPr>
          <p:cNvPr id="7" name="TextBox 6">
            <a:extLst>
              <a:ext uri="{FF2B5EF4-FFF2-40B4-BE49-F238E27FC236}">
                <a16:creationId xmlns:a16="http://schemas.microsoft.com/office/drawing/2014/main" id="{72CD80BF-E8BB-4C23-915C-82AB0575AC25}"/>
              </a:ext>
            </a:extLst>
          </p:cNvPr>
          <p:cNvSpPr txBox="1"/>
          <p:nvPr/>
        </p:nvSpPr>
        <p:spPr>
          <a:xfrm>
            <a:off x="2108461" y="18853"/>
            <a:ext cx="7975076" cy="523220"/>
          </a:xfrm>
          <a:prstGeom prst="rect">
            <a:avLst/>
          </a:prstGeom>
          <a:noFill/>
        </p:spPr>
        <p:txBody>
          <a:bodyPr wrap="square" rtlCol="0">
            <a:spAutoFit/>
          </a:bodyPr>
          <a:lstStyle/>
          <a:p>
            <a:pPr algn="ctr"/>
            <a:r>
              <a:rPr lang="he-IL" sz="2800" b="1" dirty="0">
                <a:solidFill>
                  <a:schemeClr val="bg1"/>
                </a:solidFill>
              </a:rPr>
              <a:t>חכמתו של </a:t>
            </a:r>
            <a:r>
              <a:rPr lang="he-IL" sz="2800" b="1" dirty="0" err="1">
                <a:solidFill>
                  <a:schemeClr val="bg1"/>
                </a:solidFill>
              </a:rPr>
              <a:t>סוקראטס</a:t>
            </a:r>
            <a:r>
              <a:rPr lang="he-IL" sz="2800" b="1" dirty="0">
                <a:solidFill>
                  <a:schemeClr val="bg1"/>
                </a:solidFill>
              </a:rPr>
              <a:t> – מהי?</a:t>
            </a:r>
            <a:endParaRPr lang="x-none" sz="2800" b="1" dirty="0">
              <a:solidFill>
                <a:schemeClr val="bg1"/>
              </a:solidFill>
            </a:endParaRPr>
          </a:p>
        </p:txBody>
      </p:sp>
    </p:spTree>
    <p:extLst>
      <p:ext uri="{BB962C8B-B14F-4D97-AF65-F5344CB8AC3E}">
        <p14:creationId xmlns:p14="http://schemas.microsoft.com/office/powerpoint/2010/main" val="13426185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10425</TotalTime>
  <Words>373</Words>
  <Application>Microsoft Office PowerPoint</Application>
  <PresentationFormat>Widescreen</PresentationFormat>
  <Paragraphs>70</Paragraphs>
  <Slides>12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Arial</vt:lpstr>
      <vt:lpstr>Calibri</vt:lpstr>
      <vt:lpstr>Calibri Light</vt:lpstr>
      <vt:lpstr>David</vt:lpstr>
      <vt:lpstr>FrankRuehl</vt:lpstr>
      <vt:lpstr>GFS Porson</vt:lpstr>
      <vt:lpstr>Guttman Drogolin</vt:lpstr>
      <vt:lpstr>Palatino Linotype</vt:lpstr>
      <vt:lpstr>Office Theme</vt:lpstr>
      <vt:lpstr>מבוא לפילוסופיה יוונית – סמסטר סתיו</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ΠΟΛΙΤΕΙΑ ΤΟΥ ΠΛΑΤΟΝΟΣ</dc:title>
  <dc:creator>Andy German</dc:creator>
  <cp:lastModifiedBy>Andy German</cp:lastModifiedBy>
  <cp:revision>192</cp:revision>
  <dcterms:created xsi:type="dcterms:W3CDTF">2020-03-16T20:46:23Z</dcterms:created>
  <dcterms:modified xsi:type="dcterms:W3CDTF">2022-12-06T19:46:27Z</dcterms:modified>
</cp:coreProperties>
</file>