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21"/>
  </p:notesMasterIdLst>
  <p:sldIdLst>
    <p:sldId id="256" r:id="rId2"/>
    <p:sldId id="270" r:id="rId3"/>
    <p:sldId id="258" r:id="rId4"/>
    <p:sldId id="264" r:id="rId5"/>
    <p:sldId id="259" r:id="rId6"/>
    <p:sldId id="261" r:id="rId7"/>
    <p:sldId id="260" r:id="rId8"/>
    <p:sldId id="279" r:id="rId9"/>
    <p:sldId id="278" r:id="rId10"/>
    <p:sldId id="263" r:id="rId11"/>
    <p:sldId id="262" r:id="rId12"/>
    <p:sldId id="268" r:id="rId13"/>
    <p:sldId id="269" r:id="rId14"/>
    <p:sldId id="284" r:id="rId15"/>
    <p:sldId id="285" r:id="rId16"/>
    <p:sldId id="286" r:id="rId17"/>
    <p:sldId id="290" r:id="rId18"/>
    <p:sldId id="265" r:id="rId19"/>
    <p:sldId id="28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at" initials="N" lastIdx="4" clrIdx="0">
    <p:extLst>
      <p:ext uri="{19B8F6BF-5375-455C-9EA6-DF929625EA0E}">
        <p15:presenceInfo xmlns:p15="http://schemas.microsoft.com/office/powerpoint/2012/main" userId="Noa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46" autoAdjust="0"/>
    <p:restoredTop sz="65385" autoAdjust="0"/>
  </p:normalViewPr>
  <p:slideViewPr>
    <p:cSldViewPr snapToGrid="0">
      <p:cViewPr varScale="1">
        <p:scale>
          <a:sx n="50" d="100"/>
          <a:sy n="50" d="100"/>
        </p:scale>
        <p:origin x="1192" y="3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_rels/data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863293-6542-4CD5-A250-74491A335737}" type="doc">
      <dgm:prSet loTypeId="urn:microsoft.com/office/officeart/2005/8/layout/hList2" loCatId="list" qsTypeId="urn:microsoft.com/office/officeart/2005/8/quickstyle/simple1" qsCatId="simple" csTypeId="urn:microsoft.com/office/officeart/2005/8/colors/accent1_2" csCatId="accent1" phldr="1"/>
      <dgm:spPr/>
      <dgm:t>
        <a:bodyPr/>
        <a:lstStyle/>
        <a:p>
          <a:pPr rtl="1"/>
          <a:endParaRPr lang="he-IL"/>
        </a:p>
      </dgm:t>
    </dgm:pt>
    <dgm:pt modelId="{5A38B66D-00B7-4A13-83B1-22874C1867C8}">
      <dgm:prSet phldrT="[טקסט]"/>
      <dgm:spPr/>
      <dgm:t>
        <a:bodyPr/>
        <a:lstStyle/>
        <a:p>
          <a:pPr rtl="1"/>
          <a:r>
            <a:rPr lang="en-US" dirty="0"/>
            <a:t>play</a:t>
          </a:r>
          <a:endParaRPr lang="he-IL" dirty="0"/>
        </a:p>
      </dgm:t>
    </dgm:pt>
    <dgm:pt modelId="{3E80794C-4ACE-4FDA-AC1B-162EF741B519}" type="parTrans" cxnId="{77EAC968-BCE0-43AA-988E-4C345109AFE3}">
      <dgm:prSet/>
      <dgm:spPr/>
      <dgm:t>
        <a:bodyPr/>
        <a:lstStyle/>
        <a:p>
          <a:pPr rtl="1"/>
          <a:endParaRPr lang="he-IL"/>
        </a:p>
      </dgm:t>
    </dgm:pt>
    <dgm:pt modelId="{90D90A99-6FE2-457D-B132-B296DA8475FC}" type="sibTrans" cxnId="{77EAC968-BCE0-43AA-988E-4C345109AFE3}">
      <dgm:prSet/>
      <dgm:spPr/>
      <dgm:t>
        <a:bodyPr/>
        <a:lstStyle/>
        <a:p>
          <a:pPr rtl="1"/>
          <a:endParaRPr lang="he-IL"/>
        </a:p>
      </dgm:t>
    </dgm:pt>
    <dgm:pt modelId="{CCB52A99-A940-4CA6-815B-BCAA004FB8FD}">
      <dgm:prSet phldrT="[טקסט]" custT="1"/>
      <dgm:spPr/>
      <dgm:t>
        <a:bodyPr/>
        <a:lstStyle/>
        <a:p>
          <a:pPr rtl="1"/>
          <a:r>
            <a:rPr lang="he-IL" sz="2400" dirty="0"/>
            <a:t>מרחב חופשי</a:t>
          </a:r>
        </a:p>
      </dgm:t>
    </dgm:pt>
    <dgm:pt modelId="{14DD41AE-3477-407C-B2E0-6E1B305B8A6B}" type="parTrans" cxnId="{F7128EEB-43F9-4747-8783-FE438129CC55}">
      <dgm:prSet/>
      <dgm:spPr/>
      <dgm:t>
        <a:bodyPr/>
        <a:lstStyle/>
        <a:p>
          <a:pPr rtl="1"/>
          <a:endParaRPr lang="he-IL"/>
        </a:p>
      </dgm:t>
    </dgm:pt>
    <dgm:pt modelId="{4916AE5C-2D56-4256-9B19-BD644B1A9A31}" type="sibTrans" cxnId="{F7128EEB-43F9-4747-8783-FE438129CC55}">
      <dgm:prSet/>
      <dgm:spPr/>
      <dgm:t>
        <a:bodyPr/>
        <a:lstStyle/>
        <a:p>
          <a:pPr rtl="1"/>
          <a:endParaRPr lang="he-IL"/>
        </a:p>
      </dgm:t>
    </dgm:pt>
    <dgm:pt modelId="{6CCE8390-0C96-49EC-AD38-6A6501633DB5}">
      <dgm:prSet phldrT="[טקסט]" custT="1"/>
      <dgm:spPr/>
      <dgm:t>
        <a:bodyPr/>
        <a:lstStyle/>
        <a:p>
          <a:pPr rtl="1"/>
          <a:r>
            <a:rPr lang="he-IL" sz="2400" dirty="0"/>
            <a:t>העמדת פנים ובניית עולמות</a:t>
          </a:r>
        </a:p>
      </dgm:t>
    </dgm:pt>
    <dgm:pt modelId="{624BEBAF-01C7-48E4-BC0E-DA7A43089414}" type="parTrans" cxnId="{A87B188C-0703-4305-A864-952682F97F9B}">
      <dgm:prSet/>
      <dgm:spPr/>
      <dgm:t>
        <a:bodyPr/>
        <a:lstStyle/>
        <a:p>
          <a:pPr rtl="1"/>
          <a:endParaRPr lang="he-IL"/>
        </a:p>
      </dgm:t>
    </dgm:pt>
    <dgm:pt modelId="{24E27320-6B8F-40F8-9410-E671C5EBD461}" type="sibTrans" cxnId="{A87B188C-0703-4305-A864-952682F97F9B}">
      <dgm:prSet/>
      <dgm:spPr/>
      <dgm:t>
        <a:bodyPr/>
        <a:lstStyle/>
        <a:p>
          <a:pPr rtl="1"/>
          <a:endParaRPr lang="he-IL"/>
        </a:p>
      </dgm:t>
    </dgm:pt>
    <dgm:pt modelId="{B6168323-BCC1-4589-BD38-46772F0D6B9C}">
      <dgm:prSet phldrT="[טקסט]"/>
      <dgm:spPr/>
      <dgm:t>
        <a:bodyPr/>
        <a:lstStyle/>
        <a:p>
          <a:pPr rtl="1"/>
          <a:r>
            <a:rPr lang="en-US" dirty="0"/>
            <a:t>Game</a:t>
          </a:r>
          <a:endParaRPr lang="he-IL" dirty="0"/>
        </a:p>
      </dgm:t>
    </dgm:pt>
    <dgm:pt modelId="{16072EC7-6655-4A18-868D-189227C6AC1C}" type="parTrans" cxnId="{F0E7EEAF-A65A-4549-B056-6243F63CCEBC}">
      <dgm:prSet/>
      <dgm:spPr/>
      <dgm:t>
        <a:bodyPr/>
        <a:lstStyle/>
        <a:p>
          <a:pPr rtl="1"/>
          <a:endParaRPr lang="he-IL"/>
        </a:p>
      </dgm:t>
    </dgm:pt>
    <dgm:pt modelId="{E8BB1011-06A6-4342-8BDB-43584E27EA6C}" type="sibTrans" cxnId="{F0E7EEAF-A65A-4549-B056-6243F63CCEBC}">
      <dgm:prSet/>
      <dgm:spPr/>
      <dgm:t>
        <a:bodyPr/>
        <a:lstStyle/>
        <a:p>
          <a:pPr rtl="1"/>
          <a:endParaRPr lang="he-IL"/>
        </a:p>
      </dgm:t>
    </dgm:pt>
    <dgm:pt modelId="{35E4EAB8-0733-490E-A6BD-C7C175EA01DA}">
      <dgm:prSet phldrT="[טקסט]" custT="1"/>
      <dgm:spPr/>
      <dgm:t>
        <a:bodyPr/>
        <a:lstStyle/>
        <a:p>
          <a:pPr rtl="1"/>
          <a:r>
            <a:rPr lang="he-IL" sz="2400" dirty="0"/>
            <a:t>מרחב מובנה</a:t>
          </a:r>
        </a:p>
      </dgm:t>
    </dgm:pt>
    <dgm:pt modelId="{5FEA0EEA-ED0C-4D29-A07B-A89A64AE5220}" type="parTrans" cxnId="{86BA9BAA-CE6B-473C-8564-00826BE8739F}">
      <dgm:prSet/>
      <dgm:spPr/>
      <dgm:t>
        <a:bodyPr/>
        <a:lstStyle/>
        <a:p>
          <a:pPr rtl="1"/>
          <a:endParaRPr lang="he-IL"/>
        </a:p>
      </dgm:t>
    </dgm:pt>
    <dgm:pt modelId="{B04F9333-DF2F-4468-9FBD-920CF9A5F0EA}" type="sibTrans" cxnId="{86BA9BAA-CE6B-473C-8564-00826BE8739F}">
      <dgm:prSet/>
      <dgm:spPr/>
      <dgm:t>
        <a:bodyPr/>
        <a:lstStyle/>
        <a:p>
          <a:pPr rtl="1"/>
          <a:endParaRPr lang="he-IL"/>
        </a:p>
      </dgm:t>
    </dgm:pt>
    <dgm:pt modelId="{D6A5BA2D-C7AC-4B34-AF7A-5BAC1C304C94}">
      <dgm:prSet phldrT="[טקסט]" custT="1"/>
      <dgm:spPr/>
      <dgm:t>
        <a:bodyPr/>
        <a:lstStyle/>
        <a:p>
          <a:pPr rtl="1"/>
          <a:r>
            <a:rPr lang="he-IL" sz="2400" dirty="0"/>
            <a:t>כללי משחק</a:t>
          </a:r>
        </a:p>
      </dgm:t>
    </dgm:pt>
    <dgm:pt modelId="{DC4D9DB9-00AC-4300-B837-33A54B91531C}" type="parTrans" cxnId="{66B98B53-6384-4F03-A7C1-BA07F6888C3A}">
      <dgm:prSet/>
      <dgm:spPr/>
      <dgm:t>
        <a:bodyPr/>
        <a:lstStyle/>
        <a:p>
          <a:pPr rtl="1"/>
          <a:endParaRPr lang="he-IL"/>
        </a:p>
      </dgm:t>
    </dgm:pt>
    <dgm:pt modelId="{9A821250-BE68-41A3-B8BB-2B4809CE9923}" type="sibTrans" cxnId="{66B98B53-6384-4F03-A7C1-BA07F6888C3A}">
      <dgm:prSet/>
      <dgm:spPr/>
      <dgm:t>
        <a:bodyPr/>
        <a:lstStyle/>
        <a:p>
          <a:pPr rtl="1"/>
          <a:endParaRPr lang="he-IL"/>
        </a:p>
      </dgm:t>
    </dgm:pt>
    <dgm:pt modelId="{8BE11D69-F820-42BE-8658-E5F5D2A20214}">
      <dgm:prSet phldrT="[טקסט]" custT="1"/>
      <dgm:spPr/>
      <dgm:t>
        <a:bodyPr/>
        <a:lstStyle/>
        <a:p>
          <a:pPr rtl="1"/>
          <a:r>
            <a:rPr lang="he-IL" sz="2400" dirty="0"/>
            <a:t>להיות "טוב ב-", לנצח</a:t>
          </a:r>
        </a:p>
      </dgm:t>
    </dgm:pt>
    <dgm:pt modelId="{45A830AD-83D8-4181-874A-A6702AC40C47}" type="parTrans" cxnId="{53EF3B4B-A33B-4407-AD6E-DA714C29678A}">
      <dgm:prSet/>
      <dgm:spPr/>
      <dgm:t>
        <a:bodyPr/>
        <a:lstStyle/>
        <a:p>
          <a:pPr rtl="1"/>
          <a:endParaRPr lang="he-IL"/>
        </a:p>
      </dgm:t>
    </dgm:pt>
    <dgm:pt modelId="{0E60F11D-797E-4F2D-BC83-B00B48BDD78F}" type="sibTrans" cxnId="{53EF3B4B-A33B-4407-AD6E-DA714C29678A}">
      <dgm:prSet/>
      <dgm:spPr/>
      <dgm:t>
        <a:bodyPr/>
        <a:lstStyle/>
        <a:p>
          <a:pPr rtl="1"/>
          <a:endParaRPr lang="he-IL"/>
        </a:p>
      </dgm:t>
    </dgm:pt>
    <dgm:pt modelId="{C1846293-9EE1-4A24-85E1-75068D565213}">
      <dgm:prSet phldrT="[טקסט]" custT="1"/>
      <dgm:spPr/>
      <dgm:t>
        <a:bodyPr/>
        <a:lstStyle/>
        <a:p>
          <a:pPr rtl="1"/>
          <a:r>
            <a:rPr lang="he-IL" sz="2400" dirty="0"/>
            <a:t>מטרות סובייקטיביות (אם בכלל)</a:t>
          </a:r>
        </a:p>
      </dgm:t>
    </dgm:pt>
    <dgm:pt modelId="{F9D4B148-089C-405F-8B1A-E436AF44EC56}" type="parTrans" cxnId="{88D33B10-DB71-4A15-BCD1-BF508A3975D3}">
      <dgm:prSet/>
      <dgm:spPr/>
      <dgm:t>
        <a:bodyPr/>
        <a:lstStyle/>
        <a:p>
          <a:pPr rtl="1"/>
          <a:endParaRPr lang="he-IL"/>
        </a:p>
      </dgm:t>
    </dgm:pt>
    <dgm:pt modelId="{3A2B5634-40A6-480B-9145-366D03A0908A}" type="sibTrans" cxnId="{88D33B10-DB71-4A15-BCD1-BF508A3975D3}">
      <dgm:prSet/>
      <dgm:spPr/>
      <dgm:t>
        <a:bodyPr/>
        <a:lstStyle/>
        <a:p>
          <a:pPr rtl="1"/>
          <a:endParaRPr lang="he-IL"/>
        </a:p>
      </dgm:t>
    </dgm:pt>
    <dgm:pt modelId="{84A2B73A-45B3-4E96-9293-1BAB14C7B7C8}">
      <dgm:prSet phldrT="[טקסט]" custT="1"/>
      <dgm:spPr/>
      <dgm:t>
        <a:bodyPr/>
        <a:lstStyle/>
        <a:p>
          <a:pPr rtl="1"/>
          <a:r>
            <a:rPr lang="he-IL" sz="2400" dirty="0"/>
            <a:t>תוכנן מראש ע"י מישהו אחר</a:t>
          </a:r>
        </a:p>
      </dgm:t>
    </dgm:pt>
    <dgm:pt modelId="{217ED1DF-88C8-487D-926A-18A4B29D9C07}" type="parTrans" cxnId="{E2DCBC20-17D6-45F4-BC2F-DEA3A1D9EDA6}">
      <dgm:prSet/>
      <dgm:spPr/>
      <dgm:t>
        <a:bodyPr/>
        <a:lstStyle/>
        <a:p>
          <a:pPr rtl="1"/>
          <a:endParaRPr lang="he-IL"/>
        </a:p>
      </dgm:t>
    </dgm:pt>
    <dgm:pt modelId="{17B64767-7E4F-40F4-BA81-166A28570A94}" type="sibTrans" cxnId="{E2DCBC20-17D6-45F4-BC2F-DEA3A1D9EDA6}">
      <dgm:prSet/>
      <dgm:spPr/>
      <dgm:t>
        <a:bodyPr/>
        <a:lstStyle/>
        <a:p>
          <a:pPr rtl="1"/>
          <a:endParaRPr lang="he-IL"/>
        </a:p>
      </dgm:t>
    </dgm:pt>
    <dgm:pt modelId="{0E7C7F1F-A104-4645-A03D-EE0F7846E3DE}">
      <dgm:prSet phldrT="[טקסט]" custT="1"/>
      <dgm:spPr/>
      <dgm:t>
        <a:bodyPr/>
        <a:lstStyle/>
        <a:p>
          <a:pPr rtl="1"/>
          <a:r>
            <a:rPr lang="he-IL" sz="2400" dirty="0"/>
            <a:t>בנייה ויצירה מתמדת של "בורא המשחק"</a:t>
          </a:r>
        </a:p>
      </dgm:t>
    </dgm:pt>
    <dgm:pt modelId="{C788E064-CD06-48F6-95FD-CA91DD0569B1}" type="parTrans" cxnId="{F7F486C2-C920-4E43-85AD-30FA58591110}">
      <dgm:prSet/>
      <dgm:spPr/>
      <dgm:t>
        <a:bodyPr/>
        <a:lstStyle/>
        <a:p>
          <a:pPr rtl="1"/>
          <a:endParaRPr lang="he-IL"/>
        </a:p>
      </dgm:t>
    </dgm:pt>
    <dgm:pt modelId="{AE46988A-CF6F-4915-8045-9877C6A80E99}" type="sibTrans" cxnId="{F7F486C2-C920-4E43-85AD-30FA58591110}">
      <dgm:prSet/>
      <dgm:spPr/>
      <dgm:t>
        <a:bodyPr/>
        <a:lstStyle/>
        <a:p>
          <a:pPr rtl="1"/>
          <a:endParaRPr lang="he-IL"/>
        </a:p>
      </dgm:t>
    </dgm:pt>
    <dgm:pt modelId="{CC05CB96-BF84-4CC0-B2A7-A033DC2C5270}" type="pres">
      <dgm:prSet presAssocID="{71863293-6542-4CD5-A250-74491A335737}" presName="linearFlow" presStyleCnt="0">
        <dgm:presLayoutVars>
          <dgm:dir/>
          <dgm:animLvl val="lvl"/>
          <dgm:resizeHandles/>
        </dgm:presLayoutVars>
      </dgm:prSet>
      <dgm:spPr/>
    </dgm:pt>
    <dgm:pt modelId="{EB34DE11-5B6B-450D-88B8-36D91F102BA1}" type="pres">
      <dgm:prSet presAssocID="{5A38B66D-00B7-4A13-83B1-22874C1867C8}" presName="compositeNode" presStyleCnt="0">
        <dgm:presLayoutVars>
          <dgm:bulletEnabled val="1"/>
        </dgm:presLayoutVars>
      </dgm:prSet>
      <dgm:spPr/>
    </dgm:pt>
    <dgm:pt modelId="{BA3599A4-1E57-4951-9030-0F7DD24EE4A4}" type="pres">
      <dgm:prSet presAssocID="{5A38B66D-00B7-4A13-83B1-22874C1867C8}" presName="image" presStyleLbl="fgImgPlace1" presStyleIdx="0" presStyleCnt="2"/>
      <dgm:spPr>
        <a:blipFill rotWithShape="1">
          <a:blip xmlns:r="http://schemas.openxmlformats.org/officeDocument/2006/relationships" r:embed="rId1"/>
          <a:srcRect/>
          <a:stretch>
            <a:fillRect l="-39000" r="-39000"/>
          </a:stretch>
        </a:blipFill>
      </dgm:spPr>
    </dgm:pt>
    <dgm:pt modelId="{CA2EF93E-3707-412A-BCBB-42F1E9DF7A12}" type="pres">
      <dgm:prSet presAssocID="{5A38B66D-00B7-4A13-83B1-22874C1867C8}" presName="childNode" presStyleLbl="node1" presStyleIdx="0" presStyleCnt="2" custScaleX="112901" custLinFactNeighborX="9742" custLinFactNeighborY="353">
        <dgm:presLayoutVars>
          <dgm:bulletEnabled val="1"/>
        </dgm:presLayoutVars>
      </dgm:prSet>
      <dgm:spPr/>
    </dgm:pt>
    <dgm:pt modelId="{579B58EE-C947-4FD3-B7D3-AF9AA08853C9}" type="pres">
      <dgm:prSet presAssocID="{5A38B66D-00B7-4A13-83B1-22874C1867C8}" presName="parentNode" presStyleLbl="revTx" presStyleIdx="0" presStyleCnt="2">
        <dgm:presLayoutVars>
          <dgm:chMax val="0"/>
          <dgm:bulletEnabled val="1"/>
        </dgm:presLayoutVars>
      </dgm:prSet>
      <dgm:spPr/>
    </dgm:pt>
    <dgm:pt modelId="{7BCB6019-B7E9-45B0-BEEE-C6494499644D}" type="pres">
      <dgm:prSet presAssocID="{90D90A99-6FE2-457D-B132-B296DA8475FC}" presName="sibTrans" presStyleCnt="0"/>
      <dgm:spPr/>
    </dgm:pt>
    <dgm:pt modelId="{02A0D563-7179-4E47-B89E-37F2A6ABBBE6}" type="pres">
      <dgm:prSet presAssocID="{B6168323-BCC1-4589-BD38-46772F0D6B9C}" presName="compositeNode" presStyleCnt="0">
        <dgm:presLayoutVars>
          <dgm:bulletEnabled val="1"/>
        </dgm:presLayoutVars>
      </dgm:prSet>
      <dgm:spPr/>
    </dgm:pt>
    <dgm:pt modelId="{FDF0E0EA-B948-4668-9482-3D925CCFB2B0}" type="pres">
      <dgm:prSet presAssocID="{B6168323-BCC1-4589-BD38-46772F0D6B9C}" presName="image" presStyleLbl="fgImgPlace1" presStyleIdx="1" presStyleCnt="2"/>
      <dgm:spPr>
        <a:blipFill rotWithShape="1">
          <a:blip xmlns:r="http://schemas.openxmlformats.org/officeDocument/2006/relationships" r:embed="rId2"/>
          <a:srcRect/>
          <a:stretch>
            <a:fillRect l="-39000" r="-39000"/>
          </a:stretch>
        </a:blipFill>
      </dgm:spPr>
    </dgm:pt>
    <dgm:pt modelId="{7DB14945-410F-4F31-A90E-8B10BADFB1F4}" type="pres">
      <dgm:prSet presAssocID="{B6168323-BCC1-4589-BD38-46772F0D6B9C}" presName="childNode" presStyleLbl="node1" presStyleIdx="1" presStyleCnt="2">
        <dgm:presLayoutVars>
          <dgm:bulletEnabled val="1"/>
        </dgm:presLayoutVars>
      </dgm:prSet>
      <dgm:spPr/>
    </dgm:pt>
    <dgm:pt modelId="{AE8FB277-E79E-46A8-B244-F7F914301FC0}" type="pres">
      <dgm:prSet presAssocID="{B6168323-BCC1-4589-BD38-46772F0D6B9C}" presName="parentNode" presStyleLbl="revTx" presStyleIdx="1" presStyleCnt="2">
        <dgm:presLayoutVars>
          <dgm:chMax val="0"/>
          <dgm:bulletEnabled val="1"/>
        </dgm:presLayoutVars>
      </dgm:prSet>
      <dgm:spPr/>
    </dgm:pt>
  </dgm:ptLst>
  <dgm:cxnLst>
    <dgm:cxn modelId="{869B1C0A-EAC9-4220-87DA-FCE5DF181A84}" type="presOf" srcId="{6CCE8390-0C96-49EC-AD38-6A6501633DB5}" destId="{CA2EF93E-3707-412A-BCBB-42F1E9DF7A12}" srcOrd="0" destOrd="1" presId="urn:microsoft.com/office/officeart/2005/8/layout/hList2"/>
    <dgm:cxn modelId="{88D33B10-DB71-4A15-BCD1-BF508A3975D3}" srcId="{5A38B66D-00B7-4A13-83B1-22874C1867C8}" destId="{C1846293-9EE1-4A24-85E1-75068D565213}" srcOrd="2" destOrd="0" parTransId="{F9D4B148-089C-405F-8B1A-E436AF44EC56}" sibTransId="{3A2B5634-40A6-480B-9145-366D03A0908A}"/>
    <dgm:cxn modelId="{387BAF20-72C6-4B39-B19D-1ADFA0E9F9F7}" type="presOf" srcId="{B6168323-BCC1-4589-BD38-46772F0D6B9C}" destId="{AE8FB277-E79E-46A8-B244-F7F914301FC0}" srcOrd="0" destOrd="0" presId="urn:microsoft.com/office/officeart/2005/8/layout/hList2"/>
    <dgm:cxn modelId="{E2DCBC20-17D6-45F4-BC2F-DEA3A1D9EDA6}" srcId="{B6168323-BCC1-4589-BD38-46772F0D6B9C}" destId="{84A2B73A-45B3-4E96-9293-1BAB14C7B7C8}" srcOrd="3" destOrd="0" parTransId="{217ED1DF-88C8-487D-926A-18A4B29D9C07}" sibTransId="{17B64767-7E4F-40F4-BA81-166A28570A94}"/>
    <dgm:cxn modelId="{B6EB5730-3DE1-49CF-975D-03A833B3BF62}" type="presOf" srcId="{CCB52A99-A940-4CA6-815B-BCAA004FB8FD}" destId="{CA2EF93E-3707-412A-BCBB-42F1E9DF7A12}" srcOrd="0" destOrd="0" presId="urn:microsoft.com/office/officeart/2005/8/layout/hList2"/>
    <dgm:cxn modelId="{77EAC968-BCE0-43AA-988E-4C345109AFE3}" srcId="{71863293-6542-4CD5-A250-74491A335737}" destId="{5A38B66D-00B7-4A13-83B1-22874C1867C8}" srcOrd="0" destOrd="0" parTransId="{3E80794C-4ACE-4FDA-AC1B-162EF741B519}" sibTransId="{90D90A99-6FE2-457D-B132-B296DA8475FC}"/>
    <dgm:cxn modelId="{53EF3B4B-A33B-4407-AD6E-DA714C29678A}" srcId="{B6168323-BCC1-4589-BD38-46772F0D6B9C}" destId="{8BE11D69-F820-42BE-8658-E5F5D2A20214}" srcOrd="2" destOrd="0" parTransId="{45A830AD-83D8-4181-874A-A6702AC40C47}" sibTransId="{0E60F11D-797E-4F2D-BC83-B00B48BDD78F}"/>
    <dgm:cxn modelId="{8BC6F26B-8276-4A98-971F-FF10363C5446}" type="presOf" srcId="{0E7C7F1F-A104-4645-A03D-EE0F7846E3DE}" destId="{CA2EF93E-3707-412A-BCBB-42F1E9DF7A12}" srcOrd="0" destOrd="3" presId="urn:microsoft.com/office/officeart/2005/8/layout/hList2"/>
    <dgm:cxn modelId="{66B98B53-6384-4F03-A7C1-BA07F6888C3A}" srcId="{B6168323-BCC1-4589-BD38-46772F0D6B9C}" destId="{D6A5BA2D-C7AC-4B34-AF7A-5BAC1C304C94}" srcOrd="1" destOrd="0" parTransId="{DC4D9DB9-00AC-4300-B837-33A54B91531C}" sibTransId="{9A821250-BE68-41A3-B8BB-2B4809CE9923}"/>
    <dgm:cxn modelId="{A7FAED54-5097-4163-95C9-AD58F9DA5C27}" type="presOf" srcId="{71863293-6542-4CD5-A250-74491A335737}" destId="{CC05CB96-BF84-4CC0-B2A7-A033DC2C5270}" srcOrd="0" destOrd="0" presId="urn:microsoft.com/office/officeart/2005/8/layout/hList2"/>
    <dgm:cxn modelId="{A87B188C-0703-4305-A864-952682F97F9B}" srcId="{5A38B66D-00B7-4A13-83B1-22874C1867C8}" destId="{6CCE8390-0C96-49EC-AD38-6A6501633DB5}" srcOrd="1" destOrd="0" parTransId="{624BEBAF-01C7-48E4-BC0E-DA7A43089414}" sibTransId="{24E27320-6B8F-40F8-9410-E671C5EBD461}"/>
    <dgm:cxn modelId="{9DBCBAA6-5CA2-49F6-B1EA-301D4678A2DD}" type="presOf" srcId="{D6A5BA2D-C7AC-4B34-AF7A-5BAC1C304C94}" destId="{7DB14945-410F-4F31-A90E-8B10BADFB1F4}" srcOrd="0" destOrd="1" presId="urn:microsoft.com/office/officeart/2005/8/layout/hList2"/>
    <dgm:cxn modelId="{86BA9BAA-CE6B-473C-8564-00826BE8739F}" srcId="{B6168323-BCC1-4589-BD38-46772F0D6B9C}" destId="{35E4EAB8-0733-490E-A6BD-C7C175EA01DA}" srcOrd="0" destOrd="0" parTransId="{5FEA0EEA-ED0C-4D29-A07B-A89A64AE5220}" sibTransId="{B04F9333-DF2F-4468-9FBD-920CF9A5F0EA}"/>
    <dgm:cxn modelId="{F0E7EEAF-A65A-4549-B056-6243F63CCEBC}" srcId="{71863293-6542-4CD5-A250-74491A335737}" destId="{B6168323-BCC1-4589-BD38-46772F0D6B9C}" srcOrd="1" destOrd="0" parTransId="{16072EC7-6655-4A18-868D-189227C6AC1C}" sibTransId="{E8BB1011-06A6-4342-8BDB-43584E27EA6C}"/>
    <dgm:cxn modelId="{F7F486C2-C920-4E43-85AD-30FA58591110}" srcId="{5A38B66D-00B7-4A13-83B1-22874C1867C8}" destId="{0E7C7F1F-A104-4645-A03D-EE0F7846E3DE}" srcOrd="3" destOrd="0" parTransId="{C788E064-CD06-48F6-95FD-CA91DD0569B1}" sibTransId="{AE46988A-CF6F-4915-8045-9877C6A80E99}"/>
    <dgm:cxn modelId="{1A40B1C7-4E6A-4E50-9370-C90961FDD692}" type="presOf" srcId="{5A38B66D-00B7-4A13-83B1-22874C1867C8}" destId="{579B58EE-C947-4FD3-B7D3-AF9AA08853C9}" srcOrd="0" destOrd="0" presId="urn:microsoft.com/office/officeart/2005/8/layout/hList2"/>
    <dgm:cxn modelId="{B0C2DFD9-C8D7-4B96-973B-50530BDB304B}" type="presOf" srcId="{35E4EAB8-0733-490E-A6BD-C7C175EA01DA}" destId="{7DB14945-410F-4F31-A90E-8B10BADFB1F4}" srcOrd="0" destOrd="0" presId="urn:microsoft.com/office/officeart/2005/8/layout/hList2"/>
    <dgm:cxn modelId="{8828FBE3-00CD-4141-B8A4-38C36D4777AC}" type="presOf" srcId="{C1846293-9EE1-4A24-85E1-75068D565213}" destId="{CA2EF93E-3707-412A-BCBB-42F1E9DF7A12}" srcOrd="0" destOrd="2" presId="urn:microsoft.com/office/officeart/2005/8/layout/hList2"/>
    <dgm:cxn modelId="{F7128EEB-43F9-4747-8783-FE438129CC55}" srcId="{5A38B66D-00B7-4A13-83B1-22874C1867C8}" destId="{CCB52A99-A940-4CA6-815B-BCAA004FB8FD}" srcOrd="0" destOrd="0" parTransId="{14DD41AE-3477-407C-B2E0-6E1B305B8A6B}" sibTransId="{4916AE5C-2D56-4256-9B19-BD644B1A9A31}"/>
    <dgm:cxn modelId="{A3872BF0-FC31-4BCE-B5AA-F789403519C6}" type="presOf" srcId="{8BE11D69-F820-42BE-8658-E5F5D2A20214}" destId="{7DB14945-410F-4F31-A90E-8B10BADFB1F4}" srcOrd="0" destOrd="2" presId="urn:microsoft.com/office/officeart/2005/8/layout/hList2"/>
    <dgm:cxn modelId="{C3764CF2-0384-4220-8381-CDDE4B87576F}" type="presOf" srcId="{84A2B73A-45B3-4E96-9293-1BAB14C7B7C8}" destId="{7DB14945-410F-4F31-A90E-8B10BADFB1F4}" srcOrd="0" destOrd="3" presId="urn:microsoft.com/office/officeart/2005/8/layout/hList2"/>
    <dgm:cxn modelId="{935E85A9-6EDA-4E51-9C70-0F2EF085FF26}" type="presParOf" srcId="{CC05CB96-BF84-4CC0-B2A7-A033DC2C5270}" destId="{EB34DE11-5B6B-450D-88B8-36D91F102BA1}" srcOrd="0" destOrd="0" presId="urn:microsoft.com/office/officeart/2005/8/layout/hList2"/>
    <dgm:cxn modelId="{B6505995-DB24-4B0F-89D8-0B67B191B3CE}" type="presParOf" srcId="{EB34DE11-5B6B-450D-88B8-36D91F102BA1}" destId="{BA3599A4-1E57-4951-9030-0F7DD24EE4A4}" srcOrd="0" destOrd="0" presId="urn:microsoft.com/office/officeart/2005/8/layout/hList2"/>
    <dgm:cxn modelId="{9984B2C7-C139-4ADD-ACA9-4A61D9DA0138}" type="presParOf" srcId="{EB34DE11-5B6B-450D-88B8-36D91F102BA1}" destId="{CA2EF93E-3707-412A-BCBB-42F1E9DF7A12}" srcOrd="1" destOrd="0" presId="urn:microsoft.com/office/officeart/2005/8/layout/hList2"/>
    <dgm:cxn modelId="{BEA38DAE-3C53-46C5-8FA6-4A962765B598}" type="presParOf" srcId="{EB34DE11-5B6B-450D-88B8-36D91F102BA1}" destId="{579B58EE-C947-4FD3-B7D3-AF9AA08853C9}" srcOrd="2" destOrd="0" presId="urn:microsoft.com/office/officeart/2005/8/layout/hList2"/>
    <dgm:cxn modelId="{3BDA5F98-DF4E-4D9A-B165-55EB227C5104}" type="presParOf" srcId="{CC05CB96-BF84-4CC0-B2A7-A033DC2C5270}" destId="{7BCB6019-B7E9-45B0-BEEE-C6494499644D}" srcOrd="1" destOrd="0" presId="urn:microsoft.com/office/officeart/2005/8/layout/hList2"/>
    <dgm:cxn modelId="{AA705F60-4C75-4F94-8C16-5BDD8D669BF1}" type="presParOf" srcId="{CC05CB96-BF84-4CC0-B2A7-A033DC2C5270}" destId="{02A0D563-7179-4E47-B89E-37F2A6ABBBE6}" srcOrd="2" destOrd="0" presId="urn:microsoft.com/office/officeart/2005/8/layout/hList2"/>
    <dgm:cxn modelId="{EA4CA87F-4B96-4D0F-8A84-A417E15B6D45}" type="presParOf" srcId="{02A0D563-7179-4E47-B89E-37F2A6ABBBE6}" destId="{FDF0E0EA-B948-4668-9482-3D925CCFB2B0}" srcOrd="0" destOrd="0" presId="urn:microsoft.com/office/officeart/2005/8/layout/hList2"/>
    <dgm:cxn modelId="{6DA837D6-F490-4269-B718-5EBC45CDEB47}" type="presParOf" srcId="{02A0D563-7179-4E47-B89E-37F2A6ABBBE6}" destId="{7DB14945-410F-4F31-A90E-8B10BADFB1F4}" srcOrd="1" destOrd="0" presId="urn:microsoft.com/office/officeart/2005/8/layout/hList2"/>
    <dgm:cxn modelId="{DF6CBFB9-A6D6-4E80-90EF-E960CC934681}" type="presParOf" srcId="{02A0D563-7179-4E47-B89E-37F2A6ABBBE6}" destId="{AE8FB277-E79E-46A8-B244-F7F914301FC0}"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9B58EE-C947-4FD3-B7D3-AF9AA08853C9}">
      <dsp:nvSpPr>
        <dsp:cNvPr id="0" name=""/>
        <dsp:cNvSpPr/>
      </dsp:nvSpPr>
      <dsp:spPr>
        <a:xfrm rot="16200000">
          <a:off x="-1172601" y="2132604"/>
          <a:ext cx="3160014" cy="668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89549" bIns="0" numCol="1" spcCol="1270" anchor="t" anchorCtr="0">
          <a:noAutofit/>
        </a:bodyPr>
        <a:lstStyle/>
        <a:p>
          <a:pPr marL="0" lvl="0" indent="0" algn="r" defTabSz="2133600" rtl="1">
            <a:lnSpc>
              <a:spcPct val="90000"/>
            </a:lnSpc>
            <a:spcBef>
              <a:spcPct val="0"/>
            </a:spcBef>
            <a:spcAft>
              <a:spcPct val="35000"/>
            </a:spcAft>
            <a:buNone/>
          </a:pPr>
          <a:r>
            <a:rPr lang="en-US" sz="4800" kern="1200" dirty="0"/>
            <a:t>play</a:t>
          </a:r>
          <a:endParaRPr lang="he-IL" sz="4800" kern="1200" dirty="0"/>
        </a:p>
      </dsp:txBody>
      <dsp:txXfrm>
        <a:off x="-1172601" y="2132604"/>
        <a:ext cx="3160014" cy="668464"/>
      </dsp:txXfrm>
    </dsp:sp>
    <dsp:sp modelId="{CA2EF93E-3707-412A-BCBB-42F1E9DF7A12}">
      <dsp:nvSpPr>
        <dsp:cNvPr id="0" name=""/>
        <dsp:cNvSpPr/>
      </dsp:nvSpPr>
      <dsp:spPr>
        <a:xfrm>
          <a:off x="863006" y="891285"/>
          <a:ext cx="4163028" cy="31600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589549" rIns="170688" bIns="170688" numCol="1" spcCol="1270" anchor="t" anchorCtr="0">
          <a:noAutofit/>
        </a:bodyPr>
        <a:lstStyle/>
        <a:p>
          <a:pPr marL="228600" lvl="1" indent="-228600" algn="r" defTabSz="1066800" rtl="1">
            <a:lnSpc>
              <a:spcPct val="90000"/>
            </a:lnSpc>
            <a:spcBef>
              <a:spcPct val="0"/>
            </a:spcBef>
            <a:spcAft>
              <a:spcPct val="15000"/>
            </a:spcAft>
            <a:buChar char="•"/>
          </a:pPr>
          <a:r>
            <a:rPr lang="he-IL" sz="2400" kern="1200" dirty="0"/>
            <a:t>מרחב חופשי</a:t>
          </a:r>
        </a:p>
        <a:p>
          <a:pPr marL="228600" lvl="1" indent="-228600" algn="r" defTabSz="1066800" rtl="1">
            <a:lnSpc>
              <a:spcPct val="90000"/>
            </a:lnSpc>
            <a:spcBef>
              <a:spcPct val="0"/>
            </a:spcBef>
            <a:spcAft>
              <a:spcPct val="15000"/>
            </a:spcAft>
            <a:buChar char="•"/>
          </a:pPr>
          <a:r>
            <a:rPr lang="he-IL" sz="2400" kern="1200" dirty="0"/>
            <a:t>העמדת פנים ובניית עולמות</a:t>
          </a:r>
        </a:p>
        <a:p>
          <a:pPr marL="228600" lvl="1" indent="-228600" algn="r" defTabSz="1066800" rtl="1">
            <a:lnSpc>
              <a:spcPct val="90000"/>
            </a:lnSpc>
            <a:spcBef>
              <a:spcPct val="0"/>
            </a:spcBef>
            <a:spcAft>
              <a:spcPct val="15000"/>
            </a:spcAft>
            <a:buChar char="•"/>
          </a:pPr>
          <a:r>
            <a:rPr lang="he-IL" sz="2400" kern="1200" dirty="0"/>
            <a:t>מטרות סובייקטיביות (אם בכלל)</a:t>
          </a:r>
        </a:p>
        <a:p>
          <a:pPr marL="228600" lvl="1" indent="-228600" algn="r" defTabSz="1066800" rtl="1">
            <a:lnSpc>
              <a:spcPct val="90000"/>
            </a:lnSpc>
            <a:spcBef>
              <a:spcPct val="0"/>
            </a:spcBef>
            <a:spcAft>
              <a:spcPct val="15000"/>
            </a:spcAft>
            <a:buChar char="•"/>
          </a:pPr>
          <a:r>
            <a:rPr lang="he-IL" sz="2400" kern="1200" dirty="0"/>
            <a:t>בנייה ויצירה מתמדת של "בורא המשחק"</a:t>
          </a:r>
        </a:p>
      </dsp:txBody>
      <dsp:txXfrm>
        <a:off x="863006" y="891285"/>
        <a:ext cx="4163028" cy="3160014"/>
      </dsp:txXfrm>
    </dsp:sp>
    <dsp:sp modelId="{BA3599A4-1E57-4951-9030-0F7DD24EE4A4}">
      <dsp:nvSpPr>
        <dsp:cNvPr id="0" name=""/>
        <dsp:cNvSpPr/>
      </dsp:nvSpPr>
      <dsp:spPr>
        <a:xfrm>
          <a:off x="73173" y="4456"/>
          <a:ext cx="1336929" cy="1336929"/>
        </a:xfrm>
        <a:prstGeom prst="rect">
          <a:avLst/>
        </a:prstGeom>
        <a:blipFill rotWithShape="1">
          <a:blip xmlns:r="http://schemas.openxmlformats.org/officeDocument/2006/relationships" r:embed="rId1"/>
          <a:srcRect/>
          <a:stretch>
            <a:fillRect l="-39000" r="-39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8FB277-E79E-46A8-B244-F7F914301FC0}">
      <dsp:nvSpPr>
        <dsp:cNvPr id="0" name=""/>
        <dsp:cNvSpPr/>
      </dsp:nvSpPr>
      <dsp:spPr>
        <a:xfrm rot="16200000">
          <a:off x="4383660" y="2132604"/>
          <a:ext cx="3160014" cy="668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89549" bIns="0" numCol="1" spcCol="1270" anchor="t" anchorCtr="0">
          <a:noAutofit/>
        </a:bodyPr>
        <a:lstStyle/>
        <a:p>
          <a:pPr marL="0" lvl="0" indent="0" algn="r" defTabSz="2133600" rtl="1">
            <a:lnSpc>
              <a:spcPct val="90000"/>
            </a:lnSpc>
            <a:spcBef>
              <a:spcPct val="0"/>
            </a:spcBef>
            <a:spcAft>
              <a:spcPct val="35000"/>
            </a:spcAft>
            <a:buNone/>
          </a:pPr>
          <a:r>
            <a:rPr lang="en-US" sz="4800" kern="1200" dirty="0"/>
            <a:t>Game</a:t>
          </a:r>
          <a:endParaRPr lang="he-IL" sz="4800" kern="1200" dirty="0"/>
        </a:p>
      </dsp:txBody>
      <dsp:txXfrm>
        <a:off x="4383660" y="2132604"/>
        <a:ext cx="3160014" cy="668464"/>
      </dsp:txXfrm>
    </dsp:sp>
    <dsp:sp modelId="{7DB14945-410F-4F31-A90E-8B10BADFB1F4}">
      <dsp:nvSpPr>
        <dsp:cNvPr id="0" name=""/>
        <dsp:cNvSpPr/>
      </dsp:nvSpPr>
      <dsp:spPr>
        <a:xfrm>
          <a:off x="6297900" y="886829"/>
          <a:ext cx="3687326" cy="31600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589549" rIns="170688" bIns="170688" numCol="1" spcCol="1270" anchor="t" anchorCtr="0">
          <a:noAutofit/>
        </a:bodyPr>
        <a:lstStyle/>
        <a:p>
          <a:pPr marL="228600" lvl="1" indent="-228600" algn="r" defTabSz="1066800" rtl="1">
            <a:lnSpc>
              <a:spcPct val="90000"/>
            </a:lnSpc>
            <a:spcBef>
              <a:spcPct val="0"/>
            </a:spcBef>
            <a:spcAft>
              <a:spcPct val="15000"/>
            </a:spcAft>
            <a:buChar char="•"/>
          </a:pPr>
          <a:r>
            <a:rPr lang="he-IL" sz="2400" kern="1200" dirty="0"/>
            <a:t>מרחב מובנה</a:t>
          </a:r>
        </a:p>
        <a:p>
          <a:pPr marL="228600" lvl="1" indent="-228600" algn="r" defTabSz="1066800" rtl="1">
            <a:lnSpc>
              <a:spcPct val="90000"/>
            </a:lnSpc>
            <a:spcBef>
              <a:spcPct val="0"/>
            </a:spcBef>
            <a:spcAft>
              <a:spcPct val="15000"/>
            </a:spcAft>
            <a:buChar char="•"/>
          </a:pPr>
          <a:r>
            <a:rPr lang="he-IL" sz="2400" kern="1200" dirty="0"/>
            <a:t>כללי משחק</a:t>
          </a:r>
        </a:p>
        <a:p>
          <a:pPr marL="228600" lvl="1" indent="-228600" algn="r" defTabSz="1066800" rtl="1">
            <a:lnSpc>
              <a:spcPct val="90000"/>
            </a:lnSpc>
            <a:spcBef>
              <a:spcPct val="0"/>
            </a:spcBef>
            <a:spcAft>
              <a:spcPct val="15000"/>
            </a:spcAft>
            <a:buChar char="•"/>
          </a:pPr>
          <a:r>
            <a:rPr lang="he-IL" sz="2400" kern="1200" dirty="0"/>
            <a:t>להיות "טוב ב-", לנצח</a:t>
          </a:r>
        </a:p>
        <a:p>
          <a:pPr marL="228600" lvl="1" indent="-228600" algn="r" defTabSz="1066800" rtl="1">
            <a:lnSpc>
              <a:spcPct val="90000"/>
            </a:lnSpc>
            <a:spcBef>
              <a:spcPct val="0"/>
            </a:spcBef>
            <a:spcAft>
              <a:spcPct val="15000"/>
            </a:spcAft>
            <a:buChar char="•"/>
          </a:pPr>
          <a:r>
            <a:rPr lang="he-IL" sz="2400" kern="1200" dirty="0"/>
            <a:t>תוכנן מראש ע"י מישהו אחר</a:t>
          </a:r>
        </a:p>
      </dsp:txBody>
      <dsp:txXfrm>
        <a:off x="6297900" y="886829"/>
        <a:ext cx="3687326" cy="3160014"/>
      </dsp:txXfrm>
    </dsp:sp>
    <dsp:sp modelId="{FDF0E0EA-B948-4668-9482-3D925CCFB2B0}">
      <dsp:nvSpPr>
        <dsp:cNvPr id="0" name=""/>
        <dsp:cNvSpPr/>
      </dsp:nvSpPr>
      <dsp:spPr>
        <a:xfrm>
          <a:off x="5629435" y="4456"/>
          <a:ext cx="1336929" cy="1336929"/>
        </a:xfrm>
        <a:prstGeom prst="rect">
          <a:avLst/>
        </a:prstGeom>
        <a:blipFill rotWithShape="1">
          <a:blip xmlns:r="http://schemas.openxmlformats.org/officeDocument/2006/relationships" r:embed="rId2"/>
          <a:srcRect/>
          <a:stretch>
            <a:fillRect l="-39000" r="-39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AE37194E-BEF3-4655-87B4-5D7D5F38FEE0}" type="datetimeFigureOut">
              <a:rPr lang="he-IL" smtClean="0"/>
              <a:t>ג'/תמוז/תשפ"ד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5FE7C23E-B177-4C50-936C-3B1B03C4C063}" type="slidenum">
              <a:rPr lang="he-IL" smtClean="0"/>
              <a:t>‹#›</a:t>
            </a:fld>
            <a:endParaRPr lang="he-IL"/>
          </a:p>
        </p:txBody>
      </p:sp>
    </p:spTree>
    <p:extLst>
      <p:ext uri="{BB962C8B-B14F-4D97-AF65-F5344CB8AC3E}">
        <p14:creationId xmlns:p14="http://schemas.microsoft.com/office/powerpoint/2010/main" val="350979906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1</a:t>
            </a:fld>
            <a:endParaRPr lang="he-IL"/>
          </a:p>
        </p:txBody>
      </p:sp>
    </p:spTree>
    <p:extLst>
      <p:ext uri="{BB962C8B-B14F-4D97-AF65-F5344CB8AC3E}">
        <p14:creationId xmlns:p14="http://schemas.microsoft.com/office/powerpoint/2010/main" val="2413887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FE7C23E-B177-4C50-936C-3B1B03C4C063}"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394333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3</a:t>
            </a:fld>
            <a:endParaRPr lang="he-IL"/>
          </a:p>
        </p:txBody>
      </p:sp>
    </p:spTree>
    <p:extLst>
      <p:ext uri="{BB962C8B-B14F-4D97-AF65-F5344CB8AC3E}">
        <p14:creationId xmlns:p14="http://schemas.microsoft.com/office/powerpoint/2010/main" val="3597132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4</a:t>
            </a:fld>
            <a:endParaRPr lang="he-IL"/>
          </a:p>
        </p:txBody>
      </p:sp>
    </p:spTree>
    <p:extLst>
      <p:ext uri="{BB962C8B-B14F-4D97-AF65-F5344CB8AC3E}">
        <p14:creationId xmlns:p14="http://schemas.microsoft.com/office/powerpoint/2010/main" val="424941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b="1"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5</a:t>
            </a:fld>
            <a:endParaRPr lang="he-IL"/>
          </a:p>
        </p:txBody>
      </p:sp>
    </p:spTree>
    <p:extLst>
      <p:ext uri="{BB962C8B-B14F-4D97-AF65-F5344CB8AC3E}">
        <p14:creationId xmlns:p14="http://schemas.microsoft.com/office/powerpoint/2010/main" val="1754084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6</a:t>
            </a:fld>
            <a:endParaRPr lang="he-IL"/>
          </a:p>
        </p:txBody>
      </p:sp>
    </p:spTree>
    <p:extLst>
      <p:ext uri="{BB962C8B-B14F-4D97-AF65-F5344CB8AC3E}">
        <p14:creationId xmlns:p14="http://schemas.microsoft.com/office/powerpoint/2010/main" val="128123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nSpc>
                <a:spcPct val="150000"/>
              </a:lnSpc>
            </a:pPr>
            <a:endParaRPr lang="he-IL" b="1"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7</a:t>
            </a:fld>
            <a:endParaRPr lang="he-IL"/>
          </a:p>
        </p:txBody>
      </p:sp>
    </p:spTree>
    <p:extLst>
      <p:ext uri="{BB962C8B-B14F-4D97-AF65-F5344CB8AC3E}">
        <p14:creationId xmlns:p14="http://schemas.microsoft.com/office/powerpoint/2010/main" val="2856983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indent="0">
              <a:buFontTx/>
              <a:buNone/>
            </a:pPr>
            <a:endParaRPr lang="he-IL" dirty="0"/>
          </a:p>
        </p:txBody>
      </p:sp>
      <p:sp>
        <p:nvSpPr>
          <p:cNvPr id="4" name="מציין מיקום של מספר שקופית 3"/>
          <p:cNvSpPr>
            <a:spLocks noGrp="1"/>
          </p:cNvSpPr>
          <p:nvPr>
            <p:ph type="sldNum" sz="quarter" idx="10"/>
          </p:nvPr>
        </p:nvSpPr>
        <p:spPr/>
        <p:txBody>
          <a:bodyPr/>
          <a:lstStyle/>
          <a:p>
            <a:fld id="{5FE7C23E-B177-4C50-936C-3B1B03C4C063}" type="slidenum">
              <a:rPr lang="he-IL" smtClean="0"/>
              <a:t>8</a:t>
            </a:fld>
            <a:endParaRPr lang="he-IL"/>
          </a:p>
        </p:txBody>
      </p:sp>
    </p:spTree>
    <p:extLst>
      <p:ext uri="{BB962C8B-B14F-4D97-AF65-F5344CB8AC3E}">
        <p14:creationId xmlns:p14="http://schemas.microsoft.com/office/powerpoint/2010/main" val="520963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9</a:t>
            </a:fld>
            <a:endParaRPr lang="he-IL"/>
          </a:p>
        </p:txBody>
      </p:sp>
    </p:spTree>
    <p:extLst>
      <p:ext uri="{BB962C8B-B14F-4D97-AF65-F5344CB8AC3E}">
        <p14:creationId xmlns:p14="http://schemas.microsoft.com/office/powerpoint/2010/main" val="808169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71450" indent="-171450">
              <a:buFontTx/>
              <a:buChar char="-"/>
            </a:pPr>
            <a:endParaRPr lang="he-IL"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10</a:t>
            </a:fld>
            <a:endParaRPr lang="he-IL"/>
          </a:p>
        </p:txBody>
      </p:sp>
    </p:spTree>
    <p:extLst>
      <p:ext uri="{BB962C8B-B14F-4D97-AF65-F5344CB8AC3E}">
        <p14:creationId xmlns:p14="http://schemas.microsoft.com/office/powerpoint/2010/main" val="1650204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11</a:t>
            </a:fld>
            <a:endParaRPr lang="he-IL"/>
          </a:p>
        </p:txBody>
      </p:sp>
    </p:spTree>
    <p:extLst>
      <p:ext uri="{BB962C8B-B14F-4D97-AF65-F5344CB8AC3E}">
        <p14:creationId xmlns:p14="http://schemas.microsoft.com/office/powerpoint/2010/main" val="3111866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274320" lvl="1" indent="0">
              <a:lnSpc>
                <a:spcPct val="150000"/>
              </a:lnSpc>
              <a:buNone/>
            </a:pPr>
            <a:endParaRPr lang="he-IL" sz="2200" b="1"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12</a:t>
            </a:fld>
            <a:endParaRPr lang="he-IL"/>
          </a:p>
        </p:txBody>
      </p:sp>
    </p:spTree>
    <p:extLst>
      <p:ext uri="{BB962C8B-B14F-4D97-AF65-F5344CB8AC3E}">
        <p14:creationId xmlns:p14="http://schemas.microsoft.com/office/powerpoint/2010/main" val="2062767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274320" lvl="1" indent="0">
              <a:lnSpc>
                <a:spcPct val="150000"/>
              </a:lnSpc>
              <a:buNone/>
            </a:pPr>
            <a:endParaRPr lang="he-IL" b="1"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13</a:t>
            </a:fld>
            <a:endParaRPr lang="he-IL"/>
          </a:p>
        </p:txBody>
      </p:sp>
    </p:spTree>
    <p:extLst>
      <p:ext uri="{BB962C8B-B14F-4D97-AF65-F5344CB8AC3E}">
        <p14:creationId xmlns:p14="http://schemas.microsoft.com/office/powerpoint/2010/main" val="1287500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5FE7C23E-B177-4C50-936C-3B1B03C4C063}" type="slidenum">
              <a:rPr lang="he-IL" smtClean="0"/>
              <a:t>14</a:t>
            </a:fld>
            <a:endParaRPr lang="he-IL"/>
          </a:p>
        </p:txBody>
      </p:sp>
    </p:spTree>
    <p:extLst>
      <p:ext uri="{BB962C8B-B14F-4D97-AF65-F5344CB8AC3E}">
        <p14:creationId xmlns:p14="http://schemas.microsoft.com/office/powerpoint/2010/main" val="132599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5FE7C23E-B177-4C50-936C-3B1B03C4C063}" type="slidenum">
              <a:rPr lang="he-IL" smtClean="0"/>
              <a:t>15</a:t>
            </a:fld>
            <a:endParaRPr lang="he-IL"/>
          </a:p>
        </p:txBody>
      </p:sp>
    </p:spTree>
    <p:extLst>
      <p:ext uri="{BB962C8B-B14F-4D97-AF65-F5344CB8AC3E}">
        <p14:creationId xmlns:p14="http://schemas.microsoft.com/office/powerpoint/2010/main" val="1113124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5FE7C23E-B177-4C50-936C-3B1B03C4C063}" type="slidenum">
              <a:rPr lang="he-IL" smtClean="0"/>
              <a:t>16</a:t>
            </a:fld>
            <a:endParaRPr lang="he-IL"/>
          </a:p>
        </p:txBody>
      </p:sp>
    </p:spTree>
    <p:extLst>
      <p:ext uri="{BB962C8B-B14F-4D97-AF65-F5344CB8AC3E}">
        <p14:creationId xmlns:p14="http://schemas.microsoft.com/office/powerpoint/2010/main" val="1205948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71450" indent="-171450">
              <a:buFontTx/>
              <a:buChar char="-"/>
            </a:pPr>
            <a:endParaRPr lang="he-IL"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17</a:t>
            </a:fld>
            <a:endParaRPr lang="he-IL"/>
          </a:p>
        </p:txBody>
      </p:sp>
    </p:spTree>
    <p:extLst>
      <p:ext uri="{BB962C8B-B14F-4D97-AF65-F5344CB8AC3E}">
        <p14:creationId xmlns:p14="http://schemas.microsoft.com/office/powerpoint/2010/main" val="37425757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18</a:t>
            </a:fld>
            <a:endParaRPr lang="he-IL"/>
          </a:p>
        </p:txBody>
      </p:sp>
    </p:spTree>
    <p:extLst>
      <p:ext uri="{BB962C8B-B14F-4D97-AF65-F5344CB8AC3E}">
        <p14:creationId xmlns:p14="http://schemas.microsoft.com/office/powerpoint/2010/main" val="1423698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5FE7C23E-B177-4C50-936C-3B1B03C4C063}" type="slidenum">
              <a:rPr lang="he-IL" smtClean="0"/>
              <a:t>19</a:t>
            </a:fld>
            <a:endParaRPr lang="he-IL"/>
          </a:p>
        </p:txBody>
      </p:sp>
    </p:spTree>
    <p:extLst>
      <p:ext uri="{BB962C8B-B14F-4D97-AF65-F5344CB8AC3E}">
        <p14:creationId xmlns:p14="http://schemas.microsoft.com/office/powerpoint/2010/main" val="187657146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7/9/2024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7/9/2024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7/9/2024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7/9/2024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7/9/2024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7/9/2024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7/9/2024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DA16AA21-1863-4931-97CB-99D0A168701B}" type="datetimeFigureOut">
              <a:rPr lang="en-US" dirty="0"/>
              <a:t>7/9/2024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3772C379-9A7C-4C87-A116-CBE9F58B04C5}" type="datetimeFigureOut">
              <a:rPr lang="en-US" dirty="0"/>
              <a:t>7/9/2024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7/9/2024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7/9/2024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7/9/2024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1"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r" defTabSz="914400" rtl="1"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184731-2495-4C5E-84D7-045E260A3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1BDA4DC5-9C94-4C6C-A12F-2E0C8D69B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C784F507-D4FC-44CC-A12C-21FB3078E798}"/>
              </a:ext>
            </a:extLst>
          </p:cNvPr>
          <p:cNvSpPr>
            <a:spLocks noGrp="1"/>
          </p:cNvSpPr>
          <p:nvPr>
            <p:ph type="ctrTitle"/>
          </p:nvPr>
        </p:nvSpPr>
        <p:spPr>
          <a:xfrm>
            <a:off x="1051560" y="4355692"/>
            <a:ext cx="9085940" cy="1472224"/>
          </a:xfrm>
        </p:spPr>
        <p:txBody>
          <a:bodyPr anchor="b">
            <a:normAutofit/>
          </a:bodyPr>
          <a:lstStyle/>
          <a:p>
            <a:r>
              <a:rPr lang="he-IL" sz="6800" dirty="0"/>
              <a:t>טיפול במשחק </a:t>
            </a:r>
            <a:r>
              <a:rPr lang="en-US" sz="6800" dirty="0"/>
              <a:t>Play therapy</a:t>
            </a:r>
            <a:endParaRPr lang="he-IL" sz="6800" dirty="0"/>
          </a:p>
        </p:txBody>
      </p:sp>
      <p:sp>
        <p:nvSpPr>
          <p:cNvPr id="3" name="כותרת משנה 2">
            <a:extLst>
              <a:ext uri="{FF2B5EF4-FFF2-40B4-BE49-F238E27FC236}">
                <a16:creationId xmlns:a16="http://schemas.microsoft.com/office/drawing/2014/main" id="{25149C9F-6801-4AA7-B434-EC482681BF1B}"/>
              </a:ext>
            </a:extLst>
          </p:cNvPr>
          <p:cNvSpPr>
            <a:spLocks noGrp="1"/>
          </p:cNvSpPr>
          <p:nvPr>
            <p:ph type="subTitle" idx="1"/>
          </p:nvPr>
        </p:nvSpPr>
        <p:spPr>
          <a:xfrm>
            <a:off x="1069848" y="5827916"/>
            <a:ext cx="9172694" cy="854130"/>
          </a:xfrm>
        </p:spPr>
        <p:txBody>
          <a:bodyPr>
            <a:normAutofit/>
          </a:bodyPr>
          <a:lstStyle/>
          <a:p>
            <a:r>
              <a:rPr lang="he-IL" sz="2800" dirty="0"/>
              <a:t>תרגול במסגרת קורס מבוא לפסיכולוגיה התפתחותית, 2020-2021</a:t>
            </a:r>
          </a:p>
        </p:txBody>
      </p:sp>
      <p:grpSp>
        <p:nvGrpSpPr>
          <p:cNvPr id="13" name="Group 12">
            <a:extLst>
              <a:ext uri="{FF2B5EF4-FFF2-40B4-BE49-F238E27FC236}">
                <a16:creationId xmlns:a16="http://schemas.microsoft.com/office/drawing/2014/main" id="{CB1E5C71-0EB0-4D54-8D8A-3F99A1696E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14" name="Oval 13">
              <a:extLst>
                <a:ext uri="{FF2B5EF4-FFF2-40B4-BE49-F238E27FC236}">
                  <a16:creationId xmlns:a16="http://schemas.microsoft.com/office/drawing/2014/main" id="{6147C6D7-07CB-4821-9F9F-6D0374810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id="{64748738-A09C-4DCD-A808-FA8B235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1026" name="Picture 2" descr="×ª××¦××ª ×ª××× × ×¢×××¨ âªplay therapyâ¬â">
            <a:extLst>
              <a:ext uri="{FF2B5EF4-FFF2-40B4-BE49-F238E27FC236}">
                <a16:creationId xmlns:a16="http://schemas.microsoft.com/office/drawing/2014/main" id="{D43BD576-AAFB-470C-8A68-EC5E39DC9D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7469" y="546000"/>
            <a:ext cx="6534014" cy="3165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170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362A3F-A01C-49FB-8078-2925940A4852}"/>
              </a:ext>
            </a:extLst>
          </p:cNvPr>
          <p:cNvSpPr>
            <a:spLocks noGrp="1"/>
          </p:cNvSpPr>
          <p:nvPr>
            <p:ph type="title"/>
          </p:nvPr>
        </p:nvSpPr>
        <p:spPr/>
        <p:txBody>
          <a:bodyPr/>
          <a:lstStyle/>
          <a:p>
            <a:pPr algn="ctr"/>
            <a:r>
              <a:rPr lang="en-US" dirty="0"/>
              <a:t>Play vs. game</a:t>
            </a:r>
            <a:endParaRPr lang="he-IL" dirty="0"/>
          </a:p>
        </p:txBody>
      </p:sp>
      <p:graphicFrame>
        <p:nvGraphicFramePr>
          <p:cNvPr id="6" name="מציין מיקום תוכן 5">
            <a:extLst>
              <a:ext uri="{FF2B5EF4-FFF2-40B4-BE49-F238E27FC236}">
                <a16:creationId xmlns:a16="http://schemas.microsoft.com/office/drawing/2014/main" id="{75AB5E00-33F2-4DD5-8990-543DEC1E4B0C}"/>
              </a:ext>
            </a:extLst>
          </p:cNvPr>
          <p:cNvGraphicFramePr>
            <a:graphicFrameLocks noGrp="1"/>
          </p:cNvGraphicFramePr>
          <p:nvPr>
            <p:ph idx="1"/>
            <p:extLst>
              <p:ext uri="{D42A27DB-BD31-4B8C-83A1-F6EECF244321}">
                <p14:modId xmlns:p14="http://schemas.microsoft.com/office/powerpoint/2010/main" val="482881712"/>
              </p:ext>
            </p:extLst>
          </p:nvPr>
        </p:nvGraphicFramePr>
        <p:xfrm>
          <a:off x="1069975" y="2120900"/>
          <a:ext cx="10058400" cy="4051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8263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970FE1-C786-4C55-A81F-8DE40750530C}"/>
              </a:ext>
            </a:extLst>
          </p:cNvPr>
          <p:cNvSpPr>
            <a:spLocks noGrp="1"/>
          </p:cNvSpPr>
          <p:nvPr>
            <p:ph type="title"/>
          </p:nvPr>
        </p:nvSpPr>
        <p:spPr/>
        <p:txBody>
          <a:bodyPr>
            <a:normAutofit/>
          </a:bodyPr>
          <a:lstStyle/>
          <a:p>
            <a:pPr algn="ctr"/>
            <a:r>
              <a:rPr lang="he-IL" dirty="0">
                <a:solidFill>
                  <a:schemeClr val="accent2"/>
                </a:solidFill>
              </a:rPr>
              <a:t>מדוע מטפלים בילדים באמצעות משחק?</a:t>
            </a:r>
            <a:endParaRPr lang="he-IL" dirty="0">
              <a:solidFill>
                <a:srgbClr val="0070C0"/>
              </a:solidFill>
            </a:endParaRPr>
          </a:p>
        </p:txBody>
      </p:sp>
      <p:pic>
        <p:nvPicPr>
          <p:cNvPr id="1028" name="Picture 4" descr="תוצאת תמונה עבור ‪play therapy‬‏">
            <a:extLst>
              <a:ext uri="{FF2B5EF4-FFF2-40B4-BE49-F238E27FC236}">
                <a16:creationId xmlns:a16="http://schemas.microsoft.com/office/drawing/2014/main" id="{15F7FFCF-FFB3-4779-8728-C87C4C0DC4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1281" y="2571349"/>
            <a:ext cx="3329437" cy="2517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540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69893E-43C6-40E8-A89A-F1A4D8F56F21}"/>
              </a:ext>
            </a:extLst>
          </p:cNvPr>
          <p:cNvSpPr>
            <a:spLocks noGrp="1"/>
          </p:cNvSpPr>
          <p:nvPr>
            <p:ph type="title"/>
          </p:nvPr>
        </p:nvSpPr>
        <p:spPr/>
        <p:txBody>
          <a:bodyPr/>
          <a:lstStyle/>
          <a:p>
            <a:pPr algn="ctr"/>
            <a:r>
              <a:rPr lang="he-IL" dirty="0"/>
              <a:t>למה לא</a:t>
            </a:r>
            <a:r>
              <a:rPr lang="he-IL" dirty="0">
                <a:solidFill>
                  <a:schemeClr val="accent2"/>
                </a:solidFill>
              </a:rPr>
              <a:t> פשוט </a:t>
            </a:r>
            <a:r>
              <a:rPr lang="he-IL" dirty="0"/>
              <a:t>לדבר?</a:t>
            </a:r>
          </a:p>
        </p:txBody>
      </p:sp>
      <p:sp>
        <p:nvSpPr>
          <p:cNvPr id="3" name="מציין מיקום תוכן 2">
            <a:extLst>
              <a:ext uri="{FF2B5EF4-FFF2-40B4-BE49-F238E27FC236}">
                <a16:creationId xmlns:a16="http://schemas.microsoft.com/office/drawing/2014/main" id="{7E5CBCF0-F83B-4650-8659-02267452F715}"/>
              </a:ext>
            </a:extLst>
          </p:cNvPr>
          <p:cNvSpPr>
            <a:spLocks noGrp="1"/>
          </p:cNvSpPr>
          <p:nvPr>
            <p:ph idx="1"/>
          </p:nvPr>
        </p:nvSpPr>
        <p:spPr/>
        <p:txBody>
          <a:bodyPr>
            <a:normAutofit/>
          </a:bodyPr>
          <a:lstStyle/>
          <a:p>
            <a:pPr>
              <a:lnSpc>
                <a:spcPct val="150000"/>
              </a:lnSpc>
            </a:pPr>
            <a:r>
              <a:rPr lang="he-IL" sz="2400" dirty="0">
                <a:solidFill>
                  <a:schemeClr val="accent2"/>
                </a:solidFill>
              </a:rPr>
              <a:t>ערוץ עוקף תקשורת מילולית</a:t>
            </a:r>
          </a:p>
          <a:p>
            <a:pPr>
              <a:lnSpc>
                <a:spcPct val="150000"/>
              </a:lnSpc>
            </a:pPr>
            <a:r>
              <a:rPr lang="he-IL" sz="2400" dirty="0">
                <a:solidFill>
                  <a:schemeClr val="accent2"/>
                </a:solidFill>
              </a:rPr>
              <a:t>ביטוי של תכנים לא מודעים</a:t>
            </a:r>
          </a:p>
          <a:p>
            <a:pPr>
              <a:lnSpc>
                <a:spcPct val="150000"/>
              </a:lnSpc>
            </a:pPr>
            <a:r>
              <a:rPr lang="he-IL" sz="2400" dirty="0">
                <a:solidFill>
                  <a:schemeClr val="accent2"/>
                </a:solidFill>
              </a:rPr>
              <a:t>השפה כ"טריטוריה" של המבוגר</a:t>
            </a:r>
          </a:p>
          <a:p>
            <a:pPr lvl="1">
              <a:lnSpc>
                <a:spcPct val="150000"/>
              </a:lnSpc>
            </a:pPr>
            <a:r>
              <a:rPr lang="he-IL" sz="2000" dirty="0"/>
              <a:t>"איך אתה מסתדר בבית הספר?"</a:t>
            </a:r>
          </a:p>
          <a:p>
            <a:pPr lvl="1">
              <a:lnSpc>
                <a:spcPct val="150000"/>
              </a:lnSpc>
            </a:pPr>
            <a:r>
              <a:rPr lang="he-IL" sz="2000" dirty="0"/>
              <a:t>"מה אתה מרגיש לגבי זה שאבא שלך נסע?"</a:t>
            </a:r>
          </a:p>
          <a:p>
            <a:pPr lvl="1">
              <a:lnSpc>
                <a:spcPct val="150000"/>
              </a:lnSpc>
            </a:pPr>
            <a:r>
              <a:rPr lang="he-IL" sz="2000" dirty="0"/>
              <a:t>"איך אתה מרגיש עכשיו?"</a:t>
            </a:r>
          </a:p>
        </p:txBody>
      </p:sp>
      <p:pic>
        <p:nvPicPr>
          <p:cNvPr id="4" name="תמונה 3">
            <a:extLst>
              <a:ext uri="{FF2B5EF4-FFF2-40B4-BE49-F238E27FC236}">
                <a16:creationId xmlns:a16="http://schemas.microsoft.com/office/drawing/2014/main" id="{732BC1FA-9DD1-4929-B9E2-5B8206548A91}"/>
              </a:ext>
            </a:extLst>
          </p:cNvPr>
          <p:cNvPicPr>
            <a:picLocks noChangeAspect="1"/>
          </p:cNvPicPr>
          <p:nvPr/>
        </p:nvPicPr>
        <p:blipFill rotWithShape="1">
          <a:blip r:embed="rId3"/>
          <a:srcRect l="36488" t="47021" r="36395" b="44250"/>
          <a:stretch/>
        </p:blipFill>
        <p:spPr>
          <a:xfrm>
            <a:off x="217067" y="2591539"/>
            <a:ext cx="6507480" cy="16749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32941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F68D1F-FCA7-4CD9-8D17-F8D50DF7B186}"/>
              </a:ext>
            </a:extLst>
          </p:cNvPr>
          <p:cNvSpPr>
            <a:spLocks noGrp="1"/>
          </p:cNvSpPr>
          <p:nvPr>
            <p:ph type="title"/>
          </p:nvPr>
        </p:nvSpPr>
        <p:spPr/>
        <p:txBody>
          <a:bodyPr/>
          <a:lstStyle/>
          <a:p>
            <a:pPr algn="ctr"/>
            <a:r>
              <a:rPr lang="he-IL" dirty="0"/>
              <a:t>מהות המשחק</a:t>
            </a:r>
          </a:p>
        </p:txBody>
      </p:sp>
      <p:sp>
        <p:nvSpPr>
          <p:cNvPr id="3" name="מציין מיקום תוכן 2">
            <a:extLst>
              <a:ext uri="{FF2B5EF4-FFF2-40B4-BE49-F238E27FC236}">
                <a16:creationId xmlns:a16="http://schemas.microsoft.com/office/drawing/2014/main" id="{DE700023-C97B-4D4C-9D10-7E127C414EA8}"/>
              </a:ext>
            </a:extLst>
          </p:cNvPr>
          <p:cNvSpPr>
            <a:spLocks noGrp="1"/>
          </p:cNvSpPr>
          <p:nvPr>
            <p:ph idx="1"/>
          </p:nvPr>
        </p:nvSpPr>
        <p:spPr/>
        <p:txBody>
          <a:bodyPr>
            <a:normAutofit/>
          </a:bodyPr>
          <a:lstStyle/>
          <a:p>
            <a:pPr marL="0" indent="0">
              <a:buNone/>
            </a:pPr>
            <a:r>
              <a:rPr lang="he-IL" sz="2800" dirty="0"/>
              <a:t>"... </a:t>
            </a:r>
            <a:r>
              <a:rPr lang="he-IL" sz="2800" b="1" dirty="0"/>
              <a:t>המשחק</a:t>
            </a:r>
            <a:r>
              <a:rPr lang="he-IL" sz="2800" dirty="0"/>
              <a:t> אינו בילוי זמן חסר מחשבה או מנוחה מהעבודה. זהו תהליך </a:t>
            </a:r>
            <a:r>
              <a:rPr lang="he-IL" sz="2800" dirty="0">
                <a:solidFill>
                  <a:srgbClr val="0070C0"/>
                </a:solidFill>
              </a:rPr>
              <a:t>ספונטני ויצירתי </a:t>
            </a:r>
            <a:r>
              <a:rPr lang="he-IL" sz="2800" dirty="0"/>
              <a:t>שבו מחשבה, תחושה ועשייה יכולים לשגשג, מכיוון שהן </a:t>
            </a:r>
            <a:r>
              <a:rPr lang="he-IL" sz="2800" dirty="0">
                <a:solidFill>
                  <a:schemeClr val="accent2"/>
                </a:solidFill>
              </a:rPr>
              <a:t>מופרדות מהפחד מכישלון </a:t>
            </a:r>
            <a:r>
              <a:rPr lang="he-IL" sz="2800" dirty="0"/>
              <a:t>או מ</a:t>
            </a:r>
            <a:r>
              <a:rPr lang="he-IL" sz="2800" dirty="0">
                <a:solidFill>
                  <a:schemeClr val="accent2"/>
                </a:solidFill>
              </a:rPr>
              <a:t>תוצאות הרסניות</a:t>
            </a:r>
            <a:r>
              <a:rPr lang="he-IL" sz="2800" dirty="0"/>
              <a:t>. האדם המשחק חופשי להמציא ולהיות יצירתי. משחק הינו דרך להטמיע מידע חדש ולהפכו לחלק </a:t>
            </a:r>
            <a:r>
              <a:rPr lang="he-IL" sz="2800" dirty="0" err="1"/>
              <a:t>מאיתנו</a:t>
            </a:r>
            <a:r>
              <a:rPr lang="he-IL" sz="2800" dirty="0"/>
              <a:t>. בתהליך זה אנחנו </a:t>
            </a:r>
            <a:r>
              <a:rPr lang="he-IL" sz="2800" dirty="0">
                <a:solidFill>
                  <a:srgbClr val="0070C0"/>
                </a:solidFill>
              </a:rPr>
              <a:t>משנים את עצמנו ואת נקודת מבטנו על העולם</a:t>
            </a:r>
            <a:r>
              <a:rPr lang="he-IL" sz="2800" dirty="0"/>
              <a:t>. אנו מעזים לשנות מכיוון </a:t>
            </a:r>
            <a:r>
              <a:rPr lang="he-IL" sz="2800" dirty="0">
                <a:solidFill>
                  <a:schemeClr val="accent2"/>
                </a:solidFill>
              </a:rPr>
              <a:t>שהאוטונומיה שלנו אינה מאוימת</a:t>
            </a:r>
            <a:r>
              <a:rPr lang="he-IL" sz="2800" dirty="0"/>
              <a:t>. ההיפך הוא הנכון: תהליך המשחק מעניק לנו </a:t>
            </a:r>
            <a:r>
              <a:rPr lang="he-IL" sz="2800" dirty="0">
                <a:solidFill>
                  <a:srgbClr val="0070C0"/>
                </a:solidFill>
              </a:rPr>
              <a:t>תחושה נהדרת של אוטונומיה גוברת</a:t>
            </a:r>
            <a:r>
              <a:rPr lang="he-IL" sz="2800" dirty="0"/>
              <a:t>." </a:t>
            </a:r>
          </a:p>
          <a:p>
            <a:pPr marL="0" indent="0" algn="l">
              <a:buNone/>
            </a:pPr>
            <a:r>
              <a:rPr lang="he-IL" sz="2800" dirty="0"/>
              <a:t>(</a:t>
            </a:r>
            <a:r>
              <a:rPr lang="he-IL" sz="2800" dirty="0" err="1"/>
              <a:t>לינט</a:t>
            </a:r>
            <a:r>
              <a:rPr lang="he-IL" sz="2800" dirty="0"/>
              <a:t> </a:t>
            </a:r>
            <a:r>
              <a:rPr lang="he-IL" sz="2800" dirty="0" err="1"/>
              <a:t>מקמאהון</a:t>
            </a:r>
            <a:r>
              <a:rPr lang="he-IL" sz="2800" dirty="0"/>
              <a:t>/ "תרפיה במשחק")</a:t>
            </a:r>
          </a:p>
        </p:txBody>
      </p:sp>
      <p:sp>
        <p:nvSpPr>
          <p:cNvPr id="4" name="תיבת טקסט 3">
            <a:extLst>
              <a:ext uri="{FF2B5EF4-FFF2-40B4-BE49-F238E27FC236}">
                <a16:creationId xmlns:a16="http://schemas.microsoft.com/office/drawing/2014/main" id="{E6BA05B9-ECEC-4739-BE1D-3FE3AD256CD2}"/>
              </a:ext>
            </a:extLst>
          </p:cNvPr>
          <p:cNvSpPr txBox="1"/>
          <p:nvPr/>
        </p:nvSpPr>
        <p:spPr>
          <a:xfrm>
            <a:off x="2805193" y="5904854"/>
            <a:ext cx="6555783" cy="584775"/>
          </a:xfrm>
          <a:prstGeom prst="rect">
            <a:avLst/>
          </a:prstGeom>
          <a:noFill/>
        </p:spPr>
        <p:txBody>
          <a:bodyPr wrap="square" rtlCol="1">
            <a:spAutoFit/>
          </a:bodyPr>
          <a:lstStyle/>
          <a:p>
            <a:pPr algn="ctr"/>
            <a:r>
              <a:rPr lang="he-IL" sz="3200" dirty="0">
                <a:highlight>
                  <a:srgbClr val="FFFF00"/>
                </a:highlight>
              </a:rPr>
              <a:t>מהו כוחו של המשחק?</a:t>
            </a:r>
          </a:p>
        </p:txBody>
      </p:sp>
    </p:spTree>
    <p:extLst>
      <p:ext uri="{BB962C8B-B14F-4D97-AF65-F5344CB8AC3E}">
        <p14:creationId xmlns:p14="http://schemas.microsoft.com/office/powerpoint/2010/main" val="40115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ª××¦××ª ×ª××× × ×¢×××¨ âªplaying playmobil familyâ¬â">
            <a:extLst>
              <a:ext uri="{FF2B5EF4-FFF2-40B4-BE49-F238E27FC236}">
                <a16:creationId xmlns:a16="http://schemas.microsoft.com/office/drawing/2014/main" id="{022B8156-AC11-4366-ABBC-5C48642258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82" y="1077004"/>
            <a:ext cx="2900758" cy="2033943"/>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F8F68D1F-FCA7-4CD9-8D17-F8D50DF7B186}"/>
              </a:ext>
            </a:extLst>
          </p:cNvPr>
          <p:cNvSpPr>
            <a:spLocks noGrp="1"/>
          </p:cNvSpPr>
          <p:nvPr>
            <p:ph type="title"/>
          </p:nvPr>
        </p:nvSpPr>
        <p:spPr/>
        <p:txBody>
          <a:bodyPr/>
          <a:lstStyle/>
          <a:p>
            <a:pPr algn="ctr"/>
            <a:r>
              <a:rPr lang="he-IL" dirty="0"/>
              <a:t>מהות המשחק</a:t>
            </a:r>
          </a:p>
        </p:txBody>
      </p:sp>
      <p:sp>
        <p:nvSpPr>
          <p:cNvPr id="3" name="מציין מיקום תוכן 2">
            <a:extLst>
              <a:ext uri="{FF2B5EF4-FFF2-40B4-BE49-F238E27FC236}">
                <a16:creationId xmlns:a16="http://schemas.microsoft.com/office/drawing/2014/main" id="{DE700023-C97B-4D4C-9D10-7E127C414EA8}"/>
              </a:ext>
            </a:extLst>
          </p:cNvPr>
          <p:cNvSpPr>
            <a:spLocks noGrp="1"/>
          </p:cNvSpPr>
          <p:nvPr>
            <p:ph idx="1"/>
          </p:nvPr>
        </p:nvSpPr>
        <p:spPr>
          <a:xfrm>
            <a:off x="603850" y="1795942"/>
            <a:ext cx="10756872" cy="4763883"/>
          </a:xfrm>
        </p:spPr>
        <p:txBody>
          <a:bodyPr>
            <a:normAutofit/>
          </a:bodyPr>
          <a:lstStyle/>
          <a:p>
            <a:pPr>
              <a:lnSpc>
                <a:spcPct val="150000"/>
              </a:lnSpc>
              <a:buFont typeface="Arial" panose="020B0604020202020204" pitchFamily="34" charset="0"/>
              <a:buChar char="•"/>
            </a:pPr>
            <a:r>
              <a:rPr lang="he-IL" sz="2400" dirty="0"/>
              <a:t>ויניקוט- המשחק כגשר בין פנטזיה ומציאות </a:t>
            </a:r>
          </a:p>
          <a:p>
            <a:pPr>
              <a:lnSpc>
                <a:spcPct val="150000"/>
              </a:lnSpc>
              <a:buFont typeface="Arial" panose="020B0604020202020204" pitchFamily="34" charset="0"/>
              <a:buChar char="•"/>
            </a:pPr>
            <a:r>
              <a:rPr lang="he-IL" sz="2400" dirty="0"/>
              <a:t>פיאז'ה- אמצעי להטמעה (אסימילציה) של העולם </a:t>
            </a:r>
          </a:p>
          <a:p>
            <a:pPr>
              <a:lnSpc>
                <a:spcPct val="150000"/>
              </a:lnSpc>
              <a:buFont typeface="Arial" panose="020B0604020202020204" pitchFamily="34" charset="0"/>
              <a:buChar char="•"/>
            </a:pPr>
            <a:r>
              <a:rPr lang="he-IL" sz="2400" dirty="0"/>
              <a:t>אריקסון- המשחק מאפשר ביטוי "בטוח" לפנטזיות, רגשות קשים ודחפים תוקפניים</a:t>
            </a:r>
          </a:p>
          <a:p>
            <a:pPr>
              <a:lnSpc>
                <a:spcPct val="150000"/>
              </a:lnSpc>
              <a:buFont typeface="Arial" panose="020B0604020202020204" pitchFamily="34" charset="0"/>
              <a:buChar char="•"/>
            </a:pPr>
            <a:r>
              <a:rPr lang="he-IL" sz="2400" dirty="0"/>
              <a:t>המשחק כאמצעי מפחית חרדה</a:t>
            </a:r>
          </a:p>
          <a:p>
            <a:pPr marL="0" indent="0" algn="ctr">
              <a:lnSpc>
                <a:spcPct val="150000"/>
              </a:lnSpc>
              <a:buNone/>
            </a:pPr>
            <a:r>
              <a:rPr lang="he-IL" sz="2400" dirty="0">
                <a:solidFill>
                  <a:schemeClr val="accent2"/>
                </a:solidFill>
              </a:rPr>
              <a:t>	"ילד מביא אל משחקו "כל היבט של האגו שלו שעורער יותר מכל... 'לשחק את זה' הינה השיטה הטבעית ביותר של ריפוי עצמי בה ילדים יכולים לנקוט" (אריקסון)</a:t>
            </a:r>
          </a:p>
        </p:txBody>
      </p:sp>
    </p:spTree>
    <p:extLst>
      <p:ext uri="{BB962C8B-B14F-4D97-AF65-F5344CB8AC3E}">
        <p14:creationId xmlns:p14="http://schemas.microsoft.com/office/powerpoint/2010/main" val="114384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54C634-87E7-4851-AEBD-6E5DC19C7942}"/>
              </a:ext>
            </a:extLst>
          </p:cNvPr>
          <p:cNvSpPr>
            <a:spLocks noGrp="1"/>
          </p:cNvSpPr>
          <p:nvPr>
            <p:ph type="title"/>
          </p:nvPr>
        </p:nvSpPr>
        <p:spPr>
          <a:xfrm>
            <a:off x="106018" y="462401"/>
            <a:ext cx="10058400" cy="1609344"/>
          </a:xfrm>
        </p:spPr>
        <p:txBody>
          <a:bodyPr>
            <a:normAutofit/>
          </a:bodyPr>
          <a:lstStyle/>
          <a:p>
            <a:pPr algn="ctr"/>
            <a:r>
              <a:rPr lang="he-IL" sz="4800" dirty="0"/>
              <a:t>אילו תנאים נדרשים כדי שיתקיים משחק?</a:t>
            </a:r>
          </a:p>
        </p:txBody>
      </p:sp>
      <p:sp>
        <p:nvSpPr>
          <p:cNvPr id="3" name="מציין מיקום תוכן 2">
            <a:extLst>
              <a:ext uri="{FF2B5EF4-FFF2-40B4-BE49-F238E27FC236}">
                <a16:creationId xmlns:a16="http://schemas.microsoft.com/office/drawing/2014/main" id="{0E4E26A8-EBED-4C68-85CD-1849A9C22E2B}"/>
              </a:ext>
            </a:extLst>
          </p:cNvPr>
          <p:cNvSpPr>
            <a:spLocks noGrp="1"/>
          </p:cNvSpPr>
          <p:nvPr>
            <p:ph idx="1"/>
          </p:nvPr>
        </p:nvSpPr>
        <p:spPr/>
        <p:txBody>
          <a:bodyPr>
            <a:normAutofit/>
          </a:bodyPr>
          <a:lstStyle/>
          <a:p>
            <a:pPr>
              <a:lnSpc>
                <a:spcPct val="150000"/>
              </a:lnSpc>
            </a:pPr>
            <a:r>
              <a:rPr lang="he-IL" sz="2400" dirty="0"/>
              <a:t>מסגרת בטוחה, תחומה בזמן ומקום</a:t>
            </a:r>
          </a:p>
          <a:p>
            <a:pPr>
              <a:lnSpc>
                <a:spcPct val="150000"/>
              </a:lnSpc>
            </a:pPr>
            <a:r>
              <a:rPr lang="he-IL" sz="2400" dirty="0"/>
              <a:t>מגוון משחקים, חפצים וחומרים שניתן לחקור ולעשות בהם שימוש ללא סכנה</a:t>
            </a:r>
          </a:p>
          <a:p>
            <a:pPr>
              <a:lnSpc>
                <a:spcPct val="150000"/>
              </a:lnSpc>
            </a:pPr>
            <a:r>
              <a:rPr lang="he-IL" sz="2400" dirty="0"/>
              <a:t>הילד הוא השולט</a:t>
            </a:r>
          </a:p>
          <a:p>
            <a:pPr>
              <a:lnSpc>
                <a:spcPct val="150000"/>
              </a:lnSpc>
            </a:pPr>
            <a:r>
              <a:rPr lang="he-IL" sz="2400" dirty="0"/>
              <a:t>אין למתרחש במשחק השלכות רציניות על המתרחש מחוצה לו</a:t>
            </a:r>
          </a:p>
          <a:p>
            <a:pPr>
              <a:lnSpc>
                <a:spcPct val="150000"/>
              </a:lnSpc>
            </a:pPr>
            <a:r>
              <a:rPr lang="he-IL" sz="2400" dirty="0"/>
              <a:t>השהייה של החוקים והמנהגים של החיים הרגילים</a:t>
            </a:r>
          </a:p>
          <a:p>
            <a:pPr marL="0" indent="0">
              <a:lnSpc>
                <a:spcPct val="150000"/>
              </a:lnSpc>
              <a:buNone/>
            </a:pPr>
            <a:endParaRPr lang="he-IL" sz="2400" dirty="0"/>
          </a:p>
          <a:p>
            <a:pPr>
              <a:lnSpc>
                <a:spcPct val="150000"/>
              </a:lnSpc>
            </a:pPr>
            <a:endParaRPr lang="he-IL" sz="2400" dirty="0"/>
          </a:p>
        </p:txBody>
      </p:sp>
      <p:pic>
        <p:nvPicPr>
          <p:cNvPr id="3076" name="Picture 4" descr="×ª××¦××ª ×ª××× × ×¢×××¨ âªplay art therapyâ¬â">
            <a:extLst>
              <a:ext uri="{FF2B5EF4-FFF2-40B4-BE49-F238E27FC236}">
                <a16:creationId xmlns:a16="http://schemas.microsoft.com/office/drawing/2014/main" id="{9A667132-C3EB-40BD-91FD-6FC4610546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370522"/>
            <a:ext cx="3316637" cy="248747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ª××¦××ª ×ª××× × ×¢×××¨ âªclown puppetâ¬â">
            <a:extLst>
              <a:ext uri="{FF2B5EF4-FFF2-40B4-BE49-F238E27FC236}">
                <a16:creationId xmlns:a16="http://schemas.microsoft.com/office/drawing/2014/main" id="{BAD95005-B0EC-4D28-B5F5-340E7E7769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2541" y="383915"/>
            <a:ext cx="1678885" cy="1678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49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A2FE39D-8515-42E9-9DF4-E5C741494808}"/>
              </a:ext>
            </a:extLst>
          </p:cNvPr>
          <p:cNvSpPr>
            <a:spLocks noGrp="1"/>
          </p:cNvSpPr>
          <p:nvPr>
            <p:ph type="title"/>
          </p:nvPr>
        </p:nvSpPr>
        <p:spPr/>
        <p:txBody>
          <a:bodyPr>
            <a:normAutofit/>
          </a:bodyPr>
          <a:lstStyle/>
          <a:p>
            <a:pPr algn="ctr"/>
            <a:r>
              <a:rPr lang="he-IL" sz="4000" dirty="0" err="1"/>
              <a:t>דיבס</a:t>
            </a:r>
            <a:r>
              <a:rPr lang="he-IL" sz="4000" dirty="0"/>
              <a:t>- הילד המחפש את זהותו/ וירג'יניה </a:t>
            </a:r>
            <a:r>
              <a:rPr lang="he-IL" sz="4000" dirty="0" err="1"/>
              <a:t>אקסליין</a:t>
            </a:r>
            <a:endParaRPr lang="he-IL" sz="4000" dirty="0"/>
          </a:p>
        </p:txBody>
      </p:sp>
      <p:pic>
        <p:nvPicPr>
          <p:cNvPr id="4" name="תמונה 3">
            <a:extLst>
              <a:ext uri="{FF2B5EF4-FFF2-40B4-BE49-F238E27FC236}">
                <a16:creationId xmlns:a16="http://schemas.microsoft.com/office/drawing/2014/main" id="{C258E167-9435-42FB-B491-D182C57223DB}"/>
              </a:ext>
            </a:extLst>
          </p:cNvPr>
          <p:cNvPicPr>
            <a:picLocks noChangeAspect="1"/>
          </p:cNvPicPr>
          <p:nvPr/>
        </p:nvPicPr>
        <p:blipFill>
          <a:blip r:embed="rId3"/>
          <a:stretch>
            <a:fillRect/>
          </a:stretch>
        </p:blipFill>
        <p:spPr>
          <a:xfrm>
            <a:off x="4559218" y="1837944"/>
            <a:ext cx="3073564" cy="4764025"/>
          </a:xfrm>
          <a:prstGeom prst="rect">
            <a:avLst/>
          </a:prstGeom>
        </p:spPr>
      </p:pic>
    </p:spTree>
    <p:extLst>
      <p:ext uri="{BB962C8B-B14F-4D97-AF65-F5344CB8AC3E}">
        <p14:creationId xmlns:p14="http://schemas.microsoft.com/office/powerpoint/2010/main" val="1618252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C40ED8E-CFC6-4CC2-97DD-2DC0410D5CAB}"/>
              </a:ext>
            </a:extLst>
          </p:cNvPr>
          <p:cNvSpPr>
            <a:spLocks noGrp="1"/>
          </p:cNvSpPr>
          <p:nvPr>
            <p:ph type="title"/>
          </p:nvPr>
        </p:nvSpPr>
        <p:spPr>
          <a:xfrm>
            <a:off x="389001" y="713232"/>
            <a:ext cx="11413998" cy="1609344"/>
          </a:xfrm>
        </p:spPr>
        <p:txBody>
          <a:bodyPr>
            <a:normAutofit/>
          </a:bodyPr>
          <a:lstStyle/>
          <a:p>
            <a:pPr algn="ctr"/>
            <a:r>
              <a:rPr lang="he-IL" sz="4000" dirty="0">
                <a:solidFill>
                  <a:schemeClr val="accent2"/>
                </a:solidFill>
              </a:rPr>
              <a:t>מתוך: "</a:t>
            </a:r>
            <a:r>
              <a:rPr lang="he-IL" sz="4000" dirty="0" err="1">
                <a:solidFill>
                  <a:schemeClr val="accent2"/>
                </a:solidFill>
              </a:rPr>
              <a:t>דיבס</a:t>
            </a:r>
            <a:r>
              <a:rPr lang="he-IL" sz="4000" dirty="0">
                <a:solidFill>
                  <a:schemeClr val="accent2"/>
                </a:solidFill>
              </a:rPr>
              <a:t>- הילד המחפש את זהותו"/ וירג'יניה </a:t>
            </a:r>
            <a:r>
              <a:rPr lang="he-IL" sz="4000" dirty="0" err="1">
                <a:solidFill>
                  <a:schemeClr val="accent2"/>
                </a:solidFill>
              </a:rPr>
              <a:t>אקסליין</a:t>
            </a:r>
            <a:endParaRPr lang="he-IL" sz="4000" dirty="0">
              <a:solidFill>
                <a:schemeClr val="accent2"/>
              </a:solidFill>
            </a:endParaRPr>
          </a:p>
        </p:txBody>
      </p:sp>
      <p:sp>
        <p:nvSpPr>
          <p:cNvPr id="3" name="מציין מיקום תוכן 2">
            <a:extLst>
              <a:ext uri="{FF2B5EF4-FFF2-40B4-BE49-F238E27FC236}">
                <a16:creationId xmlns:a16="http://schemas.microsoft.com/office/drawing/2014/main" id="{53BA8BB6-4206-4347-B5A1-4F3493AD9A2B}"/>
              </a:ext>
            </a:extLst>
          </p:cNvPr>
          <p:cNvSpPr>
            <a:spLocks noGrp="1"/>
          </p:cNvSpPr>
          <p:nvPr>
            <p:ph idx="1"/>
          </p:nvPr>
        </p:nvSpPr>
        <p:spPr>
          <a:xfrm>
            <a:off x="712922" y="2121407"/>
            <a:ext cx="10415326" cy="4434375"/>
          </a:xfrm>
        </p:spPr>
        <p:txBody>
          <a:bodyPr>
            <a:noAutofit/>
          </a:bodyPr>
          <a:lstStyle/>
          <a:p>
            <a:pPr>
              <a:lnSpc>
                <a:spcPct val="150000"/>
              </a:lnSpc>
            </a:pPr>
            <a:r>
              <a:rPr lang="he-IL" sz="2400" i="1" dirty="0"/>
              <a:t>"בחדר ובחומרים שבו לא היה דבר העלול לרסן את פעילותו של ילד. החפצים לא נראו שבירים או טובים מכדי לגעת בהם, להפיל או לזרוק אותם. היה בחדר מקום נרחב והיו בו חומרים העשויים לשמש לגילוי אישיותו של ילד, אם יעבוד בהם די זמן. ניסיונות החיים שלהם עשו את החדר שונה ומיוחד במינו לכל אחד ואחד מהילדים ששהו בו. כאן עשוי היה ילד לחפש בדממה קולות מוכרים ושכוחים, ולצעוק בקול את גילוי עצמיותו שנשבתה ונכלאה זמן-מה, ובכך להימלט מכלא פחדיו, חרדותיו ואי הביטחון שלו. הילד היה מביא אל תוך החדר את השפעתם עליו של כל הצורות והקולות, הצבעים והתנועות, אשר הצטברו בתוכו ובונה מחדש את עולמו, במידה ובמשקל שהם לפי כוחו".</a:t>
            </a:r>
          </a:p>
        </p:txBody>
      </p:sp>
    </p:spTree>
    <p:extLst>
      <p:ext uri="{BB962C8B-B14F-4D97-AF65-F5344CB8AC3E}">
        <p14:creationId xmlns:p14="http://schemas.microsoft.com/office/powerpoint/2010/main" val="1016882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08A80B9-5350-4AD4-9C4A-FE793D41CC7F}"/>
              </a:ext>
            </a:extLst>
          </p:cNvPr>
          <p:cNvSpPr>
            <a:spLocks noGrp="1"/>
          </p:cNvSpPr>
          <p:nvPr>
            <p:ph type="title"/>
          </p:nvPr>
        </p:nvSpPr>
        <p:spPr/>
        <p:txBody>
          <a:bodyPr/>
          <a:lstStyle/>
          <a:p>
            <a:pPr algn="ctr"/>
            <a:r>
              <a:rPr lang="he-IL" dirty="0"/>
              <a:t>מי זקוק לתרפיה במשחק?</a:t>
            </a:r>
          </a:p>
        </p:txBody>
      </p:sp>
      <p:sp>
        <p:nvSpPr>
          <p:cNvPr id="3" name="מציין מיקום תוכן 2">
            <a:extLst>
              <a:ext uri="{FF2B5EF4-FFF2-40B4-BE49-F238E27FC236}">
                <a16:creationId xmlns:a16="http://schemas.microsoft.com/office/drawing/2014/main" id="{19D57FEA-0792-41B4-980D-08752605209C}"/>
              </a:ext>
            </a:extLst>
          </p:cNvPr>
          <p:cNvSpPr>
            <a:spLocks noGrp="1"/>
          </p:cNvSpPr>
          <p:nvPr>
            <p:ph idx="1"/>
          </p:nvPr>
        </p:nvSpPr>
        <p:spPr>
          <a:xfrm>
            <a:off x="433953" y="1737360"/>
            <a:ext cx="11178927" cy="4636008"/>
          </a:xfrm>
        </p:spPr>
        <p:txBody>
          <a:bodyPr>
            <a:noAutofit/>
          </a:bodyPr>
          <a:lstStyle/>
          <a:p>
            <a:pPr>
              <a:lnSpc>
                <a:spcPct val="150000"/>
              </a:lnSpc>
            </a:pPr>
            <a:r>
              <a:rPr lang="he-IL" sz="2100" dirty="0"/>
              <a:t>מרבית הילדים עושים שימוש במשחק ספונטני בשילוב עם הורות "טובה דיה" כדי להתמודד עם משברים, מעברים התפתחותיים ואירועי חיים</a:t>
            </a:r>
          </a:p>
          <a:p>
            <a:pPr>
              <a:lnSpc>
                <a:spcPct val="150000"/>
              </a:lnSpc>
            </a:pPr>
            <a:r>
              <a:rPr lang="he-IL" sz="2100" dirty="0">
                <a:solidFill>
                  <a:schemeClr val="accent2"/>
                </a:solidFill>
              </a:rPr>
              <a:t>ילדים יזדקקו לתרפיה במשחק כאשר</a:t>
            </a:r>
          </a:p>
          <a:p>
            <a:pPr lvl="1">
              <a:lnSpc>
                <a:spcPct val="150000"/>
              </a:lnSpc>
            </a:pPr>
            <a:r>
              <a:rPr lang="he-IL" sz="2100" dirty="0"/>
              <a:t>המציאות אינה מאפשרת להם משחק ספונטני במסגרת בטוחה</a:t>
            </a:r>
          </a:p>
          <a:p>
            <a:pPr lvl="1">
              <a:lnSpc>
                <a:spcPct val="150000"/>
              </a:lnSpc>
            </a:pPr>
            <a:r>
              <a:rPr lang="he-IL" sz="2100" dirty="0"/>
              <a:t>חווים התרחשויות מטלטלות ושינויים תכופים</a:t>
            </a:r>
          </a:p>
          <a:p>
            <a:pPr lvl="1">
              <a:lnSpc>
                <a:spcPct val="150000"/>
              </a:lnSpc>
            </a:pPr>
            <a:r>
              <a:rPr lang="he-IL" sz="2100" dirty="0"/>
              <a:t>מתמודדים עם אבדן או חסך בטיפול הורי רגיש</a:t>
            </a:r>
          </a:p>
          <a:p>
            <a:pPr lvl="1">
              <a:lnSpc>
                <a:spcPct val="150000"/>
              </a:lnSpc>
            </a:pPr>
            <a:r>
              <a:rPr lang="he-IL" sz="2100" dirty="0"/>
              <a:t>חוו אירוע/ים טראומתי/ים שלא התאפשר לעבדם</a:t>
            </a:r>
          </a:p>
          <a:p>
            <a:pPr lvl="1">
              <a:lnSpc>
                <a:spcPct val="150000"/>
              </a:lnSpc>
            </a:pPr>
            <a:r>
              <a:rPr lang="he-IL" sz="2100" dirty="0"/>
              <a:t>מתקשים להשתמש בשפה כאמצעי תקשורת בחיי היום-יום</a:t>
            </a:r>
          </a:p>
          <a:p>
            <a:pPr lvl="1">
              <a:lnSpc>
                <a:spcPct val="150000"/>
              </a:lnSpc>
            </a:pPr>
            <a:r>
              <a:rPr lang="he-IL" sz="2100" dirty="0"/>
              <a:t>מתמודדים עם תנודות ועצמות רגשיות שלא מסוגלים לעבד בעצמם ו/או להביע בערוצים אחרים</a:t>
            </a:r>
          </a:p>
          <a:p>
            <a:pPr lvl="1">
              <a:lnSpc>
                <a:spcPct val="150000"/>
              </a:lnSpc>
            </a:pPr>
            <a:endParaRPr lang="he-IL" sz="2100" dirty="0"/>
          </a:p>
          <a:p>
            <a:pPr lvl="1">
              <a:lnSpc>
                <a:spcPct val="150000"/>
              </a:lnSpc>
            </a:pPr>
            <a:endParaRPr lang="he-IL" sz="2100" dirty="0"/>
          </a:p>
          <a:p>
            <a:pPr lvl="1">
              <a:lnSpc>
                <a:spcPct val="150000"/>
              </a:lnSpc>
            </a:pPr>
            <a:endParaRPr lang="he-IL" sz="2100" dirty="0"/>
          </a:p>
        </p:txBody>
      </p:sp>
    </p:spTree>
    <p:extLst>
      <p:ext uri="{BB962C8B-B14F-4D97-AF65-F5344CB8AC3E}">
        <p14:creationId xmlns:p14="http://schemas.microsoft.com/office/powerpoint/2010/main" val="278225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4AC2E6-15A9-4F16-B673-A2C528EC6F06}"/>
              </a:ext>
            </a:extLst>
          </p:cNvPr>
          <p:cNvSpPr>
            <a:spLocks noGrp="1"/>
          </p:cNvSpPr>
          <p:nvPr>
            <p:ph type="title"/>
          </p:nvPr>
        </p:nvSpPr>
        <p:spPr/>
        <p:txBody>
          <a:bodyPr/>
          <a:lstStyle/>
          <a:p>
            <a:pPr algn="ctr"/>
            <a:r>
              <a:rPr lang="he-IL" dirty="0"/>
              <a:t>המשחק כאקט טיפולי</a:t>
            </a:r>
          </a:p>
        </p:txBody>
      </p:sp>
      <p:sp>
        <p:nvSpPr>
          <p:cNvPr id="3" name="מציין מיקום תוכן 2">
            <a:extLst>
              <a:ext uri="{FF2B5EF4-FFF2-40B4-BE49-F238E27FC236}">
                <a16:creationId xmlns:a16="http://schemas.microsoft.com/office/drawing/2014/main" id="{A86BB0ED-D420-46D2-8C44-EC6CB5063C59}"/>
              </a:ext>
            </a:extLst>
          </p:cNvPr>
          <p:cNvSpPr>
            <a:spLocks noGrp="1"/>
          </p:cNvSpPr>
          <p:nvPr>
            <p:ph idx="1"/>
          </p:nvPr>
        </p:nvSpPr>
        <p:spPr>
          <a:xfrm>
            <a:off x="2278074" y="1863306"/>
            <a:ext cx="9657627" cy="4257542"/>
          </a:xfrm>
        </p:spPr>
        <p:txBody>
          <a:bodyPr>
            <a:normAutofit fontScale="92500" lnSpcReduction="10000"/>
          </a:bodyPr>
          <a:lstStyle/>
          <a:p>
            <a:pPr>
              <a:lnSpc>
                <a:spcPct val="150000"/>
              </a:lnSpc>
            </a:pPr>
            <a:r>
              <a:rPr lang="he-IL" sz="2400" dirty="0">
                <a:solidFill>
                  <a:schemeClr val="accent2"/>
                </a:solidFill>
              </a:rPr>
              <a:t>משחק רגרסיבי וחושי </a:t>
            </a:r>
            <a:r>
              <a:rPr lang="he-IL" sz="2400" dirty="0"/>
              <a:t>כפיצוי על היעדר התנסויות חושיות ראשונות שלוו בהכלה וטיפול רגיש</a:t>
            </a:r>
          </a:p>
          <a:p>
            <a:pPr>
              <a:lnSpc>
                <a:spcPct val="150000"/>
              </a:lnSpc>
            </a:pPr>
            <a:r>
              <a:rPr lang="he-IL" sz="2400" dirty="0">
                <a:solidFill>
                  <a:schemeClr val="accent2"/>
                </a:solidFill>
              </a:rPr>
              <a:t>משחק פיזי </a:t>
            </a:r>
            <a:r>
              <a:rPr lang="he-IL" sz="2400" dirty="0"/>
              <a:t>כאמצעי להחזרה של תחושת שליטה בעצמי ובסביבה</a:t>
            </a:r>
          </a:p>
          <a:p>
            <a:pPr>
              <a:lnSpc>
                <a:spcPct val="150000"/>
              </a:lnSpc>
            </a:pPr>
            <a:r>
              <a:rPr lang="he-IL" sz="2400" dirty="0">
                <a:solidFill>
                  <a:schemeClr val="accent2"/>
                </a:solidFill>
              </a:rPr>
              <a:t>משחקי תורות </a:t>
            </a:r>
            <a:r>
              <a:rPr lang="he-IL" sz="2400" dirty="0"/>
              <a:t>כאמצעי לעיבוד תהליך הנפרדות וגיבוש הייחודיות (מאהלר)</a:t>
            </a:r>
          </a:p>
          <a:p>
            <a:pPr>
              <a:lnSpc>
                <a:spcPct val="150000"/>
              </a:lnSpc>
            </a:pPr>
            <a:r>
              <a:rPr lang="he-IL" sz="2400" dirty="0">
                <a:solidFill>
                  <a:schemeClr val="accent2"/>
                </a:solidFill>
              </a:rPr>
              <a:t>משחק העמדת פנים חברתי </a:t>
            </a:r>
            <a:r>
              <a:rPr lang="he-IL" sz="2400" dirty="0"/>
              <a:t>כאמצעי להבין את העולם, כיצד הוא פועל ומה מקומי בו</a:t>
            </a:r>
          </a:p>
          <a:p>
            <a:pPr>
              <a:lnSpc>
                <a:spcPct val="150000"/>
              </a:lnSpc>
            </a:pPr>
            <a:r>
              <a:rPr lang="he-IL" sz="2400" dirty="0">
                <a:solidFill>
                  <a:schemeClr val="accent2"/>
                </a:solidFill>
              </a:rPr>
              <a:t>משחק </a:t>
            </a:r>
            <a:r>
              <a:rPr lang="he-IL" sz="2400" dirty="0" err="1">
                <a:solidFill>
                  <a:schemeClr val="accent2"/>
                </a:solidFill>
              </a:rPr>
              <a:t>סימלי</a:t>
            </a:r>
            <a:r>
              <a:rPr lang="he-IL" sz="2400" dirty="0">
                <a:solidFill>
                  <a:schemeClr val="accent2"/>
                </a:solidFill>
              </a:rPr>
              <a:t> </a:t>
            </a:r>
            <a:r>
              <a:rPr lang="he-IL" sz="2400" dirty="0"/>
              <a:t>כאפשרות לגלם מחדש אירועים ותחושות פנימיות באופן בטוח</a:t>
            </a:r>
          </a:p>
          <a:p>
            <a:pPr>
              <a:lnSpc>
                <a:spcPct val="150000"/>
              </a:lnSpc>
            </a:pPr>
            <a:r>
              <a:rPr lang="he-IL" sz="2400" dirty="0">
                <a:solidFill>
                  <a:schemeClr val="accent2"/>
                </a:solidFill>
              </a:rPr>
              <a:t>פרשנות של המשחק </a:t>
            </a:r>
            <a:r>
              <a:rPr lang="he-IL" sz="2400" dirty="0"/>
              <a:t>מאפשרת מעבר משימוש בסמליות למודעות וביטוי מילולי של התכנים</a:t>
            </a:r>
          </a:p>
          <a:p>
            <a:pPr lvl="1">
              <a:lnSpc>
                <a:spcPct val="150000"/>
              </a:lnSpc>
            </a:pPr>
            <a:r>
              <a:rPr lang="he-IL" sz="2200" dirty="0"/>
              <a:t>האם תמיד נדרשת? </a:t>
            </a:r>
          </a:p>
        </p:txBody>
      </p:sp>
      <p:pic>
        <p:nvPicPr>
          <p:cNvPr id="1026" name="Picture 2" descr="×ª××¦××ª ×ª××× × ×¢×××¨ âªmake believe play parentingâ¬â">
            <a:extLst>
              <a:ext uri="{FF2B5EF4-FFF2-40B4-BE49-F238E27FC236}">
                <a16:creationId xmlns:a16="http://schemas.microsoft.com/office/drawing/2014/main" id="{B23162A9-A402-4BA5-B861-F3A51F2230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148" y="484632"/>
            <a:ext cx="1898926" cy="24538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ª××¦××ª ×ª××× × ×¢×××¨ âªjigsaw puzzleâ¬â">
            <a:extLst>
              <a:ext uri="{FF2B5EF4-FFF2-40B4-BE49-F238E27FC236}">
                <a16:creationId xmlns:a16="http://schemas.microsoft.com/office/drawing/2014/main" id="{8B039DF6-EE50-4492-A059-34EF805BED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017" y="3429000"/>
            <a:ext cx="2278074" cy="1708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90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69AEBE2-2B37-4C38-9EF7-D64495A49DA7}"/>
              </a:ext>
            </a:extLst>
          </p:cNvPr>
          <p:cNvSpPr>
            <a:spLocks noGrp="1"/>
          </p:cNvSpPr>
          <p:nvPr>
            <p:ph type="title"/>
          </p:nvPr>
        </p:nvSpPr>
        <p:spPr/>
        <p:txBody>
          <a:bodyPr>
            <a:normAutofit/>
          </a:bodyPr>
          <a:lstStyle/>
          <a:p>
            <a:pPr algn="ctr"/>
            <a:r>
              <a:rPr lang="he-IL" sz="4800" dirty="0"/>
              <a:t>      תרפיה במשחק לא מכוון</a:t>
            </a:r>
            <a:br>
              <a:rPr lang="he-IL" sz="4800" dirty="0"/>
            </a:br>
            <a:r>
              <a:rPr lang="he-IL" sz="4800" dirty="0"/>
              <a:t>	</a:t>
            </a:r>
            <a:r>
              <a:rPr lang="en-US" sz="4800" dirty="0"/>
              <a:t>Non-directive play therapy</a:t>
            </a:r>
            <a:endParaRPr lang="he-IL" sz="4800" dirty="0"/>
          </a:p>
        </p:txBody>
      </p:sp>
      <p:sp>
        <p:nvSpPr>
          <p:cNvPr id="3" name="מציין מיקום תוכן 2">
            <a:extLst>
              <a:ext uri="{FF2B5EF4-FFF2-40B4-BE49-F238E27FC236}">
                <a16:creationId xmlns:a16="http://schemas.microsoft.com/office/drawing/2014/main" id="{CA9B0231-51AE-4989-A5A3-443634CFE2FC}"/>
              </a:ext>
            </a:extLst>
          </p:cNvPr>
          <p:cNvSpPr>
            <a:spLocks noGrp="1"/>
          </p:cNvSpPr>
          <p:nvPr>
            <p:ph idx="1"/>
          </p:nvPr>
        </p:nvSpPr>
        <p:spPr/>
        <p:txBody>
          <a:bodyPr>
            <a:normAutofit/>
          </a:bodyPr>
          <a:lstStyle/>
          <a:p>
            <a:pPr marL="0" indent="0">
              <a:lnSpc>
                <a:spcPct val="150000"/>
              </a:lnSpc>
              <a:buNone/>
            </a:pPr>
            <a:r>
              <a:rPr lang="he-IL" sz="2400" dirty="0">
                <a:solidFill>
                  <a:schemeClr val="accent2"/>
                </a:solidFill>
              </a:rPr>
              <a:t>שמונה עקרונות טיפוליים:</a:t>
            </a:r>
          </a:p>
          <a:p>
            <a:pPr marL="274320" lvl="1" indent="0">
              <a:lnSpc>
                <a:spcPct val="150000"/>
              </a:lnSpc>
              <a:buNone/>
            </a:pPr>
            <a:r>
              <a:rPr lang="he-IL" sz="2200" dirty="0"/>
              <a:t>1. פיתוח יחסי קרבה חמים וידידותיים מוקדם ככל האפשר</a:t>
            </a:r>
            <a:endParaRPr lang="he-IL" sz="2000" dirty="0"/>
          </a:p>
          <a:p>
            <a:pPr marL="274320" lvl="1" indent="0">
              <a:lnSpc>
                <a:spcPct val="150000"/>
              </a:lnSpc>
              <a:buNone/>
            </a:pPr>
            <a:r>
              <a:rPr lang="he-IL" sz="2200" dirty="0"/>
              <a:t>2. קבלת הילד בדיוק כפי שהוא</a:t>
            </a:r>
          </a:p>
          <a:p>
            <a:pPr lvl="2">
              <a:lnSpc>
                <a:spcPct val="150000"/>
              </a:lnSpc>
            </a:pPr>
            <a:r>
              <a:rPr lang="he-IL" sz="2000" dirty="0"/>
              <a:t>גם דברי שבח או עידוד הם ביטוי לשיפוטיות!</a:t>
            </a:r>
          </a:p>
          <a:p>
            <a:pPr marL="274320" lvl="1" indent="0">
              <a:lnSpc>
                <a:spcPct val="150000"/>
              </a:lnSpc>
              <a:buNone/>
            </a:pPr>
            <a:r>
              <a:rPr lang="he-IL" sz="2200" dirty="0"/>
              <a:t>3. כינון תחושה של מתירנות ביחסים</a:t>
            </a:r>
          </a:p>
          <a:p>
            <a:pPr marL="274320" lvl="1" indent="0">
              <a:lnSpc>
                <a:spcPct val="150000"/>
              </a:lnSpc>
              <a:buNone/>
            </a:pPr>
            <a:r>
              <a:rPr lang="he-IL" sz="2200" dirty="0"/>
              <a:t>4. ערנות לתחושות אותן מביע הילד ושיקופן באופן שיאפשר לו תובנה להתנהגותו</a:t>
            </a:r>
          </a:p>
          <a:p>
            <a:pPr lvl="1">
              <a:lnSpc>
                <a:spcPct val="150000"/>
              </a:lnSpc>
            </a:pPr>
            <a:endParaRPr lang="he-IL" sz="2200" dirty="0"/>
          </a:p>
        </p:txBody>
      </p:sp>
    </p:spTree>
    <p:extLst>
      <p:ext uri="{BB962C8B-B14F-4D97-AF65-F5344CB8AC3E}">
        <p14:creationId xmlns:p14="http://schemas.microsoft.com/office/powerpoint/2010/main" val="244340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69AEBE2-2B37-4C38-9EF7-D64495A49DA7}"/>
              </a:ext>
            </a:extLst>
          </p:cNvPr>
          <p:cNvSpPr>
            <a:spLocks noGrp="1"/>
          </p:cNvSpPr>
          <p:nvPr>
            <p:ph type="title"/>
          </p:nvPr>
        </p:nvSpPr>
        <p:spPr/>
        <p:txBody>
          <a:bodyPr>
            <a:normAutofit/>
          </a:bodyPr>
          <a:lstStyle/>
          <a:p>
            <a:pPr algn="ctr"/>
            <a:r>
              <a:rPr lang="he-IL" sz="4800" dirty="0"/>
              <a:t>      תרפיה במשחק לא מכוון</a:t>
            </a:r>
            <a:br>
              <a:rPr lang="he-IL" sz="4800" dirty="0"/>
            </a:br>
            <a:r>
              <a:rPr lang="he-IL" sz="4800" dirty="0"/>
              <a:t>	</a:t>
            </a:r>
            <a:r>
              <a:rPr lang="en-US" sz="4800" dirty="0"/>
              <a:t>Non-directive play therapy</a:t>
            </a:r>
            <a:endParaRPr lang="he-IL" sz="4800" dirty="0"/>
          </a:p>
        </p:txBody>
      </p:sp>
      <p:sp>
        <p:nvSpPr>
          <p:cNvPr id="3" name="מציין מיקום תוכן 2">
            <a:extLst>
              <a:ext uri="{FF2B5EF4-FFF2-40B4-BE49-F238E27FC236}">
                <a16:creationId xmlns:a16="http://schemas.microsoft.com/office/drawing/2014/main" id="{CA9B0231-51AE-4989-A5A3-443634CFE2FC}"/>
              </a:ext>
            </a:extLst>
          </p:cNvPr>
          <p:cNvSpPr>
            <a:spLocks noGrp="1"/>
          </p:cNvSpPr>
          <p:nvPr>
            <p:ph idx="1"/>
          </p:nvPr>
        </p:nvSpPr>
        <p:spPr>
          <a:xfrm>
            <a:off x="573437" y="1940698"/>
            <a:ext cx="11401587" cy="4050792"/>
          </a:xfrm>
        </p:spPr>
        <p:txBody>
          <a:bodyPr>
            <a:normAutofit/>
          </a:bodyPr>
          <a:lstStyle/>
          <a:p>
            <a:pPr>
              <a:lnSpc>
                <a:spcPct val="150000"/>
              </a:lnSpc>
            </a:pPr>
            <a:r>
              <a:rPr lang="he-IL" sz="2400" dirty="0">
                <a:solidFill>
                  <a:schemeClr val="accent2"/>
                </a:solidFill>
              </a:rPr>
              <a:t>שמונה עקרונות טיפוליים:</a:t>
            </a:r>
          </a:p>
          <a:p>
            <a:pPr marL="274320" lvl="1" indent="0">
              <a:lnSpc>
                <a:spcPct val="150000"/>
              </a:lnSpc>
              <a:buNone/>
            </a:pPr>
            <a:r>
              <a:rPr lang="he-IL" sz="2200" dirty="0"/>
              <a:t>5. כבוד כלפי יכולתו של הילד לפתור את בעיותיו בעצמו. קבלת שינויים והחלטות הן באחריותו של הילד.</a:t>
            </a:r>
          </a:p>
          <a:p>
            <a:pPr marL="274320" lvl="1" indent="0">
              <a:lnSpc>
                <a:spcPct val="150000"/>
              </a:lnSpc>
              <a:buNone/>
            </a:pPr>
            <a:r>
              <a:rPr lang="he-IL" sz="2200" dirty="0"/>
              <a:t>6. הילד מוביל את הדרך, המטפלת הולכת בעקבותיו ואינה מנסה לכוון את פעולותיו או את השיחה בשום דרך</a:t>
            </a:r>
          </a:p>
          <a:p>
            <a:pPr lvl="2">
              <a:lnSpc>
                <a:spcPct val="150000"/>
              </a:lnSpc>
            </a:pPr>
            <a:r>
              <a:rPr lang="he-IL" sz="2000" dirty="0"/>
              <a:t>מתן עזרה באופן נקודתי בהתאם לצורך או לבקשת הילד</a:t>
            </a:r>
          </a:p>
          <a:p>
            <a:pPr marL="274320" lvl="1" indent="0">
              <a:lnSpc>
                <a:spcPct val="150000"/>
              </a:lnSpc>
              <a:buNone/>
            </a:pPr>
            <a:r>
              <a:rPr lang="he-IL" sz="2200" dirty="0"/>
              <a:t>7. הכרה בכך שהתרפיה היא תהליך הדרגתי שאין לזרז אותו</a:t>
            </a:r>
          </a:p>
          <a:p>
            <a:pPr lvl="2">
              <a:lnSpc>
                <a:spcPct val="150000"/>
              </a:lnSpc>
            </a:pPr>
            <a:r>
              <a:rPr lang="he-IL" sz="2000" dirty="0"/>
              <a:t>זהירות ממתן פרשנות למשחק לפני שהילד מוכן לכך</a:t>
            </a:r>
          </a:p>
          <a:p>
            <a:pPr marL="274320" lvl="1" indent="0">
              <a:lnSpc>
                <a:spcPct val="150000"/>
              </a:lnSpc>
              <a:buNone/>
            </a:pPr>
            <a:r>
              <a:rPr lang="he-IL" sz="2200" dirty="0"/>
              <a:t>8. הצבת הגבלות רק במידה ההכרחית לעיגון התרפיה בעולם (סטינג) ולהפיכת הילד מודע לאחריותו ביחסים</a:t>
            </a:r>
          </a:p>
        </p:txBody>
      </p:sp>
    </p:spTree>
    <p:extLst>
      <p:ext uri="{BB962C8B-B14F-4D97-AF65-F5344CB8AC3E}">
        <p14:creationId xmlns:p14="http://schemas.microsoft.com/office/powerpoint/2010/main" val="541887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120BFB-9E0D-4A4B-9DD3-5534E5A812D8}"/>
              </a:ext>
            </a:extLst>
          </p:cNvPr>
          <p:cNvSpPr txBox="1"/>
          <p:nvPr/>
        </p:nvSpPr>
        <p:spPr>
          <a:xfrm>
            <a:off x="2585545" y="425669"/>
            <a:ext cx="8103476" cy="6832640"/>
          </a:xfrm>
          <a:prstGeom prst="rect">
            <a:avLst/>
          </a:prstGeom>
          <a:noFill/>
        </p:spPr>
        <p:txBody>
          <a:bodyPr wrap="square" rtlCol="1">
            <a:spAutoFit/>
          </a:bodyPr>
          <a:lstStyle/>
          <a:p>
            <a:pPr algn="r" rtl="1"/>
            <a:r>
              <a:rPr lang="he-IL" sz="2000" i="1" dirty="0"/>
              <a:t>	"עכשיו אתחיל לעבוד" אמר. אני עומד לבנות גבעה גבוהה-גבוהה. וכל החיילים ילחמו כדי להגיע אל פסגת הגבעה. הם כל כך רוצים להגיע אל פסגת הגבעה". הוא בנה את גבעתו במהירות, בחר כמה חיילים והציב אותם בעמדות שונות, כמו היו מטפסים במעלה הגבעה. </a:t>
            </a:r>
          </a:p>
          <a:p>
            <a:pPr algn="r" rtl="1"/>
            <a:r>
              <a:rPr lang="he-IL" sz="2000" i="1" dirty="0"/>
              <a:t>"נראה שהם באמת רוצים להגיע לפסגת הגבעה, לא כן?" שאלתי</a:t>
            </a:r>
          </a:p>
          <a:p>
            <a:pPr algn="r" rtl="1"/>
            <a:r>
              <a:rPr lang="he-IL" sz="2000" i="1" dirty="0"/>
              <a:t>"</a:t>
            </a:r>
            <a:r>
              <a:rPr lang="he-IL" sz="2000" i="1" dirty="0" err="1"/>
              <a:t>אוה</a:t>
            </a:r>
            <a:r>
              <a:rPr lang="he-IL" sz="2000" i="1" dirty="0"/>
              <a:t>, כן" אמר </a:t>
            </a:r>
            <a:r>
              <a:rPr lang="he-IL" sz="2000" i="1" dirty="0" err="1"/>
              <a:t>דיבס</a:t>
            </a:r>
            <a:r>
              <a:rPr lang="he-IL" sz="2000" i="1" dirty="0"/>
              <a:t>, "הם באמת רוצים".</a:t>
            </a:r>
          </a:p>
          <a:p>
            <a:pPr algn="r" rtl="1"/>
            <a:r>
              <a:rPr lang="he-IL" sz="2000" i="1" dirty="0"/>
              <a:t>הוא אסף יחד את כל החיילים שהצליח למצוא והעמידם סביב הגבעה. "אקח עוד ועוד חיילים"</a:t>
            </a:r>
            <a:r>
              <a:rPr lang="en-US" sz="2000" i="1" dirty="0"/>
              <a:t> </a:t>
            </a:r>
            <a:r>
              <a:rPr lang="he-IL" sz="2000" i="1" dirty="0"/>
              <a:t>אמר. "שינסו לטפס על הגבעה- לטפס עד לפסגה. כיוון שהם יודעים מה יש שם על פסגתה של אותה גבעה, אם רק יוכלו להגיע לשם. והם כל כך רוצים להגיע לפסגתה".</a:t>
            </a:r>
          </a:p>
          <a:p>
            <a:pPr algn="r" rtl="1"/>
            <a:r>
              <a:rPr lang="he-IL" sz="2000" i="1" dirty="0"/>
              <a:t>הוא הביט בי. עיניו נצצו. "את יודעת מה יש על פסגת הגבעה?" שאל.</a:t>
            </a:r>
          </a:p>
          <a:p>
            <a:pPr algn="r" rtl="1"/>
            <a:r>
              <a:rPr lang="he-IL" sz="2000" i="1" dirty="0"/>
              <a:t>"לא, מה?" שאלתי.</a:t>
            </a:r>
          </a:p>
          <a:p>
            <a:pPr algn="r" rtl="1"/>
            <a:r>
              <a:rPr lang="he-IL" sz="2000" i="1" dirty="0" err="1"/>
              <a:t>דיבס</a:t>
            </a:r>
            <a:r>
              <a:rPr lang="he-IL" sz="2000" i="1" dirty="0"/>
              <a:t> צחק צחוק רב משמעות, אך לא גילה את סודו. הוא העלה כל חייל וחייל כדי סנטימטר לקראת הפסגה, אך מיד לאחר שעשה זאת שפך עוד חול על הגבעה והגביהה עוד יותר. כעת הפנה את החיילים והובילם אחד-אחד במורד אל תוך בית המתכת העומד בארגז החול.</a:t>
            </a:r>
          </a:p>
          <a:p>
            <a:pPr algn="r" rtl="1"/>
            <a:r>
              <a:rPr lang="he-IL" sz="2000" i="1" dirty="0"/>
              <a:t>"הם לא יכלו להגיע היום לפסגה", אמר, "כולם חוזרים לבתיהם. הם נפנים ומנפנפים בידם. הם מנפנפים בעצב. הם רצו להגיע לפסגת הגבעה, אך איש מהם לא היה יכול לעשות זאת היום".</a:t>
            </a:r>
          </a:p>
          <a:p>
            <a:pPr algn="r" rtl="1"/>
            <a:r>
              <a:rPr lang="he-IL" sz="2000" i="1" dirty="0"/>
              <a:t>"והם היו עצובים, לא כן, מכיוון שלא יכלו לעשות מה שרצו?" הערתי.</a:t>
            </a:r>
          </a:p>
          <a:p>
            <a:pPr algn="r" rtl="1"/>
            <a:endParaRPr lang="he-IL" sz="2000" i="1" dirty="0"/>
          </a:p>
          <a:p>
            <a:pPr algn="r" rtl="1"/>
            <a:endParaRPr lang="he-IL" sz="2000" i="1" dirty="0"/>
          </a:p>
          <a:p>
            <a:pPr algn="r" rtl="1"/>
            <a:endParaRPr lang="he-IL" sz="2000" i="1" dirty="0"/>
          </a:p>
        </p:txBody>
      </p:sp>
      <p:pic>
        <p:nvPicPr>
          <p:cNvPr id="5" name="תמונה 4">
            <a:extLst>
              <a:ext uri="{FF2B5EF4-FFF2-40B4-BE49-F238E27FC236}">
                <a16:creationId xmlns:a16="http://schemas.microsoft.com/office/drawing/2014/main" id="{665CAA15-07F7-476A-A162-F7177FC78C63}"/>
              </a:ext>
            </a:extLst>
          </p:cNvPr>
          <p:cNvPicPr>
            <a:picLocks noChangeAspect="1"/>
          </p:cNvPicPr>
          <p:nvPr/>
        </p:nvPicPr>
        <p:blipFill>
          <a:blip r:embed="rId3"/>
          <a:stretch>
            <a:fillRect/>
          </a:stretch>
        </p:blipFill>
        <p:spPr>
          <a:xfrm>
            <a:off x="289560" y="2999231"/>
            <a:ext cx="2047076" cy="3172969"/>
          </a:xfrm>
          <a:prstGeom prst="rect">
            <a:avLst/>
          </a:prstGeom>
        </p:spPr>
      </p:pic>
    </p:spTree>
    <p:extLst>
      <p:ext uri="{BB962C8B-B14F-4D97-AF65-F5344CB8AC3E}">
        <p14:creationId xmlns:p14="http://schemas.microsoft.com/office/powerpoint/2010/main" val="3454377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120BFB-9E0D-4A4B-9DD3-5534E5A812D8}"/>
              </a:ext>
            </a:extLst>
          </p:cNvPr>
          <p:cNvSpPr txBox="1"/>
          <p:nvPr/>
        </p:nvSpPr>
        <p:spPr>
          <a:xfrm>
            <a:off x="2217080" y="425669"/>
            <a:ext cx="8471941" cy="6247864"/>
          </a:xfrm>
          <a:prstGeom prst="rect">
            <a:avLst/>
          </a:prstGeom>
          <a:noFill/>
        </p:spPr>
        <p:txBody>
          <a:bodyPr wrap="square" rtlCol="1">
            <a:spAutoFit/>
          </a:bodyPr>
          <a:lstStyle/>
          <a:p>
            <a:pPr algn="r" rtl="1"/>
            <a:r>
              <a:rPr lang="he-IL" sz="2000" i="1" dirty="0"/>
              <a:t>	"כן", נאנח </a:t>
            </a:r>
            <a:r>
              <a:rPr lang="he-IL" sz="2000" i="1" dirty="0" err="1"/>
              <a:t>דיבס</a:t>
            </a:r>
            <a:r>
              <a:rPr lang="he-IL" sz="2000" i="1" dirty="0"/>
              <a:t>. "הם רצו. והם ניסו. אבל לא יכלו. אבל הם מצאו את הגבעה שלהם. והם טפסו עליה. מעלה, מעלה, מעלה. חתיכת דרך! וזמן מה הם חשבו שהם יגיעו לפסגה. ובזמן שהם חשבו כך הם היו מאושרים".</a:t>
            </a:r>
          </a:p>
          <a:p>
            <a:pPr algn="r" rtl="1"/>
            <a:r>
              <a:rPr lang="he-IL" sz="2000" i="1" dirty="0"/>
              <a:t>"הניסיון להגיע לפסגה גרם להם אושר?" שאלתי.</a:t>
            </a:r>
          </a:p>
          <a:p>
            <a:pPr algn="r" rtl="1"/>
            <a:r>
              <a:rPr lang="he-IL" sz="2000" i="1" dirty="0"/>
              <a:t>"כן", אמר </a:t>
            </a:r>
            <a:r>
              <a:rPr lang="he-IL" sz="2000" i="1" dirty="0" err="1"/>
              <a:t>דיבס</a:t>
            </a:r>
            <a:r>
              <a:rPr lang="he-IL" sz="2000" i="1" dirty="0"/>
              <a:t>. "כך הוא הדבר עם גבעות. האם טיפסת אי פעם על גבעה?"</a:t>
            </a:r>
          </a:p>
          <a:p>
            <a:pPr algn="r" rtl="1"/>
            <a:r>
              <a:rPr lang="he-IL" sz="2000" i="1" dirty="0"/>
              <a:t>"כן. ואתה, </a:t>
            </a:r>
            <a:r>
              <a:rPr lang="he-IL" sz="2000" i="1" dirty="0" err="1"/>
              <a:t>דיבס</a:t>
            </a:r>
            <a:r>
              <a:rPr lang="he-IL" sz="2000" i="1" dirty="0"/>
              <a:t>?"</a:t>
            </a:r>
          </a:p>
          <a:p>
            <a:pPr algn="r" rtl="1"/>
            <a:r>
              <a:rPr lang="he-IL" sz="2000" i="1" dirty="0"/>
              <a:t>"כן. פעם טיפסתי. לא הגעתי לפסגה" הוסיף בקול רווי געגועים. "אבל עמדתי לרגליה והסתכלתי למעלה. אני חושב שלכל ילד צריכה להיות גבעה משלו לטפס עליה. ואני חושב שלכל ילד צריך להיות כוכב אחד משלו בלבד בשמים. ואני חושב שלכל ילד צריך להיות עץ משלו. אני חושב כך צריך להיות". הוסיף, והביט בי, מנענע את ראשו בהדגשה, בדברו.</a:t>
            </a:r>
          </a:p>
          <a:p>
            <a:pPr algn="r" rtl="1"/>
            <a:r>
              <a:rPr lang="he-IL" sz="2000" i="1" dirty="0"/>
              <a:t>"הדברים האלה נראים לך חשובים, לא כן?"</a:t>
            </a:r>
          </a:p>
          <a:p>
            <a:pPr algn="r" rtl="1"/>
            <a:r>
              <a:rPr lang="he-IL" sz="2000" i="1" dirty="0"/>
              <a:t>"כן", ענה, "חשובים מאוד".</a:t>
            </a:r>
          </a:p>
          <a:p>
            <a:pPr algn="r" rtl="1"/>
            <a:r>
              <a:rPr lang="he-IL" sz="2000" i="1" dirty="0"/>
              <a:t>באת המתכת חפר </a:t>
            </a:r>
            <a:r>
              <a:rPr lang="he-IL" sz="2000" i="1" dirty="0" err="1"/>
              <a:t>דיבס</a:t>
            </a:r>
            <a:r>
              <a:rPr lang="he-IL" sz="2000" i="1" dirty="0"/>
              <a:t> ברוב כוונה בור עמוק בחול. שמתי לב שהוא בחר אחד מחיילי העופרת והניחו בצד. כשסיים לחפור את הבור הניח את החייל בתחתיתו וערם עליו חול. כשנתמלא הקבר שיטח את החול באת. "החייל הזה נקבר זה עתה" הכריז. "לחייל הזה לא ניתנה אפילו הזדמנות לנסות ולטפס על הגבעה. וכמובן שהוא לא הגיע לפסגה. או, הוא רצה לטפס. הוא רצה להיות עם האחרים. גם הוא רצה לקוות. גם הוא רצה לנסות. אבל לא ניתנה לו הזדמנות. הוא נקבר".</a:t>
            </a:r>
          </a:p>
          <a:p>
            <a:pPr algn="r" rtl="1"/>
            <a:r>
              <a:rPr lang="he-IL" sz="2000" i="1" dirty="0"/>
              <a:t>"ובכן, החייל הזה נקבר" הערתי. "לא ניתנה לו הזדמנות לטפס על הגבעה והוא לא הגיע לפסגה".</a:t>
            </a:r>
          </a:p>
        </p:txBody>
      </p:sp>
      <p:pic>
        <p:nvPicPr>
          <p:cNvPr id="5" name="תמונה 4">
            <a:extLst>
              <a:ext uri="{FF2B5EF4-FFF2-40B4-BE49-F238E27FC236}">
                <a16:creationId xmlns:a16="http://schemas.microsoft.com/office/drawing/2014/main" id="{5CFFB7F9-7F4D-49A4-B15F-0F5E672CD6FC}"/>
              </a:ext>
            </a:extLst>
          </p:cNvPr>
          <p:cNvPicPr>
            <a:picLocks noChangeAspect="1"/>
          </p:cNvPicPr>
          <p:nvPr/>
        </p:nvPicPr>
        <p:blipFill>
          <a:blip r:embed="rId3"/>
          <a:stretch>
            <a:fillRect/>
          </a:stretch>
        </p:blipFill>
        <p:spPr>
          <a:xfrm>
            <a:off x="289560" y="2999231"/>
            <a:ext cx="2047076" cy="3172969"/>
          </a:xfrm>
          <a:prstGeom prst="rect">
            <a:avLst/>
          </a:prstGeom>
        </p:spPr>
      </p:pic>
    </p:spTree>
    <p:extLst>
      <p:ext uri="{BB962C8B-B14F-4D97-AF65-F5344CB8AC3E}">
        <p14:creationId xmlns:p14="http://schemas.microsoft.com/office/powerpoint/2010/main" val="3206120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120BFB-9E0D-4A4B-9DD3-5534E5A812D8}"/>
              </a:ext>
            </a:extLst>
          </p:cNvPr>
          <p:cNvSpPr txBox="1"/>
          <p:nvPr/>
        </p:nvSpPr>
        <p:spPr>
          <a:xfrm>
            <a:off x="2217080" y="425669"/>
            <a:ext cx="8471941" cy="3108543"/>
          </a:xfrm>
          <a:prstGeom prst="rect">
            <a:avLst/>
          </a:prstGeom>
          <a:noFill/>
        </p:spPr>
        <p:txBody>
          <a:bodyPr wrap="square" rtlCol="1">
            <a:spAutoFit/>
          </a:bodyPr>
          <a:lstStyle/>
          <a:p>
            <a:pPr algn="r" rtl="1"/>
            <a:r>
              <a:rPr lang="he-IL" sz="2000" i="1" dirty="0"/>
              <a:t>	"הוא נקבר" אמר </a:t>
            </a:r>
            <a:r>
              <a:rPr lang="he-IL" sz="2000" i="1" dirty="0" err="1"/>
              <a:t>דיבס</a:t>
            </a:r>
            <a:r>
              <a:rPr lang="he-IL" sz="2000" i="1" dirty="0"/>
              <a:t>, רוכן אלי בדברו. "ואני עוד אקים גבעה אחרת, גבוהה וחזקה, על קברו. הוא לעולם, לעולם לא יצא מקברו. לעולם. לעולם. לעולם לא תהיה לו הזדמנות להעפיל שוב אל הגבעה". הוא גרף את החול בתנועות רחבות של ידיו והקים גבעה על קבר חייל העופרת. כשסיים ניער את החול מידיו וישב ברגלים משוכלות, מביט בי. "זה היה אבא". אמר, ויצא מארגז החול.</a:t>
            </a:r>
          </a:p>
          <a:p>
            <a:pPr algn="r" rtl="1"/>
            <a:endParaRPr lang="he-IL" sz="2000" i="1" dirty="0"/>
          </a:p>
          <a:p>
            <a:pPr algn="r" rtl="1"/>
            <a:endParaRPr lang="he-IL" sz="2000" i="1" dirty="0"/>
          </a:p>
          <a:p>
            <a:pPr algn="r" rtl="1"/>
            <a:endParaRPr lang="he-IL" sz="2000" i="1" dirty="0"/>
          </a:p>
          <a:p>
            <a:pPr algn="ctr" rtl="1"/>
            <a:r>
              <a:rPr lang="he-IL" sz="3600" i="1" dirty="0">
                <a:solidFill>
                  <a:schemeClr val="accent2"/>
                </a:solidFill>
              </a:rPr>
              <a:t>אילו עקרונות טיפוליים זיהיתם במהלך הקריאה?</a:t>
            </a:r>
          </a:p>
        </p:txBody>
      </p:sp>
      <p:pic>
        <p:nvPicPr>
          <p:cNvPr id="5" name="תמונה 4">
            <a:extLst>
              <a:ext uri="{FF2B5EF4-FFF2-40B4-BE49-F238E27FC236}">
                <a16:creationId xmlns:a16="http://schemas.microsoft.com/office/drawing/2014/main" id="{63E879F6-1950-4603-9BB1-BFAC1DAC0622}"/>
              </a:ext>
            </a:extLst>
          </p:cNvPr>
          <p:cNvPicPr>
            <a:picLocks noChangeAspect="1"/>
          </p:cNvPicPr>
          <p:nvPr/>
        </p:nvPicPr>
        <p:blipFill>
          <a:blip r:embed="rId3"/>
          <a:stretch>
            <a:fillRect/>
          </a:stretch>
        </p:blipFill>
        <p:spPr>
          <a:xfrm>
            <a:off x="289560" y="2999231"/>
            <a:ext cx="2047076" cy="3172969"/>
          </a:xfrm>
          <a:prstGeom prst="rect">
            <a:avLst/>
          </a:prstGeom>
        </p:spPr>
      </p:pic>
    </p:spTree>
    <p:extLst>
      <p:ext uri="{BB962C8B-B14F-4D97-AF65-F5344CB8AC3E}">
        <p14:creationId xmlns:p14="http://schemas.microsoft.com/office/powerpoint/2010/main" val="24558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2430432-51E7-4148-A49E-2555A852220B}"/>
              </a:ext>
            </a:extLst>
          </p:cNvPr>
          <p:cNvSpPr>
            <a:spLocks noGrp="1"/>
          </p:cNvSpPr>
          <p:nvPr>
            <p:ph type="title"/>
          </p:nvPr>
        </p:nvSpPr>
        <p:spPr>
          <a:xfrm>
            <a:off x="335280" y="484632"/>
            <a:ext cx="11445240" cy="1609344"/>
          </a:xfrm>
        </p:spPr>
        <p:txBody>
          <a:bodyPr>
            <a:normAutofit fontScale="90000"/>
          </a:bodyPr>
          <a:lstStyle/>
          <a:p>
            <a:pPr algn="r"/>
            <a:br>
              <a:rPr lang="he-IL" sz="3600" i="1" dirty="0"/>
            </a:br>
            <a:br>
              <a:rPr lang="he-IL" sz="3600" i="1" dirty="0"/>
            </a:br>
            <a:r>
              <a:rPr lang="he-IL" i="1" dirty="0">
                <a:solidFill>
                  <a:schemeClr val="accent2"/>
                </a:solidFill>
              </a:rPr>
              <a:t>אילו עקרונות טיפוליים זיהיתם במהלך הקריאה?</a:t>
            </a:r>
            <a:br>
              <a:rPr lang="he-IL" i="1" dirty="0">
                <a:solidFill>
                  <a:schemeClr val="accent2"/>
                </a:solidFill>
              </a:rPr>
            </a:br>
            <a:endParaRPr lang="he-IL" dirty="0"/>
          </a:p>
        </p:txBody>
      </p:sp>
      <p:sp>
        <p:nvSpPr>
          <p:cNvPr id="3" name="מציין מיקום תוכן 2">
            <a:extLst>
              <a:ext uri="{FF2B5EF4-FFF2-40B4-BE49-F238E27FC236}">
                <a16:creationId xmlns:a16="http://schemas.microsoft.com/office/drawing/2014/main" id="{ED3CF9C3-91A7-482E-9640-F61108AC1934}"/>
              </a:ext>
            </a:extLst>
          </p:cNvPr>
          <p:cNvSpPr>
            <a:spLocks noGrp="1"/>
          </p:cNvSpPr>
          <p:nvPr>
            <p:ph idx="1"/>
          </p:nvPr>
        </p:nvSpPr>
        <p:spPr/>
        <p:txBody>
          <a:bodyPr>
            <a:normAutofit/>
          </a:bodyPr>
          <a:lstStyle/>
          <a:p>
            <a:r>
              <a:rPr lang="he-IL" sz="3200" dirty="0"/>
              <a:t>מקומה של המטפלת</a:t>
            </a:r>
          </a:p>
          <a:p>
            <a:r>
              <a:rPr lang="he-IL" sz="3200" dirty="0"/>
              <a:t>השימוש בחדר על ידי הילד</a:t>
            </a:r>
          </a:p>
          <a:p>
            <a:r>
              <a:rPr lang="he-IL" sz="3200" dirty="0"/>
              <a:t>מה עולה במשחק?</a:t>
            </a:r>
          </a:p>
          <a:p>
            <a:r>
              <a:rPr lang="he-IL" sz="3200" dirty="0"/>
              <a:t>פרשנות</a:t>
            </a:r>
            <a:endParaRPr lang="he-IL" sz="2800" dirty="0"/>
          </a:p>
          <a:p>
            <a:pPr marL="0" indent="0">
              <a:buNone/>
            </a:pPr>
            <a:r>
              <a:rPr lang="he-IL" sz="2800" dirty="0"/>
              <a:t>"השהיה של פרשנות עד שמרגיש שיכלה גם לעלות באופן ספונטני מהמטופל"</a:t>
            </a:r>
          </a:p>
          <a:p>
            <a:pPr marL="0" indent="0">
              <a:buNone/>
            </a:pPr>
            <a:endParaRPr lang="he-IL" sz="3200" dirty="0"/>
          </a:p>
        </p:txBody>
      </p:sp>
    </p:spTree>
    <p:extLst>
      <p:ext uri="{BB962C8B-B14F-4D97-AF65-F5344CB8AC3E}">
        <p14:creationId xmlns:p14="http://schemas.microsoft.com/office/powerpoint/2010/main" val="387943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A41A64-8A62-4057-84C8-5972EE2FEA22}"/>
              </a:ext>
            </a:extLst>
          </p:cNvPr>
          <p:cNvSpPr>
            <a:spLocks noGrp="1"/>
          </p:cNvSpPr>
          <p:nvPr>
            <p:ph type="title"/>
          </p:nvPr>
        </p:nvSpPr>
        <p:spPr/>
        <p:txBody>
          <a:bodyPr/>
          <a:lstStyle/>
          <a:p>
            <a:pPr algn="ctr"/>
            <a:r>
              <a:rPr lang="he-IL" dirty="0"/>
              <a:t>תפקיד המטפל/ת בטיפול במשחק</a:t>
            </a:r>
          </a:p>
        </p:txBody>
      </p:sp>
      <p:sp>
        <p:nvSpPr>
          <p:cNvPr id="3" name="מציין מיקום תוכן 2">
            <a:extLst>
              <a:ext uri="{FF2B5EF4-FFF2-40B4-BE49-F238E27FC236}">
                <a16:creationId xmlns:a16="http://schemas.microsoft.com/office/drawing/2014/main" id="{C75A7B82-62AA-4CF3-B875-A5524B9DDB8F}"/>
              </a:ext>
            </a:extLst>
          </p:cNvPr>
          <p:cNvSpPr>
            <a:spLocks noGrp="1"/>
          </p:cNvSpPr>
          <p:nvPr>
            <p:ph idx="1"/>
          </p:nvPr>
        </p:nvSpPr>
        <p:spPr>
          <a:xfrm>
            <a:off x="139485" y="2121407"/>
            <a:ext cx="10988763" cy="4434375"/>
          </a:xfrm>
        </p:spPr>
        <p:txBody>
          <a:bodyPr>
            <a:normAutofit fontScale="92500" lnSpcReduction="20000"/>
          </a:bodyPr>
          <a:lstStyle/>
          <a:p>
            <a:pPr>
              <a:lnSpc>
                <a:spcPct val="150000"/>
              </a:lnSpc>
            </a:pPr>
            <a:r>
              <a:rPr lang="he-IL" sz="2400" dirty="0">
                <a:solidFill>
                  <a:schemeClr val="accent2"/>
                </a:solidFill>
              </a:rPr>
              <a:t>לסייע לילדים לעבד ולהבין את המתחולל בעולמם הפנימי והחיצוני</a:t>
            </a:r>
          </a:p>
          <a:p>
            <a:pPr marL="0" indent="0">
              <a:lnSpc>
                <a:spcPct val="150000"/>
              </a:lnSpc>
              <a:buNone/>
            </a:pPr>
            <a:r>
              <a:rPr lang="he-IL" sz="2400" i="1" dirty="0"/>
              <a:t>	"עלינו להיות מסוגלים להגיע אליהם ולהגיב אליהם בכל רגע נתון ולהיות מוכנים ללכת בעקבותיהם ככל שאנחנו יכולים. כמובן שלא תמיד נבין מה מתרחש או מה הם מנסים להעביר אלינו, ולעיתים קרובות אין זה חשוב. הדבר החשוב מכל הוא שאנחנו נגיב בדרך שתפגין את נכונותנו לנסות להבין. וצריך להיות ברור שאנחנו באמת מנסים כל הזמן. דבר זה כשלעצמו יכול לספק התנסות תרפויטית. לאחר שהתקרבנו אל הילד, אנו מנסים להתבונן בעולמו יחד </a:t>
            </a:r>
            <a:r>
              <a:rPr lang="he-IL" sz="2400" i="1" dirty="0" err="1"/>
              <a:t>עימו</a:t>
            </a:r>
            <a:r>
              <a:rPr lang="he-IL" sz="2400" i="1" dirty="0"/>
              <a:t>, ולעזור לו להבין את רגשותיו לגבי עולם זה, להתמודד עם הדברים הכואבים ולגלות את הדברים הטובים. לאחר מכן ננסה למזג את הדברים החיוביים בילד ובעולמו, ולסייע לו להפיק את </a:t>
            </a:r>
            <a:r>
              <a:rPr lang="he-IL" sz="2400" i="1" dirty="0" err="1"/>
              <a:t>המירב</a:t>
            </a:r>
            <a:r>
              <a:rPr lang="he-IL" sz="2400" i="1" dirty="0"/>
              <a:t> מחייו"</a:t>
            </a:r>
          </a:p>
          <a:p>
            <a:pPr marL="0" indent="0" algn="l">
              <a:lnSpc>
                <a:spcPct val="150000"/>
              </a:lnSpc>
              <a:buNone/>
            </a:pPr>
            <a:r>
              <a:rPr lang="he-IL" sz="2400" dirty="0"/>
              <a:t>	(</a:t>
            </a:r>
            <a:r>
              <a:rPr lang="he-IL" sz="2400" dirty="0" err="1"/>
              <a:t>קלייר</a:t>
            </a:r>
            <a:r>
              <a:rPr lang="he-IL" sz="2400" dirty="0"/>
              <a:t> ויניקוט)</a:t>
            </a:r>
          </a:p>
          <a:p>
            <a:pPr>
              <a:lnSpc>
                <a:spcPct val="150000"/>
              </a:lnSpc>
            </a:pPr>
            <a:endParaRPr lang="he-IL" sz="2400" dirty="0"/>
          </a:p>
        </p:txBody>
      </p:sp>
    </p:spTree>
    <p:extLst>
      <p:ext uri="{BB962C8B-B14F-4D97-AF65-F5344CB8AC3E}">
        <p14:creationId xmlns:p14="http://schemas.microsoft.com/office/powerpoint/2010/main" val="1975383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3E9FBC8E-8666-4442-8D7D-B250510CD4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84" y="2005"/>
            <a:ext cx="10908632" cy="6853991"/>
          </a:xfrm>
          <a:custGeom>
            <a:avLst/>
            <a:gdLst>
              <a:gd name="connsiteX0" fmla="*/ 9059740 w 10908632"/>
              <a:gd name="connsiteY0" fmla="*/ 0 h 6853991"/>
              <a:gd name="connsiteX1" fmla="*/ 9694921 w 10908632"/>
              <a:gd name="connsiteY1" fmla="*/ 0 h 6853991"/>
              <a:gd name="connsiteX2" fmla="*/ 9825053 w 10908632"/>
              <a:gd name="connsiteY2" fmla="*/ 165594 h 6853991"/>
              <a:gd name="connsiteX3" fmla="*/ 10908632 w 10908632"/>
              <a:gd name="connsiteY3" fmla="*/ 3429000 h 6853991"/>
              <a:gd name="connsiteX4" fmla="*/ 9825053 w 10908632"/>
              <a:gd name="connsiteY4" fmla="*/ 6692406 h 6853991"/>
              <a:gd name="connsiteX5" fmla="*/ 9698072 w 10908632"/>
              <a:gd name="connsiteY5" fmla="*/ 6853991 h 6853991"/>
              <a:gd name="connsiteX6" fmla="*/ 9063562 w 10908632"/>
              <a:gd name="connsiteY6" fmla="*/ 6853991 h 6853991"/>
              <a:gd name="connsiteX7" fmla="*/ 9138428 w 10908632"/>
              <a:gd name="connsiteY7" fmla="*/ 6775466 h 6853991"/>
              <a:gd name="connsiteX8" fmla="*/ 10431379 w 10908632"/>
              <a:gd name="connsiteY8" fmla="*/ 3429000 h 6853991"/>
              <a:gd name="connsiteX9" fmla="*/ 9138428 w 10908632"/>
              <a:gd name="connsiteY9" fmla="*/ 82534 h 6853991"/>
              <a:gd name="connsiteX10" fmla="*/ 2037821 w 10908632"/>
              <a:gd name="connsiteY10" fmla="*/ 0 h 6853991"/>
              <a:gd name="connsiteX11" fmla="*/ 8870811 w 10908632"/>
              <a:gd name="connsiteY11" fmla="*/ 0 h 6853991"/>
              <a:gd name="connsiteX12" fmla="*/ 8877212 w 10908632"/>
              <a:gd name="connsiteY12" fmla="*/ 6103 h 6853991"/>
              <a:gd name="connsiteX13" fmla="*/ 10295021 w 10908632"/>
              <a:gd name="connsiteY13" fmla="*/ 3429000 h 6853991"/>
              <a:gd name="connsiteX14" fmla="*/ 8877212 w 10908632"/>
              <a:gd name="connsiteY14" fmla="*/ 6851897 h 6853991"/>
              <a:gd name="connsiteX15" fmla="*/ 8875015 w 10908632"/>
              <a:gd name="connsiteY15" fmla="*/ 6853991 h 6853991"/>
              <a:gd name="connsiteX16" fmla="*/ 2033617 w 10908632"/>
              <a:gd name="connsiteY16" fmla="*/ 6853991 h 6853991"/>
              <a:gd name="connsiteX17" fmla="*/ 2031421 w 10908632"/>
              <a:gd name="connsiteY17" fmla="*/ 6851897 h 6853991"/>
              <a:gd name="connsiteX18" fmla="*/ 613611 w 10908632"/>
              <a:gd name="connsiteY18" fmla="*/ 3429000 h 6853991"/>
              <a:gd name="connsiteX19" fmla="*/ 2031420 w 10908632"/>
              <a:gd name="connsiteY19" fmla="*/ 6103 h 6853991"/>
              <a:gd name="connsiteX20" fmla="*/ 1213711 w 10908632"/>
              <a:gd name="connsiteY20" fmla="*/ 0 h 6853991"/>
              <a:gd name="connsiteX21" fmla="*/ 1848893 w 10908632"/>
              <a:gd name="connsiteY21" fmla="*/ 0 h 6853991"/>
              <a:gd name="connsiteX22" fmla="*/ 1770204 w 10908632"/>
              <a:gd name="connsiteY22" fmla="*/ 82534 h 6853991"/>
              <a:gd name="connsiteX23" fmla="*/ 477253 w 10908632"/>
              <a:gd name="connsiteY23" fmla="*/ 3429000 h 6853991"/>
              <a:gd name="connsiteX24" fmla="*/ 1770204 w 10908632"/>
              <a:gd name="connsiteY24" fmla="*/ 6775466 h 6853991"/>
              <a:gd name="connsiteX25" fmla="*/ 1845071 w 10908632"/>
              <a:gd name="connsiteY25" fmla="*/ 6853991 h 6853991"/>
              <a:gd name="connsiteX26" fmla="*/ 1210561 w 10908632"/>
              <a:gd name="connsiteY26" fmla="*/ 6853991 h 6853991"/>
              <a:gd name="connsiteX27" fmla="*/ 1083579 w 10908632"/>
              <a:gd name="connsiteY27" fmla="*/ 6692406 h 6853991"/>
              <a:gd name="connsiteX28" fmla="*/ 0 w 10908632"/>
              <a:gd name="connsiteY28" fmla="*/ 3429000 h 6853991"/>
              <a:gd name="connsiteX29" fmla="*/ 1083579 w 10908632"/>
              <a:gd name="connsiteY29" fmla="*/ 165594 h 6853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08632" h="6853991">
                <a:moveTo>
                  <a:pt x="9059740" y="0"/>
                </a:moveTo>
                <a:lnTo>
                  <a:pt x="9694921" y="0"/>
                </a:lnTo>
                <a:lnTo>
                  <a:pt x="9825053" y="165594"/>
                </a:lnTo>
                <a:cubicBezTo>
                  <a:pt x="10505610" y="1075607"/>
                  <a:pt x="10908632" y="2205238"/>
                  <a:pt x="10908632" y="3429000"/>
                </a:cubicBezTo>
                <a:cubicBezTo>
                  <a:pt x="10908632" y="4652762"/>
                  <a:pt x="10505610" y="5782393"/>
                  <a:pt x="9825053" y="6692406"/>
                </a:cubicBezTo>
                <a:lnTo>
                  <a:pt x="9698072" y="6853991"/>
                </a:lnTo>
                <a:lnTo>
                  <a:pt x="9063562" y="6853991"/>
                </a:lnTo>
                <a:lnTo>
                  <a:pt x="9138428" y="6775466"/>
                </a:lnTo>
                <a:cubicBezTo>
                  <a:pt x="9941761" y="5891604"/>
                  <a:pt x="10431379" y="4717480"/>
                  <a:pt x="10431379" y="3429000"/>
                </a:cubicBezTo>
                <a:cubicBezTo>
                  <a:pt x="10431379" y="2140521"/>
                  <a:pt x="9941761" y="966397"/>
                  <a:pt x="9138428" y="82534"/>
                </a:cubicBezTo>
                <a:close/>
                <a:moveTo>
                  <a:pt x="2037821" y="0"/>
                </a:moveTo>
                <a:lnTo>
                  <a:pt x="8870811" y="0"/>
                </a:lnTo>
                <a:lnTo>
                  <a:pt x="8877212" y="6103"/>
                </a:lnTo>
                <a:cubicBezTo>
                  <a:pt x="9753207" y="882099"/>
                  <a:pt x="10295021" y="2092275"/>
                  <a:pt x="10295021" y="3429000"/>
                </a:cubicBezTo>
                <a:cubicBezTo>
                  <a:pt x="10295021" y="4765725"/>
                  <a:pt x="9753207" y="5975902"/>
                  <a:pt x="8877212" y="6851897"/>
                </a:cubicBezTo>
                <a:lnTo>
                  <a:pt x="8875015" y="6853991"/>
                </a:lnTo>
                <a:lnTo>
                  <a:pt x="2033617" y="6853991"/>
                </a:lnTo>
                <a:lnTo>
                  <a:pt x="2031421" y="6851897"/>
                </a:lnTo>
                <a:cubicBezTo>
                  <a:pt x="1155426" y="5975902"/>
                  <a:pt x="613611" y="4765725"/>
                  <a:pt x="613611" y="3429000"/>
                </a:cubicBezTo>
                <a:cubicBezTo>
                  <a:pt x="613611" y="2092275"/>
                  <a:pt x="1155425" y="882099"/>
                  <a:pt x="2031420" y="6103"/>
                </a:cubicBezTo>
                <a:close/>
                <a:moveTo>
                  <a:pt x="1213711" y="0"/>
                </a:moveTo>
                <a:lnTo>
                  <a:pt x="1848893" y="0"/>
                </a:lnTo>
                <a:lnTo>
                  <a:pt x="1770204" y="82534"/>
                </a:lnTo>
                <a:cubicBezTo>
                  <a:pt x="966871" y="966397"/>
                  <a:pt x="477253" y="2140521"/>
                  <a:pt x="477253" y="3429000"/>
                </a:cubicBezTo>
                <a:cubicBezTo>
                  <a:pt x="477253" y="4717480"/>
                  <a:pt x="966872" y="5891604"/>
                  <a:pt x="1770204" y="6775466"/>
                </a:cubicBezTo>
                <a:lnTo>
                  <a:pt x="1845071" y="6853991"/>
                </a:lnTo>
                <a:lnTo>
                  <a:pt x="1210561" y="6853991"/>
                </a:lnTo>
                <a:lnTo>
                  <a:pt x="1083579" y="6692406"/>
                </a:lnTo>
                <a:cubicBezTo>
                  <a:pt x="403022" y="5782393"/>
                  <a:pt x="0" y="4652762"/>
                  <a:pt x="0" y="3429000"/>
                </a:cubicBezTo>
                <a:cubicBezTo>
                  <a:pt x="0" y="2205238"/>
                  <a:pt x="403022" y="1075607"/>
                  <a:pt x="1083579" y="16559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2050" name="Picture 2" descr="תוצאת תמונה עבור ‪play therapy‬‏">
            <a:extLst>
              <a:ext uri="{FF2B5EF4-FFF2-40B4-BE49-F238E27FC236}">
                <a16:creationId xmlns:a16="http://schemas.microsoft.com/office/drawing/2014/main" id="{2B92C343-A93B-4B0C-A738-C4753AA2945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768858" y="1880393"/>
            <a:ext cx="4654284" cy="3097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881038"/>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סוג עץ">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1877</TotalTime>
  <Words>1627</Words>
  <Application>Microsoft Office PowerPoint</Application>
  <PresentationFormat>מסך רחב</PresentationFormat>
  <Paragraphs>126</Paragraphs>
  <Slides>19</Slides>
  <Notes>19</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19</vt:i4>
      </vt:variant>
    </vt:vector>
  </HeadingPairs>
  <TitlesOfParts>
    <vt:vector size="26" baseType="lpstr">
      <vt:lpstr>Arial</vt:lpstr>
      <vt:lpstr>Calibri</vt:lpstr>
      <vt:lpstr>Rockwell</vt:lpstr>
      <vt:lpstr>Rockwell Condensed</vt:lpstr>
      <vt:lpstr>Rockwell Extra Bold</vt:lpstr>
      <vt:lpstr>Wingdings</vt:lpstr>
      <vt:lpstr>סוג עץ</vt:lpstr>
      <vt:lpstr>טיפול במשחק Play therapy</vt:lpstr>
      <vt:lpstr>Play vs. game</vt:lpstr>
      <vt:lpstr>מדוע מטפלים בילדים באמצעות משחק?</vt:lpstr>
      <vt:lpstr>למה לא פשוט לדבר?</vt:lpstr>
      <vt:lpstr>מהות המשחק</vt:lpstr>
      <vt:lpstr>מהות המשחק</vt:lpstr>
      <vt:lpstr>אילו תנאים נדרשים כדי שיתקיים משחק?</vt:lpstr>
      <vt:lpstr>דיבס- הילד המחפש את זהותו/ וירג'יניה אקסליין</vt:lpstr>
      <vt:lpstr>מתוך: "דיבס- הילד המחפש את זהותו"/ וירג'יניה אקסליין</vt:lpstr>
      <vt:lpstr>מי זקוק לתרפיה במשחק?</vt:lpstr>
      <vt:lpstr>המשחק כאקט טיפולי</vt:lpstr>
      <vt:lpstr>      תרפיה במשחק לא מכוון  Non-directive play therapy</vt:lpstr>
      <vt:lpstr>      תרפיה במשחק לא מכוון  Non-directive play therapy</vt:lpstr>
      <vt:lpstr>מצגת של PowerPoint‏</vt:lpstr>
      <vt:lpstr>מצגת של PowerPoint‏</vt:lpstr>
      <vt:lpstr>מצגת של PowerPoint‏</vt:lpstr>
      <vt:lpstr>  אילו עקרונות טיפוליים זיהיתם במהלך הקריאה? </vt:lpstr>
      <vt:lpstr>תפקיד המטפל/ת בטיפול במשחק</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טיפול במשחק Play therapy</dc:title>
  <dc:creator>Noat</dc:creator>
  <cp:lastModifiedBy>מעיין מייזליץ</cp:lastModifiedBy>
  <cp:revision>99</cp:revision>
  <dcterms:created xsi:type="dcterms:W3CDTF">2019-12-10T12:13:57Z</dcterms:created>
  <dcterms:modified xsi:type="dcterms:W3CDTF">2024-07-09T18:18:39Z</dcterms:modified>
</cp:coreProperties>
</file>