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3"/>
  </p:notesMasterIdLst>
  <p:handoutMasterIdLst>
    <p:handoutMasterId r:id="rId14"/>
  </p:handoutMasterIdLst>
  <p:sldIdLst>
    <p:sldId id="268" r:id="rId2"/>
    <p:sldId id="281" r:id="rId3"/>
    <p:sldId id="280" r:id="rId4"/>
    <p:sldId id="282" r:id="rId5"/>
    <p:sldId id="295" r:id="rId6"/>
    <p:sldId id="298" r:id="rId7"/>
    <p:sldId id="294" r:id="rId8"/>
    <p:sldId id="296" r:id="rId9"/>
    <p:sldId id="297" r:id="rId10"/>
    <p:sldId id="283" r:id="rId11"/>
    <p:sldId id="289" r:id="rId12"/>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164F07-74A5-4D88-A456-4C8466A3302F}">
          <p14:sldIdLst>
            <p14:sldId id="268"/>
            <p14:sldId id="281"/>
            <p14:sldId id="280"/>
            <p14:sldId id="282"/>
            <p14:sldId id="295"/>
            <p14:sldId id="298"/>
            <p14:sldId id="294"/>
            <p14:sldId id="296"/>
            <p14:sldId id="297"/>
            <p14:sldId id="283"/>
            <p14:sldId id="28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CAC"/>
    <a:srgbClr val="9E95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C9B4B-F9FB-4E62-965F-3C0D7322FC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a:extLst>
              <a:ext uri="{FF2B5EF4-FFF2-40B4-BE49-F238E27FC236}">
                <a16:creationId xmlns:a16="http://schemas.microsoft.com/office/drawing/2014/main" id="{F39F2C6E-29C8-43EA-980E-1C03D0088C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865E49-CEC6-4F82-84C1-EEFE78A890D4}" type="datetimeFigureOut">
              <a:rPr lang="en-IL" smtClean="0"/>
              <a:t>09/05/2023</a:t>
            </a:fld>
            <a:endParaRPr lang="en-IL"/>
          </a:p>
        </p:txBody>
      </p:sp>
      <p:sp>
        <p:nvSpPr>
          <p:cNvPr id="4" name="Footer Placeholder 3">
            <a:extLst>
              <a:ext uri="{FF2B5EF4-FFF2-40B4-BE49-F238E27FC236}">
                <a16:creationId xmlns:a16="http://schemas.microsoft.com/office/drawing/2014/main" id="{90648137-DC54-4685-8FDD-2F90A18604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5" name="Slide Number Placeholder 4">
            <a:extLst>
              <a:ext uri="{FF2B5EF4-FFF2-40B4-BE49-F238E27FC236}">
                <a16:creationId xmlns:a16="http://schemas.microsoft.com/office/drawing/2014/main" id="{6DF94737-0AEA-4E3B-9D5A-26C8C2B7F1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2297BA-D083-46AE-B857-5CC9751A8411}" type="slidenum">
              <a:rPr lang="en-IL" smtClean="0"/>
              <a:t>‹#›</a:t>
            </a:fld>
            <a:endParaRPr lang="en-IL"/>
          </a:p>
        </p:txBody>
      </p:sp>
    </p:spTree>
    <p:extLst>
      <p:ext uri="{BB962C8B-B14F-4D97-AF65-F5344CB8AC3E}">
        <p14:creationId xmlns:p14="http://schemas.microsoft.com/office/powerpoint/2010/main" val="3286862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322AEC-7A8B-4394-9AF0-0B20F89D0261}" type="datetimeFigureOut">
              <a:rPr lang="en-IL" smtClean="0"/>
              <a:t>09/05/2023</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3D85D0-3394-492D-80AB-B2ABBE07D135}" type="slidenum">
              <a:rPr lang="en-IL" smtClean="0"/>
              <a:t>‹#›</a:t>
            </a:fld>
            <a:endParaRPr lang="en-IL"/>
          </a:p>
        </p:txBody>
      </p:sp>
    </p:spTree>
    <p:extLst>
      <p:ext uri="{BB962C8B-B14F-4D97-AF65-F5344CB8AC3E}">
        <p14:creationId xmlns:p14="http://schemas.microsoft.com/office/powerpoint/2010/main" val="301980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7</a:t>
            </a:fld>
            <a:endParaRPr lang="en-US"/>
          </a:p>
        </p:txBody>
      </p:sp>
    </p:spTree>
    <p:extLst>
      <p:ext uri="{BB962C8B-B14F-4D97-AF65-F5344CB8AC3E}">
        <p14:creationId xmlns:p14="http://schemas.microsoft.com/office/powerpoint/2010/main" val="3094175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8</a:t>
            </a:fld>
            <a:endParaRPr lang="en-US"/>
          </a:p>
        </p:txBody>
      </p:sp>
    </p:spTree>
    <p:extLst>
      <p:ext uri="{BB962C8B-B14F-4D97-AF65-F5344CB8AC3E}">
        <p14:creationId xmlns:p14="http://schemas.microsoft.com/office/powerpoint/2010/main" val="3292094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en-IL" smtClean="0"/>
              <a:t>09/05/2023</a:t>
            </a:fld>
            <a:endParaRPr lang="en-IL"/>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en-IL" smtClean="0"/>
              <a:t>09/05/2023</a:t>
            </a:fld>
            <a:endParaRPr lang="en-IL"/>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L"/>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en-IL" smtClean="0"/>
              <a:t>‹#›</a:t>
            </a:fld>
            <a:endParaRPr lang="en-IL"/>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6E9456-A9B4-4E76-9C01-484D60D5D328}"/>
              </a:ext>
            </a:extLst>
          </p:cNvPr>
          <p:cNvPicPr>
            <a:picLocks noChangeAspect="1"/>
          </p:cNvPicPr>
          <p:nvPr/>
        </p:nvPicPr>
        <p:blipFill>
          <a:blip r:embed="rId2"/>
          <a:stretch>
            <a:fillRect/>
          </a:stretch>
        </p:blipFill>
        <p:spPr>
          <a:xfrm>
            <a:off x="0" y="55282"/>
            <a:ext cx="12192000" cy="6747436"/>
          </a:xfrm>
          <a:prstGeom prst="rect">
            <a:avLst/>
          </a:prstGeom>
        </p:spPr>
      </p:pic>
    </p:spTree>
    <p:extLst>
      <p:ext uri="{BB962C8B-B14F-4D97-AF65-F5344CB8AC3E}">
        <p14:creationId xmlns:p14="http://schemas.microsoft.com/office/powerpoint/2010/main" val="158557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3038447" y="14139"/>
            <a:ext cx="6115106" cy="518476"/>
          </a:xfrm>
        </p:spPr>
        <p:txBody>
          <a:bodyPr>
            <a:noAutofit/>
          </a:bodyPr>
          <a:lstStyle/>
          <a:p>
            <a:pPr algn="ctr"/>
            <a:r>
              <a:rPr lang="el-GR" sz="2800" b="1" dirty="0">
                <a:latin typeface="GFS Porson" panose="02000000000000000000" pitchFamily="50" charset="-95"/>
                <a:cs typeface="David" panose="020E0502060401010101" pitchFamily="34" charset="-79"/>
              </a:rPr>
              <a:t>ΑΡΙΣΤΟΤΕΛΗΣ </a:t>
            </a:r>
            <a:endParaRPr lang="en-IL" sz="2800" b="1" dirty="0">
              <a:latin typeface="David" panose="020E0502060401010101" pitchFamily="34" charset="-79"/>
              <a:cs typeface="David" panose="020E0502060401010101" pitchFamily="34" charset="-79"/>
            </a:endParaRPr>
          </a:p>
        </p:txBody>
      </p:sp>
      <p:sp>
        <p:nvSpPr>
          <p:cNvPr id="3" name="Content Placeholder 2">
            <a:extLst>
              <a:ext uri="{FF2B5EF4-FFF2-40B4-BE49-F238E27FC236}">
                <a16:creationId xmlns:a16="http://schemas.microsoft.com/office/drawing/2014/main" id="{49B6D6AD-C9F0-4267-A258-66538304D71F}"/>
              </a:ext>
            </a:extLst>
          </p:cNvPr>
          <p:cNvSpPr>
            <a:spLocks noGrp="1"/>
          </p:cNvSpPr>
          <p:nvPr>
            <p:ph idx="1"/>
          </p:nvPr>
        </p:nvSpPr>
        <p:spPr>
          <a:xfrm>
            <a:off x="137160" y="801278"/>
            <a:ext cx="11917680" cy="5783345"/>
          </a:xfrm>
        </p:spPr>
        <p:txBody>
          <a:bodyPr>
            <a:normAutofit/>
          </a:bodyPr>
          <a:lstStyle/>
          <a:p>
            <a:pPr marL="0" indent="0" algn="ctr" rtl="1">
              <a:buNone/>
            </a:pPr>
            <a:r>
              <a:rPr lang="he-IL" b="1" dirty="0"/>
              <a:t>מבנה השיעור להיום</a:t>
            </a:r>
            <a:endParaRPr lang="en-US" b="1" dirty="0"/>
          </a:p>
          <a:p>
            <a:pPr marL="0" indent="0" algn="ctr" rtl="1">
              <a:buNone/>
            </a:pPr>
            <a:endParaRPr lang="en-US" b="1" dirty="0"/>
          </a:p>
          <a:p>
            <a:pPr marL="0" indent="0" algn="just" rtl="1">
              <a:buNone/>
            </a:pPr>
            <a:r>
              <a:rPr lang="he-IL" b="1" dirty="0"/>
              <a:t>1. מה זה </a:t>
            </a:r>
            <a:r>
              <a:rPr lang="en-US" b="1" dirty="0"/>
              <a:t>"</a:t>
            </a:r>
            <a:r>
              <a:rPr lang="he-IL" b="1" dirty="0"/>
              <a:t>להיות</a:t>
            </a:r>
            <a:r>
              <a:rPr lang="en-US" b="1" dirty="0"/>
              <a:t>"</a:t>
            </a:r>
            <a:r>
              <a:rPr lang="he-IL" b="1" dirty="0"/>
              <a:t>? (</a:t>
            </a:r>
            <a:r>
              <a:rPr lang="en-US" b="1" dirty="0"/>
              <a:t>What is Being?</a:t>
            </a:r>
            <a:r>
              <a:rPr lang="he-IL" b="1" dirty="0"/>
              <a:t>) – השאלה הפילוסופית הקשה מאז ומתמיד</a:t>
            </a:r>
          </a:p>
          <a:p>
            <a:pPr marL="0" indent="0" algn="just" rtl="1">
              <a:buNone/>
            </a:pPr>
            <a:r>
              <a:rPr lang="he-IL" b="1" dirty="0"/>
              <a:t>2. מטפיזיקה, ספר "גמא": מטפיזיקה כמדע של "מה שהווה באשר הוא הווה"</a:t>
            </a:r>
          </a:p>
          <a:p>
            <a:pPr lvl="1" algn="just" rtl="1"/>
            <a:r>
              <a:rPr lang="he-IL" b="1" dirty="0"/>
              <a:t>"באשר"? מה זה?</a:t>
            </a:r>
          </a:p>
          <a:p>
            <a:pPr lvl="1" algn="just" rtl="1"/>
            <a:r>
              <a:rPr lang="he-IL" b="1" dirty="0"/>
              <a:t>"מה שהווה נאמר באופנים רבים..."</a:t>
            </a:r>
          </a:p>
          <a:p>
            <a:pPr lvl="1" algn="just" rtl="1"/>
            <a:r>
              <a:rPr lang="he-IL" b="1" dirty="0"/>
              <a:t>אופני הדיבור על הוויה (</a:t>
            </a:r>
            <a:r>
              <a:rPr lang="en-US" b="1" dirty="0"/>
              <a:t>Being</a:t>
            </a:r>
            <a:r>
              <a:rPr lang="he-IL" b="1" dirty="0"/>
              <a:t>)</a:t>
            </a:r>
          </a:p>
          <a:p>
            <a:pPr algn="just" rtl="1"/>
            <a:r>
              <a:rPr lang="he-IL" b="1" dirty="0"/>
              <a:t>בפרקים 4-5 של ספר גמא: שאלת החוויה וחוק הסתירה. </a:t>
            </a:r>
          </a:p>
          <a:p>
            <a:pPr lvl="1" algn="just" rtl="1"/>
            <a:r>
              <a:rPr lang="he-IL" b="1" dirty="0"/>
              <a:t>חוק הסתירה ומטפיזיקה: מה עניין שמיטה להר סיני??</a:t>
            </a:r>
          </a:p>
          <a:p>
            <a:pPr algn="just" rtl="1"/>
            <a:r>
              <a:rPr lang="he-IL" b="1" dirty="0"/>
              <a:t>מטפיזיקה, ספר </a:t>
            </a:r>
            <a:r>
              <a:rPr lang="he-IL" b="1" dirty="0" err="1"/>
              <a:t>זיתא</a:t>
            </a:r>
            <a:r>
              <a:rPr lang="he-IL" b="1" dirty="0"/>
              <a:t>: החיפוש אחר המובן השולט של הוויה – עצם (</a:t>
            </a:r>
            <a:r>
              <a:rPr lang="en-US" b="1" i="1" dirty="0" err="1"/>
              <a:t>Ousia</a:t>
            </a:r>
            <a:r>
              <a:rPr lang="he-IL" b="1" i="1" dirty="0"/>
              <a:t>)</a:t>
            </a:r>
          </a:p>
          <a:p>
            <a:pPr lvl="1" algn="just" rtl="1"/>
            <a:r>
              <a:rPr lang="he-IL" b="1" dirty="0"/>
              <a:t>המתמודדים על התואר "עצם" (</a:t>
            </a:r>
            <a:r>
              <a:rPr lang="en-US" b="1" dirty="0" err="1"/>
              <a:t>Ousia</a:t>
            </a:r>
            <a:r>
              <a:rPr lang="he-IL" b="1" dirty="0"/>
              <a:t>)</a:t>
            </a:r>
          </a:p>
          <a:p>
            <a:pPr algn="just" rtl="1"/>
            <a:r>
              <a:rPr lang="he-IL" b="1" dirty="0"/>
              <a:t>תחילת הדיון במעמד המטפיזי של חומר (</a:t>
            </a:r>
            <a:r>
              <a:rPr lang="en-US" b="1" i="1" dirty="0" err="1"/>
              <a:t>hylē</a:t>
            </a:r>
            <a:r>
              <a:rPr lang="he-IL" b="1" dirty="0"/>
              <a:t>)</a:t>
            </a:r>
          </a:p>
          <a:p>
            <a:pPr algn="just" rtl="1"/>
            <a:endParaRPr lang="he-IL" b="1" dirty="0"/>
          </a:p>
        </p:txBody>
      </p:sp>
      <p:pic>
        <p:nvPicPr>
          <p:cNvPr id="2" name="Picture 1">
            <a:extLst>
              <a:ext uri="{FF2B5EF4-FFF2-40B4-BE49-F238E27FC236}">
                <a16:creationId xmlns:a16="http://schemas.microsoft.com/office/drawing/2014/main" id="{0F428FBA-FDC7-4CDD-AF7F-EA4D022BB6F1}"/>
              </a:ext>
            </a:extLst>
          </p:cNvPr>
          <p:cNvPicPr>
            <a:picLocks noChangeAspect="1"/>
          </p:cNvPicPr>
          <p:nvPr/>
        </p:nvPicPr>
        <p:blipFill>
          <a:blip r:embed="rId2"/>
          <a:stretch>
            <a:fillRect/>
          </a:stretch>
        </p:blipFill>
        <p:spPr>
          <a:xfrm>
            <a:off x="1" y="6095999"/>
            <a:ext cx="762000" cy="762000"/>
          </a:xfrm>
          <a:prstGeom prst="rect">
            <a:avLst/>
          </a:prstGeom>
        </p:spPr>
      </p:pic>
    </p:spTree>
    <p:extLst>
      <p:ext uri="{BB962C8B-B14F-4D97-AF65-F5344CB8AC3E}">
        <p14:creationId xmlns:p14="http://schemas.microsoft.com/office/powerpoint/2010/main" val="3913125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bg2">
              <a:lumMod val="90000"/>
            </a:schemeClr>
          </a:fgClr>
          <a:bgClr>
            <a:schemeClr val="bg1"/>
          </a:bgClr>
        </a:patt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2678390" y="32896"/>
            <a:ext cx="6835219" cy="339576"/>
          </a:xfrm>
        </p:spPr>
        <p:txBody>
          <a:bodyPr>
            <a:noAutofit/>
          </a:bodyPr>
          <a:lstStyle/>
          <a:p>
            <a:pPr algn="ctr"/>
            <a:r>
              <a:rPr lang="el-GR" sz="2000" b="1" dirty="0">
                <a:latin typeface="GFS Porson" panose="02000000000000000000" pitchFamily="50" charset="-95"/>
                <a:cs typeface="David" panose="020E0502060401010101" pitchFamily="34" charset="-79"/>
              </a:rPr>
              <a:t>ΑΡΙΣΤΟΤΕΛΗΣ </a:t>
            </a:r>
            <a:endParaRPr lang="en-IL" sz="2000" b="1" dirty="0">
              <a:latin typeface="David" panose="020E0502060401010101" pitchFamily="34" charset="-79"/>
              <a:cs typeface="David" panose="020E0502060401010101" pitchFamily="34" charset="-79"/>
            </a:endParaRPr>
          </a:p>
        </p:txBody>
      </p:sp>
      <p:sp>
        <p:nvSpPr>
          <p:cNvPr id="3" name="Content Placeholder 2">
            <a:extLst>
              <a:ext uri="{FF2B5EF4-FFF2-40B4-BE49-F238E27FC236}">
                <a16:creationId xmlns:a16="http://schemas.microsoft.com/office/drawing/2014/main" id="{49B6D6AD-C9F0-4267-A258-66538304D71F}"/>
              </a:ext>
            </a:extLst>
          </p:cNvPr>
          <p:cNvSpPr>
            <a:spLocks noGrp="1"/>
          </p:cNvSpPr>
          <p:nvPr>
            <p:ph idx="1"/>
          </p:nvPr>
        </p:nvSpPr>
        <p:spPr>
          <a:xfrm>
            <a:off x="838200" y="1131216"/>
            <a:ext cx="10515600" cy="5649062"/>
          </a:xfrm>
        </p:spPr>
        <p:txBody>
          <a:bodyPr>
            <a:normAutofit/>
          </a:bodyPr>
          <a:lstStyle/>
          <a:p>
            <a:pPr marL="0" indent="0" algn="ctr" rtl="1">
              <a:buNone/>
            </a:pPr>
            <a:r>
              <a:rPr lang="he-IL" dirty="0">
                <a:latin typeface="David" panose="020E0502060401010101" pitchFamily="34" charset="-79"/>
                <a:cs typeface="David" panose="020E0502060401010101" pitchFamily="34" charset="-79"/>
              </a:rPr>
              <a:t>"ישנו מדע המעיין ב</a:t>
            </a:r>
            <a:r>
              <a:rPr lang="he-IL" b="1" dirty="0">
                <a:latin typeface="David" panose="020E0502060401010101" pitchFamily="34" charset="-79"/>
                <a:cs typeface="David" panose="020E0502060401010101" pitchFamily="34" charset="-79"/>
              </a:rPr>
              <a:t>מה שהווה באשר הוא הווה </a:t>
            </a:r>
            <a:r>
              <a:rPr lang="he-IL" dirty="0">
                <a:latin typeface="David" panose="020E0502060401010101" pitchFamily="34" charset="-79"/>
                <a:cs typeface="David" panose="020E0502060401010101" pitchFamily="34" charset="-79"/>
              </a:rPr>
              <a:t>ומה ששייך לו כשלעצמו"</a:t>
            </a:r>
            <a:endParaRPr lang="en-US" dirty="0">
              <a:latin typeface="David" panose="020E0502060401010101" pitchFamily="34" charset="-79"/>
              <a:cs typeface="David" panose="020E0502060401010101" pitchFamily="34" charset="-79"/>
            </a:endParaRPr>
          </a:p>
          <a:p>
            <a:pPr marL="0" indent="0" algn="ctr">
              <a:buNone/>
            </a:pPr>
            <a:r>
              <a:rPr lang="en-US" sz="1800" b="1" dirty="0">
                <a:latin typeface="Palatino Linotype" panose="02040502050505030304" pitchFamily="18" charset="0"/>
              </a:rPr>
              <a:t>“There is a kind of knowledge (</a:t>
            </a:r>
            <a:r>
              <a:rPr lang="en-US" sz="1800" b="1" i="1" dirty="0">
                <a:latin typeface="Palatino Linotype" panose="02040502050505030304" pitchFamily="18" charset="0"/>
              </a:rPr>
              <a:t>episteme)</a:t>
            </a:r>
            <a:r>
              <a:rPr lang="en-US" sz="1800" b="1" dirty="0">
                <a:latin typeface="Palatino Linotype" panose="02040502050505030304" pitchFamily="18" charset="0"/>
              </a:rPr>
              <a:t> that contemplates (</a:t>
            </a:r>
            <a:r>
              <a:rPr lang="en-US" sz="1800" b="1" i="1" dirty="0" err="1">
                <a:latin typeface="Palatino Linotype" panose="02040502050505030304" pitchFamily="18" charset="0"/>
              </a:rPr>
              <a:t>theorei</a:t>
            </a:r>
            <a:r>
              <a:rPr lang="en-US" sz="1800" b="1" dirty="0">
                <a:latin typeface="Palatino Linotype" panose="02040502050505030304" pitchFamily="18" charset="0"/>
              </a:rPr>
              <a:t>) what is, </a:t>
            </a:r>
            <a:r>
              <a:rPr lang="en-US" sz="1800" b="1" i="1" dirty="0">
                <a:latin typeface="Palatino Linotype" panose="02040502050505030304" pitchFamily="18" charset="0"/>
              </a:rPr>
              <a:t>insofar </a:t>
            </a:r>
            <a:r>
              <a:rPr lang="en-US" sz="1800" b="1" dirty="0">
                <a:latin typeface="Palatino Linotype" panose="02040502050505030304" pitchFamily="18" charset="0"/>
              </a:rPr>
              <a:t>as it is, and what belongs to it in its own right.”</a:t>
            </a:r>
            <a:endParaRPr lang="he-IL" sz="1800" b="1" dirty="0">
              <a:latin typeface="Palatino Linotype" panose="02040502050505030304" pitchFamily="18" charset="0"/>
            </a:endParaRPr>
          </a:p>
          <a:p>
            <a:pPr marL="0" indent="0" algn="ctr" rtl="1">
              <a:buNone/>
            </a:pPr>
            <a:endParaRPr lang="en-US" sz="2000" dirty="0">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id="{B45E2144-76AC-4D7A-B715-418E1C198781}"/>
              </a:ext>
            </a:extLst>
          </p:cNvPr>
          <p:cNvPicPr>
            <a:picLocks noChangeAspect="1"/>
          </p:cNvPicPr>
          <p:nvPr/>
        </p:nvPicPr>
        <p:blipFill>
          <a:blip r:embed="rId2"/>
          <a:stretch>
            <a:fillRect/>
          </a:stretch>
        </p:blipFill>
        <p:spPr>
          <a:xfrm>
            <a:off x="4375099" y="2234153"/>
            <a:ext cx="3616376" cy="4623306"/>
          </a:xfrm>
          <a:prstGeom prst="rect">
            <a:avLst/>
          </a:prstGeom>
        </p:spPr>
      </p:pic>
      <p:pic>
        <p:nvPicPr>
          <p:cNvPr id="6" name="Picture 5">
            <a:extLst>
              <a:ext uri="{FF2B5EF4-FFF2-40B4-BE49-F238E27FC236}">
                <a16:creationId xmlns:a16="http://schemas.microsoft.com/office/drawing/2014/main" id="{F8B5291C-19A2-40BC-BA28-5901BD4BB0F3}"/>
              </a:ext>
            </a:extLst>
          </p:cNvPr>
          <p:cNvPicPr>
            <a:picLocks noChangeAspect="1"/>
          </p:cNvPicPr>
          <p:nvPr/>
        </p:nvPicPr>
        <p:blipFill>
          <a:blip r:embed="rId3"/>
          <a:stretch>
            <a:fillRect/>
          </a:stretch>
        </p:blipFill>
        <p:spPr>
          <a:xfrm>
            <a:off x="0" y="6019800"/>
            <a:ext cx="838199" cy="838199"/>
          </a:xfrm>
          <a:prstGeom prst="rect">
            <a:avLst/>
          </a:prstGeom>
        </p:spPr>
      </p:pic>
    </p:spTree>
    <p:extLst>
      <p:ext uri="{BB962C8B-B14F-4D97-AF65-F5344CB8AC3E}">
        <p14:creationId xmlns:p14="http://schemas.microsoft.com/office/powerpoint/2010/main" val="324975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838200" y="100569"/>
            <a:ext cx="10515600" cy="362934"/>
          </a:xfrm>
        </p:spPr>
        <p:txBody>
          <a:bodyPr>
            <a:noAutofit/>
          </a:bodyPr>
          <a:lstStyle/>
          <a:p>
            <a:pPr algn="ctr"/>
            <a:r>
              <a:rPr lang="el-GR" sz="2000" b="1" dirty="0">
                <a:latin typeface="GFS Porson" panose="02000000000000000000" pitchFamily="50" charset="-95"/>
                <a:cs typeface="David" panose="020E0502060401010101" pitchFamily="34" charset="-79"/>
              </a:rPr>
              <a:t>ΑΡΙΣΤΟΤΕΛΗΣ </a:t>
            </a:r>
            <a:endParaRPr lang="en-IL" sz="2000" b="1" dirty="0">
              <a:latin typeface="David" panose="020E0502060401010101" pitchFamily="34" charset="-79"/>
              <a:cs typeface="David" panose="020E0502060401010101" pitchFamily="34" charset="-79"/>
            </a:endParaRPr>
          </a:p>
        </p:txBody>
      </p:sp>
      <p:sp>
        <p:nvSpPr>
          <p:cNvPr id="10" name="TextBox 9">
            <a:extLst>
              <a:ext uri="{FF2B5EF4-FFF2-40B4-BE49-F238E27FC236}">
                <a16:creationId xmlns:a16="http://schemas.microsoft.com/office/drawing/2014/main" id="{1B45F076-3AD1-4373-A602-6AD51FA2CE53}"/>
              </a:ext>
            </a:extLst>
          </p:cNvPr>
          <p:cNvSpPr txBox="1"/>
          <p:nvPr/>
        </p:nvSpPr>
        <p:spPr>
          <a:xfrm>
            <a:off x="767499" y="2705423"/>
            <a:ext cx="10657002" cy="2123658"/>
          </a:xfrm>
          <a:prstGeom prst="rect">
            <a:avLst/>
          </a:prstGeom>
          <a:noFill/>
        </p:spPr>
        <p:txBody>
          <a:bodyPr wrap="square" rtlCol="0">
            <a:spAutoFit/>
          </a:bodyPr>
          <a:lstStyle/>
          <a:p>
            <a:pPr algn="ctr" rtl="1"/>
            <a:r>
              <a:rPr lang="he-IL" sz="2400" b="1" dirty="0">
                <a:latin typeface="David" panose="020E0502060401010101" pitchFamily="34" charset="-79"/>
                <a:cs typeface="David" panose="020E0502060401010101" pitchFamily="34" charset="-79"/>
              </a:rPr>
              <a:t>"מה שהווה נאמר באופנים רבים, אבל תמיד כלפי משמעות וטבע אחת ולא בשיתוף השם</a:t>
            </a:r>
            <a:r>
              <a:rPr lang="he-IL" sz="2800" b="1" dirty="0">
                <a:latin typeface="Palatino Linotype" panose="02040502050505030304" pitchFamily="18" charset="0"/>
                <a:cs typeface="David" panose="020E0502060401010101" pitchFamily="34" charset="-79"/>
              </a:rPr>
              <a:t>"</a:t>
            </a:r>
            <a:endParaRPr lang="en-IL" sz="2800" b="1" dirty="0">
              <a:latin typeface="Palatino Linotype" panose="02040502050505030304" pitchFamily="18" charset="0"/>
            </a:endParaRPr>
          </a:p>
          <a:p>
            <a:pPr algn="ctr"/>
            <a:r>
              <a:rPr lang="el-GR" sz="2000" b="1" i="1" dirty="0">
                <a:latin typeface="Palatino Linotype" panose="02040502050505030304" pitchFamily="18" charset="0"/>
              </a:rPr>
              <a:t> </a:t>
            </a:r>
            <a:endParaRPr lang="en-US" sz="2000" b="1" i="1" dirty="0">
              <a:latin typeface="Palatino Linotype" panose="02040502050505030304" pitchFamily="18" charset="0"/>
            </a:endParaRPr>
          </a:p>
          <a:p>
            <a:pPr algn="ctr"/>
            <a:endParaRPr lang="en-US" sz="2000" b="1" i="1" dirty="0">
              <a:latin typeface="Palatino Linotype" panose="02040502050505030304" pitchFamily="18" charset="0"/>
            </a:endParaRPr>
          </a:p>
          <a:p>
            <a:pPr algn="ctr"/>
            <a:r>
              <a:rPr lang="en-US" sz="2000" b="1" i="1" dirty="0">
                <a:latin typeface="Palatino Linotype" panose="02040502050505030304" pitchFamily="18" charset="0"/>
              </a:rPr>
              <a:t>“Being is meant in more than one way, but pointing toward one meaning and some one nature, rather than ambiguously.</a:t>
            </a:r>
            <a:r>
              <a:rPr lang="en-US" sz="2000" i="1" dirty="0">
                <a:latin typeface="Palatino Linotype" panose="02040502050505030304" pitchFamily="18" charset="0"/>
              </a:rPr>
              <a:t>“</a:t>
            </a:r>
            <a:endParaRPr lang="he-IL" sz="2000" i="1" dirty="0">
              <a:latin typeface="Palatino Linotype" panose="02040502050505030304" pitchFamily="18" charset="0"/>
            </a:endParaRPr>
          </a:p>
          <a:p>
            <a:pPr algn="ctr"/>
            <a:endParaRPr lang="en-US" sz="2000" i="1" dirty="0">
              <a:latin typeface="Palatino Linotype" panose="02040502050505030304" pitchFamily="18" charset="0"/>
            </a:endParaRPr>
          </a:p>
        </p:txBody>
      </p:sp>
      <p:pic>
        <p:nvPicPr>
          <p:cNvPr id="7" name="Picture 6">
            <a:extLst>
              <a:ext uri="{FF2B5EF4-FFF2-40B4-BE49-F238E27FC236}">
                <a16:creationId xmlns:a16="http://schemas.microsoft.com/office/drawing/2014/main" id="{BE53D88C-EF42-47DB-8ADE-A41B2A71FA63}"/>
              </a:ext>
            </a:extLst>
          </p:cNvPr>
          <p:cNvPicPr>
            <a:picLocks noChangeAspect="1"/>
          </p:cNvPicPr>
          <p:nvPr/>
        </p:nvPicPr>
        <p:blipFill>
          <a:blip r:embed="rId3"/>
          <a:stretch>
            <a:fillRect/>
          </a:stretch>
        </p:blipFill>
        <p:spPr>
          <a:xfrm>
            <a:off x="1" y="6024561"/>
            <a:ext cx="833438" cy="833438"/>
          </a:xfrm>
          <a:prstGeom prst="rect">
            <a:avLst/>
          </a:prstGeom>
        </p:spPr>
      </p:pic>
    </p:spTree>
    <p:extLst>
      <p:ext uri="{BB962C8B-B14F-4D97-AF65-F5344CB8AC3E}">
        <p14:creationId xmlns:p14="http://schemas.microsoft.com/office/powerpoint/2010/main" val="2474553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3B6B2-BF9E-4D66-94E7-0F71F336E74A}"/>
              </a:ext>
            </a:extLst>
          </p:cNvPr>
          <p:cNvSpPr>
            <a:spLocks noGrp="1"/>
          </p:cNvSpPr>
          <p:nvPr>
            <p:ph type="title"/>
          </p:nvPr>
        </p:nvSpPr>
        <p:spPr>
          <a:xfrm>
            <a:off x="735134" y="833439"/>
            <a:ext cx="10515600" cy="396874"/>
          </a:xfrm>
        </p:spPr>
        <p:txBody>
          <a:bodyPr>
            <a:normAutofit fontScale="90000"/>
          </a:bodyPr>
          <a:lstStyle/>
          <a:p>
            <a:pPr algn="ctr"/>
            <a:r>
              <a:rPr lang="en-US" sz="3100" b="1" i="1" dirty="0" err="1">
                <a:latin typeface="Palatino Linotype" panose="02040502050505030304" pitchFamily="18" charset="0"/>
              </a:rPr>
              <a:t>Katagoreuō</a:t>
            </a:r>
            <a:r>
              <a:rPr lang="en-US" sz="3100" b="1" i="1" dirty="0">
                <a:latin typeface="Palatino Linotype" panose="02040502050505030304" pitchFamily="18" charset="0"/>
              </a:rPr>
              <a:t>                              </a:t>
            </a:r>
            <a:r>
              <a:rPr lang="en-US" sz="3100" b="1" i="1" dirty="0" err="1">
                <a:latin typeface="Palatino Linotype" panose="02040502050505030304" pitchFamily="18" charset="0"/>
              </a:rPr>
              <a:t>Kategoria</a:t>
            </a:r>
            <a:r>
              <a:rPr lang="el-GR" sz="3100" b="1" i="1" dirty="0">
                <a:latin typeface="Palatino Linotype" panose="02040502050505030304" pitchFamily="18" charset="0"/>
              </a:rPr>
              <a:t> </a:t>
            </a:r>
            <a:endParaRPr lang="en-IL" sz="3600" b="1" i="1" dirty="0">
              <a:latin typeface="Palatino Linotype" panose="02040502050505030304" pitchFamily="18" charset="0"/>
            </a:endParaRPr>
          </a:p>
        </p:txBody>
      </p:sp>
      <p:pic>
        <p:nvPicPr>
          <p:cNvPr id="6" name="Content Placeholder 5">
            <a:extLst>
              <a:ext uri="{FF2B5EF4-FFF2-40B4-BE49-F238E27FC236}">
                <a16:creationId xmlns:a16="http://schemas.microsoft.com/office/drawing/2014/main" id="{DA130602-E035-4C26-B287-AEBF99707301}"/>
              </a:ext>
            </a:extLst>
          </p:cNvPr>
          <p:cNvPicPr>
            <a:picLocks noGrp="1" noChangeAspect="1"/>
          </p:cNvPicPr>
          <p:nvPr>
            <p:ph idx="1"/>
          </p:nvPr>
        </p:nvPicPr>
        <p:blipFill>
          <a:blip r:embed="rId3"/>
          <a:stretch>
            <a:fillRect/>
          </a:stretch>
        </p:blipFill>
        <p:spPr>
          <a:xfrm>
            <a:off x="3016576" y="2073896"/>
            <a:ext cx="6259399" cy="4316743"/>
          </a:xfrm>
          <a:prstGeom prst="rect">
            <a:avLst/>
          </a:prstGeom>
        </p:spPr>
      </p:pic>
      <p:cxnSp>
        <p:nvCxnSpPr>
          <p:cNvPr id="5" name="Straight Arrow Connector 4">
            <a:extLst>
              <a:ext uri="{FF2B5EF4-FFF2-40B4-BE49-F238E27FC236}">
                <a16:creationId xmlns:a16="http://schemas.microsoft.com/office/drawing/2014/main" id="{51F26BB5-BFD3-47B7-B1A3-CC033E272F5A}"/>
              </a:ext>
            </a:extLst>
          </p:cNvPr>
          <p:cNvCxnSpPr>
            <a:cxnSpLocks/>
          </p:cNvCxnSpPr>
          <p:nvPr/>
        </p:nvCxnSpPr>
        <p:spPr>
          <a:xfrm>
            <a:off x="5117864" y="1031876"/>
            <a:ext cx="199397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0806EBC-B9DB-4E6D-A37B-5ECCBF2577FD}"/>
              </a:ext>
            </a:extLst>
          </p:cNvPr>
          <p:cNvPicPr>
            <a:picLocks noChangeAspect="1"/>
          </p:cNvPicPr>
          <p:nvPr/>
        </p:nvPicPr>
        <p:blipFill>
          <a:blip r:embed="rId4"/>
          <a:stretch>
            <a:fillRect/>
          </a:stretch>
        </p:blipFill>
        <p:spPr>
          <a:xfrm>
            <a:off x="2366914" y="124203"/>
            <a:ext cx="7558721" cy="538970"/>
          </a:xfrm>
          <a:prstGeom prst="rect">
            <a:avLst/>
          </a:prstGeom>
        </p:spPr>
      </p:pic>
      <p:sp>
        <p:nvSpPr>
          <p:cNvPr id="3" name="TextBox 2">
            <a:extLst>
              <a:ext uri="{FF2B5EF4-FFF2-40B4-BE49-F238E27FC236}">
                <a16:creationId xmlns:a16="http://schemas.microsoft.com/office/drawing/2014/main" id="{AD2C3C37-A810-4155-821E-4FD28AC0947B}"/>
              </a:ext>
            </a:extLst>
          </p:cNvPr>
          <p:cNvSpPr txBox="1"/>
          <p:nvPr/>
        </p:nvSpPr>
        <p:spPr>
          <a:xfrm>
            <a:off x="1941922" y="1260146"/>
            <a:ext cx="3760404" cy="646331"/>
          </a:xfrm>
          <a:prstGeom prst="rect">
            <a:avLst/>
          </a:prstGeom>
          <a:noFill/>
        </p:spPr>
        <p:txBody>
          <a:bodyPr wrap="square" rtlCol="0">
            <a:spAutoFit/>
          </a:bodyPr>
          <a:lstStyle/>
          <a:p>
            <a:pPr algn="ctr" rtl="1"/>
            <a:r>
              <a:rPr lang="he-IL" dirty="0"/>
              <a:t>(להאשים מישהו במשהו, לייחס משהו למישהו, תכונה למשל)</a:t>
            </a:r>
            <a:endParaRPr lang="en-IL" dirty="0"/>
          </a:p>
        </p:txBody>
      </p:sp>
      <p:sp>
        <p:nvSpPr>
          <p:cNvPr id="4" name="TextBox 3">
            <a:extLst>
              <a:ext uri="{FF2B5EF4-FFF2-40B4-BE49-F238E27FC236}">
                <a16:creationId xmlns:a16="http://schemas.microsoft.com/office/drawing/2014/main" id="{A1940526-18FB-4E76-B455-2EE74D711A56}"/>
              </a:ext>
            </a:extLst>
          </p:cNvPr>
          <p:cNvSpPr txBox="1"/>
          <p:nvPr/>
        </p:nvSpPr>
        <p:spPr>
          <a:xfrm>
            <a:off x="6909114" y="1229128"/>
            <a:ext cx="2553156" cy="646331"/>
          </a:xfrm>
          <a:prstGeom prst="rect">
            <a:avLst/>
          </a:prstGeom>
          <a:noFill/>
        </p:spPr>
        <p:txBody>
          <a:bodyPr wrap="square" rtlCol="0">
            <a:spAutoFit/>
          </a:bodyPr>
          <a:lstStyle/>
          <a:p>
            <a:pPr algn="r" rtl="1"/>
            <a:r>
              <a:rPr lang="he-IL" dirty="0"/>
              <a:t>חלוקה של פרטים לפי התכונות המיוחסות להם</a:t>
            </a:r>
            <a:endParaRPr lang="en-IL" dirty="0"/>
          </a:p>
        </p:txBody>
      </p:sp>
      <p:pic>
        <p:nvPicPr>
          <p:cNvPr id="8" name="Picture 7">
            <a:extLst>
              <a:ext uri="{FF2B5EF4-FFF2-40B4-BE49-F238E27FC236}">
                <a16:creationId xmlns:a16="http://schemas.microsoft.com/office/drawing/2014/main" id="{44107575-68FF-4FD0-AA64-C9A47CF6F8BF}"/>
              </a:ext>
            </a:extLst>
          </p:cNvPr>
          <p:cNvPicPr>
            <a:picLocks noChangeAspect="1"/>
          </p:cNvPicPr>
          <p:nvPr/>
        </p:nvPicPr>
        <p:blipFill>
          <a:blip r:embed="rId5"/>
          <a:stretch>
            <a:fillRect/>
          </a:stretch>
        </p:blipFill>
        <p:spPr>
          <a:xfrm>
            <a:off x="1" y="6024561"/>
            <a:ext cx="833438" cy="833438"/>
          </a:xfrm>
          <a:prstGeom prst="rect">
            <a:avLst/>
          </a:prstGeom>
        </p:spPr>
      </p:pic>
    </p:spTree>
    <p:extLst>
      <p:ext uri="{BB962C8B-B14F-4D97-AF65-F5344CB8AC3E}">
        <p14:creationId xmlns:p14="http://schemas.microsoft.com/office/powerpoint/2010/main" val="1182706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838200" y="100569"/>
            <a:ext cx="10515600" cy="362934"/>
          </a:xfrm>
        </p:spPr>
        <p:txBody>
          <a:bodyPr>
            <a:noAutofit/>
          </a:bodyPr>
          <a:lstStyle/>
          <a:p>
            <a:pPr algn="ctr"/>
            <a:r>
              <a:rPr lang="el-GR" sz="2000" b="1" dirty="0">
                <a:latin typeface="GFS Porson" panose="02000000000000000000" pitchFamily="50" charset="-95"/>
                <a:cs typeface="David" panose="020E0502060401010101" pitchFamily="34" charset="-79"/>
              </a:rPr>
              <a:t>ΑΡΙΣΤΟΤΕΛΗΣ </a:t>
            </a:r>
            <a:endParaRPr lang="en-IL" sz="2000" b="1" dirty="0">
              <a:latin typeface="David" panose="020E0502060401010101" pitchFamily="34" charset="-79"/>
              <a:cs typeface="David" panose="020E0502060401010101" pitchFamily="34" charset="-79"/>
            </a:endParaRPr>
          </a:p>
        </p:txBody>
      </p:sp>
      <p:sp>
        <p:nvSpPr>
          <p:cNvPr id="4" name="Content Placeholder 3">
            <a:extLst>
              <a:ext uri="{FF2B5EF4-FFF2-40B4-BE49-F238E27FC236}">
                <a16:creationId xmlns:a16="http://schemas.microsoft.com/office/drawing/2014/main" id="{B3B7BA23-116B-496F-95E6-4A3914C521F8}"/>
              </a:ext>
            </a:extLst>
          </p:cNvPr>
          <p:cNvSpPr>
            <a:spLocks noGrp="1"/>
          </p:cNvSpPr>
          <p:nvPr>
            <p:ph idx="1"/>
          </p:nvPr>
        </p:nvSpPr>
        <p:spPr>
          <a:xfrm>
            <a:off x="607636" y="1743397"/>
            <a:ext cx="10854180" cy="4788816"/>
          </a:xfrm>
        </p:spPr>
        <p:txBody>
          <a:bodyPr>
            <a:normAutofit/>
          </a:bodyPr>
          <a:lstStyle/>
          <a:p>
            <a:pPr marL="0" indent="0" algn="ctr" rtl="1">
              <a:buNone/>
            </a:pPr>
            <a:r>
              <a:rPr lang="he-IL" b="1" dirty="0">
                <a:latin typeface="David" panose="020E0502060401010101" pitchFamily="34" charset="-79"/>
                <a:cs typeface="David" panose="020E0502060401010101" pitchFamily="34" charset="-79"/>
              </a:rPr>
              <a:t>האופנים בהם ההוויה נאמרת (בספר "הקטגוריות" של אריסטו)</a:t>
            </a:r>
          </a:p>
          <a:p>
            <a:pPr marL="0" indent="0" algn="ctr">
              <a:buNone/>
            </a:pPr>
            <a:r>
              <a:rPr lang="en-US" b="1" dirty="0">
                <a:latin typeface="GFS Porson" panose="02000000000000000000" pitchFamily="50" charset="-95"/>
              </a:rPr>
              <a:t>					</a:t>
            </a:r>
            <a:endParaRPr lang="el-GR" b="1" i="1" dirty="0">
              <a:latin typeface="GFS Porson" panose="02000000000000000000" pitchFamily="50" charset="-95"/>
            </a:endParaRPr>
          </a:p>
          <a:p>
            <a:pPr marL="914400" lvl="2" indent="0" algn="ctr" rtl="1">
              <a:buNone/>
            </a:pPr>
            <a:r>
              <a:rPr lang="he-IL" b="1" dirty="0">
                <a:latin typeface="David" panose="020E0502060401010101" pitchFamily="34" charset="-79"/>
                <a:cs typeface="David" panose="020E0502060401010101" pitchFamily="34" charset="-79"/>
              </a:rPr>
              <a:t>עצם </a:t>
            </a:r>
            <a:r>
              <a:rPr lang="he-IL" dirty="0">
                <a:latin typeface="David" panose="020E0502060401010101" pitchFamily="34" charset="-79"/>
                <a:cs typeface="David" panose="020E0502060401010101" pitchFamily="34" charset="-79"/>
              </a:rPr>
              <a:t>(</a:t>
            </a:r>
            <a:r>
              <a:rPr lang="en-US" dirty="0">
                <a:latin typeface="David" panose="020E0502060401010101" pitchFamily="34" charset="-79"/>
                <a:cs typeface="David" panose="020E0502060401010101" pitchFamily="34" charset="-79"/>
              </a:rPr>
              <a:t>OUSIA</a:t>
            </a:r>
            <a:r>
              <a:rPr lang="he-IL" dirty="0">
                <a:latin typeface="David" panose="020E0502060401010101" pitchFamily="34" charset="-79"/>
                <a:cs typeface="David" panose="020E0502060401010101" pitchFamily="34" charset="-79"/>
              </a:rPr>
              <a:t>): </a:t>
            </a:r>
            <a:r>
              <a:rPr lang="en-US" dirty="0">
                <a:latin typeface="David" panose="020E0502060401010101" pitchFamily="34" charset="-79"/>
                <a:cs typeface="David" panose="020E0502060401010101" pitchFamily="34" charset="-79"/>
              </a:rPr>
              <a:t>What is it?</a:t>
            </a:r>
          </a:p>
          <a:p>
            <a:pPr marL="914400" lvl="2" indent="0" algn="ctr" rtl="1">
              <a:buNone/>
            </a:pPr>
            <a:r>
              <a:rPr lang="he-IL" b="1" dirty="0">
                <a:latin typeface="David" panose="020E0502060401010101" pitchFamily="34" charset="-79"/>
                <a:cs typeface="David" panose="020E0502060401010101" pitchFamily="34" charset="-79"/>
              </a:rPr>
              <a:t>כמות </a:t>
            </a:r>
            <a:r>
              <a:rPr lang="he-IL" dirty="0">
                <a:latin typeface="David" panose="020E0502060401010101" pitchFamily="34" charset="-79"/>
                <a:cs typeface="David" panose="020E0502060401010101" pitchFamily="34" charset="-79"/>
              </a:rPr>
              <a:t>(</a:t>
            </a:r>
            <a:r>
              <a:rPr lang="en-US" i="1" dirty="0">
                <a:latin typeface="David" panose="020E0502060401010101" pitchFamily="34" charset="-79"/>
                <a:cs typeface="David" panose="020E0502060401010101" pitchFamily="34" charset="-79"/>
              </a:rPr>
              <a:t>to </a:t>
            </a:r>
            <a:r>
              <a:rPr lang="en-US" i="1" dirty="0" err="1">
                <a:latin typeface="David" panose="020E0502060401010101" pitchFamily="34" charset="-79"/>
                <a:cs typeface="David" panose="020E0502060401010101" pitchFamily="34" charset="-79"/>
              </a:rPr>
              <a:t>poson</a:t>
            </a:r>
            <a:r>
              <a:rPr lang="he-IL" i="1" dirty="0">
                <a:latin typeface="David" panose="020E0502060401010101" pitchFamily="34" charset="-79"/>
                <a:cs typeface="David" panose="020E0502060401010101" pitchFamily="34" charset="-79"/>
              </a:rPr>
              <a:t> - </a:t>
            </a:r>
            <a:r>
              <a:rPr lang="he-IL" dirty="0">
                <a:latin typeface="David" panose="020E0502060401010101" pitchFamily="34" charset="-79"/>
                <a:cs typeface="David" panose="020E0502060401010101" pitchFamily="34" charset="-79"/>
              </a:rPr>
              <a:t>ה</a:t>
            </a:r>
            <a:r>
              <a:rPr lang="en-US" dirty="0">
                <a:latin typeface="David" panose="020E0502060401010101" pitchFamily="34" charset="-79"/>
                <a:cs typeface="David" panose="020E0502060401010101" pitchFamily="34" charset="-79"/>
              </a:rPr>
              <a:t>"</a:t>
            </a:r>
            <a:r>
              <a:rPr lang="he-IL" dirty="0">
                <a:latin typeface="David" panose="020E0502060401010101" pitchFamily="34" charset="-79"/>
                <a:cs typeface="David" panose="020E0502060401010101" pitchFamily="34" charset="-79"/>
              </a:rPr>
              <a:t>כמה</a:t>
            </a:r>
            <a:r>
              <a:rPr lang="en-US" dirty="0">
                <a:latin typeface="David" panose="020E0502060401010101" pitchFamily="34" charset="-79"/>
                <a:cs typeface="David" panose="020E0502060401010101" pitchFamily="34" charset="-79"/>
              </a:rPr>
              <a:t>"</a:t>
            </a:r>
            <a:r>
              <a:rPr lang="he-IL" dirty="0">
                <a:latin typeface="David" panose="020E0502060401010101" pitchFamily="34" charset="-79"/>
                <a:cs typeface="David" panose="020E0502060401010101" pitchFamily="34" charset="-79"/>
              </a:rPr>
              <a:t>): </a:t>
            </a:r>
            <a:r>
              <a:rPr lang="en-US" dirty="0">
                <a:latin typeface="David" panose="020E0502060401010101" pitchFamily="34" charset="-79"/>
                <a:cs typeface="David" panose="020E0502060401010101" pitchFamily="34" charset="-79"/>
              </a:rPr>
              <a:t>How Many is it?</a:t>
            </a:r>
            <a:endParaRPr lang="en-IL" dirty="0">
              <a:latin typeface="David" panose="020E0502060401010101" pitchFamily="34" charset="-79"/>
              <a:cs typeface="David" panose="020E0502060401010101" pitchFamily="34" charset="-79"/>
            </a:endParaRPr>
          </a:p>
          <a:p>
            <a:pPr marL="914400" lvl="2" indent="0" algn="ctr" rtl="1">
              <a:buNone/>
            </a:pPr>
            <a:r>
              <a:rPr lang="he-IL" b="1" dirty="0">
                <a:latin typeface="David" panose="020E0502060401010101" pitchFamily="34" charset="-79"/>
                <a:cs typeface="David" panose="020E0502060401010101" pitchFamily="34" charset="-79"/>
              </a:rPr>
              <a:t>איכות </a:t>
            </a:r>
            <a:r>
              <a:rPr lang="he-IL" dirty="0">
                <a:latin typeface="David" panose="020E0502060401010101" pitchFamily="34" charset="-79"/>
                <a:cs typeface="David" panose="020E0502060401010101" pitchFamily="34" charset="-79"/>
              </a:rPr>
              <a:t>(</a:t>
            </a:r>
            <a:r>
              <a:rPr lang="en-US" i="1" dirty="0">
                <a:latin typeface="David" panose="020E0502060401010101" pitchFamily="34" charset="-79"/>
                <a:cs typeface="David" panose="020E0502060401010101" pitchFamily="34" charset="-79"/>
              </a:rPr>
              <a:t>to </a:t>
            </a:r>
            <a:r>
              <a:rPr lang="en-US" i="1" dirty="0" err="1">
                <a:latin typeface="David" panose="020E0502060401010101" pitchFamily="34" charset="-79"/>
                <a:cs typeface="David" panose="020E0502060401010101" pitchFamily="34" charset="-79"/>
              </a:rPr>
              <a:t>poion</a:t>
            </a:r>
            <a:r>
              <a:rPr lang="he-IL" i="1" dirty="0">
                <a:latin typeface="David" panose="020E0502060401010101" pitchFamily="34" charset="-79"/>
                <a:cs typeface="David" panose="020E0502060401010101" pitchFamily="34" charset="-79"/>
              </a:rPr>
              <a:t> </a:t>
            </a:r>
            <a:r>
              <a:rPr lang="he-IL" dirty="0">
                <a:latin typeface="David" panose="020E0502060401010101" pitchFamily="34" charset="-79"/>
                <a:cs typeface="David" panose="020E0502060401010101" pitchFamily="34" charset="-79"/>
              </a:rPr>
              <a:t>- ה</a:t>
            </a:r>
            <a:r>
              <a:rPr lang="en-US" dirty="0">
                <a:latin typeface="David" panose="020E0502060401010101" pitchFamily="34" charset="-79"/>
                <a:cs typeface="David" panose="020E0502060401010101" pitchFamily="34" charset="-79"/>
              </a:rPr>
              <a:t>"</a:t>
            </a:r>
            <a:r>
              <a:rPr lang="he-IL" dirty="0">
                <a:latin typeface="David" panose="020E0502060401010101" pitchFamily="34" charset="-79"/>
                <a:cs typeface="David" panose="020E0502060401010101" pitchFamily="34" charset="-79"/>
              </a:rPr>
              <a:t>איך</a:t>
            </a:r>
            <a:r>
              <a:rPr lang="en-US" dirty="0">
                <a:latin typeface="David" panose="020E0502060401010101" pitchFamily="34" charset="-79"/>
                <a:cs typeface="David" panose="020E0502060401010101" pitchFamily="34" charset="-79"/>
              </a:rPr>
              <a:t>"</a:t>
            </a:r>
            <a:r>
              <a:rPr lang="he-IL" dirty="0">
                <a:latin typeface="David" panose="020E0502060401010101" pitchFamily="34" charset="-79"/>
                <a:cs typeface="David" panose="020E0502060401010101" pitchFamily="34" charset="-79"/>
              </a:rPr>
              <a:t>):</a:t>
            </a:r>
            <a:r>
              <a:rPr lang="en-US" dirty="0">
                <a:latin typeface="David" panose="020E0502060401010101" pitchFamily="34" charset="-79"/>
                <a:cs typeface="David" panose="020E0502060401010101" pitchFamily="34" charset="-79"/>
              </a:rPr>
              <a:t>Of What Sort is it? </a:t>
            </a:r>
            <a:endParaRPr lang="en-IL" dirty="0">
              <a:latin typeface="David" panose="020E0502060401010101" pitchFamily="34" charset="-79"/>
              <a:cs typeface="David" panose="020E0502060401010101" pitchFamily="34" charset="-79"/>
            </a:endParaRPr>
          </a:p>
          <a:p>
            <a:pPr marL="914400" lvl="2" indent="0" algn="ctr" rtl="1">
              <a:buNone/>
            </a:pPr>
            <a:r>
              <a:rPr lang="he-IL" b="1" dirty="0">
                <a:latin typeface="David" panose="020E0502060401010101" pitchFamily="34" charset="-79"/>
                <a:cs typeface="David" panose="020E0502060401010101" pitchFamily="34" charset="-79"/>
              </a:rPr>
              <a:t>היחס: </a:t>
            </a:r>
            <a:r>
              <a:rPr lang="en-US" dirty="0">
                <a:latin typeface="David" panose="020E0502060401010101" pitchFamily="34" charset="-79"/>
                <a:cs typeface="David" panose="020E0502060401010101" pitchFamily="34" charset="-79"/>
              </a:rPr>
              <a:t>What is it Related to?</a:t>
            </a:r>
            <a:endParaRPr lang="en-IL" dirty="0">
              <a:latin typeface="David" panose="020E0502060401010101" pitchFamily="34" charset="-79"/>
              <a:cs typeface="David" panose="020E0502060401010101" pitchFamily="34" charset="-79"/>
            </a:endParaRPr>
          </a:p>
          <a:p>
            <a:pPr marL="914400" lvl="2" indent="0" algn="ctr" rtl="1">
              <a:buNone/>
            </a:pPr>
            <a:r>
              <a:rPr lang="he-IL" b="1" dirty="0">
                <a:latin typeface="David" panose="020E0502060401010101" pitchFamily="34" charset="-79"/>
                <a:cs typeface="David" panose="020E0502060401010101" pitchFamily="34" charset="-79"/>
              </a:rPr>
              <a:t>המקום</a:t>
            </a:r>
            <a:r>
              <a:rPr lang="en-US" b="1" dirty="0">
                <a:latin typeface="David" panose="020E0502060401010101" pitchFamily="34" charset="-79"/>
                <a:cs typeface="David" panose="020E0502060401010101" pitchFamily="34" charset="-79"/>
              </a:rPr>
              <a:t>:</a:t>
            </a:r>
            <a:r>
              <a:rPr lang="he-IL" b="1" dirty="0">
                <a:latin typeface="David" panose="020E0502060401010101" pitchFamily="34" charset="-79"/>
                <a:cs typeface="David" panose="020E0502060401010101" pitchFamily="34" charset="-79"/>
              </a:rPr>
              <a:t> </a:t>
            </a:r>
            <a:r>
              <a:rPr lang="en-US" dirty="0">
                <a:latin typeface="David" panose="020E0502060401010101" pitchFamily="34" charset="-79"/>
                <a:cs typeface="David" panose="020E0502060401010101" pitchFamily="34" charset="-79"/>
              </a:rPr>
              <a:t>Where is it?</a:t>
            </a:r>
            <a:endParaRPr lang="en-IL" dirty="0">
              <a:latin typeface="David" panose="020E0502060401010101" pitchFamily="34" charset="-79"/>
              <a:cs typeface="David" panose="020E0502060401010101" pitchFamily="34" charset="-79"/>
            </a:endParaRPr>
          </a:p>
          <a:p>
            <a:pPr marL="914400" lvl="2" indent="0" algn="ctr" rtl="1">
              <a:buNone/>
            </a:pPr>
            <a:r>
              <a:rPr lang="he-IL" b="1" dirty="0">
                <a:latin typeface="David" panose="020E0502060401010101" pitchFamily="34" charset="-79"/>
                <a:cs typeface="David" panose="020E0502060401010101" pitchFamily="34" charset="-79"/>
              </a:rPr>
              <a:t>זמן</a:t>
            </a:r>
            <a:r>
              <a:rPr lang="en-US" dirty="0">
                <a:latin typeface="David" panose="020E0502060401010101" pitchFamily="34" charset="-79"/>
                <a:cs typeface="David" panose="020E0502060401010101" pitchFamily="34" charset="-79"/>
              </a:rPr>
              <a:t>:</a:t>
            </a:r>
            <a:r>
              <a:rPr lang="he-IL" dirty="0">
                <a:latin typeface="David" panose="020E0502060401010101" pitchFamily="34" charset="-79"/>
                <a:cs typeface="David" panose="020E0502060401010101" pitchFamily="34" charset="-79"/>
              </a:rPr>
              <a:t> </a:t>
            </a:r>
            <a:r>
              <a:rPr lang="en-US" dirty="0">
                <a:latin typeface="David" panose="020E0502060401010101" pitchFamily="34" charset="-79"/>
                <a:cs typeface="David" panose="020E0502060401010101" pitchFamily="34" charset="-79"/>
              </a:rPr>
              <a:t>When is it?</a:t>
            </a:r>
            <a:endParaRPr lang="en-IL" dirty="0">
              <a:latin typeface="David" panose="020E0502060401010101" pitchFamily="34" charset="-79"/>
              <a:cs typeface="David" panose="020E0502060401010101" pitchFamily="34" charset="-79"/>
            </a:endParaRPr>
          </a:p>
          <a:p>
            <a:pPr marL="914400" lvl="2" indent="0" algn="ctr" rtl="1">
              <a:buNone/>
            </a:pPr>
            <a:r>
              <a:rPr lang="he-IL" b="1" dirty="0">
                <a:latin typeface="David" panose="020E0502060401010101" pitchFamily="34" charset="-79"/>
                <a:cs typeface="David" panose="020E0502060401010101" pitchFamily="34" charset="-79"/>
              </a:rPr>
              <a:t>מצב</a:t>
            </a:r>
            <a:r>
              <a:rPr lang="en-US" b="1" dirty="0">
                <a:latin typeface="David" panose="020E0502060401010101" pitchFamily="34" charset="-79"/>
                <a:cs typeface="David" panose="020E0502060401010101" pitchFamily="34" charset="-79"/>
              </a:rPr>
              <a:t>:</a:t>
            </a:r>
            <a:r>
              <a:rPr lang="he-IL" b="1" dirty="0">
                <a:latin typeface="David" panose="020E0502060401010101" pitchFamily="34" charset="-79"/>
                <a:cs typeface="David" panose="020E0502060401010101" pitchFamily="34" charset="-79"/>
              </a:rPr>
              <a:t> </a:t>
            </a:r>
            <a:r>
              <a:rPr lang="en-US" dirty="0">
                <a:latin typeface="David" panose="020E0502060401010101" pitchFamily="34" charset="-79"/>
                <a:cs typeface="David" panose="020E0502060401010101" pitchFamily="34" charset="-79"/>
              </a:rPr>
              <a:t>What is its position</a:t>
            </a:r>
            <a:r>
              <a:rPr lang="el-GR" dirty="0">
                <a:latin typeface="David" panose="020E0502060401010101" pitchFamily="34" charset="-79"/>
                <a:cs typeface="David" panose="020E0502060401010101" pitchFamily="34" charset="-79"/>
              </a:rPr>
              <a:t>?</a:t>
            </a:r>
            <a:endParaRPr lang="en-IL" dirty="0">
              <a:latin typeface="David" panose="020E0502060401010101" pitchFamily="34" charset="-79"/>
              <a:cs typeface="David" panose="020E0502060401010101" pitchFamily="34" charset="-79"/>
            </a:endParaRPr>
          </a:p>
          <a:p>
            <a:pPr marL="914400" lvl="2" indent="0" algn="ctr" rtl="1">
              <a:buNone/>
            </a:pPr>
            <a:r>
              <a:rPr lang="he-IL" b="1" dirty="0">
                <a:latin typeface="David" panose="020E0502060401010101" pitchFamily="34" charset="-79"/>
                <a:cs typeface="David" panose="020E0502060401010101" pitchFamily="34" charset="-79"/>
              </a:rPr>
              <a:t>קנין</a:t>
            </a:r>
            <a:r>
              <a:rPr lang="en-US" b="1" dirty="0">
                <a:latin typeface="David" panose="020E0502060401010101" pitchFamily="34" charset="-79"/>
                <a:cs typeface="David" panose="020E0502060401010101" pitchFamily="34" charset="-79"/>
              </a:rPr>
              <a:t>:</a:t>
            </a:r>
            <a:r>
              <a:rPr lang="he-IL" b="1" dirty="0">
                <a:latin typeface="David" panose="020E0502060401010101" pitchFamily="34" charset="-79"/>
                <a:cs typeface="David" panose="020E0502060401010101" pitchFamily="34" charset="-79"/>
              </a:rPr>
              <a:t> </a:t>
            </a:r>
            <a:r>
              <a:rPr lang="en-US" dirty="0">
                <a:latin typeface="David" panose="020E0502060401010101" pitchFamily="34" charset="-79"/>
                <a:cs typeface="David" panose="020E0502060401010101" pitchFamily="34" charset="-79"/>
              </a:rPr>
              <a:t>Is it Owned? Is it the Owner of..?</a:t>
            </a:r>
          </a:p>
          <a:p>
            <a:pPr marL="914400" lvl="2" indent="0" algn="ctr" rtl="1">
              <a:buNone/>
            </a:pPr>
            <a:r>
              <a:rPr lang="he-IL" b="1" dirty="0">
                <a:latin typeface="David" panose="020E0502060401010101" pitchFamily="34" charset="-79"/>
                <a:cs typeface="David" panose="020E0502060401010101" pitchFamily="34" charset="-79"/>
              </a:rPr>
              <a:t>פעילות</a:t>
            </a:r>
            <a:r>
              <a:rPr lang="en-US" b="1" dirty="0">
                <a:latin typeface="David" panose="020E0502060401010101" pitchFamily="34" charset="-79"/>
                <a:cs typeface="David" panose="020E0502060401010101" pitchFamily="34" charset="-79"/>
              </a:rPr>
              <a:t>:</a:t>
            </a:r>
            <a:r>
              <a:rPr lang="he-IL" b="1" dirty="0">
                <a:latin typeface="David" panose="020E0502060401010101" pitchFamily="34" charset="-79"/>
                <a:cs typeface="David" panose="020E0502060401010101" pitchFamily="34" charset="-79"/>
              </a:rPr>
              <a:t> </a:t>
            </a:r>
            <a:r>
              <a:rPr lang="en-US" dirty="0">
                <a:latin typeface="David" panose="020E0502060401010101" pitchFamily="34" charset="-79"/>
                <a:cs typeface="David" panose="020E0502060401010101" pitchFamily="34" charset="-79"/>
              </a:rPr>
              <a:t>What is it doing?</a:t>
            </a:r>
          </a:p>
          <a:p>
            <a:pPr marL="914400" lvl="2" indent="0" algn="ctr" rtl="1">
              <a:buNone/>
            </a:pPr>
            <a:r>
              <a:rPr lang="he-IL" b="1" dirty="0">
                <a:latin typeface="David" panose="020E0502060401010101" pitchFamily="34" charset="-79"/>
                <a:cs typeface="David" panose="020E0502060401010101" pitchFamily="34" charset="-79"/>
              </a:rPr>
              <a:t>סבילות: </a:t>
            </a:r>
            <a:r>
              <a:rPr lang="he-IL" dirty="0">
                <a:latin typeface="David" panose="020E0502060401010101" pitchFamily="34" charset="-79"/>
                <a:cs typeface="David" panose="020E0502060401010101" pitchFamily="34" charset="-79"/>
              </a:rPr>
              <a:t>?</a:t>
            </a:r>
            <a:r>
              <a:rPr lang="en-US" dirty="0">
                <a:latin typeface="David" panose="020E0502060401010101" pitchFamily="34" charset="-79"/>
                <a:cs typeface="David" panose="020E0502060401010101" pitchFamily="34" charset="-79"/>
              </a:rPr>
              <a:t>What is being done to it</a:t>
            </a:r>
            <a:endParaRPr lang="en-IL" b="1" dirty="0">
              <a:latin typeface="David" panose="020E0502060401010101" pitchFamily="34" charset="-79"/>
              <a:cs typeface="David" panose="020E0502060401010101" pitchFamily="34" charset="-79"/>
            </a:endParaRPr>
          </a:p>
          <a:p>
            <a:pPr marL="0" indent="0" algn="r">
              <a:buNone/>
            </a:pPr>
            <a:r>
              <a:rPr lang="en-US" sz="2000" dirty="0">
                <a:latin typeface="David" panose="020E0502060401010101" pitchFamily="34" charset="-79"/>
                <a:cs typeface="David" panose="020E0502060401010101" pitchFamily="34" charset="-79"/>
              </a:rPr>
              <a:t>	</a:t>
            </a:r>
            <a:endParaRPr lang="en-IL" sz="2000" b="1" dirty="0">
              <a:latin typeface="David" panose="020E0502060401010101" pitchFamily="34" charset="-79"/>
              <a:cs typeface="David" panose="020E0502060401010101" pitchFamily="34" charset="-79"/>
            </a:endParaRPr>
          </a:p>
        </p:txBody>
      </p:sp>
      <p:sp>
        <p:nvSpPr>
          <p:cNvPr id="10" name="TextBox 9">
            <a:extLst>
              <a:ext uri="{FF2B5EF4-FFF2-40B4-BE49-F238E27FC236}">
                <a16:creationId xmlns:a16="http://schemas.microsoft.com/office/drawing/2014/main" id="{1B45F076-3AD1-4373-A602-6AD51FA2CE53}"/>
              </a:ext>
            </a:extLst>
          </p:cNvPr>
          <p:cNvSpPr txBox="1"/>
          <p:nvPr/>
        </p:nvSpPr>
        <p:spPr>
          <a:xfrm>
            <a:off x="767499" y="564841"/>
            <a:ext cx="10657002" cy="1077218"/>
          </a:xfrm>
          <a:prstGeom prst="rect">
            <a:avLst/>
          </a:prstGeom>
          <a:noFill/>
        </p:spPr>
        <p:txBody>
          <a:bodyPr wrap="square" rtlCol="0">
            <a:spAutoFit/>
          </a:bodyPr>
          <a:lstStyle/>
          <a:p>
            <a:pPr algn="ctr"/>
            <a:r>
              <a:rPr lang="el-GR" sz="2000" b="1" i="1" dirty="0">
                <a:latin typeface="Palatino Linotype" panose="02040502050505030304" pitchFamily="18" charset="0"/>
              </a:rPr>
              <a:t> </a:t>
            </a:r>
            <a:r>
              <a:rPr lang="en-US" sz="2000" b="1" i="1" dirty="0">
                <a:latin typeface="Palatino Linotype" panose="02040502050505030304" pitchFamily="18" charset="0"/>
              </a:rPr>
              <a:t>“Being is meant in more than one way, but pointing toward one meaning and some one nature, rather than ambiguously.</a:t>
            </a:r>
            <a:r>
              <a:rPr lang="en-US" sz="2000" i="1" dirty="0">
                <a:latin typeface="Palatino Linotype" panose="02040502050505030304" pitchFamily="18" charset="0"/>
              </a:rPr>
              <a:t>“</a:t>
            </a:r>
          </a:p>
          <a:p>
            <a:pPr algn="ctr" rtl="1"/>
            <a:r>
              <a:rPr lang="he-IL" sz="2000" dirty="0">
                <a:latin typeface="David" panose="020E0502060401010101" pitchFamily="34" charset="-79"/>
                <a:cs typeface="David" panose="020E0502060401010101" pitchFamily="34" charset="-79"/>
              </a:rPr>
              <a:t>"מה שהווה נאמר באופנים רבים, אבל תמיד כלפי משמעות וטבע אחת ולא בשיתוף השם</a:t>
            </a:r>
            <a:r>
              <a:rPr lang="he-IL" sz="2400" dirty="0">
                <a:latin typeface="Palatino Linotype" panose="02040502050505030304" pitchFamily="18" charset="0"/>
                <a:cs typeface="David" panose="020E0502060401010101" pitchFamily="34" charset="-79"/>
              </a:rPr>
              <a:t>"</a:t>
            </a:r>
            <a:endParaRPr lang="en-IL" sz="2400" dirty="0">
              <a:latin typeface="Palatino Linotype" panose="02040502050505030304" pitchFamily="18" charset="0"/>
            </a:endParaRPr>
          </a:p>
        </p:txBody>
      </p:sp>
      <p:pic>
        <p:nvPicPr>
          <p:cNvPr id="7" name="Picture 6">
            <a:extLst>
              <a:ext uri="{FF2B5EF4-FFF2-40B4-BE49-F238E27FC236}">
                <a16:creationId xmlns:a16="http://schemas.microsoft.com/office/drawing/2014/main" id="{BE53D88C-EF42-47DB-8ADE-A41B2A71FA63}"/>
              </a:ext>
            </a:extLst>
          </p:cNvPr>
          <p:cNvPicPr>
            <a:picLocks noChangeAspect="1"/>
          </p:cNvPicPr>
          <p:nvPr/>
        </p:nvPicPr>
        <p:blipFill>
          <a:blip r:embed="rId3"/>
          <a:stretch>
            <a:fillRect/>
          </a:stretch>
        </p:blipFill>
        <p:spPr>
          <a:xfrm>
            <a:off x="1" y="6024561"/>
            <a:ext cx="833438" cy="833438"/>
          </a:xfrm>
          <a:prstGeom prst="rect">
            <a:avLst/>
          </a:prstGeom>
        </p:spPr>
      </p:pic>
    </p:spTree>
    <p:extLst>
      <p:ext uri="{BB962C8B-B14F-4D97-AF65-F5344CB8AC3E}">
        <p14:creationId xmlns:p14="http://schemas.microsoft.com/office/powerpoint/2010/main" val="77968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barn(inVertical)">
                                      <p:cBhvr>
                                        <p:cTn id="16" dur="500"/>
                                        <p:tgtEl>
                                          <p:spTgt spid="4">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barn(inVertical)">
                                      <p:cBhvr>
                                        <p:cTn id="19" dur="500"/>
                                        <p:tgtEl>
                                          <p:spTgt spid="4">
                                            <p:txEl>
                                              <p:pRg st="4" end="4"/>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barn(inVertical)">
                                      <p:cBhvr>
                                        <p:cTn id="22" dur="500"/>
                                        <p:tgtEl>
                                          <p:spTgt spid="4">
                                            <p:txEl>
                                              <p:pRg st="5" end="5"/>
                                            </p:tx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barn(inVertical)">
                                      <p:cBhvr>
                                        <p:cTn id="25" dur="500"/>
                                        <p:tgtEl>
                                          <p:spTgt spid="4">
                                            <p:txEl>
                                              <p:pRg st="6" end="6"/>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barn(inVertical)">
                                      <p:cBhvr>
                                        <p:cTn id="28" dur="500"/>
                                        <p:tgtEl>
                                          <p:spTgt spid="4">
                                            <p:txEl>
                                              <p:pRg st="7" end="7"/>
                                            </p:txEl>
                                          </p:spTgt>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barn(inVertical)">
                                      <p:cBhvr>
                                        <p:cTn id="31" dur="500"/>
                                        <p:tgtEl>
                                          <p:spTgt spid="4">
                                            <p:txEl>
                                              <p:pRg st="8" end="8"/>
                                            </p:txEl>
                                          </p:spTgt>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Effect transition="in" filter="barn(inVertical)">
                                      <p:cBhvr>
                                        <p:cTn id="34" dur="500"/>
                                        <p:tgtEl>
                                          <p:spTgt spid="4">
                                            <p:txEl>
                                              <p:pRg st="9" end="9"/>
                                            </p:txEl>
                                          </p:spTgt>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barn(inVertical)">
                                      <p:cBhvr>
                                        <p:cTn id="37" dur="500"/>
                                        <p:tgtEl>
                                          <p:spTgt spid="4">
                                            <p:txEl>
                                              <p:pRg st="10" end="10"/>
                                            </p:txEl>
                                          </p:spTgt>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4">
                                            <p:txEl>
                                              <p:pRg st="11" end="11"/>
                                            </p:txEl>
                                          </p:spTgt>
                                        </p:tgtEl>
                                        <p:attrNameLst>
                                          <p:attrName>style.visibility</p:attrName>
                                        </p:attrNameLst>
                                      </p:cBhvr>
                                      <p:to>
                                        <p:strVal val="visible"/>
                                      </p:to>
                                    </p:set>
                                    <p:animEffect transition="in" filter="barn(inVertical)">
                                      <p:cBhvr>
                                        <p:cTn id="40" dur="500"/>
                                        <p:tgtEl>
                                          <p:spTgt spid="4">
                                            <p:txEl>
                                              <p:pRg st="11" end="11"/>
                                            </p:txEl>
                                          </p:spTgt>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4">
                                            <p:txEl>
                                              <p:pRg st="12" end="12"/>
                                            </p:txEl>
                                          </p:spTgt>
                                        </p:tgtEl>
                                        <p:attrNameLst>
                                          <p:attrName>style.visibility</p:attrName>
                                        </p:attrNameLst>
                                      </p:cBhvr>
                                      <p:to>
                                        <p:strVal val="visible"/>
                                      </p:to>
                                    </p:set>
                                    <p:animEffect transition="in" filter="barn(inVertical)">
                                      <p:cBhvr>
                                        <p:cTn id="43"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7</a:t>
            </a:fld>
            <a:endParaRPr lang="en-US" dirty="0"/>
          </a:p>
        </p:txBody>
      </p:sp>
      <p:sp>
        <p:nvSpPr>
          <p:cNvPr id="9" name="TextBox 8"/>
          <p:cNvSpPr txBox="1"/>
          <p:nvPr/>
        </p:nvSpPr>
        <p:spPr>
          <a:xfrm>
            <a:off x="1163452" y="453343"/>
            <a:ext cx="9865096" cy="584775"/>
          </a:xfrm>
          <a:prstGeom prst="rect">
            <a:avLst/>
          </a:prstGeom>
          <a:noFill/>
        </p:spPr>
        <p:txBody>
          <a:bodyPr wrap="square" rtlCol="0">
            <a:spAutoFit/>
          </a:bodyPr>
          <a:lstStyle/>
          <a:p>
            <a:pPr algn="ctr" rtl="1"/>
            <a:r>
              <a:rPr lang="en-US" sz="3200" b="1" dirty="0"/>
              <a:t>OUSIA</a:t>
            </a:r>
            <a:r>
              <a:rPr lang="he-IL" sz="3200" b="1" dirty="0"/>
              <a:t> </a:t>
            </a:r>
            <a:r>
              <a:rPr lang="he-IL" sz="3200" b="1" dirty="0">
                <a:latin typeface="GFS Porson" panose="02000500070000020004" pitchFamily="2" charset="-95"/>
              </a:rPr>
              <a:t>(</a:t>
            </a:r>
            <a:r>
              <a:rPr lang="el-GR" sz="3200" b="1" dirty="0">
                <a:latin typeface="GFS Porson" panose="02000500070000020004" pitchFamily="2" charset="-95"/>
              </a:rPr>
              <a:t>οὐσία</a:t>
            </a:r>
            <a:r>
              <a:rPr lang="he-IL" sz="3200" b="1" dirty="0">
                <a:latin typeface="GFS Porson" panose="02000500070000020004" pitchFamily="2" charset="-95"/>
              </a:rPr>
              <a:t>) = עצם</a:t>
            </a:r>
            <a:endParaRPr lang="en-US" sz="3200" b="1" dirty="0"/>
          </a:p>
        </p:txBody>
      </p:sp>
      <p:sp>
        <p:nvSpPr>
          <p:cNvPr id="4" name="Rectangle 3"/>
          <p:cNvSpPr/>
          <p:nvPr/>
        </p:nvSpPr>
        <p:spPr>
          <a:xfrm>
            <a:off x="1349703" y="1038118"/>
            <a:ext cx="9492593" cy="3666838"/>
          </a:xfrm>
          <a:prstGeom prst="rect">
            <a:avLst/>
          </a:prstGeom>
        </p:spPr>
        <p:txBody>
          <a:bodyPr wrap="square">
            <a:spAutoFit/>
          </a:bodyPr>
          <a:lstStyle/>
          <a:p>
            <a:pPr algn="r" rtl="1">
              <a:lnSpc>
                <a:spcPct val="150000"/>
              </a:lnSpc>
            </a:pPr>
            <a:r>
              <a:rPr lang="he-IL" sz="2400" dirty="0">
                <a:latin typeface="David" panose="020E0502060401010101" pitchFamily="34" charset="-79"/>
                <a:cs typeface="David" panose="020E0502060401010101" pitchFamily="34" charset="-79"/>
              </a:rPr>
              <a:t>מבנה המילה לקוח מהפועל היווני "להיות".  </a:t>
            </a:r>
            <a:endParaRPr lang="en-US" sz="2400" dirty="0">
              <a:latin typeface="David" panose="020E0502060401010101" pitchFamily="34" charset="-79"/>
              <a:cs typeface="David" panose="020E0502060401010101" pitchFamily="34" charset="-79"/>
            </a:endParaRPr>
          </a:p>
          <a:p>
            <a:pPr algn="r" rtl="1">
              <a:lnSpc>
                <a:spcPct val="150000"/>
              </a:lnSpc>
            </a:pPr>
            <a:r>
              <a:rPr lang="he-IL" sz="2400" dirty="0">
                <a:latin typeface="David" panose="020E0502060401010101" pitchFamily="34" charset="-79"/>
                <a:cs typeface="David" panose="020E0502060401010101" pitchFamily="34" charset="-79"/>
              </a:rPr>
              <a:t>בשפה היומיומית </a:t>
            </a:r>
            <a:r>
              <a:rPr lang="en-US" sz="2400" dirty="0" err="1">
                <a:latin typeface="David" panose="020E0502060401010101" pitchFamily="34" charset="-79"/>
                <a:cs typeface="David" panose="020E0502060401010101" pitchFamily="34" charset="-79"/>
              </a:rPr>
              <a:t>ousia</a:t>
            </a:r>
            <a:r>
              <a:rPr lang="he-IL" sz="2400" dirty="0">
                <a:latin typeface="David" panose="020E0502060401010101" pitchFamily="34" charset="-79"/>
                <a:cs typeface="David" panose="020E0502060401010101" pitchFamily="34" charset="-79"/>
              </a:rPr>
              <a:t> מציינת את רכושו של אדם, מה שאי-אפשר לשלול ממנו</a:t>
            </a:r>
          </a:p>
          <a:p>
            <a:pPr algn="r" rtl="1"/>
            <a:endParaRPr lang="he-IL" sz="2400" dirty="0">
              <a:latin typeface="David" panose="020E0502060401010101" pitchFamily="34" charset="-79"/>
              <a:cs typeface="David" panose="020E0502060401010101" pitchFamily="34" charset="-79"/>
            </a:endParaRPr>
          </a:p>
          <a:p>
            <a:pPr algn="r" rtl="1"/>
            <a:r>
              <a:rPr lang="he-IL" sz="2400" dirty="0">
                <a:latin typeface="David" panose="020E0502060401010101" pitchFamily="34" charset="-79"/>
                <a:cs typeface="David" panose="020E0502060401010101" pitchFamily="34" charset="-79"/>
              </a:rPr>
              <a:t>בשפה הפילוסופית של אפלטון ואריסטו המילה מציינת את מה שהווה במלוא מובן המילה "הוויה", כלומר</a:t>
            </a:r>
            <a:r>
              <a:rPr lang="en-US" sz="2400" dirty="0">
                <a:latin typeface="David" panose="020E0502060401010101" pitchFamily="34" charset="-79"/>
                <a:cs typeface="David" panose="020E0502060401010101" pitchFamily="34" charset="-79"/>
              </a:rPr>
              <a:t>:</a:t>
            </a:r>
            <a:r>
              <a:rPr lang="he-IL" sz="2400" dirty="0">
                <a:latin typeface="David" panose="020E0502060401010101" pitchFamily="34" charset="-79"/>
                <a:cs typeface="David" panose="020E0502060401010101" pitchFamily="34" charset="-79"/>
              </a:rPr>
              <a:t> </a:t>
            </a:r>
          </a:p>
          <a:p>
            <a:pPr algn="ctr" rtl="1">
              <a:lnSpc>
                <a:spcPct val="150000"/>
              </a:lnSpc>
            </a:pPr>
            <a:r>
              <a:rPr lang="he-IL" sz="2400" b="1" dirty="0">
                <a:latin typeface="David" panose="020E0502060401010101" pitchFamily="34" charset="-79"/>
                <a:cs typeface="David" panose="020E0502060401010101" pitchFamily="34" charset="-79"/>
              </a:rPr>
              <a:t>יש שהווה באופן עצמאי ומלא</a:t>
            </a:r>
            <a:endParaRPr lang="en-US" sz="2400" b="1" dirty="0">
              <a:latin typeface="David" panose="020E0502060401010101" pitchFamily="34" charset="-79"/>
              <a:cs typeface="David" panose="020E0502060401010101" pitchFamily="34" charset="-79"/>
            </a:endParaRPr>
          </a:p>
          <a:p>
            <a:pPr algn="r" rtl="1"/>
            <a:endParaRPr lang="en-US" sz="2000" dirty="0">
              <a:latin typeface="David" panose="020E0502060401010101" pitchFamily="34" charset="-79"/>
              <a:cs typeface="David" panose="020E0502060401010101" pitchFamily="34" charset="-79"/>
            </a:endParaRPr>
          </a:p>
          <a:p>
            <a:pPr algn="r" rtl="1">
              <a:lnSpc>
                <a:spcPct val="150000"/>
              </a:lnSpc>
            </a:pPr>
            <a:endParaRPr lang="en-US" sz="2400" dirty="0">
              <a:latin typeface="Calibri" panose="020F0502020204030204" pitchFamily="34" charset="0"/>
              <a:ea typeface="Calibri" panose="020F0502020204030204" pitchFamily="34" charset="0"/>
              <a:cs typeface="Arial" panose="020B0604020202020204" pitchFamily="34" charset="0"/>
            </a:endParaRPr>
          </a:p>
        </p:txBody>
      </p:sp>
      <p:sp>
        <p:nvSpPr>
          <p:cNvPr id="8" name="Title 7">
            <a:extLst>
              <a:ext uri="{FF2B5EF4-FFF2-40B4-BE49-F238E27FC236}">
                <a16:creationId xmlns:a16="http://schemas.microsoft.com/office/drawing/2014/main" id="{DE471A79-2B53-439D-A913-98BF00786AAF}"/>
              </a:ext>
            </a:extLst>
          </p:cNvPr>
          <p:cNvSpPr txBox="1">
            <a:spLocks/>
          </p:cNvSpPr>
          <p:nvPr/>
        </p:nvSpPr>
        <p:spPr>
          <a:xfrm>
            <a:off x="838200" y="90409"/>
            <a:ext cx="10515600" cy="3629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2000" b="1" dirty="0">
                <a:latin typeface="GFS Porson" panose="02000000000000000000" pitchFamily="50" charset="-95"/>
                <a:cs typeface="David" panose="020E0502060401010101" pitchFamily="34" charset="-79"/>
              </a:rPr>
              <a:t>ΑΡΙΣΤΟΤΕΛΗΣ </a:t>
            </a:r>
            <a:endParaRPr lang="en-IL" sz="2000" b="1" dirty="0">
              <a:latin typeface="David" panose="020E0502060401010101" pitchFamily="34" charset="-79"/>
              <a:cs typeface="David" panose="020E0502060401010101" pitchFamily="34" charset="-79"/>
            </a:endParaRPr>
          </a:p>
        </p:txBody>
      </p:sp>
      <p:pic>
        <p:nvPicPr>
          <p:cNvPr id="2" name="Picture 1">
            <a:extLst>
              <a:ext uri="{FF2B5EF4-FFF2-40B4-BE49-F238E27FC236}">
                <a16:creationId xmlns:a16="http://schemas.microsoft.com/office/drawing/2014/main" id="{9A97E340-CACF-4C29-B2A4-56451DA6DC33}"/>
              </a:ext>
            </a:extLst>
          </p:cNvPr>
          <p:cNvPicPr>
            <a:picLocks noChangeAspect="1"/>
          </p:cNvPicPr>
          <p:nvPr/>
        </p:nvPicPr>
        <p:blipFill>
          <a:blip r:embed="rId3"/>
          <a:stretch>
            <a:fillRect/>
          </a:stretch>
        </p:blipFill>
        <p:spPr>
          <a:xfrm>
            <a:off x="11208" y="6145308"/>
            <a:ext cx="712692" cy="712692"/>
          </a:xfrm>
          <a:prstGeom prst="rect">
            <a:avLst/>
          </a:prstGeom>
        </p:spPr>
      </p:pic>
      <p:pic>
        <p:nvPicPr>
          <p:cNvPr id="3" name="Picture 2">
            <a:extLst>
              <a:ext uri="{FF2B5EF4-FFF2-40B4-BE49-F238E27FC236}">
                <a16:creationId xmlns:a16="http://schemas.microsoft.com/office/drawing/2014/main" id="{2F8F94C9-5DFD-4E78-BC39-58CD7056913D}"/>
              </a:ext>
            </a:extLst>
          </p:cNvPr>
          <p:cNvPicPr>
            <a:picLocks noChangeAspect="1"/>
          </p:cNvPicPr>
          <p:nvPr/>
        </p:nvPicPr>
        <p:blipFill>
          <a:blip r:embed="rId4"/>
          <a:stretch>
            <a:fillRect/>
          </a:stretch>
        </p:blipFill>
        <p:spPr>
          <a:xfrm>
            <a:off x="5125720" y="4350534"/>
            <a:ext cx="1940560" cy="2507466"/>
          </a:xfrm>
          <a:prstGeom prst="rect">
            <a:avLst/>
          </a:prstGeom>
        </p:spPr>
      </p:pic>
    </p:spTree>
    <p:extLst>
      <p:ext uri="{BB962C8B-B14F-4D97-AF65-F5344CB8AC3E}">
        <p14:creationId xmlns:p14="http://schemas.microsoft.com/office/powerpoint/2010/main" val="984287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E9550"/>
        </a:solid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8</a:t>
            </a:fld>
            <a:endParaRPr lang="en-US" dirty="0"/>
          </a:p>
        </p:txBody>
      </p:sp>
      <p:sp>
        <p:nvSpPr>
          <p:cNvPr id="4" name="Rectangle 3"/>
          <p:cNvSpPr/>
          <p:nvPr/>
        </p:nvSpPr>
        <p:spPr>
          <a:xfrm>
            <a:off x="1261334" y="1170907"/>
            <a:ext cx="9492593" cy="1604735"/>
          </a:xfrm>
          <a:prstGeom prst="rect">
            <a:avLst/>
          </a:prstGeom>
        </p:spPr>
        <p:txBody>
          <a:bodyPr wrap="square">
            <a:spAutoFit/>
          </a:bodyPr>
          <a:lstStyle/>
          <a:p>
            <a:pPr algn="r" rtl="1">
              <a:lnSpc>
                <a:spcPct val="150000"/>
              </a:lnSpc>
            </a:pPr>
            <a:endParaRPr lang="en-US" sz="2800" b="1" dirty="0"/>
          </a:p>
          <a:p>
            <a:pPr algn="r" rtl="1"/>
            <a:endParaRPr lang="en-US" sz="2400" dirty="0"/>
          </a:p>
          <a:p>
            <a:pPr algn="r" rtl="1">
              <a:lnSpc>
                <a:spcPct val="150000"/>
              </a:lnSpc>
            </a:pPr>
            <a:endParaRPr lang="en-US" sz="2400" dirty="0">
              <a:latin typeface="Calibri" panose="020F0502020204030204" pitchFamily="34" charset="0"/>
              <a:ea typeface="Calibri" panose="020F0502020204030204" pitchFamily="34" charset="0"/>
              <a:cs typeface="Arial" panose="020B0604020202020204" pitchFamily="34" charset="0"/>
            </a:endParaRPr>
          </a:p>
        </p:txBody>
      </p:sp>
      <p:sp>
        <p:nvSpPr>
          <p:cNvPr id="8" name="Title 7">
            <a:extLst>
              <a:ext uri="{FF2B5EF4-FFF2-40B4-BE49-F238E27FC236}">
                <a16:creationId xmlns:a16="http://schemas.microsoft.com/office/drawing/2014/main" id="{DE471A79-2B53-439D-A913-98BF00786AAF}"/>
              </a:ext>
            </a:extLst>
          </p:cNvPr>
          <p:cNvSpPr txBox="1">
            <a:spLocks/>
          </p:cNvSpPr>
          <p:nvPr/>
        </p:nvSpPr>
        <p:spPr>
          <a:xfrm>
            <a:off x="838200" y="223198"/>
            <a:ext cx="10515600" cy="3629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2800" b="1" dirty="0">
                <a:latin typeface="GFS Porson" panose="02000000000000000000" pitchFamily="50" charset="-95"/>
                <a:cs typeface="David" panose="020E0502060401010101" pitchFamily="34" charset="-79"/>
              </a:rPr>
              <a:t>ΑΡΙΣΤΟΤΕΛΗΣ </a:t>
            </a:r>
            <a:endParaRPr lang="en-IL" sz="2800" b="1" dirty="0">
              <a:latin typeface="David" panose="020E0502060401010101" pitchFamily="34" charset="-79"/>
              <a:cs typeface="David" panose="020E0502060401010101" pitchFamily="34" charset="-79"/>
            </a:endParaRPr>
          </a:p>
        </p:txBody>
      </p:sp>
      <p:pic>
        <p:nvPicPr>
          <p:cNvPr id="2" name="Picture 1">
            <a:extLst>
              <a:ext uri="{FF2B5EF4-FFF2-40B4-BE49-F238E27FC236}">
                <a16:creationId xmlns:a16="http://schemas.microsoft.com/office/drawing/2014/main" id="{9A97E340-CACF-4C29-B2A4-56451DA6DC33}"/>
              </a:ext>
            </a:extLst>
          </p:cNvPr>
          <p:cNvPicPr>
            <a:picLocks noChangeAspect="1"/>
          </p:cNvPicPr>
          <p:nvPr/>
        </p:nvPicPr>
        <p:blipFill>
          <a:blip r:embed="rId3"/>
          <a:stretch>
            <a:fillRect/>
          </a:stretch>
        </p:blipFill>
        <p:spPr>
          <a:xfrm>
            <a:off x="-12029" y="6160170"/>
            <a:ext cx="697829" cy="697829"/>
          </a:xfrm>
          <a:prstGeom prst="rect">
            <a:avLst/>
          </a:prstGeom>
        </p:spPr>
      </p:pic>
      <p:pic>
        <p:nvPicPr>
          <p:cNvPr id="3" name="Picture 2">
            <a:extLst>
              <a:ext uri="{FF2B5EF4-FFF2-40B4-BE49-F238E27FC236}">
                <a16:creationId xmlns:a16="http://schemas.microsoft.com/office/drawing/2014/main" id="{2602FF08-DB66-4E6A-AB52-4536DAC5F094}"/>
              </a:ext>
            </a:extLst>
          </p:cNvPr>
          <p:cNvPicPr>
            <a:picLocks noChangeAspect="1"/>
          </p:cNvPicPr>
          <p:nvPr/>
        </p:nvPicPr>
        <p:blipFill>
          <a:blip r:embed="rId4"/>
          <a:stretch>
            <a:fillRect/>
          </a:stretch>
        </p:blipFill>
        <p:spPr>
          <a:xfrm>
            <a:off x="1524000" y="1170907"/>
            <a:ext cx="9144000" cy="5687093"/>
          </a:xfrm>
          <a:prstGeom prst="rect">
            <a:avLst/>
          </a:prstGeom>
        </p:spPr>
      </p:pic>
      <p:sp>
        <p:nvSpPr>
          <p:cNvPr id="5" name="TextBox 4">
            <a:extLst>
              <a:ext uri="{FF2B5EF4-FFF2-40B4-BE49-F238E27FC236}">
                <a16:creationId xmlns:a16="http://schemas.microsoft.com/office/drawing/2014/main" id="{74DF9AD2-7C84-480C-9ADD-80EC9E127457}"/>
              </a:ext>
            </a:extLst>
          </p:cNvPr>
          <p:cNvSpPr txBox="1"/>
          <p:nvPr/>
        </p:nvSpPr>
        <p:spPr>
          <a:xfrm>
            <a:off x="1524001" y="591842"/>
            <a:ext cx="9144000" cy="461665"/>
          </a:xfrm>
          <a:prstGeom prst="rect">
            <a:avLst/>
          </a:prstGeom>
          <a:noFill/>
        </p:spPr>
        <p:txBody>
          <a:bodyPr wrap="square" rtlCol="0">
            <a:spAutoFit/>
          </a:bodyPr>
          <a:lstStyle/>
          <a:p>
            <a:pPr algn="ctr"/>
            <a:r>
              <a:rPr lang="en-US" sz="2400" b="1" dirty="0"/>
              <a:t>What is the </a:t>
            </a:r>
            <a:r>
              <a:rPr lang="en-US" sz="2400" b="1" i="1" dirty="0"/>
              <a:t>Thinghood </a:t>
            </a:r>
            <a:r>
              <a:rPr lang="en-US" sz="2400" b="1" dirty="0"/>
              <a:t>(</a:t>
            </a:r>
            <a:r>
              <a:rPr lang="en-US" sz="2400" b="1" dirty="0" err="1"/>
              <a:t>Ousia</a:t>
            </a:r>
            <a:r>
              <a:rPr lang="en-US" sz="2400" b="1" dirty="0"/>
              <a:t>) of this thing?</a:t>
            </a:r>
            <a:endParaRPr lang="en-IL" sz="2400" b="1" dirty="0"/>
          </a:p>
        </p:txBody>
      </p:sp>
    </p:spTree>
    <p:extLst>
      <p:ext uri="{BB962C8B-B14F-4D97-AF65-F5344CB8AC3E}">
        <p14:creationId xmlns:p14="http://schemas.microsoft.com/office/powerpoint/2010/main" val="80918254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CA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8456-81D9-459C-8A6A-47315F1E5109}"/>
              </a:ext>
            </a:extLst>
          </p:cNvPr>
          <p:cNvSpPr>
            <a:spLocks noGrp="1"/>
          </p:cNvSpPr>
          <p:nvPr>
            <p:ph type="title"/>
          </p:nvPr>
        </p:nvSpPr>
        <p:spPr>
          <a:xfrm>
            <a:off x="1207135" y="-8204"/>
            <a:ext cx="10515600" cy="586982"/>
          </a:xfrm>
        </p:spPr>
        <p:txBody>
          <a:bodyPr>
            <a:normAutofit/>
          </a:bodyPr>
          <a:lstStyle/>
          <a:p>
            <a:pPr algn="ctr" rtl="1"/>
            <a:r>
              <a:rPr lang="he-IL" sz="2800" b="1" dirty="0">
                <a:latin typeface="David" panose="020E0502060401010101" pitchFamily="34" charset="-79"/>
                <a:cs typeface="David" panose="020E0502060401010101" pitchFamily="34" charset="-79"/>
              </a:rPr>
              <a:t>"לפילוסוף שייך לעיין בכל  </a:t>
            </a:r>
            <a:endParaRPr lang="en-IL" sz="2800" b="1" dirty="0">
              <a:latin typeface="David" panose="020E0502060401010101" pitchFamily="34" charset="-79"/>
              <a:cs typeface="David" panose="020E0502060401010101" pitchFamily="34" charset="-79"/>
            </a:endParaRPr>
          </a:p>
        </p:txBody>
      </p:sp>
      <p:pic>
        <p:nvPicPr>
          <p:cNvPr id="5" name="Content Placeholder 4">
            <a:extLst>
              <a:ext uri="{FF2B5EF4-FFF2-40B4-BE49-F238E27FC236}">
                <a16:creationId xmlns:a16="http://schemas.microsoft.com/office/drawing/2014/main" id="{EA468EFC-BA7E-45E8-A0F0-FE81AF6691BB}"/>
              </a:ext>
            </a:extLst>
          </p:cNvPr>
          <p:cNvPicPr>
            <a:picLocks noGrp="1" noChangeAspect="1"/>
          </p:cNvPicPr>
          <p:nvPr>
            <p:ph idx="1"/>
          </p:nvPr>
        </p:nvPicPr>
        <p:blipFill>
          <a:blip r:embed="rId2"/>
          <a:stretch>
            <a:fillRect/>
          </a:stretch>
        </p:blipFill>
        <p:spPr>
          <a:xfrm>
            <a:off x="1659708" y="988029"/>
            <a:ext cx="8872582" cy="5454722"/>
          </a:xfrm>
          <a:prstGeom prst="rect">
            <a:avLst/>
          </a:prstGeom>
        </p:spPr>
      </p:pic>
      <p:pic>
        <p:nvPicPr>
          <p:cNvPr id="6" name="Picture 5">
            <a:extLst>
              <a:ext uri="{FF2B5EF4-FFF2-40B4-BE49-F238E27FC236}">
                <a16:creationId xmlns:a16="http://schemas.microsoft.com/office/drawing/2014/main" id="{B8396EC9-249D-4747-918F-8EEA7FE8071D}"/>
              </a:ext>
            </a:extLst>
          </p:cNvPr>
          <p:cNvPicPr>
            <a:picLocks noChangeAspect="1"/>
          </p:cNvPicPr>
          <p:nvPr/>
        </p:nvPicPr>
        <p:blipFill>
          <a:blip r:embed="rId3"/>
          <a:stretch>
            <a:fillRect/>
          </a:stretch>
        </p:blipFill>
        <p:spPr>
          <a:xfrm>
            <a:off x="0" y="6143624"/>
            <a:ext cx="714375" cy="714375"/>
          </a:xfrm>
          <a:prstGeom prst="rect">
            <a:avLst/>
          </a:prstGeom>
        </p:spPr>
      </p:pic>
      <p:sp>
        <p:nvSpPr>
          <p:cNvPr id="7" name="TextBox 6">
            <a:extLst>
              <a:ext uri="{FF2B5EF4-FFF2-40B4-BE49-F238E27FC236}">
                <a16:creationId xmlns:a16="http://schemas.microsoft.com/office/drawing/2014/main" id="{A4E47AE5-5076-49BD-87DC-A99C86EB6027}"/>
              </a:ext>
            </a:extLst>
          </p:cNvPr>
          <p:cNvSpPr txBox="1"/>
          <p:nvPr/>
        </p:nvSpPr>
        <p:spPr>
          <a:xfrm>
            <a:off x="2367698" y="6478672"/>
            <a:ext cx="7456602" cy="369332"/>
          </a:xfrm>
          <a:prstGeom prst="rect">
            <a:avLst/>
          </a:prstGeom>
          <a:noFill/>
        </p:spPr>
        <p:txBody>
          <a:bodyPr wrap="square" rtlCol="0">
            <a:spAutoFit/>
          </a:bodyPr>
          <a:lstStyle/>
          <a:p>
            <a:pPr algn="ctr"/>
            <a:r>
              <a:rPr lang="en-US" b="1" i="1" dirty="0"/>
              <a:t>The Philosopher in Meditation - Rembrandt</a:t>
            </a:r>
            <a:endParaRPr lang="en-IL" b="1" i="1" dirty="0"/>
          </a:p>
        </p:txBody>
      </p:sp>
      <p:sp>
        <p:nvSpPr>
          <p:cNvPr id="3" name="TextBox 2">
            <a:extLst>
              <a:ext uri="{FF2B5EF4-FFF2-40B4-BE49-F238E27FC236}">
                <a16:creationId xmlns:a16="http://schemas.microsoft.com/office/drawing/2014/main" id="{855C0DF6-0A90-424E-97B0-2F782E9EFD6B}"/>
              </a:ext>
            </a:extLst>
          </p:cNvPr>
          <p:cNvSpPr txBox="1"/>
          <p:nvPr/>
        </p:nvSpPr>
        <p:spPr>
          <a:xfrm>
            <a:off x="1669233" y="436603"/>
            <a:ext cx="8872582" cy="400110"/>
          </a:xfrm>
          <a:prstGeom prst="rect">
            <a:avLst/>
          </a:prstGeom>
          <a:noFill/>
        </p:spPr>
        <p:txBody>
          <a:bodyPr wrap="square" rtlCol="0">
            <a:spAutoFit/>
          </a:bodyPr>
          <a:lstStyle/>
          <a:p>
            <a:r>
              <a:rPr lang="he-IL" sz="2000" b="1" dirty="0">
                <a:latin typeface="David" panose="020E0502060401010101" pitchFamily="34" charset="-79"/>
                <a:cs typeface="David" panose="020E0502060401010101" pitchFamily="34" charset="-79"/>
              </a:rPr>
              <a:t>כי אם לא הוא, אז מי הוא זה שיבחן האם "</a:t>
            </a:r>
            <a:r>
              <a:rPr lang="he-IL" sz="2000" b="1" dirty="0" err="1">
                <a:latin typeface="David" panose="020E0502060401010101" pitchFamily="34" charset="-79"/>
                <a:cs typeface="David" panose="020E0502060401010101" pitchFamily="34" charset="-79"/>
              </a:rPr>
              <a:t>סוקראטס</a:t>
            </a:r>
            <a:r>
              <a:rPr lang="he-IL" sz="2000" b="1" dirty="0">
                <a:latin typeface="David" panose="020E0502060401010101" pitchFamily="34" charset="-79"/>
                <a:cs typeface="David" panose="020E0502060401010101" pitchFamily="34" charset="-79"/>
              </a:rPr>
              <a:t>" </a:t>
            </a:r>
            <a:r>
              <a:rPr lang="he-IL" sz="2000" b="1" dirty="0" err="1">
                <a:latin typeface="David" panose="020E0502060401010101" pitchFamily="34" charset="-79"/>
                <a:cs typeface="David" panose="020E0502060401010101" pitchFamily="34" charset="-79"/>
              </a:rPr>
              <a:t>ו"סוקראטס</a:t>
            </a:r>
            <a:r>
              <a:rPr lang="he-IL" sz="2000" b="1" dirty="0">
                <a:latin typeface="David" panose="020E0502060401010101" pitchFamily="34" charset="-79"/>
                <a:cs typeface="David" panose="020E0502060401010101" pitchFamily="34" charset="-79"/>
              </a:rPr>
              <a:t> יושב" הם אותו הדבר...?"</a:t>
            </a:r>
            <a:endParaRPr lang="en-IL" sz="2000" dirty="0"/>
          </a:p>
        </p:txBody>
      </p:sp>
    </p:spTree>
    <p:extLst>
      <p:ext uri="{BB962C8B-B14F-4D97-AF65-F5344CB8AC3E}">
        <p14:creationId xmlns:p14="http://schemas.microsoft.com/office/powerpoint/2010/main" val="189684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ED817E-0189-4C23-BE54-436096C13B59}"/>
              </a:ext>
            </a:extLst>
          </p:cNvPr>
          <p:cNvSpPr txBox="1"/>
          <p:nvPr/>
        </p:nvSpPr>
        <p:spPr>
          <a:xfrm>
            <a:off x="5637229" y="2974156"/>
            <a:ext cx="914400" cy="914400"/>
          </a:xfrm>
          <a:prstGeom prst="rect">
            <a:avLst/>
          </a:prstGeom>
          <a:noFill/>
        </p:spPr>
        <p:txBody>
          <a:bodyPr wrap="square" rtlCol="0">
            <a:spAutoFit/>
          </a:bodyPr>
          <a:lstStyle/>
          <a:p>
            <a:endParaRPr lang="en-IL" dirty="0"/>
          </a:p>
        </p:txBody>
      </p:sp>
      <p:sp>
        <p:nvSpPr>
          <p:cNvPr id="7" name="TextBox 6">
            <a:extLst>
              <a:ext uri="{FF2B5EF4-FFF2-40B4-BE49-F238E27FC236}">
                <a16:creationId xmlns:a16="http://schemas.microsoft.com/office/drawing/2014/main" id="{5ED5B4FC-E3C3-4FBC-9211-A750AEE1913A}"/>
              </a:ext>
            </a:extLst>
          </p:cNvPr>
          <p:cNvSpPr txBox="1"/>
          <p:nvPr/>
        </p:nvSpPr>
        <p:spPr>
          <a:xfrm>
            <a:off x="5637229" y="2974156"/>
            <a:ext cx="914400" cy="914400"/>
          </a:xfrm>
          <a:prstGeom prst="rect">
            <a:avLst/>
          </a:prstGeom>
          <a:noFill/>
        </p:spPr>
        <p:txBody>
          <a:bodyPr wrap="square" rtlCol="0">
            <a:spAutoFit/>
          </a:bodyPr>
          <a:lstStyle/>
          <a:p>
            <a:endParaRPr lang="en-IL" dirty="0"/>
          </a:p>
        </p:txBody>
      </p:sp>
      <p:sp>
        <p:nvSpPr>
          <p:cNvPr id="3" name="Content Placeholder 2">
            <a:extLst>
              <a:ext uri="{FF2B5EF4-FFF2-40B4-BE49-F238E27FC236}">
                <a16:creationId xmlns:a16="http://schemas.microsoft.com/office/drawing/2014/main" id="{2CC99FCA-76C9-4FC0-BE6D-49E5255FB025}"/>
              </a:ext>
            </a:extLst>
          </p:cNvPr>
          <p:cNvSpPr>
            <a:spLocks noGrp="1"/>
          </p:cNvSpPr>
          <p:nvPr>
            <p:ph idx="1"/>
          </p:nvPr>
        </p:nvSpPr>
        <p:spPr>
          <a:xfrm>
            <a:off x="836629" y="1175176"/>
            <a:ext cx="5375635" cy="4351338"/>
          </a:xfrm>
        </p:spPr>
        <p:txBody>
          <a:bodyPr/>
          <a:lstStyle/>
          <a:p>
            <a:pPr marL="0" indent="0" algn="just">
              <a:buNone/>
            </a:pPr>
            <a:r>
              <a:rPr lang="en-US" sz="2400" dirty="0">
                <a:latin typeface="Palatino Linotype" panose="02040502050505030304" pitchFamily="18" charset="0"/>
              </a:rPr>
              <a:t>“In general, those who say this [i.e. – those who deny the law of non-contradiction] do away with thinghood (</a:t>
            </a:r>
            <a:r>
              <a:rPr lang="en-US" sz="2400" i="1" dirty="0" err="1">
                <a:latin typeface="Palatino Linotype" panose="02040502050505030304" pitchFamily="18" charset="0"/>
              </a:rPr>
              <a:t>ousia</a:t>
            </a:r>
            <a:r>
              <a:rPr lang="en-US" sz="2400" dirty="0">
                <a:latin typeface="Palatino Linotype" panose="02040502050505030304" pitchFamily="18" charset="0"/>
              </a:rPr>
              <a:t>) and what it is for something to be.  For it is necessary for them to say that all things are incidental, and that there is not anything which is the very thing it is to be a human being or to be an animal”</a:t>
            </a:r>
          </a:p>
          <a:p>
            <a:pPr marL="0" indent="0" algn="just">
              <a:buNone/>
            </a:pPr>
            <a:r>
              <a:rPr lang="en-US" sz="2000" dirty="0">
                <a:latin typeface="Palatino Linotype" panose="02040502050505030304" pitchFamily="18" charset="0"/>
              </a:rPr>
              <a:t>-Aristotle, </a:t>
            </a:r>
            <a:r>
              <a:rPr lang="en-US" sz="2000" i="1" dirty="0">
                <a:latin typeface="Palatino Linotype" panose="02040502050505030304" pitchFamily="18" charset="0"/>
              </a:rPr>
              <a:t>Metaphysics Gamma, 4, </a:t>
            </a:r>
            <a:r>
              <a:rPr lang="en-US" sz="2000" dirty="0">
                <a:latin typeface="Palatino Linotype" panose="02040502050505030304" pitchFamily="18" charset="0"/>
              </a:rPr>
              <a:t>1007a20</a:t>
            </a:r>
            <a:endParaRPr lang="en-IL" sz="2000" dirty="0">
              <a:latin typeface="Palatino Linotype" panose="02040502050505030304" pitchFamily="18" charset="0"/>
            </a:endParaRPr>
          </a:p>
        </p:txBody>
      </p:sp>
      <p:pic>
        <p:nvPicPr>
          <p:cNvPr id="4" name="Picture 3">
            <a:extLst>
              <a:ext uri="{FF2B5EF4-FFF2-40B4-BE49-F238E27FC236}">
                <a16:creationId xmlns:a16="http://schemas.microsoft.com/office/drawing/2014/main" id="{137BA33E-6333-40B9-87BE-7005793DEA4F}"/>
              </a:ext>
            </a:extLst>
          </p:cNvPr>
          <p:cNvPicPr>
            <a:picLocks noChangeAspect="1"/>
          </p:cNvPicPr>
          <p:nvPr/>
        </p:nvPicPr>
        <p:blipFill>
          <a:blip r:embed="rId3"/>
          <a:stretch>
            <a:fillRect/>
          </a:stretch>
        </p:blipFill>
        <p:spPr>
          <a:xfrm>
            <a:off x="6357337" y="0"/>
            <a:ext cx="5834663" cy="6858000"/>
          </a:xfrm>
          <a:prstGeom prst="rect">
            <a:avLst/>
          </a:prstGeom>
        </p:spPr>
      </p:pic>
    </p:spTree>
    <p:extLst>
      <p:ext uri="{BB962C8B-B14F-4D97-AF65-F5344CB8AC3E}">
        <p14:creationId xmlns:p14="http://schemas.microsoft.com/office/powerpoint/2010/main" val="1828819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487A98-1AB2-456B-B409-4AFC68415068}"/>
              </a:ext>
            </a:extLst>
          </p:cNvPr>
          <p:cNvSpPr txBox="1"/>
          <p:nvPr/>
        </p:nvSpPr>
        <p:spPr>
          <a:xfrm>
            <a:off x="6443197" y="205863"/>
            <a:ext cx="2778325" cy="523220"/>
          </a:xfrm>
          <a:prstGeom prst="rect">
            <a:avLst/>
          </a:prstGeom>
          <a:noFill/>
        </p:spPr>
        <p:txBody>
          <a:bodyPr wrap="none" rtlCol="0">
            <a:spAutoFit/>
          </a:bodyPr>
          <a:lstStyle/>
          <a:p>
            <a:pPr algn="ctr"/>
            <a:r>
              <a:rPr lang="el-GR" sz="2800" b="1" dirty="0">
                <a:latin typeface="GFS Porson" panose="02000000000000000000" pitchFamily="50" charset="-95"/>
                <a:cs typeface="David" panose="020E0502060401010101" pitchFamily="34" charset="-79"/>
              </a:rPr>
              <a:t>ΑΡΙΣΤΟΤΕΛΗΣ</a:t>
            </a:r>
            <a:endParaRPr lang="en-US" sz="2800" b="1" dirty="0">
              <a:latin typeface="GFS Porson" panose="02000000000000000000" pitchFamily="50" charset="-95"/>
              <a:cs typeface="David" panose="020E0502060401010101" pitchFamily="34" charset="-79"/>
            </a:endParaRPr>
          </a:p>
        </p:txBody>
      </p:sp>
      <p:graphicFrame>
        <p:nvGraphicFramePr>
          <p:cNvPr id="6" name="Table 5">
            <a:extLst>
              <a:ext uri="{FF2B5EF4-FFF2-40B4-BE49-F238E27FC236}">
                <a16:creationId xmlns:a16="http://schemas.microsoft.com/office/drawing/2014/main" id="{AA26000D-698E-4708-87C1-ADFC4765FA39}"/>
              </a:ext>
            </a:extLst>
          </p:cNvPr>
          <p:cNvGraphicFramePr>
            <a:graphicFrameLocks noGrp="1"/>
          </p:cNvGraphicFramePr>
          <p:nvPr>
            <p:extLst>
              <p:ext uri="{D42A27DB-BD31-4B8C-83A1-F6EECF244321}">
                <p14:modId xmlns:p14="http://schemas.microsoft.com/office/powerpoint/2010/main" val="1383731393"/>
              </p:ext>
            </p:extLst>
          </p:nvPr>
        </p:nvGraphicFramePr>
        <p:xfrm>
          <a:off x="3832514" y="1690626"/>
          <a:ext cx="8127999" cy="3024085"/>
        </p:xfrm>
        <a:graphic>
          <a:graphicData uri="http://schemas.openxmlformats.org/drawingml/2006/table">
            <a:tbl>
              <a:tblPr firstRow="1" bandRow="1">
                <a:tableStyleId>{7DF18680-E054-41AD-8BC1-D1AEF772440D}</a:tableStyleId>
              </a:tblPr>
              <a:tblGrid>
                <a:gridCol w="2540000">
                  <a:extLst>
                    <a:ext uri="{9D8B030D-6E8A-4147-A177-3AD203B41FA5}">
                      <a16:colId xmlns:a16="http://schemas.microsoft.com/office/drawing/2014/main" val="987180566"/>
                    </a:ext>
                  </a:extLst>
                </a:gridCol>
                <a:gridCol w="2878666">
                  <a:extLst>
                    <a:ext uri="{9D8B030D-6E8A-4147-A177-3AD203B41FA5}">
                      <a16:colId xmlns:a16="http://schemas.microsoft.com/office/drawing/2014/main" val="2645310810"/>
                    </a:ext>
                  </a:extLst>
                </a:gridCol>
                <a:gridCol w="2709333">
                  <a:extLst>
                    <a:ext uri="{9D8B030D-6E8A-4147-A177-3AD203B41FA5}">
                      <a16:colId xmlns:a16="http://schemas.microsoft.com/office/drawing/2014/main" val="232357105"/>
                    </a:ext>
                  </a:extLst>
                </a:gridCol>
              </a:tblGrid>
              <a:tr h="370840">
                <a:tc>
                  <a:txBody>
                    <a:bodyPr/>
                    <a:lstStyle/>
                    <a:p>
                      <a:pPr algn="ctr"/>
                      <a:r>
                        <a:rPr lang="he-IL" b="1" dirty="0"/>
                        <a:t>התרגום של </a:t>
                      </a:r>
                      <a:endParaRPr lang="en-US" b="1" dirty="0"/>
                    </a:p>
                    <a:p>
                      <a:pPr algn="ctr"/>
                      <a:r>
                        <a:rPr lang="en-US" b="1" dirty="0"/>
                        <a:t>Joe Sachs</a:t>
                      </a:r>
                      <a:endParaRPr lang="en-IL" b="1" dirty="0"/>
                    </a:p>
                  </a:txBody>
                  <a:tcPr/>
                </a:tc>
                <a:tc>
                  <a:txBody>
                    <a:bodyPr/>
                    <a:lstStyle/>
                    <a:p>
                      <a:pPr algn="ctr" rtl="1"/>
                      <a:r>
                        <a:rPr lang="he-IL" i="1" dirty="0"/>
                        <a:t>התרגום העברי</a:t>
                      </a:r>
                      <a:endParaRPr lang="en-IL" i="1" dirty="0"/>
                    </a:p>
                  </a:txBody>
                  <a:tcPr/>
                </a:tc>
                <a:tc>
                  <a:txBody>
                    <a:bodyPr/>
                    <a:lstStyle/>
                    <a:p>
                      <a:pPr algn="ctr"/>
                      <a:r>
                        <a:rPr lang="he-IL" b="1" i="1" dirty="0"/>
                        <a:t>מונח ביוונית</a:t>
                      </a:r>
                      <a:endParaRPr lang="en-IL" b="1" i="1" dirty="0"/>
                    </a:p>
                  </a:txBody>
                  <a:tcPr/>
                </a:tc>
                <a:extLst>
                  <a:ext uri="{0D108BD9-81ED-4DB2-BD59-A6C34878D82A}">
                    <a16:rowId xmlns:a16="http://schemas.microsoft.com/office/drawing/2014/main" val="1810802985"/>
                  </a:ext>
                </a:extLst>
              </a:tr>
              <a:tr h="415689">
                <a:tc>
                  <a:txBody>
                    <a:bodyPr/>
                    <a:lstStyle/>
                    <a:p>
                      <a:pPr algn="ctr"/>
                      <a:r>
                        <a:rPr lang="en-US" b="1" dirty="0"/>
                        <a:t>The “what something keeps on being in order to be at all”</a:t>
                      </a:r>
                      <a:endParaRPr lang="en-IL" b="1" dirty="0"/>
                    </a:p>
                  </a:txBody>
                  <a:tcPr/>
                </a:tc>
                <a:tc>
                  <a:txBody>
                    <a:bodyPr/>
                    <a:lstStyle/>
                    <a:p>
                      <a:pPr algn="ctr" rtl="1"/>
                      <a:r>
                        <a:rPr lang="he-IL" b="1" dirty="0"/>
                        <a:t>קיום מהות</a:t>
                      </a:r>
                      <a:endParaRPr lang="en-IL" b="1" dirty="0"/>
                    </a:p>
                  </a:txBody>
                  <a:tcPr/>
                </a:tc>
                <a:tc>
                  <a:txBody>
                    <a:bodyPr/>
                    <a:lstStyle/>
                    <a:p>
                      <a:pPr algn="ctr"/>
                      <a:r>
                        <a:rPr lang="en-US" b="1" i="1" dirty="0"/>
                        <a:t>to </a:t>
                      </a:r>
                      <a:r>
                        <a:rPr lang="en-US" b="1" i="1" dirty="0" err="1"/>
                        <a:t>ti</a:t>
                      </a:r>
                      <a:r>
                        <a:rPr lang="en-US" b="1" i="1" dirty="0"/>
                        <a:t> </a:t>
                      </a:r>
                      <a:r>
                        <a:rPr lang="en-US" b="1" i="1" dirty="0" err="1"/>
                        <a:t>ēn</a:t>
                      </a:r>
                      <a:r>
                        <a:rPr lang="en-US" b="1" i="1" dirty="0"/>
                        <a:t> </a:t>
                      </a:r>
                      <a:r>
                        <a:rPr lang="en-US" b="1" i="1" dirty="0" err="1"/>
                        <a:t>einai</a:t>
                      </a:r>
                      <a:endParaRPr lang="en-IL" b="1" i="1" dirty="0"/>
                    </a:p>
                  </a:txBody>
                  <a:tcPr/>
                </a:tc>
                <a:extLst>
                  <a:ext uri="{0D108BD9-81ED-4DB2-BD59-A6C34878D82A}">
                    <a16:rowId xmlns:a16="http://schemas.microsoft.com/office/drawing/2014/main" val="2698783370"/>
                  </a:ext>
                </a:extLst>
              </a:tr>
              <a:tr h="458685">
                <a:tc>
                  <a:txBody>
                    <a:bodyPr/>
                    <a:lstStyle/>
                    <a:p>
                      <a:pPr algn="ctr"/>
                      <a:r>
                        <a:rPr lang="en-US" b="1" i="1" dirty="0"/>
                        <a:t>The Universal</a:t>
                      </a:r>
                    </a:p>
                  </a:txBody>
                  <a:tcPr/>
                </a:tc>
                <a:tc>
                  <a:txBody>
                    <a:bodyPr/>
                    <a:lstStyle/>
                    <a:p>
                      <a:pPr algn="ctr" rtl="1"/>
                      <a:r>
                        <a:rPr lang="he-IL" b="1" dirty="0"/>
                        <a:t>הכולל</a:t>
                      </a:r>
                      <a:endParaRPr lang="en-IL" b="1" dirty="0"/>
                    </a:p>
                  </a:txBody>
                  <a:tcPr/>
                </a:tc>
                <a:tc>
                  <a:txBody>
                    <a:bodyPr/>
                    <a:lstStyle/>
                    <a:p>
                      <a:pPr algn="ctr"/>
                      <a:r>
                        <a:rPr lang="en-US" b="1" i="1" dirty="0"/>
                        <a:t>To </a:t>
                      </a:r>
                      <a:r>
                        <a:rPr lang="en-US" b="1" i="1" dirty="0" err="1"/>
                        <a:t>Katholou</a:t>
                      </a:r>
                      <a:endParaRPr lang="en-IL" b="1" i="1" dirty="0"/>
                    </a:p>
                  </a:txBody>
                  <a:tcPr/>
                </a:tc>
                <a:extLst>
                  <a:ext uri="{0D108BD9-81ED-4DB2-BD59-A6C34878D82A}">
                    <a16:rowId xmlns:a16="http://schemas.microsoft.com/office/drawing/2014/main" val="3694354722"/>
                  </a:ext>
                </a:extLst>
              </a:tr>
              <a:tr h="370840">
                <a:tc>
                  <a:txBody>
                    <a:bodyPr/>
                    <a:lstStyle/>
                    <a:p>
                      <a:pPr algn="ctr"/>
                      <a:r>
                        <a:rPr lang="en-US" b="1" i="1" dirty="0"/>
                        <a:t>The General Class</a:t>
                      </a:r>
                    </a:p>
                  </a:txBody>
                  <a:tcPr/>
                </a:tc>
                <a:tc>
                  <a:txBody>
                    <a:bodyPr/>
                    <a:lstStyle/>
                    <a:p>
                      <a:pPr algn="ctr" rtl="1"/>
                      <a:r>
                        <a:rPr lang="he-IL" b="1" dirty="0"/>
                        <a:t>הסוג</a:t>
                      </a:r>
                      <a:endParaRPr lang="en-IL" b="1" dirty="0"/>
                    </a:p>
                  </a:txBody>
                  <a:tcPr/>
                </a:tc>
                <a:tc>
                  <a:txBody>
                    <a:bodyPr/>
                    <a:lstStyle/>
                    <a:p>
                      <a:pPr algn="ctr"/>
                      <a:r>
                        <a:rPr lang="en-US" b="1" i="1" dirty="0"/>
                        <a:t>To Genos</a:t>
                      </a:r>
                      <a:endParaRPr lang="en-IL" b="1" i="1" dirty="0"/>
                    </a:p>
                  </a:txBody>
                  <a:tcPr/>
                </a:tc>
                <a:extLst>
                  <a:ext uri="{0D108BD9-81ED-4DB2-BD59-A6C34878D82A}">
                    <a16:rowId xmlns:a16="http://schemas.microsoft.com/office/drawing/2014/main" val="4235286964"/>
                  </a:ext>
                </a:extLst>
              </a:tr>
              <a:tr h="370840">
                <a:tc>
                  <a:txBody>
                    <a:bodyPr/>
                    <a:lstStyle/>
                    <a:p>
                      <a:pPr algn="ctr"/>
                      <a:r>
                        <a:rPr lang="en-US" b="1" i="1" dirty="0"/>
                        <a:t>That Which Underlies</a:t>
                      </a:r>
                    </a:p>
                  </a:txBody>
                  <a:tcPr/>
                </a:tc>
                <a:tc>
                  <a:txBody>
                    <a:bodyPr/>
                    <a:lstStyle/>
                    <a:p>
                      <a:pPr algn="ctr" rtl="1"/>
                      <a:r>
                        <a:rPr lang="he-IL" b="1" dirty="0"/>
                        <a:t>המצע (או "זה שמונח מתחת")</a:t>
                      </a:r>
                      <a:endParaRPr lang="en-IL" b="1" dirty="0"/>
                    </a:p>
                  </a:txBody>
                  <a:tcPr/>
                </a:tc>
                <a:tc>
                  <a:txBody>
                    <a:bodyPr/>
                    <a:lstStyle/>
                    <a:p>
                      <a:pPr algn="ctr"/>
                      <a:r>
                        <a:rPr lang="en-US" b="1" i="1" dirty="0"/>
                        <a:t>To </a:t>
                      </a:r>
                      <a:r>
                        <a:rPr lang="en-US" b="1" i="1" dirty="0" err="1"/>
                        <a:t>Hypokeimenon</a:t>
                      </a:r>
                      <a:endParaRPr lang="en-IL" b="1" i="1" dirty="0"/>
                    </a:p>
                  </a:txBody>
                  <a:tcPr/>
                </a:tc>
                <a:extLst>
                  <a:ext uri="{0D108BD9-81ED-4DB2-BD59-A6C34878D82A}">
                    <a16:rowId xmlns:a16="http://schemas.microsoft.com/office/drawing/2014/main" val="673668247"/>
                  </a:ext>
                </a:extLst>
              </a:tr>
            </a:tbl>
          </a:graphicData>
        </a:graphic>
      </p:graphicFrame>
      <p:pic>
        <p:nvPicPr>
          <p:cNvPr id="8" name="Picture 7">
            <a:extLst>
              <a:ext uri="{FF2B5EF4-FFF2-40B4-BE49-F238E27FC236}">
                <a16:creationId xmlns:a16="http://schemas.microsoft.com/office/drawing/2014/main" id="{7B701D0B-519E-42FE-A147-1BE50ABBF630}"/>
              </a:ext>
            </a:extLst>
          </p:cNvPr>
          <p:cNvPicPr>
            <a:picLocks noChangeAspect="1"/>
          </p:cNvPicPr>
          <p:nvPr/>
        </p:nvPicPr>
        <p:blipFill>
          <a:blip r:embed="rId2"/>
          <a:stretch>
            <a:fillRect/>
          </a:stretch>
        </p:blipFill>
        <p:spPr>
          <a:xfrm>
            <a:off x="0" y="0"/>
            <a:ext cx="2698445" cy="6858000"/>
          </a:xfrm>
          <a:prstGeom prst="rect">
            <a:avLst/>
          </a:prstGeom>
        </p:spPr>
      </p:pic>
      <p:sp>
        <p:nvSpPr>
          <p:cNvPr id="3" name="TextBox 2">
            <a:extLst>
              <a:ext uri="{FF2B5EF4-FFF2-40B4-BE49-F238E27FC236}">
                <a16:creationId xmlns:a16="http://schemas.microsoft.com/office/drawing/2014/main" id="{0D174968-09E6-4A62-B2F2-B1655CE0A2F1}"/>
              </a:ext>
            </a:extLst>
          </p:cNvPr>
          <p:cNvSpPr txBox="1"/>
          <p:nvPr/>
        </p:nvSpPr>
        <p:spPr>
          <a:xfrm>
            <a:off x="3704205" y="902628"/>
            <a:ext cx="8256308" cy="4933054"/>
          </a:xfrm>
          <a:prstGeom prst="rect">
            <a:avLst/>
          </a:prstGeom>
          <a:noFill/>
        </p:spPr>
        <p:txBody>
          <a:bodyPr wrap="square" rtlCol="0">
            <a:spAutoFit/>
          </a:bodyPr>
          <a:lstStyle/>
          <a:p>
            <a:pPr algn="ctr" rtl="1"/>
            <a:r>
              <a:rPr lang="he-IL" sz="2400" b="1" dirty="0"/>
              <a:t>מיהם המתמודדים הטובים ביותר להיות </a:t>
            </a:r>
            <a:endParaRPr lang="en-US" sz="2400" b="1" dirty="0"/>
          </a:p>
          <a:p>
            <a:pPr algn="ctr" rtl="1"/>
            <a:r>
              <a:rPr lang="he-IL" sz="2400" b="1" dirty="0"/>
              <a:t>?</a:t>
            </a:r>
            <a:r>
              <a:rPr lang="en-US" sz="2400" b="1" dirty="0"/>
              <a:t>OUSIA</a:t>
            </a:r>
            <a:endParaRPr lang="he-IL" sz="2400" b="1" dirty="0"/>
          </a:p>
          <a:p>
            <a:pPr algn="ctr" rtl="1"/>
            <a:endParaRPr lang="he-IL" sz="2400" b="1" dirty="0"/>
          </a:p>
          <a:p>
            <a:pPr algn="ctr" rtl="1"/>
            <a:endParaRPr lang="he-IL" sz="2400" b="1" dirty="0"/>
          </a:p>
          <a:p>
            <a:pPr algn="ctr" rtl="1"/>
            <a:endParaRPr lang="he-IL" sz="2400" b="1" dirty="0"/>
          </a:p>
          <a:p>
            <a:pPr algn="ctr" rtl="1"/>
            <a:endParaRPr lang="he-IL" sz="2400" b="1" dirty="0"/>
          </a:p>
          <a:p>
            <a:pPr algn="ctr" rtl="1"/>
            <a:endParaRPr lang="he-IL" sz="2400" b="1" dirty="0"/>
          </a:p>
          <a:p>
            <a:pPr algn="ctr" rtl="1"/>
            <a:endParaRPr lang="he-IL" sz="2400" b="1" dirty="0"/>
          </a:p>
          <a:p>
            <a:pPr algn="ctr" rtl="1"/>
            <a:endParaRPr lang="he-IL" sz="2400" b="1" dirty="0"/>
          </a:p>
          <a:p>
            <a:pPr algn="ctr" rtl="1"/>
            <a:endParaRPr lang="he-IL" sz="2400" b="1" dirty="0"/>
          </a:p>
          <a:p>
            <a:pPr algn="ctr" rtl="1"/>
            <a:endParaRPr lang="he-IL" sz="2400" b="1" dirty="0"/>
          </a:p>
          <a:p>
            <a:pPr algn="ctr" rtl="1"/>
            <a:endParaRPr lang="he-IL" sz="2400" b="1" dirty="0"/>
          </a:p>
          <a:p>
            <a:pPr algn="ctr" rtl="1"/>
            <a:endParaRPr lang="en-IL" sz="2400" b="1" dirty="0"/>
          </a:p>
        </p:txBody>
      </p:sp>
      <p:grpSp>
        <p:nvGrpSpPr>
          <p:cNvPr id="33" name="Group 32">
            <a:extLst>
              <a:ext uri="{FF2B5EF4-FFF2-40B4-BE49-F238E27FC236}">
                <a16:creationId xmlns:a16="http://schemas.microsoft.com/office/drawing/2014/main" id="{5A22A8A4-9B6B-429D-9B09-17DE8735A2B5}"/>
              </a:ext>
            </a:extLst>
          </p:cNvPr>
          <p:cNvGrpSpPr/>
          <p:nvPr/>
        </p:nvGrpSpPr>
        <p:grpSpPr>
          <a:xfrm>
            <a:off x="5611685" y="4689188"/>
            <a:ext cx="4569655" cy="1944190"/>
            <a:chOff x="5673058" y="4866507"/>
            <a:chExt cx="4569655" cy="1944190"/>
          </a:xfrm>
        </p:grpSpPr>
        <p:cxnSp>
          <p:nvCxnSpPr>
            <p:cNvPr id="9" name="Straight Arrow Connector 8">
              <a:extLst>
                <a:ext uri="{FF2B5EF4-FFF2-40B4-BE49-F238E27FC236}">
                  <a16:creationId xmlns:a16="http://schemas.microsoft.com/office/drawing/2014/main" id="{AE3185E7-50FE-4E56-BEEE-B034535BF42A}"/>
                </a:ext>
              </a:extLst>
            </p:cNvPr>
            <p:cNvCxnSpPr>
              <a:cxnSpLocks/>
            </p:cNvCxnSpPr>
            <p:nvPr/>
          </p:nvCxnSpPr>
          <p:spPr>
            <a:xfrm flipH="1">
              <a:off x="6131930" y="4918997"/>
              <a:ext cx="1365796" cy="97501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FA15055-B7C2-40EF-BCC8-B09B91A50A29}"/>
                </a:ext>
              </a:extLst>
            </p:cNvPr>
            <p:cNvCxnSpPr>
              <a:cxnSpLocks/>
            </p:cNvCxnSpPr>
            <p:nvPr/>
          </p:nvCxnSpPr>
          <p:spPr>
            <a:xfrm>
              <a:off x="7821873" y="4866507"/>
              <a:ext cx="10486" cy="108369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0CF4C89-82A4-49B1-9CCD-58EDC885FD8C}"/>
                </a:ext>
              </a:extLst>
            </p:cNvPr>
            <p:cNvCxnSpPr>
              <a:cxnSpLocks/>
            </p:cNvCxnSpPr>
            <p:nvPr/>
          </p:nvCxnSpPr>
          <p:spPr>
            <a:xfrm>
              <a:off x="8156506" y="4918997"/>
              <a:ext cx="1315697" cy="9982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30E5CA5-8DF7-4406-A900-9D3DCB2EFC60}"/>
                </a:ext>
              </a:extLst>
            </p:cNvPr>
            <p:cNvSpPr txBox="1"/>
            <p:nvPr/>
          </p:nvSpPr>
          <p:spPr>
            <a:xfrm>
              <a:off x="5673058" y="5887367"/>
              <a:ext cx="917743" cy="923330"/>
            </a:xfrm>
            <a:prstGeom prst="rect">
              <a:avLst/>
            </a:prstGeom>
            <a:noFill/>
          </p:spPr>
          <p:txBody>
            <a:bodyPr wrap="square" rtlCol="0">
              <a:spAutoFit/>
            </a:bodyPr>
            <a:lstStyle/>
            <a:p>
              <a:pPr algn="ctr"/>
              <a:r>
                <a:rPr lang="he-IL" b="1" dirty="0"/>
                <a:t>צורה</a:t>
              </a:r>
            </a:p>
            <a:p>
              <a:pPr algn="ctr"/>
              <a:r>
                <a:rPr lang="en-US" b="1" dirty="0"/>
                <a:t>Form </a:t>
              </a:r>
              <a:endParaRPr lang="he-IL" b="1" dirty="0"/>
            </a:p>
            <a:p>
              <a:endParaRPr lang="en-IL" b="1" dirty="0"/>
            </a:p>
          </p:txBody>
        </p:sp>
        <p:sp>
          <p:nvSpPr>
            <p:cNvPr id="24" name="TextBox 23">
              <a:extLst>
                <a:ext uri="{FF2B5EF4-FFF2-40B4-BE49-F238E27FC236}">
                  <a16:creationId xmlns:a16="http://schemas.microsoft.com/office/drawing/2014/main" id="{9FD03B75-FAB4-4806-8FC0-982BF368751F}"/>
                </a:ext>
              </a:extLst>
            </p:cNvPr>
            <p:cNvSpPr txBox="1"/>
            <p:nvPr/>
          </p:nvSpPr>
          <p:spPr>
            <a:xfrm>
              <a:off x="7365834" y="5835681"/>
              <a:ext cx="1061358" cy="923330"/>
            </a:xfrm>
            <a:prstGeom prst="rect">
              <a:avLst/>
            </a:prstGeom>
            <a:noFill/>
          </p:spPr>
          <p:txBody>
            <a:bodyPr wrap="square" rtlCol="0">
              <a:spAutoFit/>
            </a:bodyPr>
            <a:lstStyle/>
            <a:p>
              <a:pPr algn="ctr"/>
              <a:r>
                <a:rPr lang="he-IL" b="1" dirty="0"/>
                <a:t>חומר</a:t>
              </a:r>
              <a:endParaRPr lang="el-GR" b="1" dirty="0"/>
            </a:p>
            <a:p>
              <a:pPr algn="ctr"/>
              <a:r>
                <a:rPr lang="en-US" b="1" dirty="0"/>
                <a:t>Matter </a:t>
              </a:r>
            </a:p>
            <a:p>
              <a:endParaRPr lang="en-IL" dirty="0"/>
            </a:p>
          </p:txBody>
        </p:sp>
        <p:sp>
          <p:nvSpPr>
            <p:cNvPr id="25" name="TextBox 24">
              <a:extLst>
                <a:ext uri="{FF2B5EF4-FFF2-40B4-BE49-F238E27FC236}">
                  <a16:creationId xmlns:a16="http://schemas.microsoft.com/office/drawing/2014/main" id="{5821F747-9E18-4E4B-8A76-53F861CA1999}"/>
                </a:ext>
              </a:extLst>
            </p:cNvPr>
            <p:cNvSpPr txBox="1"/>
            <p:nvPr/>
          </p:nvSpPr>
          <p:spPr>
            <a:xfrm>
              <a:off x="8838119" y="5955372"/>
              <a:ext cx="1404594" cy="646331"/>
            </a:xfrm>
            <a:prstGeom prst="rect">
              <a:avLst/>
            </a:prstGeom>
            <a:noFill/>
          </p:spPr>
          <p:txBody>
            <a:bodyPr wrap="square" rtlCol="0">
              <a:spAutoFit/>
            </a:bodyPr>
            <a:lstStyle/>
            <a:p>
              <a:pPr algn="ctr"/>
              <a:r>
                <a:rPr lang="he-IL" b="1" dirty="0"/>
                <a:t>התרכובת</a:t>
              </a:r>
              <a:endParaRPr lang="en-IL" dirty="0"/>
            </a:p>
            <a:p>
              <a:pPr algn="ctr"/>
              <a:r>
                <a:rPr lang="en-US" b="1" dirty="0"/>
                <a:t>Composite</a:t>
              </a:r>
            </a:p>
          </p:txBody>
        </p:sp>
      </p:grpSp>
    </p:spTree>
    <p:extLst>
      <p:ext uri="{BB962C8B-B14F-4D97-AF65-F5344CB8AC3E}">
        <p14:creationId xmlns:p14="http://schemas.microsoft.com/office/powerpoint/2010/main" val="404811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4545</TotalTime>
  <Words>634</Words>
  <Application>Microsoft Office PowerPoint</Application>
  <PresentationFormat>Widescreen</PresentationFormat>
  <Paragraphs>93</Paragraphs>
  <Slides>11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David</vt:lpstr>
      <vt:lpstr>GFS Porson</vt:lpstr>
      <vt:lpstr>Palatino Linotype</vt:lpstr>
      <vt:lpstr>Office Theme</vt:lpstr>
      <vt:lpstr>PowerPoint Presentation</vt:lpstr>
      <vt:lpstr>ΑΡΙΣΤΟΤΕΛΗΣ </vt:lpstr>
      <vt:lpstr>ΑΡΙΣΤΟΤΕΛΗΣ </vt:lpstr>
      <vt:lpstr>ΑΡΙΣΤΟΤΕΛΗΣ </vt:lpstr>
      <vt:lpstr>Katagoreuō                              Kategoria </vt:lpstr>
      <vt:lpstr>ΑΡΙΣΤΟΤΕΛΗΣ </vt:lpstr>
      <vt:lpstr>PowerPoint Presentation</vt:lpstr>
      <vt:lpstr>PowerPoint Presentation</vt:lpstr>
      <vt:lpstr>"לפילוסוף שייך לעיין בכל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אנדי גרמן</cp:lastModifiedBy>
  <cp:revision>161</cp:revision>
  <dcterms:created xsi:type="dcterms:W3CDTF">2020-03-16T20:46:23Z</dcterms:created>
  <dcterms:modified xsi:type="dcterms:W3CDTF">2023-05-09T08:56:51Z</dcterms:modified>
</cp:coreProperties>
</file>