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Lst>
  <p:notesMasterIdLst>
    <p:notesMasterId r:id="rId14"/>
  </p:notesMasterIdLst>
  <p:sldIdLst>
    <p:sldId id="259" r:id="rId2"/>
    <p:sldId id="344" r:id="rId3"/>
    <p:sldId id="323" r:id="rId4"/>
    <p:sldId id="330" r:id="rId5"/>
    <p:sldId id="341" r:id="rId6"/>
    <p:sldId id="331" r:id="rId7"/>
    <p:sldId id="345" r:id="rId8"/>
    <p:sldId id="346" r:id="rId9"/>
    <p:sldId id="347" r:id="rId10"/>
    <p:sldId id="348" r:id="rId11"/>
    <p:sldId id="349" r:id="rId12"/>
    <p:sldId id="351" r:id="rId13"/>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y German" initials="AG" lastIdx="1" clrIdx="0">
    <p:extLst>
      <p:ext uri="{19B8F6BF-5375-455C-9EA6-DF929625EA0E}">
        <p15:presenceInfo xmlns:p15="http://schemas.microsoft.com/office/powerpoint/2012/main" userId="05ae5c36d565a09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664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7F276B-D756-4400-843A-4750C1B8EC4C}" type="datetimeFigureOut">
              <a:rPr lang="x-none" smtClean="0"/>
              <a:t>21/11/2022</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66AAB4-F6CE-43C3-B8E2-F4209171FCC9}" type="slidenum">
              <a:rPr lang="x-none" smtClean="0"/>
              <a:t>‹#›</a:t>
            </a:fld>
            <a:endParaRPr lang="x-none"/>
          </a:p>
        </p:txBody>
      </p:sp>
    </p:spTree>
    <p:extLst>
      <p:ext uri="{BB962C8B-B14F-4D97-AF65-F5344CB8AC3E}">
        <p14:creationId xmlns:p14="http://schemas.microsoft.com/office/powerpoint/2010/main" val="1456689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66AAB4-F6CE-43C3-B8E2-F4209171FCC9}" type="slidenum">
              <a:rPr lang="x-none" smtClean="0"/>
              <a:t>4</a:t>
            </a:fld>
            <a:endParaRPr lang="x-none"/>
          </a:p>
        </p:txBody>
      </p:sp>
    </p:spTree>
    <p:extLst>
      <p:ext uri="{BB962C8B-B14F-4D97-AF65-F5344CB8AC3E}">
        <p14:creationId xmlns:p14="http://schemas.microsoft.com/office/powerpoint/2010/main" val="2489560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A9E2-D8BF-45FD-8A6D-C91299852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7DC11CBB-9938-4F59-96FC-34F5D87FB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B7201CB2-EBC4-4DE6-8BE7-9B23019DF5BB}"/>
              </a:ext>
            </a:extLst>
          </p:cNvPr>
          <p:cNvSpPr>
            <a:spLocks noGrp="1"/>
          </p:cNvSpPr>
          <p:nvPr>
            <p:ph type="dt" sz="half" idx="10"/>
          </p:nvPr>
        </p:nvSpPr>
        <p:spPr/>
        <p:txBody>
          <a:bodyPr/>
          <a:lstStyle/>
          <a:p>
            <a:fld id="{F82CE9E8-7562-4D0A-9B4B-955B156BD39A}" type="datetimeFigureOut">
              <a:rPr lang="x-none" smtClean="0"/>
              <a:t>21/11/2022</a:t>
            </a:fld>
            <a:endParaRPr lang="x-none"/>
          </a:p>
        </p:txBody>
      </p:sp>
      <p:sp>
        <p:nvSpPr>
          <p:cNvPr id="5" name="Footer Placeholder 4">
            <a:extLst>
              <a:ext uri="{FF2B5EF4-FFF2-40B4-BE49-F238E27FC236}">
                <a16:creationId xmlns:a16="http://schemas.microsoft.com/office/drawing/2014/main" id="{4506C053-F5C9-4365-8A34-F4B3D8B4559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CEEA90CA-B63F-4A19-8242-63FB25B72795}"/>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84295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255D-A716-44A4-9E71-69C8A6570E8B}"/>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E7B0EC5B-0153-4BD6-8F34-3282909DA5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9E45C051-ACE9-4061-9F17-D2009CFE6AC0}"/>
              </a:ext>
            </a:extLst>
          </p:cNvPr>
          <p:cNvSpPr>
            <a:spLocks noGrp="1"/>
          </p:cNvSpPr>
          <p:nvPr>
            <p:ph type="dt" sz="half" idx="10"/>
          </p:nvPr>
        </p:nvSpPr>
        <p:spPr/>
        <p:txBody>
          <a:bodyPr/>
          <a:lstStyle/>
          <a:p>
            <a:fld id="{F82CE9E8-7562-4D0A-9B4B-955B156BD39A}" type="datetimeFigureOut">
              <a:rPr lang="x-none" smtClean="0"/>
              <a:t>21/11/2022</a:t>
            </a:fld>
            <a:endParaRPr lang="x-none"/>
          </a:p>
        </p:txBody>
      </p:sp>
      <p:sp>
        <p:nvSpPr>
          <p:cNvPr id="5" name="Footer Placeholder 4">
            <a:extLst>
              <a:ext uri="{FF2B5EF4-FFF2-40B4-BE49-F238E27FC236}">
                <a16:creationId xmlns:a16="http://schemas.microsoft.com/office/drawing/2014/main" id="{A600B1ED-EC5C-44DF-A870-5B38220D391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D6897BD9-8644-4538-BB76-9FAAC220D8DC}"/>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712121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07D3-0219-4FBF-9A9F-34BDF97045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76853E01-3CAD-4DBB-8823-DE891A5688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5A88E72-B718-4DB1-AB91-329B9F8BE32E}"/>
              </a:ext>
            </a:extLst>
          </p:cNvPr>
          <p:cNvSpPr>
            <a:spLocks noGrp="1"/>
          </p:cNvSpPr>
          <p:nvPr>
            <p:ph type="dt" sz="half" idx="10"/>
          </p:nvPr>
        </p:nvSpPr>
        <p:spPr/>
        <p:txBody>
          <a:bodyPr/>
          <a:lstStyle/>
          <a:p>
            <a:fld id="{F82CE9E8-7562-4D0A-9B4B-955B156BD39A}" type="datetimeFigureOut">
              <a:rPr lang="x-none" smtClean="0"/>
              <a:t>21/11/2022</a:t>
            </a:fld>
            <a:endParaRPr lang="x-none"/>
          </a:p>
        </p:txBody>
      </p:sp>
      <p:sp>
        <p:nvSpPr>
          <p:cNvPr id="5" name="Footer Placeholder 4">
            <a:extLst>
              <a:ext uri="{FF2B5EF4-FFF2-40B4-BE49-F238E27FC236}">
                <a16:creationId xmlns:a16="http://schemas.microsoft.com/office/drawing/2014/main" id="{0781434E-08DE-4C9A-AC11-A2EC68E19B4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5AF23E6-4B20-4BE8-9B11-8CC7BCC9B9E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21405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8AEC-A9E6-4A98-8833-49571417B77F}"/>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3DCA29CC-4495-49A5-A0C5-D6F5C51C58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F78727C4-1E9A-4649-B987-214036A092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6129D89F-8645-4116-9A01-727E38A5F6B3}"/>
              </a:ext>
            </a:extLst>
          </p:cNvPr>
          <p:cNvSpPr>
            <a:spLocks noGrp="1"/>
          </p:cNvSpPr>
          <p:nvPr>
            <p:ph type="dt" sz="half" idx="10"/>
          </p:nvPr>
        </p:nvSpPr>
        <p:spPr/>
        <p:txBody>
          <a:bodyPr/>
          <a:lstStyle/>
          <a:p>
            <a:fld id="{F82CE9E8-7562-4D0A-9B4B-955B156BD39A}" type="datetimeFigureOut">
              <a:rPr lang="x-none" smtClean="0"/>
              <a:t>21/11/2022</a:t>
            </a:fld>
            <a:endParaRPr lang="x-none"/>
          </a:p>
        </p:txBody>
      </p:sp>
      <p:sp>
        <p:nvSpPr>
          <p:cNvPr id="6" name="Footer Placeholder 5">
            <a:extLst>
              <a:ext uri="{FF2B5EF4-FFF2-40B4-BE49-F238E27FC236}">
                <a16:creationId xmlns:a16="http://schemas.microsoft.com/office/drawing/2014/main" id="{5A0AAFE5-5299-45CC-AF40-FD370E452DCB}"/>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A02B07C7-3684-421E-9F36-F0B2E50BFE27}"/>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4943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F28-652F-4412-B10C-F4596F4F5FF0}"/>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CE35C246-2833-476D-842F-BA8A2176B7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9C36EE-BFE3-4EE2-9AC7-3D935E2D5A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F296FFAB-6C3D-46F8-8CA3-2D9A00971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7CAEB3-1F56-4CF7-B274-498C08E44E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1724ADD1-B5FC-4F6A-955C-4D104E029DC2}"/>
              </a:ext>
            </a:extLst>
          </p:cNvPr>
          <p:cNvSpPr>
            <a:spLocks noGrp="1"/>
          </p:cNvSpPr>
          <p:nvPr>
            <p:ph type="dt" sz="half" idx="10"/>
          </p:nvPr>
        </p:nvSpPr>
        <p:spPr/>
        <p:txBody>
          <a:bodyPr/>
          <a:lstStyle/>
          <a:p>
            <a:fld id="{F82CE9E8-7562-4D0A-9B4B-955B156BD39A}" type="datetimeFigureOut">
              <a:rPr lang="x-none" smtClean="0"/>
              <a:t>21/11/2022</a:t>
            </a:fld>
            <a:endParaRPr lang="x-none"/>
          </a:p>
        </p:txBody>
      </p:sp>
      <p:sp>
        <p:nvSpPr>
          <p:cNvPr id="8" name="Footer Placeholder 7">
            <a:extLst>
              <a:ext uri="{FF2B5EF4-FFF2-40B4-BE49-F238E27FC236}">
                <a16:creationId xmlns:a16="http://schemas.microsoft.com/office/drawing/2014/main" id="{8E6F4DD9-5F13-4C6A-B96C-9659B199DFCE}"/>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1B51DCCF-1285-45A6-BACF-3CF9F7130B1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1548383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9FFD-334E-4037-95A1-66C8B88482E5}"/>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2582E94F-E88C-4BF6-A534-0538C56D4B10}"/>
              </a:ext>
            </a:extLst>
          </p:cNvPr>
          <p:cNvSpPr>
            <a:spLocks noGrp="1"/>
          </p:cNvSpPr>
          <p:nvPr>
            <p:ph type="dt" sz="half" idx="10"/>
          </p:nvPr>
        </p:nvSpPr>
        <p:spPr/>
        <p:txBody>
          <a:bodyPr/>
          <a:lstStyle/>
          <a:p>
            <a:fld id="{F82CE9E8-7562-4D0A-9B4B-955B156BD39A}" type="datetimeFigureOut">
              <a:rPr lang="x-none" smtClean="0"/>
              <a:t>21/11/2022</a:t>
            </a:fld>
            <a:endParaRPr lang="x-none"/>
          </a:p>
        </p:txBody>
      </p:sp>
      <p:sp>
        <p:nvSpPr>
          <p:cNvPr id="4" name="Footer Placeholder 3">
            <a:extLst>
              <a:ext uri="{FF2B5EF4-FFF2-40B4-BE49-F238E27FC236}">
                <a16:creationId xmlns:a16="http://schemas.microsoft.com/office/drawing/2014/main" id="{D65702D5-DE6F-45E6-A397-6F1B81AD465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E794BDE5-5FAD-4302-B527-19FB518D0238}"/>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9239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D01C2-90FB-4DE6-B5BE-4A35EE277E0A}"/>
              </a:ext>
            </a:extLst>
          </p:cNvPr>
          <p:cNvSpPr>
            <a:spLocks noGrp="1"/>
          </p:cNvSpPr>
          <p:nvPr>
            <p:ph type="dt" sz="half" idx="10"/>
          </p:nvPr>
        </p:nvSpPr>
        <p:spPr/>
        <p:txBody>
          <a:bodyPr/>
          <a:lstStyle/>
          <a:p>
            <a:fld id="{F82CE9E8-7562-4D0A-9B4B-955B156BD39A}" type="datetimeFigureOut">
              <a:rPr lang="x-none" smtClean="0"/>
              <a:t>21/11/2022</a:t>
            </a:fld>
            <a:endParaRPr lang="x-none"/>
          </a:p>
        </p:txBody>
      </p:sp>
      <p:sp>
        <p:nvSpPr>
          <p:cNvPr id="3" name="Footer Placeholder 2">
            <a:extLst>
              <a:ext uri="{FF2B5EF4-FFF2-40B4-BE49-F238E27FC236}">
                <a16:creationId xmlns:a16="http://schemas.microsoft.com/office/drawing/2014/main" id="{E1DE07E1-5F3F-4BCA-9815-1E76501375B0}"/>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B5425626-F060-4F54-81CC-FD2C9C7B4184}"/>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0179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3D96-CF71-4870-9BD8-DD915FA86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C64C01CF-5DED-4548-87F5-95152067A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032B23D8-1633-4683-A077-AFCC29B8C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101948-931B-4EE0-99BD-5C30B34BA700}"/>
              </a:ext>
            </a:extLst>
          </p:cNvPr>
          <p:cNvSpPr>
            <a:spLocks noGrp="1"/>
          </p:cNvSpPr>
          <p:nvPr>
            <p:ph type="dt" sz="half" idx="10"/>
          </p:nvPr>
        </p:nvSpPr>
        <p:spPr/>
        <p:txBody>
          <a:bodyPr/>
          <a:lstStyle/>
          <a:p>
            <a:fld id="{F82CE9E8-7562-4D0A-9B4B-955B156BD39A}" type="datetimeFigureOut">
              <a:rPr lang="x-none" smtClean="0"/>
              <a:t>21/11/2022</a:t>
            </a:fld>
            <a:endParaRPr lang="x-none"/>
          </a:p>
        </p:txBody>
      </p:sp>
      <p:sp>
        <p:nvSpPr>
          <p:cNvPr id="6" name="Footer Placeholder 5">
            <a:extLst>
              <a:ext uri="{FF2B5EF4-FFF2-40B4-BE49-F238E27FC236}">
                <a16:creationId xmlns:a16="http://schemas.microsoft.com/office/drawing/2014/main" id="{1AFB6BDF-C237-475C-9CB4-E7F5B83AC0B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880C353E-1ECC-49D1-A38B-A4DC2E3E2E70}"/>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89611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030F-EEE1-428F-8047-1CD16A083B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F4E570DB-34F4-4C87-8B60-6728C3C522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7C7F6316-FA70-4757-B9A8-3534BC8F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BB3667F-649C-4E5A-A035-8C4A0F87100C}"/>
              </a:ext>
            </a:extLst>
          </p:cNvPr>
          <p:cNvSpPr>
            <a:spLocks noGrp="1"/>
          </p:cNvSpPr>
          <p:nvPr>
            <p:ph type="dt" sz="half" idx="10"/>
          </p:nvPr>
        </p:nvSpPr>
        <p:spPr/>
        <p:txBody>
          <a:bodyPr/>
          <a:lstStyle/>
          <a:p>
            <a:fld id="{F82CE9E8-7562-4D0A-9B4B-955B156BD39A}" type="datetimeFigureOut">
              <a:rPr lang="x-none" smtClean="0"/>
              <a:t>21/11/2022</a:t>
            </a:fld>
            <a:endParaRPr lang="x-none"/>
          </a:p>
        </p:txBody>
      </p:sp>
      <p:sp>
        <p:nvSpPr>
          <p:cNvPr id="6" name="Footer Placeholder 5">
            <a:extLst>
              <a:ext uri="{FF2B5EF4-FFF2-40B4-BE49-F238E27FC236}">
                <a16:creationId xmlns:a16="http://schemas.microsoft.com/office/drawing/2014/main" id="{5CBC5013-4230-4E9B-9B12-1CFC2A3BF6EF}"/>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66E2CF8E-4918-4600-A517-F9A7878EB859}"/>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5317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1B-C022-44A7-B93E-1FAEA816D1B9}"/>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6D4B1F4A-5C04-4F16-88F3-B43D28E1E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13C7F35-41F0-4DE9-A043-B775E4D8B874}"/>
              </a:ext>
            </a:extLst>
          </p:cNvPr>
          <p:cNvSpPr>
            <a:spLocks noGrp="1"/>
          </p:cNvSpPr>
          <p:nvPr>
            <p:ph type="dt" sz="half" idx="10"/>
          </p:nvPr>
        </p:nvSpPr>
        <p:spPr/>
        <p:txBody>
          <a:bodyPr/>
          <a:lstStyle/>
          <a:p>
            <a:fld id="{F82CE9E8-7562-4D0A-9B4B-955B156BD39A}" type="datetimeFigureOut">
              <a:rPr lang="x-none" smtClean="0"/>
              <a:t>21/11/2022</a:t>
            </a:fld>
            <a:endParaRPr lang="x-none"/>
          </a:p>
        </p:txBody>
      </p:sp>
      <p:sp>
        <p:nvSpPr>
          <p:cNvPr id="5" name="Footer Placeholder 4">
            <a:extLst>
              <a:ext uri="{FF2B5EF4-FFF2-40B4-BE49-F238E27FC236}">
                <a16:creationId xmlns:a16="http://schemas.microsoft.com/office/drawing/2014/main" id="{6B3E9425-00F6-4A26-A8B9-2B4222122635}"/>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0AE29B8-CEB0-47EE-8745-13B42F508953}"/>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7015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B3CAA-4B21-4CB6-AA14-E3FDD179FF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27E76884-F036-493D-85D3-43C2B80620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BBED8317-D423-4F28-9661-74FB8A8079F9}"/>
              </a:ext>
            </a:extLst>
          </p:cNvPr>
          <p:cNvSpPr>
            <a:spLocks noGrp="1"/>
          </p:cNvSpPr>
          <p:nvPr>
            <p:ph type="dt" sz="half" idx="10"/>
          </p:nvPr>
        </p:nvSpPr>
        <p:spPr/>
        <p:txBody>
          <a:bodyPr/>
          <a:lstStyle/>
          <a:p>
            <a:fld id="{F82CE9E8-7562-4D0A-9B4B-955B156BD39A}" type="datetimeFigureOut">
              <a:rPr lang="x-none" smtClean="0"/>
              <a:t>21/11/2022</a:t>
            </a:fld>
            <a:endParaRPr lang="x-none"/>
          </a:p>
        </p:txBody>
      </p:sp>
      <p:sp>
        <p:nvSpPr>
          <p:cNvPr id="5" name="Footer Placeholder 4">
            <a:extLst>
              <a:ext uri="{FF2B5EF4-FFF2-40B4-BE49-F238E27FC236}">
                <a16:creationId xmlns:a16="http://schemas.microsoft.com/office/drawing/2014/main" id="{316938C4-DEBF-4513-A4BD-5836E880A18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0447671-B310-44E5-A299-E2DBB153EAA6}"/>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032266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35235F-A085-477E-8234-48C94FE78E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51648506-8D3D-487B-8467-07E2177531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57DEBE27-1BAD-47DC-B3D0-7C1255401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CE9E8-7562-4D0A-9B4B-955B156BD39A}" type="datetimeFigureOut">
              <a:rPr lang="x-none" smtClean="0"/>
              <a:t>21/11/2022</a:t>
            </a:fld>
            <a:endParaRPr lang="x-none"/>
          </a:p>
        </p:txBody>
      </p:sp>
      <p:sp>
        <p:nvSpPr>
          <p:cNvPr id="5" name="Footer Placeholder 4">
            <a:extLst>
              <a:ext uri="{FF2B5EF4-FFF2-40B4-BE49-F238E27FC236}">
                <a16:creationId xmlns:a16="http://schemas.microsoft.com/office/drawing/2014/main" id="{6667EAF0-7A76-4025-BED7-890323BB2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93CF55F4-3BE7-4340-B678-EA5748C50A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1D229-6CB8-44D8-BA5B-6FE6B934DDE6}" type="slidenum">
              <a:rPr lang="x-none" smtClean="0"/>
              <a:t>‹#›</a:t>
            </a:fld>
            <a:endParaRPr lang="x-none"/>
          </a:p>
        </p:txBody>
      </p:sp>
    </p:spTree>
    <p:extLst>
      <p:ext uri="{BB962C8B-B14F-4D97-AF65-F5344CB8AC3E}">
        <p14:creationId xmlns:p14="http://schemas.microsoft.com/office/powerpoint/2010/main" val="1494885374"/>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1294362" y="160256"/>
            <a:ext cx="9603275" cy="527901"/>
          </a:xfrm>
        </p:spPr>
        <p:txBody>
          <a:bodyPr>
            <a:noAutofit/>
          </a:bodyPr>
          <a:lstStyle/>
          <a:p>
            <a:pPr algn="ctr"/>
            <a:r>
              <a:rPr lang="he-IL" sz="2800" b="1" dirty="0">
                <a:latin typeface="David" panose="020E0502060401010101" pitchFamily="34" charset="-79"/>
                <a:cs typeface="David" panose="020E0502060401010101" pitchFamily="34" charset="-79"/>
              </a:rPr>
              <a:t>מבוא לפילוסופיה יוונית – סמסטר סתיו</a:t>
            </a:r>
            <a:endParaRPr lang="x-none" sz="2800" b="1" dirty="0">
              <a:latin typeface="David" panose="020E0502060401010101" pitchFamily="34" charset="-79"/>
              <a:cs typeface="David" panose="020E0502060401010101" pitchFamily="34" charset="-79"/>
            </a:endParaRPr>
          </a:p>
        </p:txBody>
      </p:sp>
      <p:sp>
        <p:nvSpPr>
          <p:cNvPr id="9" name="Content Placeholder 8">
            <a:extLst>
              <a:ext uri="{FF2B5EF4-FFF2-40B4-BE49-F238E27FC236}">
                <a16:creationId xmlns:a16="http://schemas.microsoft.com/office/drawing/2014/main" id="{F5CDDCA6-AAB3-4AAE-BDDE-118E273BC5CC}"/>
              </a:ext>
            </a:extLst>
          </p:cNvPr>
          <p:cNvSpPr>
            <a:spLocks noGrp="1"/>
          </p:cNvSpPr>
          <p:nvPr>
            <p:ph idx="1"/>
          </p:nvPr>
        </p:nvSpPr>
        <p:spPr>
          <a:xfrm>
            <a:off x="1168775" y="955040"/>
            <a:ext cx="10341353" cy="5285505"/>
          </a:xfrm>
        </p:spPr>
        <p:txBody>
          <a:bodyPr>
            <a:normAutofit fontScale="70000" lnSpcReduction="20000"/>
          </a:bodyPr>
          <a:lstStyle/>
          <a:p>
            <a:pPr marL="0" indent="0" algn="ctr" rtl="1">
              <a:buNone/>
            </a:pPr>
            <a:r>
              <a:rPr lang="he-IL" sz="3400" b="1" dirty="0">
                <a:latin typeface="David" panose="020E0502060401010101" pitchFamily="34" charset="-79"/>
                <a:cs typeface="David" panose="020E0502060401010101" pitchFamily="34" charset="-79"/>
              </a:rPr>
              <a:t> מבנה השיעור</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ההוגים המטריאליסטים ביוון – </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שאלתם המרכזית בעקבות </a:t>
            </a:r>
            <a:r>
              <a:rPr lang="he-IL" sz="3000" b="1" dirty="0" err="1">
                <a:latin typeface="David" panose="020E0502060401010101" pitchFamily="34" charset="-79"/>
                <a:cs typeface="David" panose="020E0502060401010101" pitchFamily="34" charset="-79"/>
              </a:rPr>
              <a:t>פארמנידס</a:t>
            </a:r>
            <a:endParaRPr lang="en-US" sz="3000" b="1" dirty="0">
              <a:latin typeface="David" panose="020E0502060401010101" pitchFamily="34" charset="-79"/>
              <a:cs typeface="David" panose="020E0502060401010101" pitchFamily="34" charset="-79"/>
            </a:endParaRPr>
          </a:p>
          <a:p>
            <a:pPr marL="457200" indent="-457200" algn="r" rtl="1">
              <a:buFont typeface="+mj-lt"/>
              <a:buAutoNum type="arabicPeriod"/>
            </a:pPr>
            <a:r>
              <a:rPr lang="he-IL" sz="3400" b="1" dirty="0" err="1">
                <a:latin typeface="David" panose="020E0502060401010101" pitchFamily="34" charset="-79"/>
                <a:cs typeface="David" panose="020E0502060401010101" pitchFamily="34" charset="-79"/>
              </a:rPr>
              <a:t>אמפדוקליס</a:t>
            </a:r>
            <a:endParaRPr lang="he-IL" sz="3400" b="1" dirty="0">
              <a:latin typeface="David" panose="020E0502060401010101" pitchFamily="34" charset="-79"/>
              <a:cs typeface="David" panose="020E0502060401010101" pitchFamily="34" charset="-79"/>
            </a:endParaRP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ריבוי הראשיות וביטול הריק וההתהוות </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"אהבה" ו"שנאה"</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אבולוציית המינים?</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בעיית מעמד הצורה והלוגוס אצל </a:t>
            </a:r>
            <a:r>
              <a:rPr lang="he-IL" sz="3000" b="1" dirty="0" err="1">
                <a:latin typeface="David" panose="020E0502060401010101" pitchFamily="34" charset="-79"/>
                <a:cs typeface="David" panose="020E0502060401010101" pitchFamily="34" charset="-79"/>
              </a:rPr>
              <a:t>אמפדוקלס</a:t>
            </a:r>
            <a:r>
              <a:rPr lang="he-IL" sz="3000" b="1" dirty="0">
                <a:latin typeface="David" panose="020E0502060401010101" pitchFamily="34" charset="-79"/>
                <a:cs typeface="David" panose="020E0502060401010101" pitchFamily="34" charset="-79"/>
              </a:rPr>
              <a:t> - ביקורתו של אריסטו</a:t>
            </a:r>
          </a:p>
          <a:p>
            <a:pPr marL="457200" indent="-457200" algn="r" rtl="1">
              <a:buFont typeface="+mj-lt"/>
              <a:buAutoNum type="arabicPeriod"/>
            </a:pPr>
            <a:r>
              <a:rPr lang="he-IL" sz="3400" b="1" dirty="0" err="1">
                <a:latin typeface="David" panose="020E0502060401010101" pitchFamily="34" charset="-79"/>
                <a:cs typeface="David" panose="020E0502060401010101" pitchFamily="34" charset="-79"/>
              </a:rPr>
              <a:t>אנאקסאגוראס</a:t>
            </a:r>
            <a:endParaRPr lang="he-IL" sz="3400" b="1" dirty="0">
              <a:latin typeface="David" panose="020E0502060401010101" pitchFamily="34" charset="-79"/>
              <a:cs typeface="David" panose="020E0502060401010101" pitchFamily="34" charset="-79"/>
            </a:endParaRP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עקרון "הכל בכל" ותורת "שוויון-החלקים"</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השכל</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ההוגים </a:t>
            </a:r>
            <a:r>
              <a:rPr lang="he-IL" sz="3400" b="1" dirty="0" err="1">
                <a:latin typeface="David" panose="020E0502060401010101" pitchFamily="34" charset="-79"/>
                <a:cs typeface="David" panose="020E0502060401010101" pitchFamily="34" charset="-79"/>
              </a:rPr>
              <a:t>האטומיסטים</a:t>
            </a:r>
            <a:r>
              <a:rPr lang="he-IL" sz="3400" b="1" dirty="0">
                <a:latin typeface="David" panose="020E0502060401010101" pitchFamily="34" charset="-79"/>
                <a:cs typeface="David" panose="020E0502060401010101" pitchFamily="34" charset="-79"/>
              </a:rPr>
              <a:t> – </a:t>
            </a:r>
            <a:r>
              <a:rPr lang="he-IL" sz="3400" b="1" dirty="0" err="1">
                <a:latin typeface="David" panose="020E0502060401010101" pitchFamily="34" charset="-79"/>
                <a:cs typeface="David" panose="020E0502060401010101" pitchFamily="34" charset="-79"/>
              </a:rPr>
              <a:t>לויקיפוס</a:t>
            </a:r>
            <a:r>
              <a:rPr lang="he-IL" sz="3400" b="1" dirty="0">
                <a:latin typeface="David" panose="020E0502060401010101" pitchFamily="34" charset="-79"/>
                <a:cs typeface="David" panose="020E0502060401010101" pitchFamily="34" charset="-79"/>
              </a:rPr>
              <a:t> </a:t>
            </a:r>
            <a:r>
              <a:rPr lang="he-IL" sz="3400" b="1" dirty="0" err="1">
                <a:latin typeface="David" panose="020E0502060401010101" pitchFamily="34" charset="-79"/>
                <a:cs typeface="David" panose="020E0502060401010101" pitchFamily="34" charset="-79"/>
              </a:rPr>
              <a:t>ודימוקריטוס</a:t>
            </a:r>
            <a:endParaRPr lang="he-IL" sz="3400" b="1" dirty="0">
              <a:latin typeface="David" panose="020E0502060401010101" pitchFamily="34" charset="-79"/>
              <a:cs typeface="David" panose="020E0502060401010101" pitchFamily="34" charset="-79"/>
            </a:endParaRP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אטומים וריק</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התהוות והמערבולת</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ריבוי עולמות?</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היומרות של הפרויקט המטריאליסטי</a:t>
            </a:r>
          </a:p>
          <a:p>
            <a:pPr marL="0" indent="0" algn="r" rtl="1">
              <a:buNone/>
            </a:pPr>
            <a:endParaRPr lang="he-IL" b="1" dirty="0">
              <a:latin typeface="David" panose="020E0502060401010101" pitchFamily="34" charset="-79"/>
              <a:cs typeface="David" panose="020E0502060401010101" pitchFamily="34" charset="-79"/>
            </a:endParaRPr>
          </a:p>
          <a:p>
            <a:pPr algn="r" rtl="1"/>
            <a:endParaRPr lang="he-IL" b="1" dirty="0">
              <a:latin typeface="David" panose="020E0502060401010101" pitchFamily="34" charset="-79"/>
              <a:cs typeface="David" panose="020E0502060401010101" pitchFamily="34" charset="-79"/>
            </a:endParaRPr>
          </a:p>
        </p:txBody>
      </p:sp>
      <p:pic>
        <p:nvPicPr>
          <p:cNvPr id="4" name="Picture 3">
            <a:extLst>
              <a:ext uri="{FF2B5EF4-FFF2-40B4-BE49-F238E27FC236}">
                <a16:creationId xmlns:a16="http://schemas.microsoft.com/office/drawing/2014/main" id="{7FBD7104-28D8-4A32-A5E3-9A9A20D1D3BA}"/>
              </a:ext>
            </a:extLst>
          </p:cNvPr>
          <p:cNvPicPr>
            <a:picLocks noChangeAspect="1"/>
          </p:cNvPicPr>
          <p:nvPr/>
        </p:nvPicPr>
        <p:blipFill>
          <a:blip r:embed="rId3"/>
          <a:stretch>
            <a:fillRect/>
          </a:stretch>
        </p:blipFill>
        <p:spPr>
          <a:xfrm>
            <a:off x="0" y="6070862"/>
            <a:ext cx="787138" cy="787138"/>
          </a:xfrm>
          <a:prstGeom prst="rect">
            <a:avLst/>
          </a:prstGeom>
        </p:spPr>
      </p:pic>
    </p:spTree>
    <p:extLst>
      <p:ext uri="{BB962C8B-B14F-4D97-AF65-F5344CB8AC3E}">
        <p14:creationId xmlns:p14="http://schemas.microsoft.com/office/powerpoint/2010/main" val="3846930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FFB235-7BC5-4300-ADAE-83C0044F7B35}"/>
              </a:ext>
            </a:extLst>
          </p:cNvPr>
          <p:cNvPicPr>
            <a:picLocks noChangeAspect="1"/>
          </p:cNvPicPr>
          <p:nvPr/>
        </p:nvPicPr>
        <p:blipFill>
          <a:blip r:embed="rId3"/>
          <a:stretch>
            <a:fillRect/>
          </a:stretch>
        </p:blipFill>
        <p:spPr>
          <a:xfrm>
            <a:off x="2810053" y="930444"/>
            <a:ext cx="6571890" cy="5527446"/>
          </a:xfrm>
          <a:prstGeom prst="rect">
            <a:avLst/>
          </a:prstGeom>
        </p:spPr>
      </p:pic>
      <p:sp>
        <p:nvSpPr>
          <p:cNvPr id="3" name="TextBox 2">
            <a:extLst>
              <a:ext uri="{FF2B5EF4-FFF2-40B4-BE49-F238E27FC236}">
                <a16:creationId xmlns:a16="http://schemas.microsoft.com/office/drawing/2014/main" id="{0DAD506A-F1BF-43E5-885E-737EC6BDC536}"/>
              </a:ext>
            </a:extLst>
          </p:cNvPr>
          <p:cNvSpPr txBox="1"/>
          <p:nvPr/>
        </p:nvSpPr>
        <p:spPr>
          <a:xfrm>
            <a:off x="1552280" y="69858"/>
            <a:ext cx="9087439" cy="400110"/>
          </a:xfrm>
          <a:prstGeom prst="rect">
            <a:avLst/>
          </a:prstGeom>
          <a:noFill/>
        </p:spPr>
        <p:txBody>
          <a:bodyPr wrap="square" rtlCol="0">
            <a:spAutoFit/>
          </a:bodyPr>
          <a:lstStyle/>
          <a:p>
            <a:pPr algn="ctr" rtl="1"/>
            <a:r>
              <a:rPr lang="he-IL" sz="2000" b="1" dirty="0">
                <a:latin typeface="David" panose="020E0502060401010101" pitchFamily="34" charset="-79"/>
                <a:cs typeface="David" panose="020E0502060401010101" pitchFamily="34" charset="-79"/>
              </a:rPr>
              <a:t>השאלה המרכזית של ההוגים המטריאליסטיים :</a:t>
            </a:r>
            <a:endParaRPr lang="x-none" sz="2000" b="1" dirty="0">
              <a:latin typeface="David" panose="020E0502060401010101" pitchFamily="34" charset="-79"/>
              <a:cs typeface="David" panose="020E0502060401010101" pitchFamily="34" charset="-79"/>
            </a:endParaRPr>
          </a:p>
        </p:txBody>
      </p:sp>
      <p:sp>
        <p:nvSpPr>
          <p:cNvPr id="4" name="TextBox 3">
            <a:extLst>
              <a:ext uri="{FF2B5EF4-FFF2-40B4-BE49-F238E27FC236}">
                <a16:creationId xmlns:a16="http://schemas.microsoft.com/office/drawing/2014/main" id="{221DD64C-7928-46A2-9578-1963FAAF7E8F}"/>
              </a:ext>
            </a:extLst>
          </p:cNvPr>
          <p:cNvSpPr txBox="1"/>
          <p:nvPr/>
        </p:nvSpPr>
        <p:spPr>
          <a:xfrm>
            <a:off x="2000051" y="519534"/>
            <a:ext cx="8191893" cy="400110"/>
          </a:xfrm>
          <a:prstGeom prst="rect">
            <a:avLst/>
          </a:prstGeom>
          <a:noFill/>
        </p:spPr>
        <p:txBody>
          <a:bodyPr wrap="square" rtlCol="0">
            <a:spAutoFit/>
          </a:bodyPr>
          <a:lstStyle/>
          <a:p>
            <a:pPr algn="ctr" rtl="1"/>
            <a:r>
              <a:rPr lang="he-IL" sz="2000" b="1" dirty="0">
                <a:latin typeface="David" panose="020E0502060401010101" pitchFamily="34" charset="-79"/>
                <a:cs typeface="David" panose="020E0502060401010101" pitchFamily="34" charset="-79"/>
              </a:rPr>
              <a:t>כיצד יתכן דיבור תבוני על הקוסמוס בצל הקביעות של </a:t>
            </a:r>
            <a:r>
              <a:rPr lang="he-IL" sz="2000" b="1" dirty="0" err="1">
                <a:latin typeface="David" panose="020E0502060401010101" pitchFamily="34" charset="-79"/>
                <a:cs typeface="David" panose="020E0502060401010101" pitchFamily="34" charset="-79"/>
              </a:rPr>
              <a:t>פארמנידס</a:t>
            </a:r>
            <a:r>
              <a:rPr lang="he-IL" sz="2000" b="1" dirty="0">
                <a:latin typeface="David" panose="020E0502060401010101" pitchFamily="34" charset="-79"/>
                <a:cs typeface="David" panose="020E0502060401010101" pitchFamily="34" charset="-79"/>
              </a:rPr>
              <a:t> על שלילה והוויה?</a:t>
            </a:r>
            <a:endParaRPr lang="x-none" sz="2000" b="1" dirty="0">
              <a:latin typeface="David" panose="020E0502060401010101" pitchFamily="34" charset="-79"/>
              <a:cs typeface="David" panose="020E0502060401010101" pitchFamily="34" charset="-79"/>
            </a:endParaRPr>
          </a:p>
        </p:txBody>
      </p:sp>
      <p:pic>
        <p:nvPicPr>
          <p:cNvPr id="5" name="Picture 4">
            <a:extLst>
              <a:ext uri="{FF2B5EF4-FFF2-40B4-BE49-F238E27FC236}">
                <a16:creationId xmlns:a16="http://schemas.microsoft.com/office/drawing/2014/main" id="{51CE4A1A-F21C-4469-9D61-EBE6405888FB}"/>
              </a:ext>
            </a:extLst>
          </p:cNvPr>
          <p:cNvPicPr>
            <a:picLocks noChangeAspect="1"/>
          </p:cNvPicPr>
          <p:nvPr/>
        </p:nvPicPr>
        <p:blipFill>
          <a:blip r:embed="rId4"/>
          <a:stretch>
            <a:fillRect/>
          </a:stretch>
        </p:blipFill>
        <p:spPr>
          <a:xfrm>
            <a:off x="0" y="5860029"/>
            <a:ext cx="997971" cy="997971"/>
          </a:xfrm>
          <a:prstGeom prst="rect">
            <a:avLst/>
          </a:prstGeom>
        </p:spPr>
      </p:pic>
    </p:spTree>
    <p:extLst>
      <p:ext uri="{BB962C8B-B14F-4D97-AF65-F5344CB8AC3E}">
        <p14:creationId xmlns:p14="http://schemas.microsoft.com/office/powerpoint/2010/main" val="733048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9D83ACA-9516-4D3A-83D6-69B7DC7C1294}"/>
              </a:ext>
            </a:extLst>
          </p:cNvPr>
          <p:cNvPicPr>
            <a:picLocks noChangeAspect="1"/>
          </p:cNvPicPr>
          <p:nvPr/>
        </p:nvPicPr>
        <p:blipFill>
          <a:blip r:embed="rId2"/>
          <a:stretch>
            <a:fillRect/>
          </a:stretch>
        </p:blipFill>
        <p:spPr>
          <a:xfrm>
            <a:off x="0" y="6115146"/>
            <a:ext cx="769213" cy="769213"/>
          </a:xfrm>
          <a:prstGeom prst="rect">
            <a:avLst/>
          </a:prstGeom>
        </p:spPr>
      </p:pic>
      <p:grpSp>
        <p:nvGrpSpPr>
          <p:cNvPr id="20" name="Group 19">
            <a:extLst>
              <a:ext uri="{FF2B5EF4-FFF2-40B4-BE49-F238E27FC236}">
                <a16:creationId xmlns:a16="http://schemas.microsoft.com/office/drawing/2014/main" id="{6263CCCB-A2CB-4221-B523-74F29D02B4A5}"/>
              </a:ext>
            </a:extLst>
          </p:cNvPr>
          <p:cNvGrpSpPr/>
          <p:nvPr/>
        </p:nvGrpSpPr>
        <p:grpSpPr>
          <a:xfrm>
            <a:off x="8515266" y="1253735"/>
            <a:ext cx="3678841" cy="5294626"/>
            <a:chOff x="8316555" y="1065199"/>
            <a:chExt cx="3525795" cy="5190790"/>
          </a:xfrm>
        </p:grpSpPr>
        <p:sp>
          <p:nvSpPr>
            <p:cNvPr id="4" name="TextBox 3"/>
            <p:cNvSpPr txBox="1"/>
            <p:nvPr/>
          </p:nvSpPr>
          <p:spPr>
            <a:xfrm>
              <a:off x="8316555" y="5803378"/>
              <a:ext cx="3525795" cy="452611"/>
            </a:xfrm>
            <a:prstGeom prst="rect">
              <a:avLst/>
            </a:prstGeom>
            <a:noFill/>
          </p:spPr>
          <p:txBody>
            <a:bodyPr wrap="square" rtlCol="0">
              <a:spAutoFit/>
            </a:bodyPr>
            <a:lstStyle/>
            <a:p>
              <a:pPr algn="ctr" rtl="1"/>
              <a:r>
                <a:rPr lang="he-IL" sz="1200" b="1" dirty="0" err="1">
                  <a:latin typeface="David" panose="020E0502060401010101" pitchFamily="34" charset="-79"/>
                  <a:cs typeface="David" panose="020E0502060401010101" pitchFamily="34" charset="-79"/>
                </a:rPr>
                <a:t>דימוקריטוס</a:t>
              </a:r>
              <a:r>
                <a:rPr lang="he-IL" sz="1200" b="1" dirty="0">
                  <a:latin typeface="David" panose="020E0502060401010101" pitchFamily="34" charset="-79"/>
                  <a:cs typeface="David" panose="020E0502060401010101" pitchFamily="34" charset="-79"/>
                </a:rPr>
                <a:t>,</a:t>
              </a:r>
            </a:p>
            <a:p>
              <a:pPr algn="ctr" rtl="1"/>
              <a:r>
                <a:rPr lang="he-IL" sz="1200" b="1" dirty="0">
                  <a:latin typeface="David" panose="020E0502060401010101" pitchFamily="34" charset="-79"/>
                  <a:cs typeface="David" panose="020E0502060401010101" pitchFamily="34" charset="-79"/>
                </a:rPr>
                <a:t>מקור יווני</a:t>
              </a:r>
              <a:endParaRPr lang="en-US" sz="1200" b="1" dirty="0">
                <a:latin typeface="David" panose="020E0502060401010101" pitchFamily="34" charset="-79"/>
                <a:cs typeface="David" panose="020E0502060401010101" pitchFamily="34" charset="-79"/>
              </a:endParaRPr>
            </a:p>
          </p:txBody>
        </p:sp>
        <p:pic>
          <p:nvPicPr>
            <p:cNvPr id="14" name="Picture 13">
              <a:extLst>
                <a:ext uri="{FF2B5EF4-FFF2-40B4-BE49-F238E27FC236}">
                  <a16:creationId xmlns:a16="http://schemas.microsoft.com/office/drawing/2014/main" id="{B6EA8E8C-7BCB-4324-BA16-304AD988F3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4830" y="1065199"/>
              <a:ext cx="3389247" cy="4727601"/>
            </a:xfrm>
            <a:prstGeom prst="rect">
              <a:avLst/>
            </a:prstGeom>
          </p:spPr>
        </p:pic>
      </p:grpSp>
      <p:grpSp>
        <p:nvGrpSpPr>
          <p:cNvPr id="18" name="Group 17">
            <a:extLst>
              <a:ext uri="{FF2B5EF4-FFF2-40B4-BE49-F238E27FC236}">
                <a16:creationId xmlns:a16="http://schemas.microsoft.com/office/drawing/2014/main" id="{C5415358-1A24-4F4E-8BDC-B23351BE05A5}"/>
              </a:ext>
            </a:extLst>
          </p:cNvPr>
          <p:cNvGrpSpPr/>
          <p:nvPr/>
        </p:nvGrpSpPr>
        <p:grpSpPr>
          <a:xfrm>
            <a:off x="635880" y="1253734"/>
            <a:ext cx="3536366" cy="5290448"/>
            <a:chOff x="1032068" y="1065198"/>
            <a:chExt cx="3186063" cy="5237771"/>
          </a:xfrm>
        </p:grpSpPr>
        <p:pic>
          <p:nvPicPr>
            <p:cNvPr id="7" name="Picture 6">
              <a:extLst>
                <a:ext uri="{FF2B5EF4-FFF2-40B4-BE49-F238E27FC236}">
                  <a16:creationId xmlns:a16="http://schemas.microsoft.com/office/drawing/2014/main" id="{4C842388-D89D-4461-9211-BC4F2D7CF4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068" y="1065198"/>
              <a:ext cx="3186063" cy="4798289"/>
            </a:xfrm>
            <a:prstGeom prst="rect">
              <a:avLst/>
            </a:prstGeom>
          </p:spPr>
        </p:pic>
        <p:sp>
          <p:nvSpPr>
            <p:cNvPr id="15" name="TextBox 14">
              <a:extLst>
                <a:ext uri="{FF2B5EF4-FFF2-40B4-BE49-F238E27FC236}">
                  <a16:creationId xmlns:a16="http://schemas.microsoft.com/office/drawing/2014/main" id="{1A7C40D2-B300-49A4-AA2F-BA39962CC350}"/>
                </a:ext>
              </a:extLst>
            </p:cNvPr>
            <p:cNvSpPr txBox="1"/>
            <p:nvPr/>
          </p:nvSpPr>
          <p:spPr>
            <a:xfrm>
              <a:off x="1046918" y="5845901"/>
              <a:ext cx="3156362" cy="457068"/>
            </a:xfrm>
            <a:prstGeom prst="rect">
              <a:avLst/>
            </a:prstGeom>
            <a:noFill/>
          </p:spPr>
          <p:txBody>
            <a:bodyPr wrap="square" rtlCol="0">
              <a:spAutoFit/>
            </a:bodyPr>
            <a:lstStyle/>
            <a:p>
              <a:pPr algn="ctr" rtl="1"/>
              <a:r>
                <a:rPr lang="he-IL" sz="1200" b="1" dirty="0">
                  <a:latin typeface="David" panose="020E0502060401010101" pitchFamily="34" charset="-79"/>
                  <a:cs typeface="David" panose="020E0502060401010101" pitchFamily="34" charset="-79"/>
                </a:rPr>
                <a:t>פסל </a:t>
              </a:r>
              <a:r>
                <a:rPr lang="he-IL" sz="1200" b="1" dirty="0" err="1">
                  <a:latin typeface="David" panose="020E0502060401010101" pitchFamily="34" charset="-79"/>
                  <a:cs typeface="David" panose="020E0502060401010101" pitchFamily="34" charset="-79"/>
                </a:rPr>
                <a:t>אמפדוקלס</a:t>
              </a:r>
              <a:r>
                <a:rPr lang="he-IL" sz="1200" b="1" dirty="0">
                  <a:latin typeface="David" panose="020E0502060401010101" pitchFamily="34" charset="-79"/>
                  <a:cs typeface="David" panose="020E0502060401010101" pitchFamily="34" charset="-79"/>
                </a:rPr>
                <a:t> המוצב בעירו</a:t>
              </a:r>
            </a:p>
            <a:p>
              <a:pPr algn="ctr" rtl="1"/>
              <a:r>
                <a:rPr lang="he-IL" sz="1200" b="1" dirty="0" err="1">
                  <a:latin typeface="David" panose="020E0502060401010101" pitchFamily="34" charset="-79"/>
                  <a:cs typeface="David" panose="020E0502060401010101" pitchFamily="34" charset="-79"/>
                </a:rPr>
                <a:t>אקראגאס</a:t>
              </a:r>
              <a:r>
                <a:rPr lang="he-IL" sz="1200" b="1" dirty="0">
                  <a:latin typeface="David" panose="020E0502060401010101" pitchFamily="34" charset="-79"/>
                  <a:cs typeface="David" panose="020E0502060401010101" pitchFamily="34" charset="-79"/>
                </a:rPr>
                <a:t> ("</a:t>
              </a:r>
              <a:r>
                <a:rPr lang="he-IL" sz="1200" b="1" dirty="0" err="1">
                  <a:latin typeface="David" panose="020E0502060401010101" pitchFamily="34" charset="-79"/>
                  <a:cs typeface="David" panose="020E0502060401010101" pitchFamily="34" charset="-79"/>
                </a:rPr>
                <a:t>אגריגנטו</a:t>
              </a:r>
              <a:r>
                <a:rPr lang="he-IL" sz="1200" b="1" dirty="0">
                  <a:latin typeface="David" panose="020E0502060401010101" pitchFamily="34" charset="-79"/>
                  <a:cs typeface="David" panose="020E0502060401010101" pitchFamily="34" charset="-79"/>
                </a:rPr>
                <a:t>" של היום), </a:t>
              </a:r>
              <a:r>
                <a:rPr lang="he-IL" sz="1200" b="1" dirty="0" err="1">
                  <a:latin typeface="David" panose="020E0502060401010101" pitchFamily="34" charset="-79"/>
                  <a:cs typeface="David" panose="020E0502060401010101" pitchFamily="34" charset="-79"/>
                </a:rPr>
                <a:t>סיצליה</a:t>
              </a:r>
              <a:endParaRPr lang="x-none" sz="1200" b="1" dirty="0">
                <a:latin typeface="David" panose="020E0502060401010101" pitchFamily="34" charset="-79"/>
                <a:cs typeface="David" panose="020E0502060401010101" pitchFamily="34" charset="-79"/>
              </a:endParaRPr>
            </a:p>
          </p:txBody>
        </p:sp>
      </p:grpSp>
      <p:grpSp>
        <p:nvGrpSpPr>
          <p:cNvPr id="19" name="Group 18">
            <a:extLst>
              <a:ext uri="{FF2B5EF4-FFF2-40B4-BE49-F238E27FC236}">
                <a16:creationId xmlns:a16="http://schemas.microsoft.com/office/drawing/2014/main" id="{E42F40FE-EE9D-4BE4-85D5-B8C0F686E6BF}"/>
              </a:ext>
            </a:extLst>
          </p:cNvPr>
          <p:cNvGrpSpPr/>
          <p:nvPr/>
        </p:nvGrpSpPr>
        <p:grpSpPr>
          <a:xfrm>
            <a:off x="4259820" y="1262666"/>
            <a:ext cx="4263838" cy="5285474"/>
            <a:chOff x="4250495" y="1054706"/>
            <a:chExt cx="4166699" cy="5174832"/>
          </a:xfrm>
        </p:grpSpPr>
        <p:pic>
          <p:nvPicPr>
            <p:cNvPr id="9" name="Picture 8">
              <a:extLst>
                <a:ext uri="{FF2B5EF4-FFF2-40B4-BE49-F238E27FC236}">
                  <a16:creationId xmlns:a16="http://schemas.microsoft.com/office/drawing/2014/main" id="{1A5AD69E-1EB1-457F-A425-CFC64C7086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0495" y="1054706"/>
              <a:ext cx="4166699" cy="4727601"/>
            </a:xfrm>
            <a:prstGeom prst="rect">
              <a:avLst/>
            </a:prstGeom>
          </p:spPr>
        </p:pic>
        <p:sp>
          <p:nvSpPr>
            <p:cNvPr id="16" name="TextBox 15">
              <a:extLst>
                <a:ext uri="{FF2B5EF4-FFF2-40B4-BE49-F238E27FC236}">
                  <a16:creationId xmlns:a16="http://schemas.microsoft.com/office/drawing/2014/main" id="{0F00131F-F5DD-4A66-8983-5CFDD1D658BA}"/>
                </a:ext>
              </a:extLst>
            </p:cNvPr>
            <p:cNvSpPr txBox="1"/>
            <p:nvPr/>
          </p:nvSpPr>
          <p:spPr>
            <a:xfrm>
              <a:off x="4290190" y="5777537"/>
              <a:ext cx="4068030" cy="452001"/>
            </a:xfrm>
            <a:prstGeom prst="rect">
              <a:avLst/>
            </a:prstGeom>
            <a:noFill/>
          </p:spPr>
          <p:txBody>
            <a:bodyPr wrap="square" rtlCol="0">
              <a:spAutoFit/>
            </a:bodyPr>
            <a:lstStyle/>
            <a:p>
              <a:pPr algn="ctr" rtl="1"/>
              <a:r>
                <a:rPr lang="he-IL" sz="1200" b="1" dirty="0" err="1">
                  <a:latin typeface="David" panose="020E0502060401010101" pitchFamily="34" charset="-79"/>
                  <a:cs typeface="David" panose="020E0502060401010101" pitchFamily="34" charset="-79"/>
                </a:rPr>
                <a:t>אנקסאגוראס</a:t>
              </a:r>
              <a:r>
                <a:rPr lang="he-IL" sz="1200" b="1" dirty="0">
                  <a:latin typeface="David" panose="020E0502060401010101" pitchFamily="34" charset="-79"/>
                  <a:cs typeface="David" panose="020E0502060401010101" pitchFamily="34" charset="-79"/>
                </a:rPr>
                <a:t>, </a:t>
              </a:r>
            </a:p>
            <a:p>
              <a:pPr algn="ctr" rtl="1"/>
              <a:r>
                <a:rPr lang="he-IL" sz="1200" b="1" dirty="0">
                  <a:latin typeface="David" panose="020E0502060401010101" pitchFamily="34" charset="-79"/>
                  <a:cs typeface="David" panose="020E0502060401010101" pitchFamily="34" charset="-79"/>
                </a:rPr>
                <a:t>העתק רומי ממקור יווני</a:t>
              </a:r>
              <a:endParaRPr lang="x-none" sz="1200" b="1" dirty="0">
                <a:latin typeface="David" panose="020E0502060401010101" pitchFamily="34" charset="-79"/>
                <a:cs typeface="David" panose="020E0502060401010101" pitchFamily="34" charset="-79"/>
              </a:endParaRPr>
            </a:p>
          </p:txBody>
        </p:sp>
      </p:grpSp>
      <p:sp>
        <p:nvSpPr>
          <p:cNvPr id="21" name="TextBox 20">
            <a:extLst>
              <a:ext uri="{FF2B5EF4-FFF2-40B4-BE49-F238E27FC236}">
                <a16:creationId xmlns:a16="http://schemas.microsoft.com/office/drawing/2014/main" id="{C811F2B5-DDF2-4954-9AD6-3C3E6DE126B7}"/>
              </a:ext>
            </a:extLst>
          </p:cNvPr>
          <p:cNvSpPr txBox="1"/>
          <p:nvPr/>
        </p:nvSpPr>
        <p:spPr>
          <a:xfrm>
            <a:off x="881666" y="320511"/>
            <a:ext cx="3290578" cy="923330"/>
          </a:xfrm>
          <a:prstGeom prst="rect">
            <a:avLst/>
          </a:prstGeom>
          <a:noFill/>
        </p:spPr>
        <p:txBody>
          <a:bodyPr wrap="square" rtlCol="0">
            <a:spAutoFit/>
          </a:bodyPr>
          <a:lstStyle/>
          <a:p>
            <a:pPr algn="ctr"/>
            <a:r>
              <a:rPr lang="he-IL" b="1" dirty="0" err="1"/>
              <a:t>אמפדוקלס</a:t>
            </a:r>
            <a:r>
              <a:rPr lang="he-IL" b="1" dirty="0"/>
              <a:t> </a:t>
            </a:r>
            <a:r>
              <a:rPr lang="he-IL" b="1" dirty="0" err="1"/>
              <a:t>מאקראגאס</a:t>
            </a:r>
            <a:endParaRPr lang="he-IL" b="1" dirty="0"/>
          </a:p>
          <a:p>
            <a:pPr algn="ctr"/>
            <a:r>
              <a:rPr lang="he-IL" b="1" dirty="0"/>
              <a:t>490-430 לפנה"ס בערך</a:t>
            </a:r>
          </a:p>
          <a:p>
            <a:pPr algn="ctr"/>
            <a:endParaRPr lang="x-none" b="1" dirty="0"/>
          </a:p>
        </p:txBody>
      </p:sp>
      <p:sp>
        <p:nvSpPr>
          <p:cNvPr id="22" name="TextBox 21">
            <a:extLst>
              <a:ext uri="{FF2B5EF4-FFF2-40B4-BE49-F238E27FC236}">
                <a16:creationId xmlns:a16="http://schemas.microsoft.com/office/drawing/2014/main" id="{13B0A0D4-3447-43C2-B82D-1C45C6897F9A}"/>
              </a:ext>
            </a:extLst>
          </p:cNvPr>
          <p:cNvSpPr txBox="1"/>
          <p:nvPr/>
        </p:nvSpPr>
        <p:spPr>
          <a:xfrm>
            <a:off x="4273213" y="320511"/>
            <a:ext cx="4217327" cy="646331"/>
          </a:xfrm>
          <a:prstGeom prst="rect">
            <a:avLst/>
          </a:prstGeom>
          <a:noFill/>
        </p:spPr>
        <p:txBody>
          <a:bodyPr wrap="square" rtlCol="0">
            <a:spAutoFit/>
          </a:bodyPr>
          <a:lstStyle/>
          <a:p>
            <a:pPr algn="ctr" rtl="1"/>
            <a:r>
              <a:rPr lang="he-IL" b="1" dirty="0" err="1"/>
              <a:t>אנאקסאגוראס</a:t>
            </a:r>
            <a:r>
              <a:rPr lang="he-IL" b="1" dirty="0"/>
              <a:t> </a:t>
            </a:r>
            <a:r>
              <a:rPr lang="he-IL" b="1" dirty="0" err="1"/>
              <a:t>מקלאדזומניה</a:t>
            </a:r>
            <a:endParaRPr lang="he-IL" b="1" dirty="0"/>
          </a:p>
          <a:p>
            <a:pPr algn="ctr" rtl="1"/>
            <a:r>
              <a:rPr lang="he-IL" b="1" dirty="0"/>
              <a:t>500-428 לפנה"ס</a:t>
            </a:r>
            <a:endParaRPr lang="x-none" b="1" dirty="0"/>
          </a:p>
        </p:txBody>
      </p:sp>
      <p:sp>
        <p:nvSpPr>
          <p:cNvPr id="23" name="TextBox 22">
            <a:extLst>
              <a:ext uri="{FF2B5EF4-FFF2-40B4-BE49-F238E27FC236}">
                <a16:creationId xmlns:a16="http://schemas.microsoft.com/office/drawing/2014/main" id="{92BFD91E-4722-4594-A7E4-5469FA2026D3}"/>
              </a:ext>
            </a:extLst>
          </p:cNvPr>
          <p:cNvSpPr txBox="1"/>
          <p:nvPr/>
        </p:nvSpPr>
        <p:spPr>
          <a:xfrm>
            <a:off x="8586504" y="330404"/>
            <a:ext cx="3536366" cy="923330"/>
          </a:xfrm>
          <a:prstGeom prst="rect">
            <a:avLst/>
          </a:prstGeom>
          <a:noFill/>
        </p:spPr>
        <p:txBody>
          <a:bodyPr wrap="square" rtlCol="0">
            <a:spAutoFit/>
          </a:bodyPr>
          <a:lstStyle/>
          <a:p>
            <a:pPr algn="ctr"/>
            <a:r>
              <a:rPr lang="he-IL" b="1" dirty="0" err="1"/>
              <a:t>דימוקריטוס</a:t>
            </a:r>
            <a:r>
              <a:rPr lang="he-IL" b="1" dirty="0"/>
              <a:t> (תלמידו של </a:t>
            </a:r>
            <a:r>
              <a:rPr lang="he-IL" b="1" dirty="0" err="1"/>
              <a:t>לויקיפוס</a:t>
            </a:r>
            <a:r>
              <a:rPr lang="he-IL" b="1" dirty="0"/>
              <a:t>)</a:t>
            </a:r>
          </a:p>
          <a:p>
            <a:pPr algn="ctr"/>
            <a:r>
              <a:rPr lang="he-IL" b="1" dirty="0"/>
              <a:t>460-370 </a:t>
            </a:r>
            <a:r>
              <a:rPr lang="he-IL" b="1" dirty="0" err="1"/>
              <a:t>לפניה"ס</a:t>
            </a:r>
            <a:r>
              <a:rPr lang="he-IL" b="1" dirty="0"/>
              <a:t> בערך</a:t>
            </a:r>
          </a:p>
          <a:p>
            <a:pPr algn="ctr"/>
            <a:endParaRPr lang="x-none" b="1" dirty="0"/>
          </a:p>
        </p:txBody>
      </p:sp>
    </p:spTree>
    <p:extLst>
      <p:ext uri="{BB962C8B-B14F-4D97-AF65-F5344CB8AC3E}">
        <p14:creationId xmlns:p14="http://schemas.microsoft.com/office/powerpoint/2010/main" val="921773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TextBox 2"/>
          <p:cNvSpPr txBox="1"/>
          <p:nvPr/>
        </p:nvSpPr>
        <p:spPr>
          <a:xfrm>
            <a:off x="32004" y="6211669"/>
            <a:ext cx="4510224" cy="646331"/>
          </a:xfrm>
          <a:prstGeom prst="rect">
            <a:avLst/>
          </a:prstGeom>
          <a:noFill/>
        </p:spPr>
        <p:txBody>
          <a:bodyPr wrap="square" rtlCol="0">
            <a:spAutoFit/>
          </a:bodyPr>
          <a:lstStyle/>
          <a:p>
            <a:pPr algn="ctr"/>
            <a:r>
              <a:rPr lang="he-IL" sz="1200" b="1" dirty="0"/>
              <a:t>"</a:t>
            </a:r>
            <a:r>
              <a:rPr lang="he-IL" sz="1200" b="1" dirty="0">
                <a:solidFill>
                  <a:schemeClr val="bg1"/>
                </a:solidFill>
              </a:rPr>
              <a:t>הטבע חושפת עצמה לעיני המדע"</a:t>
            </a:r>
          </a:p>
          <a:p>
            <a:pPr algn="ctr"/>
            <a:r>
              <a:rPr lang="he-IL" sz="1200" b="1" dirty="0">
                <a:solidFill>
                  <a:schemeClr val="bg1"/>
                </a:solidFill>
              </a:rPr>
              <a:t>מאת </a:t>
            </a:r>
            <a:endParaRPr lang="he-IL" sz="1200" b="1" i="1" dirty="0">
              <a:solidFill>
                <a:schemeClr val="bg1"/>
              </a:solidFill>
            </a:endParaRPr>
          </a:p>
          <a:p>
            <a:pPr algn="ctr"/>
            <a:r>
              <a:rPr lang="en-US" sz="1200" b="1" dirty="0">
                <a:solidFill>
                  <a:schemeClr val="bg1"/>
                </a:solidFill>
              </a:rPr>
              <a:t>Louis-Ernest </a:t>
            </a:r>
            <a:r>
              <a:rPr lang="en-US" sz="1200" b="1" dirty="0" err="1">
                <a:solidFill>
                  <a:schemeClr val="bg1"/>
                </a:solidFill>
              </a:rPr>
              <a:t>Barrias</a:t>
            </a:r>
            <a:endParaRPr lang="en-US" sz="1200" b="1" dirty="0">
              <a:solidFill>
                <a:schemeClr val="bg1"/>
              </a:solidFill>
            </a:endParaRPr>
          </a:p>
        </p:txBody>
      </p:sp>
      <p:pic>
        <p:nvPicPr>
          <p:cNvPr id="6" name="Picture 5">
            <a:extLst>
              <a:ext uri="{FF2B5EF4-FFF2-40B4-BE49-F238E27FC236}">
                <a16:creationId xmlns:a16="http://schemas.microsoft.com/office/drawing/2014/main" id="{2DDA8EF4-A156-4365-93B2-4ED1C55EAC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59" y="0"/>
            <a:ext cx="12224759" cy="6858000"/>
          </a:xfrm>
          <a:prstGeom prst="rect">
            <a:avLst/>
          </a:prstGeom>
          <a:solidFill>
            <a:schemeClr val="bg2">
              <a:lumMod val="75000"/>
            </a:schemeClr>
          </a:solidFill>
        </p:spPr>
      </p:pic>
      <p:sp>
        <p:nvSpPr>
          <p:cNvPr id="7" name="TextBox 6">
            <a:extLst>
              <a:ext uri="{FF2B5EF4-FFF2-40B4-BE49-F238E27FC236}">
                <a16:creationId xmlns:a16="http://schemas.microsoft.com/office/drawing/2014/main" id="{B36B99BD-FC7A-4FB8-A8F3-905CEA411439}"/>
              </a:ext>
            </a:extLst>
          </p:cNvPr>
          <p:cNvSpPr txBox="1"/>
          <p:nvPr/>
        </p:nvSpPr>
        <p:spPr>
          <a:xfrm>
            <a:off x="4545290" y="3013501"/>
            <a:ext cx="3101419" cy="830997"/>
          </a:xfrm>
          <a:prstGeom prst="rect">
            <a:avLst/>
          </a:prstGeom>
          <a:noFill/>
        </p:spPr>
        <p:txBody>
          <a:bodyPr wrap="square" rtlCol="0">
            <a:spAutoFit/>
          </a:bodyPr>
          <a:lstStyle/>
          <a:p>
            <a:pPr algn="ctr"/>
            <a:r>
              <a:rPr lang="el-GR" sz="2400" b="1" dirty="0">
                <a:solidFill>
                  <a:schemeClr val="bg1"/>
                </a:solidFill>
                <a:latin typeface="GFS Porson" panose="02000000000000000000" pitchFamily="50" charset="-95"/>
              </a:rPr>
              <a:t>Ἀγέννητα</a:t>
            </a:r>
          </a:p>
          <a:p>
            <a:pPr algn="ctr"/>
            <a:r>
              <a:rPr lang="he-IL" sz="2400" b="1" dirty="0">
                <a:solidFill>
                  <a:schemeClr val="bg1"/>
                </a:solidFill>
              </a:rPr>
              <a:t>בלתי-מתהווים</a:t>
            </a:r>
            <a:endParaRPr lang="x-none" b="1" dirty="0">
              <a:solidFill>
                <a:schemeClr val="bg1"/>
              </a:solidFill>
            </a:endParaRPr>
          </a:p>
        </p:txBody>
      </p:sp>
    </p:spTree>
    <p:extLst>
      <p:ext uri="{BB962C8B-B14F-4D97-AF65-F5344CB8AC3E}">
        <p14:creationId xmlns:p14="http://schemas.microsoft.com/office/powerpoint/2010/main" val="1614918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E34FD6-9D89-471D-8D6E-D5F9840E9C5B}"/>
              </a:ext>
            </a:extLst>
          </p:cNvPr>
          <p:cNvSpPr txBox="1"/>
          <p:nvPr/>
        </p:nvSpPr>
        <p:spPr>
          <a:xfrm>
            <a:off x="3393649" y="2592371"/>
            <a:ext cx="4751110" cy="2062103"/>
          </a:xfrm>
          <a:prstGeom prst="rect">
            <a:avLst/>
          </a:prstGeom>
          <a:noFill/>
        </p:spPr>
        <p:txBody>
          <a:bodyPr wrap="square" rtlCol="0">
            <a:spAutoFit/>
          </a:bodyPr>
          <a:lstStyle/>
          <a:p>
            <a:pPr algn="ctr"/>
            <a:r>
              <a:rPr lang="en-US" sz="3200" b="1" dirty="0">
                <a:solidFill>
                  <a:schemeClr val="bg1"/>
                </a:solidFill>
                <a:latin typeface="Book Antiqua" panose="02040602050305030304" pitchFamily="18" charset="0"/>
              </a:rPr>
              <a:t>EX</a:t>
            </a:r>
          </a:p>
          <a:p>
            <a:pPr algn="ctr"/>
            <a:r>
              <a:rPr lang="en-US" sz="3200" b="1" dirty="0">
                <a:solidFill>
                  <a:schemeClr val="bg1"/>
                </a:solidFill>
                <a:latin typeface="Book Antiqua" panose="02040602050305030304" pitchFamily="18" charset="0"/>
              </a:rPr>
              <a:t>NIHILO</a:t>
            </a:r>
          </a:p>
          <a:p>
            <a:pPr algn="ctr"/>
            <a:r>
              <a:rPr lang="en-US" sz="3200" b="1" dirty="0">
                <a:solidFill>
                  <a:schemeClr val="bg1"/>
                </a:solidFill>
                <a:latin typeface="Book Antiqua" panose="02040602050305030304" pitchFamily="18" charset="0"/>
              </a:rPr>
              <a:t>NIHIL </a:t>
            </a:r>
          </a:p>
          <a:p>
            <a:pPr algn="ctr"/>
            <a:r>
              <a:rPr lang="en-US" sz="3200" b="1" dirty="0">
                <a:solidFill>
                  <a:schemeClr val="bg1"/>
                </a:solidFill>
                <a:latin typeface="Book Antiqua" panose="02040602050305030304" pitchFamily="18" charset="0"/>
              </a:rPr>
              <a:t>FIT</a:t>
            </a:r>
            <a:endParaRPr lang="x-none" sz="32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027679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D83ACA-9516-4D3A-83D6-69B7DC7C1294}"/>
              </a:ext>
            </a:extLst>
          </p:cNvPr>
          <p:cNvPicPr>
            <a:picLocks noChangeAspect="1"/>
          </p:cNvPicPr>
          <p:nvPr/>
        </p:nvPicPr>
        <p:blipFill>
          <a:blip r:embed="rId3"/>
          <a:stretch>
            <a:fillRect/>
          </a:stretch>
        </p:blipFill>
        <p:spPr>
          <a:xfrm>
            <a:off x="0" y="5982616"/>
            <a:ext cx="863600" cy="863600"/>
          </a:xfrm>
          <a:prstGeom prst="rect">
            <a:avLst/>
          </a:prstGeom>
        </p:spPr>
      </p:pic>
      <p:pic>
        <p:nvPicPr>
          <p:cNvPr id="10" name="Picture 9">
            <a:extLst>
              <a:ext uri="{FF2B5EF4-FFF2-40B4-BE49-F238E27FC236}">
                <a16:creationId xmlns:a16="http://schemas.microsoft.com/office/drawing/2014/main" id="{2FDAB2B0-79B8-4D03-B4C4-660899214233}"/>
              </a:ext>
            </a:extLst>
          </p:cNvPr>
          <p:cNvPicPr>
            <a:picLocks noChangeAspect="1"/>
          </p:cNvPicPr>
          <p:nvPr/>
        </p:nvPicPr>
        <p:blipFill>
          <a:blip r:embed="rId4"/>
          <a:stretch>
            <a:fillRect/>
          </a:stretch>
        </p:blipFill>
        <p:spPr>
          <a:xfrm>
            <a:off x="3814714" y="-1468"/>
            <a:ext cx="4546862" cy="6847684"/>
          </a:xfrm>
          <a:prstGeom prst="rect">
            <a:avLst/>
          </a:prstGeom>
        </p:spPr>
      </p:pic>
    </p:spTree>
    <p:extLst>
      <p:ext uri="{BB962C8B-B14F-4D97-AF65-F5344CB8AC3E}">
        <p14:creationId xmlns:p14="http://schemas.microsoft.com/office/powerpoint/2010/main" val="517452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AC505CA-5FC3-4D7B-A7E0-C27C03235CCD}"/>
              </a:ext>
            </a:extLst>
          </p:cNvPr>
          <p:cNvGraphicFramePr>
            <a:graphicFrameLocks noGrp="1"/>
          </p:cNvGraphicFramePr>
          <p:nvPr>
            <p:extLst>
              <p:ext uri="{D42A27DB-BD31-4B8C-83A1-F6EECF244321}">
                <p14:modId xmlns:p14="http://schemas.microsoft.com/office/powerpoint/2010/main" val="439428414"/>
              </p:ext>
            </p:extLst>
          </p:nvPr>
        </p:nvGraphicFramePr>
        <p:xfrm>
          <a:off x="8191892" y="1449213"/>
          <a:ext cx="2203776" cy="3053410"/>
        </p:xfrm>
        <a:graphic>
          <a:graphicData uri="http://schemas.openxmlformats.org/drawingml/2006/table">
            <a:tbl>
              <a:tblPr firstRow="1" bandRow="1">
                <a:tableStyleId>{284E427A-3D55-4303-BF80-6455036E1DE7}</a:tableStyleId>
              </a:tblPr>
              <a:tblGrid>
                <a:gridCol w="2203776">
                  <a:extLst>
                    <a:ext uri="{9D8B030D-6E8A-4147-A177-3AD203B41FA5}">
                      <a16:colId xmlns:a16="http://schemas.microsoft.com/office/drawing/2014/main" val="522887263"/>
                    </a:ext>
                  </a:extLst>
                </a:gridCol>
              </a:tblGrid>
              <a:tr h="610682">
                <a:tc>
                  <a:txBody>
                    <a:bodyPr/>
                    <a:lstStyle/>
                    <a:p>
                      <a:pPr algn="ctr"/>
                      <a:r>
                        <a:rPr lang="he-IL" sz="2800" b="1" dirty="0"/>
                        <a:t>דם</a:t>
                      </a:r>
                      <a:endParaRPr lang="x-none" sz="2800" b="1" dirty="0"/>
                    </a:p>
                  </a:txBody>
                  <a:tcPr>
                    <a:solidFill>
                      <a:srgbClr val="FF0000"/>
                    </a:solidFill>
                  </a:tcPr>
                </a:tc>
                <a:extLst>
                  <a:ext uri="{0D108BD9-81ED-4DB2-BD59-A6C34878D82A}">
                    <a16:rowId xmlns:a16="http://schemas.microsoft.com/office/drawing/2014/main" val="575279769"/>
                  </a:ext>
                </a:extLst>
              </a:tr>
              <a:tr h="610682">
                <a:tc>
                  <a:txBody>
                    <a:bodyPr/>
                    <a:lstStyle/>
                    <a:p>
                      <a:pPr algn="r"/>
                      <a:r>
                        <a:rPr lang="he-IL" sz="2800" b="1" dirty="0"/>
                        <a:t>אש – 25%</a:t>
                      </a:r>
                      <a:r>
                        <a:rPr lang="en-US" sz="2800" b="1" dirty="0"/>
                        <a:t> </a:t>
                      </a:r>
                      <a:endParaRPr lang="x-none" sz="2800" b="1" dirty="0"/>
                    </a:p>
                  </a:txBody>
                  <a:tcPr>
                    <a:solidFill>
                      <a:srgbClr val="FF0000"/>
                    </a:solidFill>
                  </a:tcPr>
                </a:tc>
                <a:extLst>
                  <a:ext uri="{0D108BD9-81ED-4DB2-BD59-A6C34878D82A}">
                    <a16:rowId xmlns:a16="http://schemas.microsoft.com/office/drawing/2014/main" val="1130246477"/>
                  </a:ext>
                </a:extLst>
              </a:tr>
              <a:tr h="610682">
                <a:tc>
                  <a:txBody>
                    <a:bodyPr/>
                    <a:lstStyle/>
                    <a:p>
                      <a:pPr algn="r"/>
                      <a:r>
                        <a:rPr lang="he-IL" sz="2800" b="1" dirty="0"/>
                        <a:t>אדמה – 25%</a:t>
                      </a:r>
                      <a:endParaRPr lang="x-none" sz="2800" b="1" dirty="0"/>
                    </a:p>
                  </a:txBody>
                  <a:tcPr>
                    <a:solidFill>
                      <a:srgbClr val="FF0000"/>
                    </a:solidFill>
                  </a:tcPr>
                </a:tc>
                <a:extLst>
                  <a:ext uri="{0D108BD9-81ED-4DB2-BD59-A6C34878D82A}">
                    <a16:rowId xmlns:a16="http://schemas.microsoft.com/office/drawing/2014/main" val="2210066090"/>
                  </a:ext>
                </a:extLst>
              </a:tr>
              <a:tr h="610682">
                <a:tc>
                  <a:txBody>
                    <a:bodyPr/>
                    <a:lstStyle/>
                    <a:p>
                      <a:pPr algn="r"/>
                      <a:r>
                        <a:rPr lang="he-IL" sz="2800" b="1" dirty="0"/>
                        <a:t>אוויר – %25</a:t>
                      </a:r>
                      <a:r>
                        <a:rPr lang="en-US" sz="2800" b="1" dirty="0"/>
                        <a:t> </a:t>
                      </a:r>
                      <a:endParaRPr lang="x-none" sz="2800" b="1" dirty="0"/>
                    </a:p>
                  </a:txBody>
                  <a:tcPr>
                    <a:solidFill>
                      <a:srgbClr val="FF0000"/>
                    </a:solidFill>
                  </a:tcPr>
                </a:tc>
                <a:extLst>
                  <a:ext uri="{0D108BD9-81ED-4DB2-BD59-A6C34878D82A}">
                    <a16:rowId xmlns:a16="http://schemas.microsoft.com/office/drawing/2014/main" val="3387284769"/>
                  </a:ext>
                </a:extLst>
              </a:tr>
              <a:tr h="610682">
                <a:tc>
                  <a:txBody>
                    <a:bodyPr/>
                    <a:lstStyle/>
                    <a:p>
                      <a:pPr algn="r" rtl="1"/>
                      <a:r>
                        <a:rPr lang="he-IL" sz="2800" b="1" dirty="0"/>
                        <a:t>מים – </a:t>
                      </a:r>
                      <a:r>
                        <a:rPr lang="en-US" sz="2800" b="1" dirty="0"/>
                        <a:t> </a:t>
                      </a:r>
                      <a:r>
                        <a:rPr lang="he-IL" sz="2800" b="1" dirty="0"/>
                        <a:t>25 %</a:t>
                      </a:r>
                      <a:endParaRPr lang="x-none" sz="2800" b="1" dirty="0"/>
                    </a:p>
                  </a:txBody>
                  <a:tcPr>
                    <a:solidFill>
                      <a:srgbClr val="FF0000"/>
                    </a:solidFill>
                  </a:tcPr>
                </a:tc>
                <a:extLst>
                  <a:ext uri="{0D108BD9-81ED-4DB2-BD59-A6C34878D82A}">
                    <a16:rowId xmlns:a16="http://schemas.microsoft.com/office/drawing/2014/main" val="1575331155"/>
                  </a:ext>
                </a:extLst>
              </a:tr>
            </a:tbl>
          </a:graphicData>
        </a:graphic>
      </p:graphicFrame>
      <p:graphicFrame>
        <p:nvGraphicFramePr>
          <p:cNvPr id="3" name="Table 2">
            <a:extLst>
              <a:ext uri="{FF2B5EF4-FFF2-40B4-BE49-F238E27FC236}">
                <a16:creationId xmlns:a16="http://schemas.microsoft.com/office/drawing/2014/main" id="{765E070A-ACB4-4600-8DA1-4404578FFCA7}"/>
              </a:ext>
            </a:extLst>
          </p:cNvPr>
          <p:cNvGraphicFramePr>
            <a:graphicFrameLocks noGrp="1"/>
          </p:cNvGraphicFramePr>
          <p:nvPr>
            <p:extLst>
              <p:ext uri="{D42A27DB-BD31-4B8C-83A1-F6EECF244321}">
                <p14:modId xmlns:p14="http://schemas.microsoft.com/office/powerpoint/2010/main" val="1530526043"/>
              </p:ext>
            </p:extLst>
          </p:nvPr>
        </p:nvGraphicFramePr>
        <p:xfrm>
          <a:off x="1796330" y="1416262"/>
          <a:ext cx="2380791" cy="3053412"/>
        </p:xfrm>
        <a:graphic>
          <a:graphicData uri="http://schemas.openxmlformats.org/drawingml/2006/table">
            <a:tbl>
              <a:tblPr firstRow="1" bandRow="1">
                <a:tableStyleId>{69C7853C-536D-4A76-A0AE-DD22124D55A5}</a:tableStyleId>
              </a:tblPr>
              <a:tblGrid>
                <a:gridCol w="2380791">
                  <a:extLst>
                    <a:ext uri="{9D8B030D-6E8A-4147-A177-3AD203B41FA5}">
                      <a16:colId xmlns:a16="http://schemas.microsoft.com/office/drawing/2014/main" val="1692761298"/>
                    </a:ext>
                  </a:extLst>
                </a:gridCol>
              </a:tblGrid>
              <a:tr h="763353">
                <a:tc>
                  <a:txBody>
                    <a:bodyPr/>
                    <a:lstStyle/>
                    <a:p>
                      <a:pPr algn="ctr" rtl="1"/>
                      <a:r>
                        <a:rPr lang="he-IL" sz="2400" b="1" dirty="0"/>
                        <a:t>עצמות</a:t>
                      </a:r>
                      <a:endParaRPr lang="x-none" sz="2400" b="1" dirty="0"/>
                    </a:p>
                  </a:txBody>
                  <a:tcPr/>
                </a:tc>
                <a:extLst>
                  <a:ext uri="{0D108BD9-81ED-4DB2-BD59-A6C34878D82A}">
                    <a16:rowId xmlns:a16="http://schemas.microsoft.com/office/drawing/2014/main" val="1700122819"/>
                  </a:ext>
                </a:extLst>
              </a:tr>
              <a:tr h="763353">
                <a:tc>
                  <a:txBody>
                    <a:bodyPr/>
                    <a:lstStyle/>
                    <a:p>
                      <a:pPr algn="ctr" rtl="1"/>
                      <a:r>
                        <a:rPr lang="he-IL" sz="2400" b="1" dirty="0"/>
                        <a:t>אש – 50%</a:t>
                      </a:r>
                    </a:p>
                  </a:txBody>
                  <a:tcPr/>
                </a:tc>
                <a:extLst>
                  <a:ext uri="{0D108BD9-81ED-4DB2-BD59-A6C34878D82A}">
                    <a16:rowId xmlns:a16="http://schemas.microsoft.com/office/drawing/2014/main" val="2352282167"/>
                  </a:ext>
                </a:extLst>
              </a:tr>
              <a:tr h="763353">
                <a:tc>
                  <a:txBody>
                    <a:bodyPr/>
                    <a:lstStyle/>
                    <a:p>
                      <a:pPr algn="ctr" rtl="1"/>
                      <a:r>
                        <a:rPr lang="he-IL" sz="2400" b="1" dirty="0"/>
                        <a:t>מים – 25%</a:t>
                      </a:r>
                    </a:p>
                  </a:txBody>
                  <a:tcPr/>
                </a:tc>
                <a:extLst>
                  <a:ext uri="{0D108BD9-81ED-4DB2-BD59-A6C34878D82A}">
                    <a16:rowId xmlns:a16="http://schemas.microsoft.com/office/drawing/2014/main" val="1375707980"/>
                  </a:ext>
                </a:extLst>
              </a:tr>
              <a:tr h="763353">
                <a:tc>
                  <a:txBody>
                    <a:bodyPr/>
                    <a:lstStyle/>
                    <a:p>
                      <a:pPr algn="ctr" rtl="1"/>
                      <a:r>
                        <a:rPr lang="he-IL" sz="2400" b="1" dirty="0"/>
                        <a:t>אדמה 25%</a:t>
                      </a:r>
                    </a:p>
                  </a:txBody>
                  <a:tcPr/>
                </a:tc>
                <a:extLst>
                  <a:ext uri="{0D108BD9-81ED-4DB2-BD59-A6C34878D82A}">
                    <a16:rowId xmlns:a16="http://schemas.microsoft.com/office/drawing/2014/main" val="3485157785"/>
                  </a:ext>
                </a:extLst>
              </a:tr>
            </a:tbl>
          </a:graphicData>
        </a:graphic>
      </p:graphicFrame>
      <p:graphicFrame>
        <p:nvGraphicFramePr>
          <p:cNvPr id="4" name="Table 3">
            <a:extLst>
              <a:ext uri="{FF2B5EF4-FFF2-40B4-BE49-F238E27FC236}">
                <a16:creationId xmlns:a16="http://schemas.microsoft.com/office/drawing/2014/main" id="{5599A0AC-0D4D-4595-B156-24682D217A59}"/>
              </a:ext>
            </a:extLst>
          </p:cNvPr>
          <p:cNvGraphicFramePr>
            <a:graphicFrameLocks noGrp="1"/>
          </p:cNvGraphicFramePr>
          <p:nvPr>
            <p:extLst>
              <p:ext uri="{D42A27DB-BD31-4B8C-83A1-F6EECF244321}">
                <p14:modId xmlns:p14="http://schemas.microsoft.com/office/powerpoint/2010/main" val="1233794871"/>
              </p:ext>
            </p:extLst>
          </p:nvPr>
        </p:nvGraphicFramePr>
        <p:xfrm>
          <a:off x="4992003" y="1399329"/>
          <a:ext cx="2203776" cy="3070344"/>
        </p:xfrm>
        <a:graphic>
          <a:graphicData uri="http://schemas.openxmlformats.org/drawingml/2006/table">
            <a:tbl>
              <a:tblPr firstRow="1" bandRow="1">
                <a:tableStyleId>{93296810-A885-4BE3-A3E7-6D5BEEA58F35}</a:tableStyleId>
              </a:tblPr>
              <a:tblGrid>
                <a:gridCol w="2203776">
                  <a:extLst>
                    <a:ext uri="{9D8B030D-6E8A-4147-A177-3AD203B41FA5}">
                      <a16:colId xmlns:a16="http://schemas.microsoft.com/office/drawing/2014/main" val="3691666706"/>
                    </a:ext>
                  </a:extLst>
                </a:gridCol>
              </a:tblGrid>
              <a:tr h="609664">
                <a:tc>
                  <a:txBody>
                    <a:bodyPr/>
                    <a:lstStyle/>
                    <a:p>
                      <a:pPr algn="ctr"/>
                      <a:r>
                        <a:rPr lang="he-IL" sz="2400" b="1" dirty="0"/>
                        <a:t>בשר</a:t>
                      </a:r>
                      <a:endParaRPr lang="x-none" sz="2400" b="1" dirty="0"/>
                    </a:p>
                  </a:txBody>
                  <a:tcPr>
                    <a:solidFill>
                      <a:schemeClr val="accent4">
                        <a:lumMod val="50000"/>
                      </a:schemeClr>
                    </a:solidFill>
                  </a:tcPr>
                </a:tc>
                <a:extLst>
                  <a:ext uri="{0D108BD9-81ED-4DB2-BD59-A6C34878D82A}">
                    <a16:rowId xmlns:a16="http://schemas.microsoft.com/office/drawing/2014/main" val="4157004704"/>
                  </a:ext>
                </a:extLst>
              </a:tr>
              <a:tr h="615170">
                <a:tc>
                  <a:txBody>
                    <a:bodyPr/>
                    <a:lstStyle/>
                    <a:p>
                      <a:pPr algn="ctr"/>
                      <a:r>
                        <a:rPr lang="he-IL" sz="2400" b="1" dirty="0"/>
                        <a:t>אש – 25%</a:t>
                      </a:r>
                    </a:p>
                  </a:txBody>
                  <a:tcPr>
                    <a:solidFill>
                      <a:schemeClr val="accent4">
                        <a:lumMod val="50000"/>
                      </a:schemeClr>
                    </a:solidFill>
                  </a:tcPr>
                </a:tc>
                <a:extLst>
                  <a:ext uri="{0D108BD9-81ED-4DB2-BD59-A6C34878D82A}">
                    <a16:rowId xmlns:a16="http://schemas.microsoft.com/office/drawing/2014/main" val="4168347151"/>
                  </a:ext>
                </a:extLst>
              </a:tr>
              <a:tr h="615170">
                <a:tc>
                  <a:txBody>
                    <a:bodyPr/>
                    <a:lstStyle/>
                    <a:p>
                      <a:pPr algn="ctr"/>
                      <a:r>
                        <a:rPr lang="he-IL" sz="2400" b="1" dirty="0"/>
                        <a:t>אדמה – 25%</a:t>
                      </a:r>
                    </a:p>
                  </a:txBody>
                  <a:tcPr>
                    <a:solidFill>
                      <a:schemeClr val="accent4">
                        <a:lumMod val="50000"/>
                      </a:schemeClr>
                    </a:solidFill>
                  </a:tcPr>
                </a:tc>
                <a:extLst>
                  <a:ext uri="{0D108BD9-81ED-4DB2-BD59-A6C34878D82A}">
                    <a16:rowId xmlns:a16="http://schemas.microsoft.com/office/drawing/2014/main" val="3217625632"/>
                  </a:ext>
                </a:extLst>
              </a:tr>
              <a:tr h="615170">
                <a:tc>
                  <a:txBody>
                    <a:bodyPr/>
                    <a:lstStyle/>
                    <a:p>
                      <a:pPr algn="ctr"/>
                      <a:r>
                        <a:rPr lang="he-IL" sz="2400" b="1" dirty="0"/>
                        <a:t>אוויר – 25%</a:t>
                      </a:r>
                    </a:p>
                  </a:txBody>
                  <a:tcPr>
                    <a:solidFill>
                      <a:schemeClr val="accent4">
                        <a:lumMod val="50000"/>
                      </a:schemeClr>
                    </a:solidFill>
                  </a:tcPr>
                </a:tc>
                <a:extLst>
                  <a:ext uri="{0D108BD9-81ED-4DB2-BD59-A6C34878D82A}">
                    <a16:rowId xmlns:a16="http://schemas.microsoft.com/office/drawing/2014/main" val="3469967430"/>
                  </a:ext>
                </a:extLst>
              </a:tr>
              <a:tr h="615170">
                <a:tc>
                  <a:txBody>
                    <a:bodyPr/>
                    <a:lstStyle/>
                    <a:p>
                      <a:pPr algn="ctr"/>
                      <a:r>
                        <a:rPr lang="he-IL" sz="2400" b="1" dirty="0"/>
                        <a:t>מים – 25%</a:t>
                      </a:r>
                    </a:p>
                  </a:txBody>
                  <a:tcPr>
                    <a:solidFill>
                      <a:schemeClr val="accent4">
                        <a:lumMod val="50000"/>
                      </a:schemeClr>
                    </a:solidFill>
                  </a:tcPr>
                </a:tc>
                <a:extLst>
                  <a:ext uri="{0D108BD9-81ED-4DB2-BD59-A6C34878D82A}">
                    <a16:rowId xmlns:a16="http://schemas.microsoft.com/office/drawing/2014/main" val="314228306"/>
                  </a:ext>
                </a:extLst>
              </a:tr>
            </a:tbl>
          </a:graphicData>
        </a:graphic>
      </p:graphicFrame>
      <p:sp>
        <p:nvSpPr>
          <p:cNvPr id="5" name="TextBox 4">
            <a:extLst>
              <a:ext uri="{FF2B5EF4-FFF2-40B4-BE49-F238E27FC236}">
                <a16:creationId xmlns:a16="http://schemas.microsoft.com/office/drawing/2014/main" id="{D1BCCFD9-20E0-4FC3-9472-E90DEC0ED643}"/>
              </a:ext>
            </a:extLst>
          </p:cNvPr>
          <p:cNvSpPr txBox="1"/>
          <p:nvPr/>
        </p:nvSpPr>
        <p:spPr>
          <a:xfrm>
            <a:off x="1796331" y="254524"/>
            <a:ext cx="8599338" cy="523220"/>
          </a:xfrm>
          <a:prstGeom prst="rect">
            <a:avLst/>
          </a:prstGeom>
          <a:noFill/>
        </p:spPr>
        <p:txBody>
          <a:bodyPr wrap="square" rtlCol="0">
            <a:spAutoFit/>
          </a:bodyPr>
          <a:lstStyle/>
          <a:p>
            <a:pPr algn="ctr" rtl="1"/>
            <a:r>
              <a:rPr lang="he-IL" sz="2800" b="1" dirty="0">
                <a:latin typeface="David" panose="020E0502060401010101" pitchFamily="34" charset="-79"/>
                <a:cs typeface="David" panose="020E0502060401010101" pitchFamily="34" charset="-79"/>
              </a:rPr>
              <a:t>יחס (</a:t>
            </a:r>
            <a:r>
              <a:rPr lang="en-US" sz="2800" b="1" dirty="0">
                <a:latin typeface="David" panose="020E0502060401010101" pitchFamily="34" charset="-79"/>
                <a:cs typeface="David" panose="020E0502060401010101" pitchFamily="34" charset="-79"/>
              </a:rPr>
              <a:t>LOGOS</a:t>
            </a:r>
            <a:r>
              <a:rPr lang="he-IL" sz="2800" b="1" dirty="0">
                <a:latin typeface="David" panose="020E0502060401010101" pitchFamily="34" charset="-79"/>
                <a:cs typeface="David" panose="020E0502060401010101" pitchFamily="34" charset="-79"/>
              </a:rPr>
              <a:t>) היסודות עפ"י </a:t>
            </a:r>
            <a:r>
              <a:rPr lang="he-IL" sz="2800" b="1" dirty="0" err="1">
                <a:latin typeface="David" panose="020E0502060401010101" pitchFamily="34" charset="-79"/>
                <a:cs typeface="David" panose="020E0502060401010101" pitchFamily="34" charset="-79"/>
              </a:rPr>
              <a:t>אמפדוקלס</a:t>
            </a:r>
            <a:endParaRPr lang="x-none" sz="2800" b="1" dirty="0">
              <a:latin typeface="David" panose="020E0502060401010101" pitchFamily="34" charset="-79"/>
              <a:cs typeface="David" panose="020E0502060401010101" pitchFamily="34" charset="-79"/>
            </a:endParaRPr>
          </a:p>
        </p:txBody>
      </p:sp>
      <p:pic>
        <p:nvPicPr>
          <p:cNvPr id="6" name="Picture 5">
            <a:extLst>
              <a:ext uri="{FF2B5EF4-FFF2-40B4-BE49-F238E27FC236}">
                <a16:creationId xmlns:a16="http://schemas.microsoft.com/office/drawing/2014/main" id="{5BD7DF01-8577-4842-B47F-499D6DB347B0}"/>
              </a:ext>
            </a:extLst>
          </p:cNvPr>
          <p:cNvPicPr>
            <a:picLocks noChangeAspect="1"/>
          </p:cNvPicPr>
          <p:nvPr/>
        </p:nvPicPr>
        <p:blipFill>
          <a:blip r:embed="rId3"/>
          <a:stretch>
            <a:fillRect/>
          </a:stretch>
        </p:blipFill>
        <p:spPr>
          <a:xfrm>
            <a:off x="0" y="5990978"/>
            <a:ext cx="863600" cy="863600"/>
          </a:xfrm>
          <a:prstGeom prst="rect">
            <a:avLst/>
          </a:prstGeom>
        </p:spPr>
      </p:pic>
      <p:sp>
        <p:nvSpPr>
          <p:cNvPr id="7" name="TextBox 6">
            <a:extLst>
              <a:ext uri="{FF2B5EF4-FFF2-40B4-BE49-F238E27FC236}">
                <a16:creationId xmlns:a16="http://schemas.microsoft.com/office/drawing/2014/main" id="{505FA149-3211-4E2B-B741-81ED4315D56D}"/>
              </a:ext>
            </a:extLst>
          </p:cNvPr>
          <p:cNvSpPr txBox="1"/>
          <p:nvPr/>
        </p:nvSpPr>
        <p:spPr>
          <a:xfrm>
            <a:off x="1796330" y="5222449"/>
            <a:ext cx="8599338" cy="1200329"/>
          </a:xfrm>
          <a:prstGeom prst="rect">
            <a:avLst/>
          </a:prstGeom>
          <a:noFill/>
        </p:spPr>
        <p:txBody>
          <a:bodyPr wrap="square" rtlCol="0">
            <a:spAutoFit/>
          </a:bodyPr>
          <a:lstStyle/>
          <a:p>
            <a:pPr algn="r" rtl="1"/>
            <a:r>
              <a:rPr lang="he-IL" b="1" dirty="0">
                <a:latin typeface="David" panose="020E0502060401010101" pitchFamily="34" charset="-79"/>
                <a:cs typeface="David" panose="020E0502060401010101" pitchFamily="34" charset="-79"/>
              </a:rPr>
              <a:t>"אף </a:t>
            </a:r>
            <a:r>
              <a:rPr lang="he-IL" b="1" dirty="0" err="1">
                <a:latin typeface="David" panose="020E0502060401010101" pitchFamily="34" charset="-79"/>
                <a:cs typeface="David" panose="020E0502060401010101" pitchFamily="34" charset="-79"/>
              </a:rPr>
              <a:t>אמפדוקליס</a:t>
            </a:r>
            <a:r>
              <a:rPr lang="he-IL" b="1" dirty="0">
                <a:latin typeface="David" panose="020E0502060401010101" pitchFamily="34" charset="-79"/>
                <a:cs typeface="David" panose="020E0502060401010101" pitchFamily="34" charset="-79"/>
              </a:rPr>
              <a:t> אמר שעצמות הווים ע"י לוגוס, וזה (הלוגוס) </a:t>
            </a:r>
            <a:r>
              <a:rPr lang="he-IL" b="1" i="1" dirty="0">
                <a:latin typeface="David" panose="020E0502060401010101" pitchFamily="34" charset="-79"/>
                <a:cs typeface="David" panose="020E0502060401010101" pitchFamily="34" charset="-79"/>
              </a:rPr>
              <a:t>הוא </a:t>
            </a:r>
            <a:r>
              <a:rPr lang="he-IL" b="1" dirty="0">
                <a:latin typeface="David" panose="020E0502060401010101" pitchFamily="34" charset="-79"/>
                <a:cs typeface="David" panose="020E0502060401010101" pitchFamily="34" charset="-79"/>
              </a:rPr>
              <a:t>העצם, ההוויה האמתית...וכך גם בשר וכל הדברים מתהווים ע"י לוגוס, ועל כן ע"י לוגוס מתהווים כל הדברים ולא, כפי שהוא אומר, על ידי חומר..."</a:t>
            </a:r>
          </a:p>
          <a:p>
            <a:pPr algn="ctr" rtl="1"/>
            <a:r>
              <a:rPr lang="he-IL" b="1" dirty="0">
                <a:latin typeface="David" panose="020E0502060401010101" pitchFamily="34" charset="-79"/>
                <a:cs typeface="David" panose="020E0502060401010101" pitchFamily="34" charset="-79"/>
              </a:rPr>
              <a:t>אריסטו, </a:t>
            </a:r>
            <a:r>
              <a:rPr lang="he-IL" b="1" i="1" dirty="0">
                <a:latin typeface="David" panose="020E0502060401010101" pitchFamily="34" charset="-79"/>
                <a:cs typeface="David" panose="020E0502060401010101" pitchFamily="34" charset="-79"/>
              </a:rPr>
              <a:t>מטפיזיקה </a:t>
            </a:r>
            <a:r>
              <a:rPr lang="en-US" b="1" dirty="0">
                <a:latin typeface="David" panose="020E0502060401010101" pitchFamily="34" charset="-79"/>
                <a:cs typeface="David" panose="020E0502060401010101" pitchFamily="34" charset="-79"/>
              </a:rPr>
              <a:t>993a17</a:t>
            </a:r>
            <a:endParaRPr lang="x-none"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865265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384936-5562-4B90-9A63-8A4835C2375C}"/>
              </a:ext>
            </a:extLst>
          </p:cNvPr>
          <p:cNvPicPr>
            <a:picLocks noChangeAspect="1"/>
          </p:cNvPicPr>
          <p:nvPr/>
        </p:nvPicPr>
        <p:blipFill>
          <a:blip r:embed="rId2"/>
          <a:stretch>
            <a:fillRect/>
          </a:stretch>
        </p:blipFill>
        <p:spPr>
          <a:xfrm>
            <a:off x="3701567" y="1034567"/>
            <a:ext cx="4788866" cy="4788866"/>
          </a:xfrm>
          <a:prstGeom prst="rect">
            <a:avLst/>
          </a:prstGeom>
        </p:spPr>
      </p:pic>
      <p:sp>
        <p:nvSpPr>
          <p:cNvPr id="5" name="TextBox 4">
            <a:extLst>
              <a:ext uri="{FF2B5EF4-FFF2-40B4-BE49-F238E27FC236}">
                <a16:creationId xmlns:a16="http://schemas.microsoft.com/office/drawing/2014/main" id="{48EDD6AC-368D-45C3-9BEE-625F43326CE1}"/>
              </a:ext>
            </a:extLst>
          </p:cNvPr>
          <p:cNvSpPr txBox="1"/>
          <p:nvPr/>
        </p:nvSpPr>
        <p:spPr>
          <a:xfrm>
            <a:off x="439917" y="131976"/>
            <a:ext cx="11312165" cy="1477328"/>
          </a:xfrm>
          <a:prstGeom prst="rect">
            <a:avLst/>
          </a:prstGeom>
          <a:noFill/>
        </p:spPr>
        <p:txBody>
          <a:bodyPr wrap="square" rtlCol="0">
            <a:spAutoFit/>
          </a:bodyPr>
          <a:lstStyle/>
          <a:p>
            <a:pPr algn="r" rtl="1"/>
            <a:r>
              <a:rPr lang="he-IL" b="1" dirty="0"/>
              <a:t>"כיצד יכול </a:t>
            </a:r>
            <a:r>
              <a:rPr lang="he-IL" b="1" dirty="0" err="1"/>
              <a:t>אנאקסאגוראס</a:t>
            </a:r>
            <a:r>
              <a:rPr lang="he-IL" b="1" dirty="0"/>
              <a:t> ליישב את טענתו כי בכל דבר יש מכל דבר עם עקרון שווין החלקים?....תערובת של קפה בחלב יש בה רק שני מרכיבים, אך אין בכך כלום...כל חלק של תערובת הקפה והחלב שווה בהרכבו לספל המלא...חצי הספל, רבע הספל, וכו' גם הם תערובת של קפה וחלב..." </a:t>
            </a:r>
          </a:p>
          <a:p>
            <a:pPr algn="ctr" rtl="1"/>
            <a:endParaRPr lang="he-IL" b="1" dirty="0"/>
          </a:p>
          <a:p>
            <a:pPr algn="ctr" rtl="1"/>
            <a:r>
              <a:rPr lang="he-IL" b="1" dirty="0"/>
              <a:t>(מתוך ש. </a:t>
            </a:r>
            <a:r>
              <a:rPr lang="he-IL" b="1" dirty="0" err="1"/>
              <a:t>שקולניקוב</a:t>
            </a:r>
            <a:r>
              <a:rPr lang="he-IL" b="1" dirty="0"/>
              <a:t>, </a:t>
            </a:r>
            <a:r>
              <a:rPr lang="he-IL" i="1" dirty="0"/>
              <a:t>תולדות הפילוסופיה היוונית)</a:t>
            </a:r>
            <a:endParaRPr lang="x-none" dirty="0"/>
          </a:p>
        </p:txBody>
      </p:sp>
    </p:spTree>
    <p:extLst>
      <p:ext uri="{BB962C8B-B14F-4D97-AF65-F5344CB8AC3E}">
        <p14:creationId xmlns:p14="http://schemas.microsoft.com/office/powerpoint/2010/main" val="739014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E46E2FB-7D32-4D7D-A475-95BA78BA4208}"/>
              </a:ext>
            </a:extLst>
          </p:cNvPr>
          <p:cNvSpPr txBox="1"/>
          <p:nvPr/>
        </p:nvSpPr>
        <p:spPr>
          <a:xfrm>
            <a:off x="0" y="44326"/>
            <a:ext cx="12192000" cy="1323439"/>
          </a:xfrm>
          <a:prstGeom prst="rect">
            <a:avLst/>
          </a:prstGeom>
          <a:noFill/>
        </p:spPr>
        <p:txBody>
          <a:bodyPr wrap="square" rtlCol="0">
            <a:spAutoFit/>
          </a:bodyPr>
          <a:lstStyle/>
          <a:p>
            <a:pPr algn="ctr" rtl="1"/>
            <a:r>
              <a:rPr lang="he-IL" sz="2000" b="1" dirty="0">
                <a:latin typeface="Hadassah Friedlaender" panose="02020603050405020304" pitchFamily="18" charset="-79"/>
                <a:cs typeface="Hadassah Friedlaender" panose="02020603050405020304" pitchFamily="18" charset="-79"/>
              </a:rPr>
              <a:t>"כל השאר [כלומר, כל שאר הדברים] יש בהם חלק מכל הדברים ["עקרון הכל בכל" – א.ג.], אך השכל (</a:t>
            </a:r>
            <a:r>
              <a:rPr lang="en-US" sz="2000" b="1" dirty="0">
                <a:latin typeface="Hadassah Friedlaender" panose="02020603050405020304" pitchFamily="18" charset="-79"/>
                <a:cs typeface="Hadassah Friedlaender" panose="02020603050405020304" pitchFamily="18" charset="-79"/>
              </a:rPr>
              <a:t>Nous</a:t>
            </a:r>
            <a:r>
              <a:rPr lang="he-IL" sz="2000" b="1" dirty="0">
                <a:latin typeface="Hadassah Friedlaender" panose="02020603050405020304" pitchFamily="18" charset="-79"/>
                <a:cs typeface="Hadassah Friedlaender" panose="02020603050405020304" pitchFamily="18" charset="-79"/>
              </a:rPr>
              <a:t>) הוא בלתי מוגבל ושליט בעצמו ואינו מעורב בדבר...את כולם הסדיר השכל..."</a:t>
            </a:r>
          </a:p>
          <a:p>
            <a:pPr algn="ctr"/>
            <a:endParaRPr lang="he-IL" sz="2000" b="1" dirty="0">
              <a:latin typeface="Hadassah Friedlaender" panose="02020603050405020304" pitchFamily="18" charset="-79"/>
              <a:cs typeface="Hadassah Friedlaender" panose="02020603050405020304" pitchFamily="18" charset="-79"/>
            </a:endParaRPr>
          </a:p>
          <a:p>
            <a:pPr algn="ctr" rtl="1"/>
            <a:r>
              <a:rPr lang="he-IL" sz="2000" b="1" dirty="0" err="1">
                <a:latin typeface="Hadassah Friedlaender" panose="02020603050405020304" pitchFamily="18" charset="-79"/>
                <a:cs typeface="Hadassah Friedlaender" panose="02020603050405020304" pitchFamily="18" charset="-79"/>
              </a:rPr>
              <a:t>אנקסאגוראס</a:t>
            </a:r>
            <a:r>
              <a:rPr lang="he-IL" sz="2000" b="1" dirty="0">
                <a:latin typeface="Hadassah Friedlaender" panose="02020603050405020304" pitchFamily="18" charset="-79"/>
                <a:cs typeface="Hadassah Friedlaender" panose="02020603050405020304" pitchFamily="18" charset="-79"/>
              </a:rPr>
              <a:t> - פרגמנט 12 </a:t>
            </a:r>
            <a:endParaRPr lang="x-none" sz="2000" b="1" dirty="0">
              <a:latin typeface="Hadassah Friedlaender" panose="02020603050405020304" pitchFamily="18" charset="-79"/>
              <a:cs typeface="Hadassah Friedlaender" panose="02020603050405020304" pitchFamily="18" charset="-79"/>
            </a:endParaRPr>
          </a:p>
        </p:txBody>
      </p:sp>
      <p:grpSp>
        <p:nvGrpSpPr>
          <p:cNvPr id="7" name="Group 6">
            <a:extLst>
              <a:ext uri="{FF2B5EF4-FFF2-40B4-BE49-F238E27FC236}">
                <a16:creationId xmlns:a16="http://schemas.microsoft.com/office/drawing/2014/main" id="{D769AF3E-1D92-4E2A-9A9C-CCAA08B33C87}"/>
              </a:ext>
            </a:extLst>
          </p:cNvPr>
          <p:cNvGrpSpPr/>
          <p:nvPr/>
        </p:nvGrpSpPr>
        <p:grpSpPr>
          <a:xfrm>
            <a:off x="2343238" y="1287442"/>
            <a:ext cx="7505523" cy="5570558"/>
            <a:chOff x="2343238" y="1287442"/>
            <a:chExt cx="7505523" cy="5570558"/>
          </a:xfrm>
        </p:grpSpPr>
        <p:pic>
          <p:nvPicPr>
            <p:cNvPr id="5" name="Picture 4">
              <a:extLst>
                <a:ext uri="{FF2B5EF4-FFF2-40B4-BE49-F238E27FC236}">
                  <a16:creationId xmlns:a16="http://schemas.microsoft.com/office/drawing/2014/main" id="{8150D976-1C7E-43DB-8979-27932D52AFCD}"/>
                </a:ext>
              </a:extLst>
            </p:cNvPr>
            <p:cNvPicPr>
              <a:picLocks noChangeAspect="1"/>
            </p:cNvPicPr>
            <p:nvPr/>
          </p:nvPicPr>
          <p:blipFill>
            <a:blip r:embed="rId2"/>
            <a:stretch>
              <a:fillRect/>
            </a:stretch>
          </p:blipFill>
          <p:spPr>
            <a:xfrm>
              <a:off x="2343238" y="1287442"/>
              <a:ext cx="7505523" cy="5570558"/>
            </a:xfrm>
            <a:prstGeom prst="rect">
              <a:avLst/>
            </a:prstGeom>
          </p:spPr>
        </p:pic>
        <p:sp>
          <p:nvSpPr>
            <p:cNvPr id="6" name="TextBox 5">
              <a:extLst>
                <a:ext uri="{FF2B5EF4-FFF2-40B4-BE49-F238E27FC236}">
                  <a16:creationId xmlns:a16="http://schemas.microsoft.com/office/drawing/2014/main" id="{A57C7AA6-361A-4E75-8F7D-EEBA05594A21}"/>
                </a:ext>
              </a:extLst>
            </p:cNvPr>
            <p:cNvSpPr txBox="1"/>
            <p:nvPr/>
          </p:nvSpPr>
          <p:spPr>
            <a:xfrm>
              <a:off x="2343238" y="1367765"/>
              <a:ext cx="7505522" cy="369595"/>
            </a:xfrm>
            <a:prstGeom prst="rect">
              <a:avLst/>
            </a:prstGeom>
            <a:noFill/>
          </p:spPr>
          <p:txBody>
            <a:bodyPr wrap="square" rtlCol="0">
              <a:spAutoFit/>
            </a:bodyPr>
            <a:lstStyle/>
            <a:p>
              <a:pPr algn="ctr" rtl="1"/>
              <a:r>
                <a:rPr lang="he-IL" b="1" dirty="0">
                  <a:solidFill>
                    <a:schemeClr val="bg1"/>
                  </a:solidFill>
                </a:rPr>
                <a:t>אריסטו על </a:t>
              </a:r>
              <a:r>
                <a:rPr lang="he-IL" b="1" dirty="0" err="1">
                  <a:solidFill>
                    <a:schemeClr val="bg1"/>
                  </a:solidFill>
                </a:rPr>
                <a:t>אנאקסאגוראס</a:t>
              </a:r>
              <a:r>
                <a:rPr lang="he-IL" b="1" dirty="0">
                  <a:solidFill>
                    <a:schemeClr val="bg1"/>
                  </a:solidFill>
                </a:rPr>
                <a:t>: "הוא היה כמפוכח יחיד בחדר מלא שיכורים")</a:t>
              </a:r>
              <a:endParaRPr lang="x-none" b="1" dirty="0">
                <a:solidFill>
                  <a:schemeClr val="bg1"/>
                </a:solidFill>
              </a:endParaRPr>
            </a:p>
          </p:txBody>
        </p:sp>
      </p:grpSp>
      <p:pic>
        <p:nvPicPr>
          <p:cNvPr id="8" name="Picture 7">
            <a:extLst>
              <a:ext uri="{FF2B5EF4-FFF2-40B4-BE49-F238E27FC236}">
                <a16:creationId xmlns:a16="http://schemas.microsoft.com/office/drawing/2014/main" id="{6DE84A5F-03E2-46A2-9D5A-C15F08CA2E3D}"/>
              </a:ext>
            </a:extLst>
          </p:cNvPr>
          <p:cNvPicPr>
            <a:picLocks noChangeAspect="1"/>
          </p:cNvPicPr>
          <p:nvPr/>
        </p:nvPicPr>
        <p:blipFill>
          <a:blip r:embed="rId3"/>
          <a:stretch>
            <a:fillRect/>
          </a:stretch>
        </p:blipFill>
        <p:spPr>
          <a:xfrm>
            <a:off x="0" y="5982616"/>
            <a:ext cx="863600" cy="863600"/>
          </a:xfrm>
          <a:prstGeom prst="rect">
            <a:avLst/>
          </a:prstGeom>
        </p:spPr>
      </p:pic>
    </p:spTree>
    <p:extLst>
      <p:ext uri="{BB962C8B-B14F-4D97-AF65-F5344CB8AC3E}">
        <p14:creationId xmlns:p14="http://schemas.microsoft.com/office/powerpoint/2010/main" val="421878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2D0DDF-293D-472A-A95E-D737C15F06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1422" y="731172"/>
            <a:ext cx="8693477" cy="6126828"/>
          </a:xfrm>
          <a:prstGeom prst="rect">
            <a:avLst/>
          </a:prstGeom>
        </p:spPr>
      </p:pic>
      <p:sp>
        <p:nvSpPr>
          <p:cNvPr id="6" name="TextBox 5">
            <a:extLst>
              <a:ext uri="{FF2B5EF4-FFF2-40B4-BE49-F238E27FC236}">
                <a16:creationId xmlns:a16="http://schemas.microsoft.com/office/drawing/2014/main" id="{687D216C-CC96-4AA7-9529-816C7A7D95BA}"/>
              </a:ext>
            </a:extLst>
          </p:cNvPr>
          <p:cNvSpPr txBox="1"/>
          <p:nvPr/>
        </p:nvSpPr>
        <p:spPr>
          <a:xfrm>
            <a:off x="1668543" y="84841"/>
            <a:ext cx="8776355" cy="923330"/>
          </a:xfrm>
          <a:prstGeom prst="rect">
            <a:avLst/>
          </a:prstGeom>
          <a:noFill/>
        </p:spPr>
        <p:txBody>
          <a:bodyPr wrap="square" rtlCol="0">
            <a:spAutoFit/>
          </a:bodyPr>
          <a:lstStyle/>
          <a:p>
            <a:pPr algn="ctr" rtl="1"/>
            <a:r>
              <a:rPr lang="he-IL" b="1" dirty="0">
                <a:solidFill>
                  <a:schemeClr val="bg1"/>
                </a:solidFill>
              </a:rPr>
              <a:t>"...המלא והמוצק הוא מה-שהווה, הריק והדליל – מה שאיננו.  ולפיכך הם (</a:t>
            </a:r>
            <a:r>
              <a:rPr lang="he-IL" b="1" dirty="0" err="1">
                <a:solidFill>
                  <a:schemeClr val="bg1"/>
                </a:solidFill>
              </a:rPr>
              <a:t>לויקיפוס</a:t>
            </a:r>
            <a:r>
              <a:rPr lang="he-IL" b="1" dirty="0">
                <a:solidFill>
                  <a:schemeClr val="bg1"/>
                </a:solidFill>
              </a:rPr>
              <a:t> </a:t>
            </a:r>
            <a:r>
              <a:rPr lang="he-IL" b="1" dirty="0" err="1">
                <a:solidFill>
                  <a:schemeClr val="bg1"/>
                </a:solidFill>
              </a:rPr>
              <a:t>ודימוקריטוס</a:t>
            </a:r>
            <a:r>
              <a:rPr lang="he-IL" b="1" dirty="0">
                <a:solidFill>
                  <a:schemeClr val="bg1"/>
                </a:solidFill>
              </a:rPr>
              <a:t>) אומרים כי אין מה שהווה הווה יותר ממה שאיננו, כי אין הריק הווה פחות מן הגוף."</a:t>
            </a:r>
          </a:p>
        </p:txBody>
      </p:sp>
      <p:sp>
        <p:nvSpPr>
          <p:cNvPr id="7" name="TextBox 6">
            <a:extLst>
              <a:ext uri="{FF2B5EF4-FFF2-40B4-BE49-F238E27FC236}">
                <a16:creationId xmlns:a16="http://schemas.microsoft.com/office/drawing/2014/main" id="{B16D17CE-B32B-4D5A-B044-E3C2BC905E5E}"/>
              </a:ext>
            </a:extLst>
          </p:cNvPr>
          <p:cNvSpPr txBox="1"/>
          <p:nvPr/>
        </p:nvSpPr>
        <p:spPr>
          <a:xfrm>
            <a:off x="3664041" y="5577807"/>
            <a:ext cx="4785360" cy="1015663"/>
          </a:xfrm>
          <a:prstGeom prst="rect">
            <a:avLst/>
          </a:prstGeom>
          <a:noFill/>
        </p:spPr>
        <p:txBody>
          <a:bodyPr wrap="square" rtlCol="0">
            <a:spAutoFit/>
          </a:bodyPr>
          <a:lstStyle/>
          <a:p>
            <a:pPr algn="ctr"/>
            <a:r>
              <a:rPr lang="el-GR" sz="2000" b="1" dirty="0">
                <a:solidFill>
                  <a:schemeClr val="bg1"/>
                </a:solidFill>
                <a:latin typeface="GFS Porson" panose="02000000000000000000" pitchFamily="50" charset="-95"/>
              </a:rPr>
              <a:t>ἅτομος</a:t>
            </a:r>
          </a:p>
          <a:p>
            <a:pPr algn="ctr"/>
            <a:r>
              <a:rPr lang="en-US" sz="2000" b="1" i="1" dirty="0">
                <a:solidFill>
                  <a:schemeClr val="bg1"/>
                </a:solidFill>
              </a:rPr>
              <a:t>Atomos</a:t>
            </a:r>
          </a:p>
          <a:p>
            <a:pPr algn="ctr"/>
            <a:r>
              <a:rPr lang="he-IL" sz="2000" b="1" i="1" dirty="0">
                <a:solidFill>
                  <a:schemeClr val="bg1"/>
                </a:solidFill>
              </a:rPr>
              <a:t>ה"בלתי ניתן לחלוקה"</a:t>
            </a:r>
            <a:endParaRPr lang="x-none" sz="2000" b="1" i="1" dirty="0">
              <a:solidFill>
                <a:schemeClr val="bg1"/>
              </a:solidFill>
            </a:endParaRPr>
          </a:p>
        </p:txBody>
      </p:sp>
    </p:spTree>
    <p:extLst>
      <p:ext uri="{BB962C8B-B14F-4D97-AF65-F5344CB8AC3E}">
        <p14:creationId xmlns:p14="http://schemas.microsoft.com/office/powerpoint/2010/main" val="747074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36691-5516-41DE-8C3C-DC5CC89FD5E9}"/>
              </a:ext>
            </a:extLst>
          </p:cNvPr>
          <p:cNvPicPr>
            <a:picLocks noChangeAspect="1"/>
          </p:cNvPicPr>
          <p:nvPr/>
        </p:nvPicPr>
        <p:blipFill>
          <a:blip r:embed="rId2"/>
          <a:stretch>
            <a:fillRect/>
          </a:stretch>
        </p:blipFill>
        <p:spPr>
          <a:xfrm>
            <a:off x="1016735" y="0"/>
            <a:ext cx="10158529" cy="6852657"/>
          </a:xfrm>
          <a:prstGeom prst="rect">
            <a:avLst/>
          </a:prstGeom>
        </p:spPr>
      </p:pic>
    </p:spTree>
    <p:extLst>
      <p:ext uri="{BB962C8B-B14F-4D97-AF65-F5344CB8AC3E}">
        <p14:creationId xmlns:p14="http://schemas.microsoft.com/office/powerpoint/2010/main" val="2781662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07B299-3C19-4F25-942F-A30BE41F2201}"/>
              </a:ext>
            </a:extLst>
          </p:cNvPr>
          <p:cNvPicPr>
            <a:picLocks noChangeAspect="1"/>
          </p:cNvPicPr>
          <p:nvPr/>
        </p:nvPicPr>
        <p:blipFill>
          <a:blip r:embed="rId3"/>
          <a:stretch>
            <a:fillRect/>
          </a:stretch>
        </p:blipFill>
        <p:spPr>
          <a:xfrm>
            <a:off x="0" y="0"/>
            <a:ext cx="5348883" cy="6858000"/>
          </a:xfrm>
          <a:prstGeom prst="rect">
            <a:avLst/>
          </a:prstGeom>
        </p:spPr>
      </p:pic>
      <p:sp>
        <p:nvSpPr>
          <p:cNvPr id="3" name="TextBox 2">
            <a:extLst>
              <a:ext uri="{FF2B5EF4-FFF2-40B4-BE49-F238E27FC236}">
                <a16:creationId xmlns:a16="http://schemas.microsoft.com/office/drawing/2014/main" id="{C7352D8E-D164-4BC4-A056-8FDE89784C3A}"/>
              </a:ext>
            </a:extLst>
          </p:cNvPr>
          <p:cNvSpPr txBox="1"/>
          <p:nvPr/>
        </p:nvSpPr>
        <p:spPr>
          <a:xfrm>
            <a:off x="5801360" y="2814320"/>
            <a:ext cx="5831840" cy="646331"/>
          </a:xfrm>
          <a:prstGeom prst="rect">
            <a:avLst/>
          </a:prstGeom>
          <a:noFill/>
        </p:spPr>
        <p:txBody>
          <a:bodyPr wrap="square" rtlCol="0">
            <a:spAutoFit/>
          </a:bodyPr>
          <a:lstStyle/>
          <a:p>
            <a:pPr algn="ctr"/>
            <a:r>
              <a:rPr lang="he-IL" b="1" dirty="0">
                <a:latin typeface="David" panose="020E0502060401010101" pitchFamily="34" charset="-79"/>
                <a:cs typeface="David" panose="020E0502060401010101" pitchFamily="34" charset="-79"/>
              </a:rPr>
              <a:t>"</a:t>
            </a:r>
            <a:r>
              <a:rPr lang="he-IL" b="1" dirty="0" err="1">
                <a:latin typeface="David" panose="020E0502060401010101" pitchFamily="34" charset="-79"/>
                <a:cs typeface="David" panose="020E0502060401010101" pitchFamily="34" charset="-79"/>
              </a:rPr>
              <a:t>דמוקריטוס</a:t>
            </a:r>
            <a:r>
              <a:rPr lang="he-IL" b="1" dirty="0">
                <a:latin typeface="David" panose="020E0502060401010101" pitchFamily="34" charset="-79"/>
                <a:cs typeface="David" panose="020E0502060401010101" pitchFamily="34" charset="-79"/>
              </a:rPr>
              <a:t>, הפילוסוף הצוחק"</a:t>
            </a:r>
          </a:p>
          <a:p>
            <a:pPr algn="ctr"/>
            <a:r>
              <a:rPr lang="en-US" b="1" i="1" dirty="0">
                <a:latin typeface="Palatino Linotype" panose="02040502050505030304" pitchFamily="18" charset="0"/>
              </a:rPr>
              <a:t>Charles Antoine </a:t>
            </a:r>
            <a:r>
              <a:rPr lang="en-US" b="1" i="1" dirty="0" err="1">
                <a:latin typeface="Palatino Linotype" panose="02040502050505030304" pitchFamily="18" charset="0"/>
              </a:rPr>
              <a:t>Coypel</a:t>
            </a:r>
            <a:r>
              <a:rPr lang="en-US" b="1" i="1" dirty="0">
                <a:latin typeface="Palatino Linotype" panose="02040502050505030304" pitchFamily="18" charset="0"/>
              </a:rPr>
              <a:t> </a:t>
            </a:r>
            <a:endParaRPr lang="x-none" b="1" i="1" dirty="0">
              <a:latin typeface="Palatino Linotype" panose="02040502050505030304" pitchFamily="18" charset="0"/>
            </a:endParaRPr>
          </a:p>
        </p:txBody>
      </p:sp>
    </p:spTree>
    <p:extLst>
      <p:ext uri="{BB962C8B-B14F-4D97-AF65-F5344CB8AC3E}">
        <p14:creationId xmlns:p14="http://schemas.microsoft.com/office/powerpoint/2010/main" val="31469489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8486</TotalTime>
  <Words>428</Words>
  <Application>Microsoft Office PowerPoint</Application>
  <PresentationFormat>Widescreen</PresentationFormat>
  <Paragraphs>71</Paragraphs>
  <Slides>12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Arial</vt:lpstr>
      <vt:lpstr>Book Antiqua</vt:lpstr>
      <vt:lpstr>Calibri</vt:lpstr>
      <vt:lpstr>Calibri Light</vt:lpstr>
      <vt:lpstr>David</vt:lpstr>
      <vt:lpstr>GFS Porson</vt:lpstr>
      <vt:lpstr>Hadassah Friedlaender</vt:lpstr>
      <vt:lpstr>Palatino Linotype</vt:lpstr>
      <vt:lpstr>Office Theme</vt:lpstr>
      <vt:lpstr>מבוא לפילוסופיה יוונית – סמסטר סתיו</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ΠΟΛΙΤΕΙΑ ΤΟΥ ΠΛΑΤΟΝΟΣ</dc:title>
  <dc:creator>Andy German</dc:creator>
  <cp:lastModifiedBy>Andy German</cp:lastModifiedBy>
  <cp:revision>135</cp:revision>
  <dcterms:created xsi:type="dcterms:W3CDTF">2020-03-16T20:46:23Z</dcterms:created>
  <dcterms:modified xsi:type="dcterms:W3CDTF">2022-11-22T18:26:55Z</dcterms:modified>
</cp:coreProperties>
</file>