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sldIdLst>
    <p:sldId id="268" r:id="rId2"/>
    <p:sldId id="259" r:id="rId3"/>
    <p:sldId id="260" r:id="rId4"/>
    <p:sldId id="261" r:id="rId5"/>
    <p:sldId id="263" r:id="rId6"/>
    <p:sldId id="264" r:id="rId7"/>
    <p:sldId id="270" r:id="rId8"/>
    <p:sldId id="266" r:id="rId9"/>
    <p:sldId id="271" r:id="rId10"/>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268"/>
            <p14:sldId id="259"/>
            <p14:sldId id="260"/>
            <p14:sldId id="261"/>
            <p14:sldId id="263"/>
            <p14:sldId id="264"/>
            <p14:sldId id="270"/>
            <p14:sldId id="266"/>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C886"/>
    <a:srgbClr val="0A0A0A"/>
    <a:srgbClr val="B482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00" d="100"/>
          <a:sy n="100" d="100"/>
        </p:scale>
        <p:origin x="990"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B7201CB2-EBC4-4DE6-8BE7-9B23019DF5BB}"/>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9E45C051-ACE9-4061-9F17-D2009CFE6AC0}"/>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55A88E72-B718-4DB1-AB91-329B9F8BE32E}"/>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6129D89F-8645-4116-9A01-727E38A5F6B3}"/>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6" name="Footer Placeholder 5">
            <a:extLst>
              <a:ext uri="{FF2B5EF4-FFF2-40B4-BE49-F238E27FC236}">
                <a16:creationId xmlns:a16="http://schemas.microsoft.com/office/drawing/2014/main" xmlns=""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1724ADD1-B5FC-4F6A-955C-4D104E029DC2}"/>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8" name="Footer Placeholder 7">
            <a:extLst>
              <a:ext uri="{FF2B5EF4-FFF2-40B4-BE49-F238E27FC236}">
                <a16:creationId xmlns:a16="http://schemas.microsoft.com/office/drawing/2014/main" xmlns=""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2582E94F-E88C-4BF6-A534-0538C56D4B10}"/>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4" name="Footer Placeholder 3">
            <a:extLst>
              <a:ext uri="{FF2B5EF4-FFF2-40B4-BE49-F238E27FC236}">
                <a16:creationId xmlns:a16="http://schemas.microsoft.com/office/drawing/2014/main" xmlns=""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46D01C2-90FB-4DE6-B5BE-4A35EE277E0A}"/>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3" name="Footer Placeholder 2">
            <a:extLst>
              <a:ext uri="{FF2B5EF4-FFF2-40B4-BE49-F238E27FC236}">
                <a16:creationId xmlns:a16="http://schemas.microsoft.com/office/drawing/2014/main" xmlns=""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E101948-931B-4EE0-99BD-5C30B34BA700}"/>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6" name="Footer Placeholder 5">
            <a:extLst>
              <a:ext uri="{FF2B5EF4-FFF2-40B4-BE49-F238E27FC236}">
                <a16:creationId xmlns:a16="http://schemas.microsoft.com/office/drawing/2014/main" xmlns=""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0BB3667F-649C-4E5A-A035-8C4A0F87100C}"/>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6" name="Footer Placeholder 5">
            <a:extLst>
              <a:ext uri="{FF2B5EF4-FFF2-40B4-BE49-F238E27FC236}">
                <a16:creationId xmlns:a16="http://schemas.microsoft.com/office/drawing/2014/main" xmlns=""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13C7F35-41F0-4DE9-A043-B775E4D8B874}"/>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BBED8317-D423-4F28-9661-74FB8A8079F9}"/>
              </a:ext>
            </a:extLst>
          </p:cNvPr>
          <p:cNvSpPr>
            <a:spLocks noGrp="1"/>
          </p:cNvSpPr>
          <p:nvPr>
            <p:ph type="dt" sz="half" idx="10"/>
          </p:nvPr>
        </p:nvSpPr>
        <p:spPr/>
        <p:txBody>
          <a:body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4/5/2022</a:t>
            </a:fld>
            <a:endParaRPr lang="x-none"/>
          </a:p>
        </p:txBody>
      </p:sp>
      <p:sp>
        <p:nvSpPr>
          <p:cNvPr id="5" name="Footer Placeholder 4">
            <a:extLst>
              <a:ext uri="{FF2B5EF4-FFF2-40B4-BE49-F238E27FC236}">
                <a16:creationId xmlns:a16="http://schemas.microsoft.com/office/drawing/2014/main" xmlns=""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B915CB2-D686-413E-B859-1FDC5D550614}"/>
              </a:ext>
            </a:extLst>
          </p:cNvPr>
          <p:cNvPicPr>
            <a:picLocks noChangeAspect="1"/>
          </p:cNvPicPr>
          <p:nvPr/>
        </p:nvPicPr>
        <p:blipFill>
          <a:blip r:embed="rId2"/>
          <a:stretch>
            <a:fillRect/>
          </a:stretch>
        </p:blipFill>
        <p:spPr>
          <a:xfrm>
            <a:off x="2842183" y="407133"/>
            <a:ext cx="6507634" cy="6217920"/>
          </a:xfrm>
          <a:prstGeom prst="rect">
            <a:avLst/>
          </a:prstGeom>
        </p:spPr>
      </p:pic>
    </p:spTree>
    <p:extLst>
      <p:ext uri="{BB962C8B-B14F-4D97-AF65-F5344CB8AC3E}">
        <p14:creationId xmlns:p14="http://schemas.microsoft.com/office/powerpoint/2010/main" val="1585571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0">
          <a:fgClr>
            <a:schemeClr val="accent4">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5626D271-F6D7-4F19-93DF-B3BD36478A13}"/>
              </a:ext>
            </a:extLst>
          </p:cNvPr>
          <p:cNvSpPr>
            <a:spLocks noGrp="1"/>
          </p:cNvSpPr>
          <p:nvPr>
            <p:ph type="title"/>
          </p:nvPr>
        </p:nvSpPr>
        <p:spPr>
          <a:xfrm>
            <a:off x="2749410" y="160255"/>
            <a:ext cx="6693180" cy="282804"/>
          </a:xfrm>
        </p:spPr>
        <p:txBody>
          <a:bodyPr>
            <a:noAutofit/>
          </a:bodyPr>
          <a:lstStyle/>
          <a:p>
            <a:pPr algn="ctr"/>
            <a:r>
              <a:rPr lang="el-GR" sz="2000" b="1" dirty="0">
                <a:latin typeface="GFS Porson" panose="02000000000000000000" pitchFamily="50" charset="-95"/>
                <a:cs typeface="David" panose="020E0502060401010101" pitchFamily="34" charset="-79"/>
              </a:rPr>
              <a:t>Η ΤΟΥ ΠΛΑΤΟΝΟΣ</a:t>
            </a:r>
            <a:r>
              <a:rPr lang="he-IL" sz="2800" b="1" dirty="0">
                <a:latin typeface="GFS Porson" panose="02000000000000000000" pitchFamily="50" charset="-95"/>
                <a:cs typeface="David" panose="020E0502060401010101" pitchFamily="34" charset="-79"/>
              </a:rPr>
              <a:t> </a:t>
            </a:r>
            <a:r>
              <a:rPr lang="el-GR" sz="2000" b="1" dirty="0">
                <a:latin typeface="GFS Porson" panose="02000000000000000000" pitchFamily="50" charset="-95"/>
                <a:cs typeface="David" panose="020E0502060401010101" pitchFamily="34" charset="-79"/>
              </a:rPr>
              <a:t>ΠΟΛΙΤΕΙΑ</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xmlns="" id="{F5CDDCA6-AAB3-4AAE-BDDE-118E273BC5CC}"/>
              </a:ext>
            </a:extLst>
          </p:cNvPr>
          <p:cNvSpPr>
            <a:spLocks noGrp="1"/>
          </p:cNvSpPr>
          <p:nvPr>
            <p:ph idx="1"/>
          </p:nvPr>
        </p:nvSpPr>
        <p:spPr>
          <a:xfrm>
            <a:off x="1168775" y="955040"/>
            <a:ext cx="10341353" cy="5285505"/>
          </a:xfrm>
        </p:spPr>
        <p:txBody>
          <a:bodyPr>
            <a:normAutofit lnSpcReduction="10000"/>
          </a:bodyPr>
          <a:lstStyle/>
          <a:p>
            <a:pPr marL="0" indent="0" algn="ctr" rtl="1">
              <a:buNone/>
            </a:pPr>
            <a:r>
              <a:rPr lang="he-IL" sz="3400" b="1" dirty="0">
                <a:latin typeface="David" panose="020E0502060401010101" pitchFamily="34" charset="-79"/>
                <a:cs typeface="David" panose="020E0502060401010101" pitchFamily="34" charset="-79"/>
              </a:rPr>
              <a:t> מבנה השיעור להיום – ספרים 5-6</a:t>
            </a:r>
          </a:p>
          <a:p>
            <a:pPr marL="0" indent="0" algn="ctr" rtl="1">
              <a:buNone/>
            </a:pPr>
            <a:endParaRPr lang="he-IL" sz="34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ספר 5 –</a:t>
            </a:r>
            <a:r>
              <a:rPr lang="el-GR" sz="3400" b="1" dirty="0">
                <a:latin typeface="David" panose="020E0502060401010101" pitchFamily="34" charset="-79"/>
                <a:cs typeface="David" panose="020E0502060401010101" pitchFamily="34" charset="-79"/>
              </a:rPr>
              <a:t> </a:t>
            </a:r>
            <a:r>
              <a:rPr lang="he-IL" sz="3400" b="1" dirty="0">
                <a:latin typeface="David" panose="020E0502060401010101" pitchFamily="34" charset="-79"/>
                <a:cs typeface="David" panose="020E0502060401010101" pitchFamily="34" charset="-79"/>
              </a:rPr>
              <a:t>מתחילים </a:t>
            </a:r>
            <a:r>
              <a:rPr lang="he-IL" sz="3400" b="1" dirty="0" smtClean="0">
                <a:latin typeface="David" panose="020E0502060401010101" pitchFamily="34" charset="-79"/>
                <a:cs typeface="David" panose="020E0502060401010101" pitchFamily="34" charset="-79"/>
              </a:rPr>
              <a:t>מחדש, </a:t>
            </a:r>
            <a:r>
              <a:rPr lang="he-IL" sz="3400" b="1" dirty="0">
                <a:latin typeface="David" panose="020E0502060401010101" pitchFamily="34" charset="-79"/>
                <a:cs typeface="David" panose="020E0502060401010101" pitchFamily="34" charset="-79"/>
              </a:rPr>
              <a:t>שוב</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"חוק הנשים" – </a:t>
            </a:r>
          </a:p>
          <a:p>
            <a:pPr marL="914400" lvl="1" indent="-457200" algn="r" rtl="1">
              <a:buFont typeface="+mj-lt"/>
              <a:buAutoNum type="arabicPeriod"/>
            </a:pPr>
            <a:r>
              <a:rPr lang="he-IL" sz="3000" b="1" dirty="0" smtClean="0">
                <a:latin typeface="David" panose="020E0502060401010101" pitchFamily="34" charset="-79"/>
                <a:cs typeface="David" panose="020E0502060401010101" pitchFamily="34" charset="-79"/>
              </a:rPr>
              <a:t>חינוך משותף</a:t>
            </a:r>
            <a:endParaRPr lang="he-IL" sz="30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פירוק תא המשפחה </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זיווג השומרים</a:t>
            </a:r>
            <a:endParaRPr lang="he-IL" sz="26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המלכים הפילוסופיים ושלטון הפילוסופיה</a:t>
            </a:r>
          </a:p>
          <a:p>
            <a:pPr marL="457200" indent="-457200" algn="r" rtl="1">
              <a:buFont typeface="+mj-lt"/>
              <a:buAutoNum type="arabicPeriod"/>
            </a:pPr>
            <a:r>
              <a:rPr lang="he-IL" sz="3600" b="1" dirty="0">
                <a:latin typeface="David" panose="020E0502060401010101" pitchFamily="34" charset="-79"/>
                <a:cs typeface="David" panose="020E0502060401010101" pitchFamily="34" charset="-79"/>
              </a:rPr>
              <a:t>מיהו הפילוסוף שראוי לשלוט?</a:t>
            </a:r>
          </a:p>
          <a:p>
            <a:pPr marL="457200" indent="-457200" algn="r" rtl="1">
              <a:buFont typeface="+mj-lt"/>
              <a:buAutoNum type="arabicPeriod"/>
            </a:pPr>
            <a:r>
              <a:rPr lang="he-IL" sz="3600" b="1" dirty="0">
                <a:latin typeface="David" panose="020E0502060401010101" pitchFamily="34" charset="-79"/>
                <a:cs typeface="David" panose="020E0502060401010101" pitchFamily="34" charset="-79"/>
              </a:rPr>
              <a:t>תחילת ספר 6 – תיאור אופיו של הפילוסוף</a:t>
            </a:r>
          </a:p>
          <a:p>
            <a:pPr algn="r" rtl="1"/>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xmlns="" id="{F89905AC-750D-4CE7-9029-8B7BBA05097B}"/>
              </a:ext>
            </a:extLst>
          </p:cNvPr>
          <p:cNvPicPr>
            <a:picLocks noChangeAspect="1"/>
          </p:cNvPicPr>
          <p:nvPr/>
        </p:nvPicPr>
        <p:blipFill>
          <a:blip r:embed="rId2"/>
          <a:stretch>
            <a:fillRect/>
          </a:stretch>
        </p:blipFill>
        <p:spPr>
          <a:xfrm>
            <a:off x="20969" y="6070862"/>
            <a:ext cx="787138" cy="787138"/>
          </a:xfrm>
          <a:prstGeom prst="rect">
            <a:avLst/>
          </a:prstGeom>
        </p:spPr>
      </p:pic>
    </p:spTree>
    <p:extLst>
      <p:ext uri="{BB962C8B-B14F-4D97-AF65-F5344CB8AC3E}">
        <p14:creationId xmlns:p14="http://schemas.microsoft.com/office/powerpoint/2010/main" val="3846930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xmlns="" id="{F5CDDCA6-AAB3-4AAE-BDDE-118E273BC5CC}"/>
              </a:ext>
            </a:extLst>
          </p:cNvPr>
          <p:cNvSpPr>
            <a:spLocks noGrp="1"/>
          </p:cNvSpPr>
          <p:nvPr>
            <p:ph idx="1"/>
          </p:nvPr>
        </p:nvSpPr>
        <p:spPr>
          <a:xfrm>
            <a:off x="571893" y="801278"/>
            <a:ext cx="10938235" cy="5439267"/>
          </a:xfrm>
        </p:spPr>
        <p:txBody>
          <a:bodyPr>
            <a:normAutofit/>
          </a:bodyPr>
          <a:lstStyle/>
          <a:p>
            <a:pPr marL="0" indent="0" algn="ctr" rtl="1">
              <a:buNone/>
            </a:pPr>
            <a:r>
              <a:rPr lang="he-IL" b="1" dirty="0">
                <a:latin typeface="David" panose="020E0502060401010101" pitchFamily="34" charset="-79"/>
                <a:cs typeface="David" panose="020E0502060401010101" pitchFamily="34" charset="-79"/>
              </a:rPr>
              <a:t>המשפחה</a:t>
            </a:r>
          </a:p>
          <a:p>
            <a:pPr algn="r" rtl="1"/>
            <a:endParaRPr lang="he-IL" b="1" dirty="0">
              <a:latin typeface="David" panose="020E0502060401010101" pitchFamily="34" charset="-79"/>
              <a:cs typeface="David" panose="020E0502060401010101" pitchFamily="34" charset="-79"/>
            </a:endParaRPr>
          </a:p>
        </p:txBody>
      </p:sp>
      <p:pic>
        <p:nvPicPr>
          <p:cNvPr id="2" name="Picture 1">
            <a:extLst>
              <a:ext uri="{FF2B5EF4-FFF2-40B4-BE49-F238E27FC236}">
                <a16:creationId xmlns:a16="http://schemas.microsoft.com/office/drawing/2014/main" xmlns="" id="{6E6B8F3E-5E56-4498-ADD1-8DD7FF8AD901}"/>
              </a:ext>
            </a:extLst>
          </p:cNvPr>
          <p:cNvPicPr>
            <a:picLocks noChangeAspect="1"/>
          </p:cNvPicPr>
          <p:nvPr/>
        </p:nvPicPr>
        <p:blipFill>
          <a:blip r:embed="rId2"/>
          <a:stretch>
            <a:fillRect/>
          </a:stretch>
        </p:blipFill>
        <p:spPr>
          <a:xfrm>
            <a:off x="3602398" y="907329"/>
            <a:ext cx="4877223" cy="5043341"/>
          </a:xfrm>
          <a:prstGeom prst="rect">
            <a:avLst/>
          </a:prstGeom>
        </p:spPr>
      </p:pic>
      <p:sp>
        <p:nvSpPr>
          <p:cNvPr id="4" name="TextBox 3">
            <a:extLst>
              <a:ext uri="{FF2B5EF4-FFF2-40B4-BE49-F238E27FC236}">
                <a16:creationId xmlns:a16="http://schemas.microsoft.com/office/drawing/2014/main" xmlns="" id="{E3BF2A90-C42B-4814-A4EF-C93E649669A8}"/>
              </a:ext>
            </a:extLst>
          </p:cNvPr>
          <p:cNvSpPr txBox="1"/>
          <p:nvPr/>
        </p:nvSpPr>
        <p:spPr>
          <a:xfrm>
            <a:off x="4432169" y="6056721"/>
            <a:ext cx="3327662" cy="369332"/>
          </a:xfrm>
          <a:prstGeom prst="rect">
            <a:avLst/>
          </a:prstGeom>
          <a:noFill/>
        </p:spPr>
        <p:txBody>
          <a:bodyPr wrap="square" rtlCol="0">
            <a:spAutoFit/>
          </a:bodyPr>
          <a:lstStyle/>
          <a:p>
            <a:r>
              <a:rPr lang="en-US" dirty="0">
                <a:solidFill>
                  <a:schemeClr val="bg1"/>
                </a:solidFill>
              </a:rPr>
              <a:t>Michelangelo, </a:t>
            </a:r>
            <a:r>
              <a:rPr lang="en-US" i="1" dirty="0">
                <a:solidFill>
                  <a:schemeClr val="bg1"/>
                </a:solidFill>
              </a:rPr>
              <a:t>The Holy Family</a:t>
            </a:r>
            <a:endParaRPr lang="x-none" dirty="0">
              <a:solidFill>
                <a:schemeClr val="bg1"/>
              </a:solidFill>
            </a:endParaRPr>
          </a:p>
        </p:txBody>
      </p:sp>
      <p:sp>
        <p:nvSpPr>
          <p:cNvPr id="7" name="TextBox 6"/>
          <p:cNvSpPr txBox="1"/>
          <p:nvPr/>
        </p:nvSpPr>
        <p:spPr>
          <a:xfrm>
            <a:off x="2185701" y="0"/>
            <a:ext cx="7710616" cy="923330"/>
          </a:xfrm>
          <a:prstGeom prst="rect">
            <a:avLst/>
          </a:prstGeom>
          <a:noFill/>
        </p:spPr>
        <p:txBody>
          <a:bodyPr wrap="square" rtlCol="0">
            <a:spAutoFit/>
          </a:bodyPr>
          <a:lstStyle/>
          <a:p>
            <a:pPr algn="ctr" rtl="1"/>
            <a:r>
              <a:rPr lang="he-IL" b="1" dirty="0">
                <a:solidFill>
                  <a:schemeClr val="bg1"/>
                </a:solidFill>
                <a:latin typeface="David" panose="020E0502060401010101" pitchFamily="34" charset="-79"/>
                <a:cs typeface="David" panose="020E0502060401010101" pitchFamily="34" charset="-79"/>
              </a:rPr>
              <a:t>"כיצד יולידו בנים ולאחר </a:t>
            </a:r>
            <a:r>
              <a:rPr lang="he-IL" b="1" dirty="0" err="1">
                <a:solidFill>
                  <a:schemeClr val="bg1"/>
                </a:solidFill>
                <a:latin typeface="David" panose="020E0502060401010101" pitchFamily="34" charset="-79"/>
                <a:cs typeface="David" panose="020E0502060401010101" pitchFamily="34" charset="-79"/>
              </a:rPr>
              <a:t>שיוולדו</a:t>
            </a:r>
            <a:r>
              <a:rPr lang="he-IL" b="1" dirty="0">
                <a:solidFill>
                  <a:schemeClr val="bg1"/>
                </a:solidFill>
                <a:latin typeface="David" panose="020E0502060401010101" pitchFamily="34" charset="-79"/>
                <a:cs typeface="David" panose="020E0502060401010101" pitchFamily="34" charset="-79"/>
              </a:rPr>
              <a:t>, כיצד </a:t>
            </a:r>
            <a:r>
              <a:rPr lang="he-IL" b="1" dirty="0" smtClean="0">
                <a:solidFill>
                  <a:schemeClr val="bg1"/>
                </a:solidFill>
                <a:latin typeface="David" panose="020E0502060401010101" pitchFamily="34" charset="-79"/>
                <a:cs typeface="David" panose="020E0502060401010101" pitchFamily="34" charset="-79"/>
              </a:rPr>
              <a:t>יגדלום</a:t>
            </a:r>
            <a:r>
              <a:rPr lang="en-US" b="1" dirty="0">
                <a:solidFill>
                  <a:schemeClr val="bg1"/>
                </a:solidFill>
                <a:latin typeface="David" panose="020E0502060401010101" pitchFamily="34" charset="-79"/>
                <a:cs typeface="David" panose="020E0502060401010101" pitchFamily="34" charset="-79"/>
              </a:rPr>
              <a:t>,</a:t>
            </a:r>
            <a:r>
              <a:rPr lang="he-IL" b="1" dirty="0" smtClean="0">
                <a:solidFill>
                  <a:schemeClr val="bg1"/>
                </a:solidFill>
                <a:latin typeface="David" panose="020E0502060401010101" pitchFamily="34" charset="-79"/>
                <a:cs typeface="David" panose="020E0502060401010101" pitchFamily="34" charset="-79"/>
              </a:rPr>
              <a:t>  </a:t>
            </a:r>
            <a:r>
              <a:rPr lang="he-IL" b="1" dirty="0">
                <a:solidFill>
                  <a:schemeClr val="bg1"/>
                </a:solidFill>
                <a:latin typeface="David" panose="020E0502060401010101" pitchFamily="34" charset="-79"/>
                <a:cs typeface="David" panose="020E0502060401010101" pitchFamily="34" charset="-79"/>
              </a:rPr>
              <a:t>ומהו אותה שותפות בנשים וילדים </a:t>
            </a:r>
            <a:r>
              <a:rPr lang="he-IL" b="1" dirty="0" smtClean="0">
                <a:solidFill>
                  <a:schemeClr val="bg1"/>
                </a:solidFill>
                <a:latin typeface="David" panose="020E0502060401010101" pitchFamily="34" charset="-79"/>
                <a:cs typeface="David" panose="020E0502060401010101" pitchFamily="34" charset="-79"/>
              </a:rPr>
              <a:t>שהזכרת</a:t>
            </a:r>
            <a:r>
              <a:rPr lang="he-IL" b="1" dirty="0">
                <a:solidFill>
                  <a:schemeClr val="bg1"/>
                </a:solidFill>
                <a:latin typeface="David" panose="020E0502060401010101" pitchFamily="34" charset="-79"/>
                <a:cs typeface="David" panose="020E0502060401010101" pitchFamily="34" charset="-79"/>
              </a:rPr>
              <a:t> </a:t>
            </a:r>
            <a:r>
              <a:rPr lang="he-IL" b="1" dirty="0" smtClean="0">
                <a:solidFill>
                  <a:schemeClr val="bg1"/>
                </a:solidFill>
                <a:latin typeface="David" panose="020E0502060401010101" pitchFamily="34" charset="-79"/>
                <a:cs typeface="David" panose="020E0502060401010101" pitchFamily="34" charset="-79"/>
              </a:rPr>
              <a:t> </a:t>
            </a:r>
            <a:r>
              <a:rPr lang="he-IL" b="1" dirty="0">
                <a:solidFill>
                  <a:schemeClr val="bg1"/>
                </a:solidFill>
                <a:latin typeface="David" panose="020E0502060401010101" pitchFamily="34" charset="-79"/>
                <a:cs typeface="David" panose="020E0502060401010101" pitchFamily="34" charset="-79"/>
              </a:rPr>
              <a:t>שכן, נדמה לנו שלגבי משטר המדינה נועדת חשיבות גדולה, ואף </a:t>
            </a:r>
            <a:r>
              <a:rPr lang="he-IL" b="1" dirty="0" smtClean="0">
                <a:solidFill>
                  <a:schemeClr val="bg1"/>
                </a:solidFill>
                <a:latin typeface="David" panose="020E0502060401010101" pitchFamily="34" charset="-79"/>
                <a:cs typeface="David" panose="020E0502060401010101" pitchFamily="34" charset="-79"/>
              </a:rPr>
              <a:t>מכרעת</a:t>
            </a:r>
            <a:r>
              <a:rPr lang="en-US" b="1" dirty="0">
                <a:solidFill>
                  <a:schemeClr val="bg1"/>
                </a:solidFill>
                <a:latin typeface="David" panose="020E0502060401010101" pitchFamily="34" charset="-79"/>
                <a:cs typeface="David" panose="020E0502060401010101" pitchFamily="34" charset="-79"/>
              </a:rPr>
              <a:t>,</a:t>
            </a:r>
            <a:r>
              <a:rPr lang="he-IL" b="1" dirty="0" smtClean="0">
                <a:solidFill>
                  <a:schemeClr val="bg1"/>
                </a:solidFill>
                <a:latin typeface="David" panose="020E0502060401010101" pitchFamily="34" charset="-79"/>
                <a:cs typeface="David" panose="020E0502060401010101" pitchFamily="34" charset="-79"/>
              </a:rPr>
              <a:t> </a:t>
            </a:r>
            <a:r>
              <a:rPr lang="he-IL" b="1" dirty="0">
                <a:solidFill>
                  <a:schemeClr val="bg1"/>
                </a:solidFill>
                <a:latin typeface="David" panose="020E0502060401010101" pitchFamily="34" charset="-79"/>
                <a:cs typeface="David" panose="020E0502060401010101" pitchFamily="34" charset="-79"/>
              </a:rPr>
              <a:t>לעניין זה."</a:t>
            </a:r>
            <a:endParaRPr lang="en-US" dirty="0"/>
          </a:p>
        </p:txBody>
      </p:sp>
    </p:spTree>
    <p:extLst>
      <p:ext uri="{BB962C8B-B14F-4D97-AF65-F5344CB8AC3E}">
        <p14:creationId xmlns:p14="http://schemas.microsoft.com/office/powerpoint/2010/main" val="10342012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5626D271-F6D7-4F19-93DF-B3BD36478A13}"/>
              </a:ext>
            </a:extLst>
          </p:cNvPr>
          <p:cNvSpPr>
            <a:spLocks noGrp="1"/>
          </p:cNvSpPr>
          <p:nvPr>
            <p:ph type="title" idx="4294967295"/>
          </p:nvPr>
        </p:nvSpPr>
        <p:spPr>
          <a:xfrm>
            <a:off x="3739134" y="31606"/>
            <a:ext cx="4603750" cy="528638"/>
          </a:xfrm>
        </p:spPr>
        <p:txBody>
          <a:bodyPr>
            <a:noAutofit/>
          </a:bodyPr>
          <a:lstStyle/>
          <a:p>
            <a:pPr algn="ctr"/>
            <a:r>
              <a:rPr lang="el-GR" sz="1600" b="1" dirty="0">
                <a:latin typeface="GFS Porson" panose="02000000000000000000" pitchFamily="50" charset="-95"/>
                <a:cs typeface="David" panose="020E0502060401010101" pitchFamily="34" charset="-79"/>
              </a:rPr>
              <a:t>Η ΤΟΥ ΠΛΑΤΟΝΟΣ</a:t>
            </a:r>
            <a:r>
              <a:rPr lang="he-IL" sz="2000" b="1" dirty="0">
                <a:latin typeface="GFS Porson" panose="02000000000000000000" pitchFamily="50" charset="-95"/>
                <a:cs typeface="David" panose="020E0502060401010101" pitchFamily="34" charset="-79"/>
              </a:rPr>
              <a:t> </a:t>
            </a:r>
            <a:r>
              <a:rPr lang="el-GR" sz="1600" b="1" dirty="0">
                <a:latin typeface="GFS Porson" panose="02000000000000000000" pitchFamily="50" charset="-95"/>
                <a:cs typeface="David" panose="020E0502060401010101" pitchFamily="34" charset="-79"/>
              </a:rPr>
              <a:t>ΠΟΛΙΤΕΙΑ</a:t>
            </a:r>
            <a:endParaRPr lang="x-none" sz="1600" b="1" dirty="0">
              <a:latin typeface="David" panose="020E0502060401010101" pitchFamily="34" charset="-79"/>
              <a:cs typeface="David" panose="020E0502060401010101" pitchFamily="34" charset="-79"/>
            </a:endParaRPr>
          </a:p>
        </p:txBody>
      </p:sp>
      <p:pic>
        <p:nvPicPr>
          <p:cNvPr id="2" name="Picture 1">
            <a:extLst>
              <a:ext uri="{FF2B5EF4-FFF2-40B4-BE49-F238E27FC236}">
                <a16:creationId xmlns:a16="http://schemas.microsoft.com/office/drawing/2014/main" xmlns="" id="{7E161EB6-8EC8-4AFA-8D58-5DDF81516A83}"/>
              </a:ext>
            </a:extLst>
          </p:cNvPr>
          <p:cNvPicPr>
            <a:picLocks noChangeAspect="1"/>
          </p:cNvPicPr>
          <p:nvPr/>
        </p:nvPicPr>
        <p:blipFill>
          <a:blip r:embed="rId3"/>
          <a:stretch>
            <a:fillRect/>
          </a:stretch>
        </p:blipFill>
        <p:spPr>
          <a:xfrm>
            <a:off x="6227492" y="2067627"/>
            <a:ext cx="5084614" cy="3535925"/>
          </a:xfrm>
          <a:prstGeom prst="rect">
            <a:avLst/>
          </a:prstGeom>
        </p:spPr>
      </p:pic>
      <p:pic>
        <p:nvPicPr>
          <p:cNvPr id="6" name="Picture 5">
            <a:extLst>
              <a:ext uri="{FF2B5EF4-FFF2-40B4-BE49-F238E27FC236}">
                <a16:creationId xmlns:a16="http://schemas.microsoft.com/office/drawing/2014/main" xmlns="" id="{5E177A9D-7442-46CA-9EE4-3290FFB6500A}"/>
              </a:ext>
            </a:extLst>
          </p:cNvPr>
          <p:cNvPicPr>
            <a:picLocks noChangeAspect="1"/>
          </p:cNvPicPr>
          <p:nvPr/>
        </p:nvPicPr>
        <p:blipFill>
          <a:blip r:embed="rId4"/>
          <a:stretch>
            <a:fillRect/>
          </a:stretch>
        </p:blipFill>
        <p:spPr>
          <a:xfrm>
            <a:off x="20969" y="6336792"/>
            <a:ext cx="521208" cy="521208"/>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313" y="2065134"/>
            <a:ext cx="5310759" cy="3538418"/>
          </a:xfrm>
          <a:prstGeom prst="rect">
            <a:avLst/>
          </a:prstGeom>
        </p:spPr>
      </p:pic>
      <p:sp>
        <p:nvSpPr>
          <p:cNvPr id="5" name="TextBox 4"/>
          <p:cNvSpPr txBox="1"/>
          <p:nvPr/>
        </p:nvSpPr>
        <p:spPr>
          <a:xfrm>
            <a:off x="789009" y="1673885"/>
            <a:ext cx="10503999" cy="400110"/>
          </a:xfrm>
          <a:prstGeom prst="rect">
            <a:avLst/>
          </a:prstGeom>
          <a:noFill/>
        </p:spPr>
        <p:txBody>
          <a:bodyPr wrap="square" rtlCol="0">
            <a:spAutoFit/>
          </a:bodyPr>
          <a:lstStyle/>
          <a:p>
            <a:pPr algn="ctr" rtl="1"/>
            <a:r>
              <a:rPr lang="he-IL" sz="2000" b="1" dirty="0" smtClean="0">
                <a:latin typeface="David" panose="020E0502060401010101" pitchFamily="34" charset="-79"/>
                <a:cs typeface="David" panose="020E0502060401010101" pitchFamily="34" charset="-79"/>
              </a:rPr>
              <a:t>"שומרינו ושומרותינו חייבים לעסוק במשותף בכל הדברים."</a:t>
            </a:r>
            <a:endParaRPr lang="en-US" sz="2000" b="1" dirty="0">
              <a:latin typeface="David" panose="020E0502060401010101" pitchFamily="34" charset="-79"/>
              <a:cs typeface="David" panose="020E0502060401010101" pitchFamily="34" charset="-79"/>
            </a:endParaRPr>
          </a:p>
        </p:txBody>
      </p:sp>
      <p:sp>
        <p:nvSpPr>
          <p:cNvPr id="7" name="TextBox 6"/>
          <p:cNvSpPr txBox="1"/>
          <p:nvPr/>
        </p:nvSpPr>
        <p:spPr>
          <a:xfrm>
            <a:off x="1566320" y="5603552"/>
            <a:ext cx="3666744" cy="523220"/>
          </a:xfrm>
          <a:prstGeom prst="rect">
            <a:avLst/>
          </a:prstGeom>
          <a:noFill/>
        </p:spPr>
        <p:txBody>
          <a:bodyPr wrap="square" rtlCol="0">
            <a:spAutoFit/>
          </a:bodyPr>
          <a:lstStyle/>
          <a:p>
            <a:pPr algn="ctr"/>
            <a:r>
              <a:rPr lang="en-US" sz="1400" b="1" i="1" dirty="0" smtClean="0">
                <a:latin typeface="Perpetua" panose="02020502060401020303" pitchFamily="18" charset="0"/>
              </a:rPr>
              <a:t>Aphrodite of </a:t>
            </a:r>
            <a:r>
              <a:rPr lang="en-US" sz="1400" b="1" i="1" dirty="0" err="1" smtClean="0">
                <a:latin typeface="Perpetua" panose="02020502060401020303" pitchFamily="18" charset="0"/>
              </a:rPr>
              <a:t>Knidos</a:t>
            </a:r>
            <a:endParaRPr lang="en-US" sz="1400" b="1" i="1" dirty="0" smtClean="0">
              <a:latin typeface="Perpetua" panose="02020502060401020303" pitchFamily="18" charset="0"/>
            </a:endParaRPr>
          </a:p>
          <a:p>
            <a:pPr algn="ctr"/>
            <a:r>
              <a:rPr lang="en-US" sz="1400" b="1" dirty="0" smtClean="0">
                <a:latin typeface="Perpetua" panose="02020502060401020303" pitchFamily="18" charset="0"/>
              </a:rPr>
              <a:t>Praxiteles</a:t>
            </a:r>
            <a:endParaRPr lang="en-US" sz="1400" b="1" dirty="0">
              <a:latin typeface="Perpetua" panose="02020502060401020303" pitchFamily="18" charset="0"/>
            </a:endParaRPr>
          </a:p>
        </p:txBody>
      </p:sp>
      <p:sp>
        <p:nvSpPr>
          <p:cNvPr id="12" name="TextBox 11"/>
          <p:cNvSpPr txBox="1"/>
          <p:nvPr/>
        </p:nvSpPr>
        <p:spPr>
          <a:xfrm>
            <a:off x="6131733" y="5605374"/>
            <a:ext cx="5084614" cy="523220"/>
          </a:xfrm>
          <a:prstGeom prst="rect">
            <a:avLst/>
          </a:prstGeom>
          <a:noFill/>
        </p:spPr>
        <p:txBody>
          <a:bodyPr wrap="square" rtlCol="0">
            <a:spAutoFit/>
          </a:bodyPr>
          <a:lstStyle/>
          <a:p>
            <a:pPr algn="ctr"/>
            <a:r>
              <a:rPr lang="en-US" sz="1400" b="1" i="1" dirty="0" smtClean="0">
                <a:latin typeface="Perpetua" panose="02020502060401020303" pitchFamily="18" charset="0"/>
              </a:rPr>
              <a:t>The ‘</a:t>
            </a:r>
            <a:r>
              <a:rPr lang="en-US" sz="1400" b="1" i="1" dirty="0" err="1" smtClean="0">
                <a:latin typeface="Perpetua" panose="02020502060401020303" pitchFamily="18" charset="0"/>
              </a:rPr>
              <a:t>Diadoumenos</a:t>
            </a:r>
            <a:r>
              <a:rPr lang="en-US" sz="1400" b="1" i="1" dirty="0" smtClean="0">
                <a:latin typeface="Perpetua" panose="02020502060401020303" pitchFamily="18" charset="0"/>
              </a:rPr>
              <a:t>’</a:t>
            </a:r>
          </a:p>
          <a:p>
            <a:pPr algn="ctr"/>
            <a:r>
              <a:rPr lang="en-US" sz="1400" b="1" dirty="0" smtClean="0">
                <a:latin typeface="Perpetua" panose="02020502060401020303" pitchFamily="18" charset="0"/>
              </a:rPr>
              <a:t>Polycleitus</a:t>
            </a:r>
            <a:endParaRPr lang="en-US" sz="1400" b="1" dirty="0">
              <a:latin typeface="Perpetua" panose="02020502060401020303" pitchFamily="18" charset="0"/>
            </a:endParaRPr>
          </a:p>
        </p:txBody>
      </p:sp>
      <p:sp>
        <p:nvSpPr>
          <p:cNvPr id="13" name="TextBox 12"/>
          <p:cNvSpPr txBox="1"/>
          <p:nvPr/>
        </p:nvSpPr>
        <p:spPr>
          <a:xfrm>
            <a:off x="2900045" y="560244"/>
            <a:ext cx="6281928" cy="830997"/>
          </a:xfrm>
          <a:prstGeom prst="rect">
            <a:avLst/>
          </a:prstGeom>
          <a:noFill/>
        </p:spPr>
        <p:txBody>
          <a:bodyPr wrap="square" rtlCol="0">
            <a:spAutoFit/>
          </a:bodyPr>
          <a:lstStyle/>
          <a:p>
            <a:pPr algn="ctr"/>
            <a:r>
              <a:rPr lang="el-GR" sz="2400" b="1" dirty="0" smtClean="0">
                <a:latin typeface="GFS Porson" panose="02000500070000020004" pitchFamily="2" charset="-95"/>
              </a:rPr>
              <a:t> \</a:t>
            </a:r>
            <a:r>
              <a:rPr lang="en-US" sz="2400" b="1" dirty="0" smtClean="0">
                <a:latin typeface="GFS Porson" panose="02000500070000020004" pitchFamily="2" charset="-95"/>
              </a:rPr>
              <a:t> \</a:t>
            </a:r>
            <a:r>
              <a:rPr lang="el-GR" sz="2400" b="1" dirty="0" smtClean="0">
                <a:latin typeface="GFS Porson" panose="02000500070000020004" pitchFamily="2" charset="-95"/>
              </a:rPr>
              <a:t>Γυμναστική</a:t>
            </a:r>
            <a:r>
              <a:rPr lang="en-US" sz="2400" b="1" dirty="0" smtClean="0">
                <a:latin typeface="GFS Porson" panose="02000500070000020004" pitchFamily="2" charset="-95"/>
              </a:rPr>
              <a:t> (</a:t>
            </a:r>
            <a:r>
              <a:rPr lang="en-US" sz="2400" b="1" i="1" dirty="0" err="1" smtClean="0">
                <a:latin typeface="Palatino Linotype" panose="02040502050505030304" pitchFamily="18" charset="0"/>
              </a:rPr>
              <a:t>Gymnastikê</a:t>
            </a:r>
            <a:r>
              <a:rPr lang="en-US" sz="2400" b="1" i="1" dirty="0" smtClean="0">
                <a:latin typeface="Palatino Linotype" panose="02040502050505030304" pitchFamily="18" charset="0"/>
              </a:rPr>
              <a:t>)</a:t>
            </a:r>
          </a:p>
          <a:p>
            <a:pPr algn="ctr"/>
            <a:r>
              <a:rPr lang="he-IL" sz="2400" b="1" dirty="0" smtClean="0">
                <a:latin typeface="David" panose="020E0502060401010101" pitchFamily="34" charset="-79"/>
                <a:cs typeface="David" panose="020E0502060401010101" pitchFamily="34" charset="-79"/>
              </a:rPr>
              <a:t>ההתעמלות</a:t>
            </a:r>
            <a:endParaRPr lang="en-US"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331768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48258"/>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6734" y="0"/>
            <a:ext cx="11767418" cy="6858000"/>
          </a:xfrm>
          <a:prstGeom prst="rect">
            <a:avLst/>
          </a:prstGeom>
        </p:spPr>
      </p:pic>
      <p:pic>
        <p:nvPicPr>
          <p:cNvPr id="10" name="Picture 9">
            <a:extLst>
              <a:ext uri="{FF2B5EF4-FFF2-40B4-BE49-F238E27FC236}">
                <a16:creationId xmlns:a16="http://schemas.microsoft.com/office/drawing/2014/main" xmlns="" id="{7AD2C09D-2A59-4673-8F69-DE635CC22F28}"/>
              </a:ext>
            </a:extLst>
          </p:cNvPr>
          <p:cNvPicPr>
            <a:picLocks noChangeAspect="1"/>
          </p:cNvPicPr>
          <p:nvPr/>
        </p:nvPicPr>
        <p:blipFill>
          <a:blip r:embed="rId3"/>
          <a:stretch>
            <a:fillRect/>
          </a:stretch>
        </p:blipFill>
        <p:spPr>
          <a:xfrm>
            <a:off x="206733" y="0"/>
            <a:ext cx="3235411" cy="1197864"/>
          </a:xfrm>
          <a:prstGeom prst="rect">
            <a:avLst/>
          </a:prstGeom>
        </p:spPr>
      </p:pic>
    </p:spTree>
    <p:extLst>
      <p:ext uri="{BB962C8B-B14F-4D97-AF65-F5344CB8AC3E}">
        <p14:creationId xmlns:p14="http://schemas.microsoft.com/office/powerpoint/2010/main" val="3384490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0A0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0FE1D74-80E1-4BCA-968C-A09872BD09DE}"/>
              </a:ext>
            </a:extLst>
          </p:cNvPr>
          <p:cNvPicPr>
            <a:picLocks noChangeAspect="1"/>
          </p:cNvPicPr>
          <p:nvPr/>
        </p:nvPicPr>
        <p:blipFill>
          <a:blip r:embed="rId2"/>
          <a:stretch>
            <a:fillRect/>
          </a:stretch>
        </p:blipFill>
        <p:spPr>
          <a:xfrm>
            <a:off x="0" y="0"/>
            <a:ext cx="7932531" cy="5212080"/>
          </a:xfrm>
          <a:prstGeom prst="rect">
            <a:avLst/>
          </a:prstGeom>
        </p:spPr>
      </p:pic>
      <p:sp>
        <p:nvSpPr>
          <p:cNvPr id="3" name="TextBox 2"/>
          <p:cNvSpPr txBox="1"/>
          <p:nvPr/>
        </p:nvSpPr>
        <p:spPr>
          <a:xfrm>
            <a:off x="8229600" y="1307592"/>
            <a:ext cx="3346704" cy="3046988"/>
          </a:xfrm>
          <a:prstGeom prst="rect">
            <a:avLst/>
          </a:prstGeom>
          <a:noFill/>
        </p:spPr>
        <p:txBody>
          <a:bodyPr wrap="square" rtlCol="0">
            <a:spAutoFit/>
          </a:bodyPr>
          <a:lstStyle/>
          <a:p>
            <a:pPr algn="just" rtl="1"/>
            <a:r>
              <a:rPr lang="he-IL" sz="1600" dirty="0" smtClean="0">
                <a:latin typeface="Guttman Frnew" panose="02010401010101010101" pitchFamily="2" charset="-79"/>
                <a:cs typeface="Guttman Frnew" panose="02010401010101010101" pitchFamily="2" charset="-79"/>
              </a:rPr>
              <a:t>:</a:t>
            </a:r>
            <a:r>
              <a:rPr lang="he-IL" sz="1600" dirty="0" smtClean="0">
                <a:solidFill>
                  <a:schemeClr val="bg1"/>
                </a:solidFill>
                <a:latin typeface="Guttman Frnew" panose="02010401010101010101" pitchFamily="2" charset="-79"/>
                <a:cs typeface="Guttman Frnew" panose="02010401010101010101" pitchFamily="2" charset="-79"/>
              </a:rPr>
              <a:t>"בשום פנים לא יבחינו...אלא כל הילדים </a:t>
            </a:r>
            <a:r>
              <a:rPr lang="he-IL" sz="1600" dirty="0" err="1" smtClean="0">
                <a:solidFill>
                  <a:schemeClr val="bg1"/>
                </a:solidFill>
                <a:latin typeface="Guttman Frnew" panose="02010401010101010101" pitchFamily="2" charset="-79"/>
                <a:cs typeface="Guttman Frnew" panose="02010401010101010101" pitchFamily="2" charset="-79"/>
              </a:rPr>
              <a:t>שיוולדו</a:t>
            </a:r>
            <a:r>
              <a:rPr lang="he-IL" sz="1600" dirty="0" smtClean="0">
                <a:solidFill>
                  <a:schemeClr val="bg1"/>
                </a:solidFill>
                <a:latin typeface="Guttman Frnew" panose="02010401010101010101" pitchFamily="2" charset="-79"/>
                <a:cs typeface="Guttman Frnew" panose="02010401010101010101" pitchFamily="2" charset="-79"/>
              </a:rPr>
              <a:t> בין החודש השביעי לעשירי לאותו היום בו אחד מהם [השומרים] היה לחתן – לכל הזכרים שבילדים אלה יקרא "בני" ולכל הנקבות "</a:t>
            </a:r>
            <a:r>
              <a:rPr lang="he-IL" sz="1600" dirty="0" err="1" smtClean="0">
                <a:solidFill>
                  <a:schemeClr val="bg1"/>
                </a:solidFill>
                <a:latin typeface="Guttman Frnew" panose="02010401010101010101" pitchFamily="2" charset="-79"/>
                <a:cs typeface="Guttman Frnew" panose="02010401010101010101" pitchFamily="2" charset="-79"/>
              </a:rPr>
              <a:t>בנותי</a:t>
            </a:r>
            <a:r>
              <a:rPr lang="he-IL" sz="1600" dirty="0" smtClean="0">
                <a:solidFill>
                  <a:schemeClr val="bg1"/>
                </a:solidFill>
                <a:latin typeface="Guttman Frnew" panose="02010401010101010101" pitchFamily="2" charset="-79"/>
                <a:cs typeface="Guttman Frnew" panose="02010401010101010101" pitchFamily="2" charset="-79"/>
              </a:rPr>
              <a:t>", והללו יקראו לו "אבי" וכן יקרא ליוצאי חלציהם של אלה "נכדי" והם יקראו לו "סבי" ולה "סבתי".  ולכל הנולדים באותו פרק זמן בו היו אמותיהם ואבותיהם מולידים יקראו "אחיות" ואחים"....ויהיו אלה אסורים זה לזה חוץ מאחים ואחיות, שהחוק יתיר זיווגם אם כך </a:t>
            </a:r>
            <a:r>
              <a:rPr lang="he-IL" sz="1600" dirty="0" err="1" smtClean="0">
                <a:solidFill>
                  <a:schemeClr val="bg1"/>
                </a:solidFill>
                <a:latin typeface="Guttman Frnew" panose="02010401010101010101" pitchFamily="2" charset="-79"/>
                <a:cs typeface="Guttman Frnew" panose="02010401010101010101" pitchFamily="2" charset="-79"/>
              </a:rPr>
              <a:t>יפול</a:t>
            </a:r>
            <a:r>
              <a:rPr lang="he-IL" sz="1600" dirty="0" smtClean="0">
                <a:solidFill>
                  <a:schemeClr val="bg1"/>
                </a:solidFill>
                <a:latin typeface="Guttman Frnew" panose="02010401010101010101" pitchFamily="2" charset="-79"/>
                <a:cs typeface="Guttman Frnew" panose="02010401010101010101" pitchFamily="2" charset="-79"/>
              </a:rPr>
              <a:t> הגורל."</a:t>
            </a:r>
            <a:endParaRPr lang="en-US" sz="1600" dirty="0">
              <a:cs typeface="Guttman Frnew" panose="02010401010101010101" pitchFamily="2" charset="-79"/>
            </a:endParaRPr>
          </a:p>
        </p:txBody>
      </p:sp>
    </p:spTree>
    <p:extLst>
      <p:ext uri="{BB962C8B-B14F-4D97-AF65-F5344CB8AC3E}">
        <p14:creationId xmlns:p14="http://schemas.microsoft.com/office/powerpoint/2010/main" val="6512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C88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5626D271-F6D7-4F19-93DF-B3BD36478A13}"/>
              </a:ext>
            </a:extLst>
          </p:cNvPr>
          <p:cNvSpPr>
            <a:spLocks noGrp="1"/>
          </p:cNvSpPr>
          <p:nvPr>
            <p:ph type="title" idx="4294967295"/>
          </p:nvPr>
        </p:nvSpPr>
        <p:spPr>
          <a:xfrm>
            <a:off x="1818546" y="4733784"/>
            <a:ext cx="3568903" cy="179372"/>
          </a:xfrm>
        </p:spPr>
        <p:txBody>
          <a:bodyPr>
            <a:noAutofit/>
          </a:bodyPr>
          <a:lstStyle/>
          <a:p>
            <a:pPr algn="ctr" rtl="1"/>
            <a:r>
              <a:rPr lang="en-US" sz="1050" b="1" dirty="0" smtClean="0">
                <a:latin typeface="GFS Porson" panose="02000000000000000000" pitchFamily="50" charset="-95"/>
                <a:cs typeface="David" panose="020E0502060401010101" pitchFamily="34" charset="-79"/>
              </a:rPr>
              <a:t/>
            </a:r>
            <a:br>
              <a:rPr lang="en-US" sz="1050" b="1" dirty="0" smtClean="0">
                <a:latin typeface="GFS Porson" panose="02000000000000000000" pitchFamily="50" charset="-95"/>
                <a:cs typeface="David" panose="020E0502060401010101" pitchFamily="34" charset="-79"/>
              </a:rPr>
            </a:br>
            <a:r>
              <a:rPr lang="he-IL" sz="1200" b="1" i="1" dirty="0" err="1" smtClean="0">
                <a:latin typeface="GFS Porson" panose="02000000000000000000" pitchFamily="50" charset="-95"/>
                <a:cs typeface="David" panose="020E0502060401010101" pitchFamily="34" charset="-79"/>
              </a:rPr>
              <a:t>פוליטיאה</a:t>
            </a:r>
            <a:r>
              <a:rPr lang="he-IL" sz="1200" b="1" i="1" dirty="0" smtClean="0">
                <a:latin typeface="GFS Porson" panose="02000000000000000000" pitchFamily="50" charset="-95"/>
                <a:cs typeface="David" panose="020E0502060401010101" pitchFamily="34" charset="-79"/>
              </a:rPr>
              <a:t> עמ' 365-366</a:t>
            </a:r>
            <a:r>
              <a:rPr lang="he-IL" sz="1050" b="1" i="1" dirty="0" smtClean="0">
                <a:latin typeface="David" panose="020E0502060401010101" pitchFamily="34" charset="-79"/>
                <a:cs typeface="David" panose="020E0502060401010101" pitchFamily="34" charset="-79"/>
              </a:rPr>
              <a:t> </a:t>
            </a:r>
            <a:r>
              <a:rPr lang="he-IL" sz="1200" b="1" dirty="0" smtClean="0">
                <a:latin typeface="David" panose="020E0502060401010101" pitchFamily="34" charset="-79"/>
                <a:cs typeface="David" panose="020E0502060401010101" pitchFamily="34" charset="-79"/>
              </a:rPr>
              <a:t>(שורות </a:t>
            </a:r>
            <a:r>
              <a:rPr lang="en-US" sz="1200" b="1" dirty="0" smtClean="0">
                <a:latin typeface="David" panose="020E0502060401010101" pitchFamily="34" charset="-79"/>
                <a:cs typeface="David" panose="020E0502060401010101" pitchFamily="34" charset="-79"/>
              </a:rPr>
              <a:t>473d-e</a:t>
            </a:r>
            <a:r>
              <a:rPr lang="he-IL" sz="1200" b="1" dirty="0" smtClean="0">
                <a:latin typeface="David" panose="020E0502060401010101" pitchFamily="34" charset="-79"/>
                <a:cs typeface="David" panose="020E0502060401010101" pitchFamily="34" charset="-79"/>
              </a:rPr>
              <a:t>)</a:t>
            </a:r>
            <a:endParaRPr lang="x-none" sz="1050" b="1" dirty="0">
              <a:latin typeface="David" panose="020E0502060401010101" pitchFamily="34" charset="-79"/>
              <a:cs typeface="David" panose="020E0502060401010101" pitchFamily="34" charset="-79"/>
            </a:endParaRPr>
          </a:p>
        </p:txBody>
      </p:sp>
      <p:sp>
        <p:nvSpPr>
          <p:cNvPr id="5" name="Content Placeholder 4">
            <a:extLst>
              <a:ext uri="{FF2B5EF4-FFF2-40B4-BE49-F238E27FC236}">
                <a16:creationId xmlns:a16="http://schemas.microsoft.com/office/drawing/2014/main" xmlns="" id="{B7E9CD29-5C4C-477C-93B4-4E0DAA3B1863}"/>
              </a:ext>
            </a:extLst>
          </p:cNvPr>
          <p:cNvSpPr>
            <a:spLocks noGrp="1"/>
          </p:cNvSpPr>
          <p:nvPr>
            <p:ph sz="half" idx="4294967295"/>
          </p:nvPr>
        </p:nvSpPr>
        <p:spPr>
          <a:xfrm>
            <a:off x="0" y="1825625"/>
            <a:ext cx="5181600" cy="4351338"/>
          </a:xfrm>
        </p:spPr>
        <p:txBody>
          <a:bodyPr/>
          <a:lstStyle/>
          <a:p>
            <a:pPr marL="0" indent="0" algn="ctr" rtl="1">
              <a:buNone/>
            </a:pPr>
            <a:endParaRPr lang="he-IL" b="1" dirty="0"/>
          </a:p>
          <a:p>
            <a:pPr marL="0" indent="0" algn="ctr" rtl="1">
              <a:buNone/>
            </a:pPr>
            <a:endParaRPr lang="he-IL" b="1" dirty="0"/>
          </a:p>
          <a:p>
            <a:pPr marL="0" indent="0" algn="ctr" rtl="1">
              <a:buNone/>
            </a:pPr>
            <a:r>
              <a:rPr lang="he-IL" b="1" dirty="0"/>
              <a:t> </a:t>
            </a:r>
            <a:endParaRPr lang="x-none" b="1" dirty="0"/>
          </a:p>
        </p:txBody>
      </p:sp>
      <p:grpSp>
        <p:nvGrpSpPr>
          <p:cNvPr id="3" name="Group 2"/>
          <p:cNvGrpSpPr/>
          <p:nvPr/>
        </p:nvGrpSpPr>
        <p:grpSpPr>
          <a:xfrm>
            <a:off x="1207039" y="1694170"/>
            <a:ext cx="4791919" cy="3039614"/>
            <a:chOff x="941341" y="1385035"/>
            <a:chExt cx="4791919" cy="3039614"/>
          </a:xfrm>
          <a:solidFill>
            <a:srgbClr val="CFC886"/>
          </a:solidFill>
        </p:grpSpPr>
        <p:pic>
          <p:nvPicPr>
            <p:cNvPr id="6" name="Picture 5">
              <a:extLst>
                <a:ext uri="{FF2B5EF4-FFF2-40B4-BE49-F238E27FC236}">
                  <a16:creationId xmlns:a16="http://schemas.microsoft.com/office/drawing/2014/main" xmlns="" id="{2CB1D933-68F5-4EFA-B08B-F9E26BB3FAD5}"/>
                </a:ext>
              </a:extLst>
            </p:cNvPr>
            <p:cNvPicPr>
              <a:picLocks noChangeAspect="1"/>
            </p:cNvPicPr>
            <p:nvPr/>
          </p:nvPicPr>
          <p:blipFill>
            <a:blip r:embed="rId2"/>
            <a:stretch>
              <a:fillRect/>
            </a:stretch>
          </p:blipFill>
          <p:spPr>
            <a:xfrm>
              <a:off x="941341" y="1385035"/>
              <a:ext cx="4791919" cy="2053087"/>
            </a:xfrm>
            <a:prstGeom prst="rect">
              <a:avLst/>
            </a:prstGeom>
            <a:grpFill/>
          </p:spPr>
        </p:pic>
        <p:pic>
          <p:nvPicPr>
            <p:cNvPr id="7" name="Picture 6">
              <a:extLst>
                <a:ext uri="{FF2B5EF4-FFF2-40B4-BE49-F238E27FC236}">
                  <a16:creationId xmlns:a16="http://schemas.microsoft.com/office/drawing/2014/main" xmlns="" id="{98DAECB7-C230-4909-8CAC-F8806C00B676}"/>
                </a:ext>
              </a:extLst>
            </p:cNvPr>
            <p:cNvPicPr>
              <a:picLocks noChangeAspect="1"/>
            </p:cNvPicPr>
            <p:nvPr/>
          </p:nvPicPr>
          <p:blipFill>
            <a:blip r:embed="rId3"/>
            <a:stretch>
              <a:fillRect/>
            </a:stretch>
          </p:blipFill>
          <p:spPr>
            <a:xfrm>
              <a:off x="941341" y="3438122"/>
              <a:ext cx="4791919" cy="986527"/>
            </a:xfrm>
            <a:prstGeom prst="rect">
              <a:avLst/>
            </a:prstGeom>
            <a:grpFill/>
          </p:spPr>
        </p:pic>
      </p:grpSp>
      <p:pic>
        <p:nvPicPr>
          <p:cNvPr id="2" name="Picture 1"/>
          <p:cNvPicPr>
            <a:picLocks noChangeAspect="1"/>
          </p:cNvPicPr>
          <p:nvPr/>
        </p:nvPicPr>
        <p:blipFill>
          <a:blip r:embed="rId4"/>
          <a:stretch>
            <a:fillRect/>
          </a:stretch>
        </p:blipFill>
        <p:spPr>
          <a:xfrm>
            <a:off x="7043351" y="1"/>
            <a:ext cx="5043151" cy="6876242"/>
          </a:xfrm>
          <a:prstGeom prst="rect">
            <a:avLst/>
          </a:prstGeom>
        </p:spPr>
      </p:pic>
      <p:sp>
        <p:nvSpPr>
          <p:cNvPr id="9" name="TextBox 8"/>
          <p:cNvSpPr txBox="1"/>
          <p:nvPr/>
        </p:nvSpPr>
        <p:spPr>
          <a:xfrm>
            <a:off x="6990601" y="6353023"/>
            <a:ext cx="5148649" cy="523220"/>
          </a:xfrm>
          <a:prstGeom prst="rect">
            <a:avLst/>
          </a:prstGeom>
          <a:noFill/>
        </p:spPr>
        <p:txBody>
          <a:bodyPr wrap="square" rtlCol="0">
            <a:spAutoFit/>
          </a:bodyPr>
          <a:lstStyle/>
          <a:p>
            <a:pPr algn="ctr"/>
            <a:r>
              <a:rPr lang="en-US" sz="1400" b="1" i="1" dirty="0" smtClean="0">
                <a:solidFill>
                  <a:schemeClr val="bg1"/>
                </a:solidFill>
                <a:latin typeface="Perpetua" panose="02020502060401020303" pitchFamily="18" charset="0"/>
              </a:rPr>
              <a:t>‘The Westminster Portrait’ </a:t>
            </a:r>
          </a:p>
          <a:p>
            <a:pPr algn="ctr"/>
            <a:r>
              <a:rPr lang="en-US" sz="1400" dirty="0" smtClean="0">
                <a:solidFill>
                  <a:schemeClr val="bg1"/>
                </a:solidFill>
                <a:latin typeface="Perpetua" panose="02020502060401020303" pitchFamily="18" charset="0"/>
              </a:rPr>
              <a:t>Coronation of King Richard II</a:t>
            </a:r>
          </a:p>
        </p:txBody>
      </p:sp>
      <p:pic>
        <p:nvPicPr>
          <p:cNvPr id="10" name="Picture 9">
            <a:extLst>
              <a:ext uri="{FF2B5EF4-FFF2-40B4-BE49-F238E27FC236}">
                <a16:creationId xmlns:a16="http://schemas.microsoft.com/office/drawing/2014/main" xmlns="" id="{5E177A9D-7442-46CA-9EE4-3290FFB6500A}"/>
              </a:ext>
            </a:extLst>
          </p:cNvPr>
          <p:cNvPicPr>
            <a:picLocks noChangeAspect="1"/>
          </p:cNvPicPr>
          <p:nvPr/>
        </p:nvPicPr>
        <p:blipFill>
          <a:blip r:embed="rId5"/>
          <a:stretch>
            <a:fillRect/>
          </a:stretch>
        </p:blipFill>
        <p:spPr>
          <a:xfrm>
            <a:off x="20969" y="6336792"/>
            <a:ext cx="521208" cy="521208"/>
          </a:xfrm>
          <a:prstGeom prst="rect">
            <a:avLst/>
          </a:prstGeom>
        </p:spPr>
      </p:pic>
    </p:spTree>
    <p:extLst>
      <p:ext uri="{BB962C8B-B14F-4D97-AF65-F5344CB8AC3E}">
        <p14:creationId xmlns:p14="http://schemas.microsoft.com/office/powerpoint/2010/main" val="2437342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xmlns="" id="{5626D271-F6D7-4F19-93DF-B3BD36478A13}"/>
              </a:ext>
            </a:extLst>
          </p:cNvPr>
          <p:cNvSpPr>
            <a:spLocks noGrp="1"/>
          </p:cNvSpPr>
          <p:nvPr>
            <p:ph type="title"/>
          </p:nvPr>
        </p:nvSpPr>
        <p:spPr>
          <a:xfrm>
            <a:off x="1584506" y="214377"/>
            <a:ext cx="8530455" cy="372359"/>
          </a:xfrm>
        </p:spPr>
        <p:txBody>
          <a:bodyPr>
            <a:noAutofit/>
          </a:bodyPr>
          <a:lstStyle/>
          <a:p>
            <a:pPr algn="ctr"/>
            <a:r>
              <a:rPr lang="el-GR" sz="2000" b="1" dirty="0">
                <a:latin typeface="GFS Porson" panose="02000000000000000000" pitchFamily="50" charset="-95"/>
                <a:cs typeface="David" panose="020E0502060401010101" pitchFamily="34" charset="-79"/>
              </a:rPr>
              <a:t>Η ΤΟΥ ΠΛΑΤΟΝΟΣ</a:t>
            </a:r>
            <a:r>
              <a:rPr lang="he-IL" sz="2800" b="1" dirty="0">
                <a:latin typeface="GFS Porson" panose="02000000000000000000" pitchFamily="50" charset="-95"/>
                <a:cs typeface="David" panose="020E0502060401010101" pitchFamily="34" charset="-79"/>
              </a:rPr>
              <a:t> </a:t>
            </a:r>
            <a:r>
              <a:rPr lang="el-GR" sz="2000" b="1" dirty="0">
                <a:latin typeface="GFS Porson" panose="02000000000000000000" pitchFamily="50" charset="-95"/>
                <a:cs typeface="David" panose="020E0502060401010101" pitchFamily="34" charset="-79"/>
              </a:rPr>
              <a:t>ΠΟΛΙΤΕΙΑ</a:t>
            </a:r>
            <a:endParaRPr lang="x-none" sz="2000" b="1" dirty="0">
              <a:latin typeface="David" panose="020E0502060401010101" pitchFamily="34" charset="-79"/>
              <a:cs typeface="David" panose="020E0502060401010101" pitchFamily="34" charset="-79"/>
            </a:endParaRPr>
          </a:p>
        </p:txBody>
      </p:sp>
      <p:sp>
        <p:nvSpPr>
          <p:cNvPr id="5" name="Content Placeholder 4">
            <a:extLst>
              <a:ext uri="{FF2B5EF4-FFF2-40B4-BE49-F238E27FC236}">
                <a16:creationId xmlns:a16="http://schemas.microsoft.com/office/drawing/2014/main" xmlns="" id="{B7E9CD29-5C4C-477C-93B4-4E0DAA3B1863}"/>
              </a:ext>
            </a:extLst>
          </p:cNvPr>
          <p:cNvSpPr>
            <a:spLocks noGrp="1"/>
          </p:cNvSpPr>
          <p:nvPr>
            <p:ph idx="1"/>
          </p:nvPr>
        </p:nvSpPr>
        <p:spPr/>
        <p:txBody>
          <a:bodyPr/>
          <a:lstStyle/>
          <a:p>
            <a:pPr marL="0" indent="0" algn="ctr" rtl="1">
              <a:buNone/>
            </a:pPr>
            <a:endParaRPr lang="he-IL" b="1" dirty="0"/>
          </a:p>
          <a:p>
            <a:pPr marL="0" indent="0" algn="ctr" rtl="1">
              <a:buNone/>
            </a:pPr>
            <a:r>
              <a:rPr lang="he-IL" b="1" dirty="0"/>
              <a:t> </a:t>
            </a:r>
            <a:endParaRPr lang="x-none" b="1" dirty="0"/>
          </a:p>
        </p:txBody>
      </p:sp>
      <p:sp>
        <p:nvSpPr>
          <p:cNvPr id="3" name="Text Placeholder 2">
            <a:extLst>
              <a:ext uri="{FF2B5EF4-FFF2-40B4-BE49-F238E27FC236}">
                <a16:creationId xmlns:a16="http://schemas.microsoft.com/office/drawing/2014/main" xmlns="" id="{FF5CEC22-288C-47C4-BBB5-72E7A67313E0}"/>
              </a:ext>
            </a:extLst>
          </p:cNvPr>
          <p:cNvSpPr>
            <a:spLocks noGrp="1"/>
          </p:cNvSpPr>
          <p:nvPr>
            <p:ph type="body" sz="half" idx="2"/>
          </p:nvPr>
        </p:nvSpPr>
        <p:spPr>
          <a:xfrm>
            <a:off x="193040" y="782425"/>
            <a:ext cx="11836400" cy="5861197"/>
          </a:xfrm>
        </p:spPr>
        <p:txBody>
          <a:bodyPr>
            <a:normAutofit/>
          </a:bodyPr>
          <a:lstStyle/>
          <a:p>
            <a:pPr algn="ctr"/>
            <a:endParaRPr lang="x-none" sz="2800" b="1" i="1" dirty="0"/>
          </a:p>
        </p:txBody>
      </p:sp>
      <p:graphicFrame>
        <p:nvGraphicFramePr>
          <p:cNvPr id="9" name="Table 8">
            <a:extLst>
              <a:ext uri="{FF2B5EF4-FFF2-40B4-BE49-F238E27FC236}">
                <a16:creationId xmlns:a16="http://schemas.microsoft.com/office/drawing/2014/main" xmlns="" id="{F2A38C61-1466-4A75-8E02-AD55B89D4039}"/>
              </a:ext>
            </a:extLst>
          </p:cNvPr>
          <p:cNvGraphicFramePr>
            <a:graphicFrameLocks noGrp="1"/>
          </p:cNvGraphicFramePr>
          <p:nvPr>
            <p:extLst>
              <p:ext uri="{D42A27DB-BD31-4B8C-83A1-F6EECF244321}">
                <p14:modId xmlns:p14="http://schemas.microsoft.com/office/powerpoint/2010/main" val="4013716213"/>
              </p:ext>
            </p:extLst>
          </p:nvPr>
        </p:nvGraphicFramePr>
        <p:xfrm>
          <a:off x="2032000" y="1503680"/>
          <a:ext cx="8082962" cy="4571895"/>
        </p:xfrm>
        <a:graphic>
          <a:graphicData uri="http://schemas.openxmlformats.org/drawingml/2006/table">
            <a:tbl>
              <a:tblPr firstRow="1" bandRow="1">
                <a:tableStyleId>{5C22544A-7EE6-4342-B048-85BDC9FD1C3A}</a:tableStyleId>
              </a:tblPr>
              <a:tblGrid>
                <a:gridCol w="4041481">
                  <a:extLst>
                    <a:ext uri="{9D8B030D-6E8A-4147-A177-3AD203B41FA5}">
                      <a16:colId xmlns:a16="http://schemas.microsoft.com/office/drawing/2014/main" xmlns="" val="2805238324"/>
                    </a:ext>
                  </a:extLst>
                </a:gridCol>
                <a:gridCol w="4041481">
                  <a:extLst>
                    <a:ext uri="{9D8B030D-6E8A-4147-A177-3AD203B41FA5}">
                      <a16:colId xmlns:a16="http://schemas.microsoft.com/office/drawing/2014/main" xmlns="" val="1295932558"/>
                    </a:ext>
                  </a:extLst>
                </a:gridCol>
              </a:tblGrid>
              <a:tr h="1523965">
                <a:tc>
                  <a:txBody>
                    <a:bodyPr/>
                    <a:lstStyle/>
                    <a:p>
                      <a:pPr algn="ctr" rtl="1"/>
                      <a:r>
                        <a:rPr lang="he-IL" dirty="0" smtClean="0">
                          <a:latin typeface="David" panose="020E0502060401010101" pitchFamily="34" charset="-79"/>
                          <a:cs typeface="David" panose="020E0502060401010101" pitchFamily="34" charset="-79"/>
                        </a:rPr>
                        <a:t>"מוכר </a:t>
                      </a:r>
                      <a:r>
                        <a:rPr lang="he-IL" dirty="0">
                          <a:latin typeface="David" panose="020E0502060401010101" pitchFamily="34" charset="-79"/>
                          <a:cs typeface="David" panose="020E0502060401010101" pitchFamily="34" charset="-79"/>
                        </a:rPr>
                        <a:t>בתכלית </a:t>
                      </a:r>
                      <a:r>
                        <a:rPr lang="he-IL" dirty="0" smtClean="0">
                          <a:latin typeface="David" panose="020E0502060401010101" pitchFamily="34" charset="-79"/>
                          <a:cs typeface="David" panose="020E0502060401010101" pitchFamily="34" charset="-79"/>
                        </a:rPr>
                        <a:t>ההכרה"</a:t>
                      </a:r>
                      <a:endParaRPr lang="he-IL" dirty="0">
                        <a:latin typeface="David" panose="020E0502060401010101" pitchFamily="34" charset="-79"/>
                        <a:cs typeface="David" panose="020E0502060401010101" pitchFamily="34" charset="-79"/>
                      </a:endParaRPr>
                    </a:p>
                    <a:p>
                      <a:pPr algn="ctr" rtl="1"/>
                      <a:endParaRPr lang="he-IL" dirty="0">
                        <a:latin typeface="David" panose="020E0502060401010101" pitchFamily="34" charset="-79"/>
                        <a:cs typeface="David" panose="020E0502060401010101" pitchFamily="34" charset="-79"/>
                      </a:endParaRPr>
                    </a:p>
                    <a:p>
                      <a:pPr algn="ctr" rtl="1"/>
                      <a:r>
                        <a:rPr lang="en-US" sz="2800" dirty="0" smtClean="0">
                          <a:latin typeface="Palatino Linotype" panose="02040502050505030304" pitchFamily="18" charset="0"/>
                          <a:cs typeface="David" panose="020E0502060401010101" pitchFamily="34" charset="-79"/>
                        </a:rPr>
                        <a:t>EPISTEME</a:t>
                      </a:r>
                      <a:endParaRPr lang="he-IL" sz="2800" dirty="0" smtClean="0">
                        <a:latin typeface="Palatino Linotype" panose="02040502050505030304" pitchFamily="18" charset="0"/>
                        <a:cs typeface="David" panose="020E0502060401010101" pitchFamily="34" charset="-79"/>
                      </a:endParaRPr>
                    </a:p>
                    <a:p>
                      <a:pPr algn="ctr" rtl="1"/>
                      <a:r>
                        <a:rPr lang="el-GR" sz="2400" dirty="0" smtClean="0">
                          <a:latin typeface="GFS Porson" panose="02000500070000020004" pitchFamily="2" charset="-95"/>
                          <a:cs typeface="David" panose="020E0502060401010101" pitchFamily="34" charset="-79"/>
                        </a:rPr>
                        <a:t>(ἐπιστήμη)</a:t>
                      </a:r>
                      <a:endParaRPr lang="x-none" sz="2400" dirty="0">
                        <a:latin typeface="GFS Porson" panose="02000500070000020004" pitchFamily="2" charset="-95"/>
                        <a:cs typeface="David" panose="020E0502060401010101" pitchFamily="34" charset="-79"/>
                      </a:endParaRPr>
                    </a:p>
                  </a:txBody>
                  <a:tcPr/>
                </a:tc>
                <a:tc>
                  <a:txBody>
                    <a:bodyPr/>
                    <a:lstStyle/>
                    <a:p>
                      <a:pPr algn="ctr" rtl="1"/>
                      <a:r>
                        <a:rPr lang="he-IL" dirty="0">
                          <a:latin typeface="David" panose="020E0502060401010101" pitchFamily="34" charset="-79"/>
                          <a:cs typeface="David" panose="020E0502060401010101" pitchFamily="34" charset="-79"/>
                        </a:rPr>
                        <a:t> מה שהווה בתכלית ההוויה</a:t>
                      </a:r>
                    </a:p>
                    <a:p>
                      <a:pPr algn="ctr" rtl="1"/>
                      <a:endParaRPr lang="he-IL" b="1" dirty="0">
                        <a:latin typeface="David" panose="020E0502060401010101" pitchFamily="34" charset="-79"/>
                        <a:cs typeface="David" panose="020E0502060401010101" pitchFamily="34" charset="-79"/>
                      </a:endParaRPr>
                    </a:p>
                    <a:p>
                      <a:pPr algn="ctr" rtl="1"/>
                      <a:r>
                        <a:rPr lang="he-IL" sz="3200" b="1" dirty="0">
                          <a:latin typeface="David" panose="020E0502060401010101" pitchFamily="34" charset="-79"/>
                          <a:cs typeface="David" panose="020E0502060401010101" pitchFamily="34" charset="-79"/>
                        </a:rPr>
                        <a:t>הוויה אמתית</a:t>
                      </a:r>
                    </a:p>
                  </a:txBody>
                  <a:tcPr/>
                </a:tc>
                <a:extLst>
                  <a:ext uri="{0D108BD9-81ED-4DB2-BD59-A6C34878D82A}">
                    <a16:rowId xmlns:a16="http://schemas.microsoft.com/office/drawing/2014/main" xmlns="" val="1838934478"/>
                  </a:ext>
                </a:extLst>
              </a:tr>
              <a:tr h="1523965">
                <a:tc>
                  <a:txBody>
                    <a:bodyPr/>
                    <a:lstStyle/>
                    <a:p>
                      <a:pPr algn="ctr" rtl="1"/>
                      <a:endParaRPr lang="en-US" b="1" dirty="0">
                        <a:latin typeface="David" panose="020E0502060401010101" pitchFamily="34" charset="-79"/>
                        <a:cs typeface="David" panose="020E0502060401010101" pitchFamily="34" charset="-79"/>
                      </a:endParaRPr>
                    </a:p>
                    <a:p>
                      <a:pPr algn="ctr" rtl="1"/>
                      <a:endParaRPr lang="el-GR" b="1" dirty="0">
                        <a:cs typeface="David" panose="020E0502060401010101" pitchFamily="34" charset="-79"/>
                      </a:endParaRPr>
                    </a:p>
                    <a:p>
                      <a:pPr algn="ctr" rtl="1"/>
                      <a:r>
                        <a:rPr lang="en-US" sz="2800" b="1" dirty="0">
                          <a:latin typeface="Palatino Linotype" panose="02040502050505030304" pitchFamily="18" charset="0"/>
                          <a:cs typeface="David" panose="020E0502060401010101" pitchFamily="34" charset="-79"/>
                        </a:rPr>
                        <a:t>DOXA</a:t>
                      </a:r>
                    </a:p>
                    <a:p>
                      <a:pPr algn="ctr" rtl="1"/>
                      <a:r>
                        <a:rPr lang="el-GR" sz="2400" b="1" dirty="0" smtClean="0">
                          <a:latin typeface="GFS Porson" panose="02000500070000020004" pitchFamily="2" charset="-95"/>
                          <a:cs typeface="David" panose="020E0502060401010101" pitchFamily="34" charset="-79"/>
                        </a:rPr>
                        <a:t>(Δόξα)</a:t>
                      </a:r>
                      <a:endParaRPr lang="x-none" sz="2400" b="1" dirty="0">
                        <a:latin typeface="GFS Porson" panose="02000500070000020004" pitchFamily="2" charset="-95"/>
                        <a:cs typeface="David" panose="020E0502060401010101" pitchFamily="34" charset="-79"/>
                      </a:endParaRPr>
                    </a:p>
                  </a:txBody>
                  <a:tcPr/>
                </a:tc>
                <a:tc>
                  <a:txBody>
                    <a:bodyPr/>
                    <a:lstStyle/>
                    <a:p>
                      <a:pPr algn="ctr"/>
                      <a:r>
                        <a:rPr lang="he-IL" b="1" dirty="0">
                          <a:latin typeface="David" panose="020E0502060401010101" pitchFamily="34" charset="-79"/>
                          <a:cs typeface="David" panose="020E0502060401010101" pitchFamily="34" charset="-79"/>
                        </a:rPr>
                        <a:t>מה שמתהווה וכלה</a:t>
                      </a:r>
                    </a:p>
                    <a:p>
                      <a:pPr algn="ctr"/>
                      <a:endParaRPr lang="he-IL" dirty="0">
                        <a:latin typeface="David" panose="020E0502060401010101" pitchFamily="34" charset="-79"/>
                        <a:cs typeface="David" panose="020E0502060401010101" pitchFamily="34" charset="-79"/>
                      </a:endParaRPr>
                    </a:p>
                    <a:p>
                      <a:pPr algn="ctr"/>
                      <a:r>
                        <a:rPr lang="he-IL" sz="2400" b="1" dirty="0">
                          <a:latin typeface="David" panose="020E0502060401010101" pitchFamily="34" charset="-79"/>
                          <a:cs typeface="David" panose="020E0502060401010101" pitchFamily="34" charset="-79"/>
                        </a:rPr>
                        <a:t>הפרטים בזרם הזמן</a:t>
                      </a:r>
                      <a:endParaRPr lang="x-none" sz="2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xmlns="" val="425557292"/>
                  </a:ext>
                </a:extLst>
              </a:tr>
              <a:tr h="1523965">
                <a:tc>
                  <a:txBody>
                    <a:bodyPr/>
                    <a:lstStyle/>
                    <a:p>
                      <a:pPr algn="ctr"/>
                      <a:endParaRPr lang="en-US" dirty="0">
                        <a:latin typeface="David" panose="020E0502060401010101" pitchFamily="34" charset="-79"/>
                        <a:cs typeface="David" panose="020E0502060401010101" pitchFamily="34" charset="-79"/>
                      </a:endParaRPr>
                    </a:p>
                    <a:p>
                      <a:pPr algn="ctr"/>
                      <a:endParaRPr lang="en-US" dirty="0">
                        <a:latin typeface="David" panose="020E0502060401010101" pitchFamily="34" charset="-79"/>
                        <a:cs typeface="David" panose="020E0502060401010101" pitchFamily="34" charset="-79"/>
                      </a:endParaRPr>
                    </a:p>
                    <a:p>
                      <a:pPr algn="ctr"/>
                      <a:r>
                        <a:rPr lang="en-US" sz="2800" b="1" dirty="0" smtClean="0">
                          <a:latin typeface="Palatino Linotype" panose="02040502050505030304" pitchFamily="18" charset="0"/>
                          <a:cs typeface="David" panose="020E0502060401010101" pitchFamily="34" charset="-79"/>
                        </a:rPr>
                        <a:t>AGNOIA</a:t>
                      </a:r>
                      <a:endParaRPr lang="el-GR" sz="2800" b="1" dirty="0" smtClean="0">
                        <a:latin typeface="Palatino Linotype" panose="02040502050505030304" pitchFamily="18" charset="0"/>
                        <a:cs typeface="David" panose="020E0502060401010101" pitchFamily="34" charset="-79"/>
                      </a:endParaRPr>
                    </a:p>
                    <a:p>
                      <a:pPr algn="ctr"/>
                      <a:r>
                        <a:rPr lang="el-GR" sz="2400" b="1" dirty="0" smtClean="0">
                          <a:latin typeface="Palatino Linotype" panose="02040502050505030304" pitchFamily="18" charset="0"/>
                          <a:cs typeface="David" panose="020E0502060401010101" pitchFamily="34" charset="-79"/>
                        </a:rPr>
                        <a:t>(ἄγνοια)</a:t>
                      </a:r>
                      <a:endParaRPr lang="x-none" sz="2400" b="1" dirty="0">
                        <a:latin typeface="Palatino Linotype" panose="02040502050505030304" pitchFamily="18" charset="0"/>
                        <a:cs typeface="David" panose="020E0502060401010101" pitchFamily="34" charset="-79"/>
                      </a:endParaRPr>
                    </a:p>
                  </a:txBody>
                  <a:tcPr/>
                </a:tc>
                <a:tc>
                  <a:txBody>
                    <a:bodyPr/>
                    <a:lstStyle/>
                    <a:p>
                      <a:pPr algn="ctr" rtl="1"/>
                      <a:r>
                        <a:rPr lang="he-IL" b="1" dirty="0">
                          <a:latin typeface="David" panose="020E0502060401010101" pitchFamily="34" charset="-79"/>
                          <a:cs typeface="David" panose="020E0502060401010101" pitchFamily="34" charset="-79"/>
                        </a:rPr>
                        <a:t>מה </a:t>
                      </a:r>
                      <a:r>
                        <a:rPr lang="he-IL" b="1" dirty="0" smtClean="0">
                          <a:latin typeface="David" panose="020E0502060401010101" pitchFamily="34" charset="-79"/>
                          <a:cs typeface="David" panose="020E0502060401010101" pitchFamily="34" charset="-79"/>
                        </a:rPr>
                        <a:t>שאין בו הוויית</a:t>
                      </a:r>
                      <a:r>
                        <a:rPr lang="he-IL" b="1" baseline="0" dirty="0" smtClean="0">
                          <a:latin typeface="David" panose="020E0502060401010101" pitchFamily="34" charset="-79"/>
                          <a:cs typeface="David" panose="020E0502060401010101" pitchFamily="34" charset="-79"/>
                        </a:rPr>
                        <a:t> אמת כלל</a:t>
                      </a:r>
                      <a:endParaRPr lang="he-IL" b="1" dirty="0">
                        <a:latin typeface="David" panose="020E0502060401010101" pitchFamily="34" charset="-79"/>
                        <a:cs typeface="David" panose="020E0502060401010101" pitchFamily="34" charset="-79"/>
                      </a:endParaRPr>
                    </a:p>
                    <a:p>
                      <a:pPr algn="ctr" rtl="1"/>
                      <a:endParaRPr lang="he-IL" b="1" dirty="0">
                        <a:latin typeface="David" panose="020E0502060401010101" pitchFamily="34" charset="-79"/>
                        <a:cs typeface="David" panose="020E0502060401010101" pitchFamily="34" charset="-79"/>
                      </a:endParaRPr>
                    </a:p>
                    <a:p>
                      <a:pPr algn="ctr" rtl="1"/>
                      <a:r>
                        <a:rPr lang="he-IL" sz="3200" b="1" dirty="0">
                          <a:latin typeface="David" panose="020E0502060401010101" pitchFamily="34" charset="-79"/>
                          <a:cs typeface="David" panose="020E0502060401010101" pitchFamily="34" charset="-79"/>
                        </a:rPr>
                        <a:t>לא הווה</a:t>
                      </a:r>
                      <a:endParaRPr lang="x-none" sz="32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xmlns="" val="1627406994"/>
                  </a:ext>
                </a:extLst>
              </a:tr>
            </a:tbl>
          </a:graphicData>
        </a:graphic>
      </p:graphicFrame>
      <p:pic>
        <p:nvPicPr>
          <p:cNvPr id="6" name="Picture 5">
            <a:extLst>
              <a:ext uri="{FF2B5EF4-FFF2-40B4-BE49-F238E27FC236}">
                <a16:creationId xmlns:a16="http://schemas.microsoft.com/office/drawing/2014/main" xmlns="" id="{5E177A9D-7442-46CA-9EE4-3290FFB6500A}"/>
              </a:ext>
            </a:extLst>
          </p:cNvPr>
          <p:cNvPicPr>
            <a:picLocks noChangeAspect="1"/>
          </p:cNvPicPr>
          <p:nvPr/>
        </p:nvPicPr>
        <p:blipFill>
          <a:blip r:embed="rId2"/>
          <a:stretch>
            <a:fillRect/>
          </a:stretch>
        </p:blipFill>
        <p:spPr>
          <a:xfrm>
            <a:off x="20969" y="6336792"/>
            <a:ext cx="521208" cy="521208"/>
          </a:xfrm>
          <a:prstGeom prst="rect">
            <a:avLst/>
          </a:prstGeom>
        </p:spPr>
      </p:pic>
    </p:spTree>
    <p:extLst>
      <p:ext uri="{BB962C8B-B14F-4D97-AF65-F5344CB8AC3E}">
        <p14:creationId xmlns:p14="http://schemas.microsoft.com/office/powerpoint/2010/main" val="2846763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5350" y="0"/>
            <a:ext cx="10287000" cy="6858000"/>
          </a:xfrm>
          <a:prstGeom prst="rect">
            <a:avLst/>
          </a:prstGeom>
        </p:spPr>
      </p:pic>
    </p:spTree>
    <p:extLst>
      <p:ext uri="{BB962C8B-B14F-4D97-AF65-F5344CB8AC3E}">
        <p14:creationId xmlns:p14="http://schemas.microsoft.com/office/powerpoint/2010/main" val="1378583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2532</TotalTime>
  <Words>266</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Calibri Light</vt:lpstr>
      <vt:lpstr>David</vt:lpstr>
      <vt:lpstr>GFS Porson</vt:lpstr>
      <vt:lpstr>Guttman Frnew</vt:lpstr>
      <vt:lpstr>Palatino Linotype</vt:lpstr>
      <vt:lpstr>Perpetua</vt:lpstr>
      <vt:lpstr>Office Theme</vt:lpstr>
      <vt:lpstr>PowerPoint Presentation</vt:lpstr>
      <vt:lpstr>Η ΤΟΥ ΠΛΑΤΟΝΟΣ ΠΟΛΙΤΕΙΑ</vt:lpstr>
      <vt:lpstr>PowerPoint Presentation</vt:lpstr>
      <vt:lpstr>Η ΤΟΥ ΠΛΑΤΟΝΟΣ ΠΟΛΙΤΕΙΑ</vt:lpstr>
      <vt:lpstr>PowerPoint Presentation</vt:lpstr>
      <vt:lpstr>PowerPoint Presentation</vt:lpstr>
      <vt:lpstr> פוליטיאה עמ' 365-366 (שורות 473d-e)</vt:lpstr>
      <vt:lpstr>Η ΤΟΥ ΠΛΑΤΟΝΟΣ ΠΟΛΙΤΕΙΑ</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65</cp:revision>
  <dcterms:created xsi:type="dcterms:W3CDTF">2020-03-16T20:46:23Z</dcterms:created>
  <dcterms:modified xsi:type="dcterms:W3CDTF">2022-04-05T06:25:47Z</dcterms:modified>
</cp:coreProperties>
</file>