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055" r:id="rId1"/>
  </p:sldMasterIdLst>
  <p:notesMasterIdLst>
    <p:notesMasterId r:id="rId17"/>
  </p:notesMasterIdLst>
  <p:sldIdLst>
    <p:sldId id="256" r:id="rId2"/>
    <p:sldId id="293" r:id="rId3"/>
    <p:sldId id="278" r:id="rId4"/>
    <p:sldId id="279" r:id="rId5"/>
    <p:sldId id="280" r:id="rId6"/>
    <p:sldId id="281" r:id="rId7"/>
    <p:sldId id="282" r:id="rId8"/>
    <p:sldId id="283" r:id="rId9"/>
    <p:sldId id="261" r:id="rId10"/>
    <p:sldId id="274" r:id="rId11"/>
    <p:sldId id="265" r:id="rId12"/>
    <p:sldId id="266" r:id="rId13"/>
    <p:sldId id="284" r:id="rId14"/>
    <p:sldId id="285" r:id="rId15"/>
    <p:sldId id="286" r:id="rId16"/>
  </p:sldIdLst>
  <p:sldSz cx="9144000" cy="6858000" type="screen4x3"/>
  <p:notesSz cx="6858000" cy="9144000"/>
  <p:defaultTextStyle>
    <a:defPPr>
      <a:defRPr lang="he-I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do Shalev" initials="IS" lastIdx="3" clrIdx="0">
    <p:extLst>
      <p:ext uri="{19B8F6BF-5375-455C-9EA6-DF929625EA0E}">
        <p15:presenceInfo xmlns:p15="http://schemas.microsoft.com/office/powerpoint/2012/main" userId="30f4296b0bcb967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C4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67393" autoAdjust="0"/>
  </p:normalViewPr>
  <p:slideViewPr>
    <p:cSldViewPr>
      <p:cViewPr varScale="1">
        <p:scale>
          <a:sx n="45" d="100"/>
          <a:sy n="45" d="100"/>
        </p:scale>
        <p:origin x="1886" y="31"/>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1"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1" eaLnBrk="1" fontAlgn="auto" hangingPunct="1">
              <a:spcBef>
                <a:spcPts val="0"/>
              </a:spcBef>
              <a:spcAft>
                <a:spcPts val="0"/>
              </a:spcAft>
              <a:defRPr sz="1200">
                <a:latin typeface="+mn-lt"/>
                <a:cs typeface="+mn-cs"/>
              </a:defRPr>
            </a:lvl1pPr>
          </a:lstStyle>
          <a:p>
            <a:pPr>
              <a:defRPr/>
            </a:pPr>
            <a:fld id="{C6C2B4E2-8F51-46C4-9958-13051A047C65}" type="datetimeFigureOut">
              <a:rPr lang="en-US"/>
              <a:pPr>
                <a:defRPr/>
              </a:pPr>
              <a:t>2/1/2021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1"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rtl="1" eaLnBrk="1" hangingPunct="1">
              <a:defRPr sz="1200" smtClean="0">
                <a:latin typeface="Calibri" panose="020F0502020204030204" pitchFamily="34" charset="0"/>
              </a:defRPr>
            </a:lvl1pPr>
          </a:lstStyle>
          <a:p>
            <a:pPr>
              <a:defRPr/>
            </a:pPr>
            <a:fld id="{169EDC36-C696-4509-9A59-15D0FEDAE488}" type="slidenum">
              <a:rPr lang="he-IL" altLang="he-IL"/>
              <a:pPr>
                <a:defRPr/>
              </a:pPr>
              <a:t>‹#›</a:t>
            </a:fld>
            <a:endParaRPr lang="en-US" altLang="he-IL"/>
          </a:p>
        </p:txBody>
      </p:sp>
    </p:spTree>
    <p:extLst>
      <p:ext uri="{BB962C8B-B14F-4D97-AF65-F5344CB8AC3E}">
        <p14:creationId xmlns:p14="http://schemas.microsoft.com/office/powerpoint/2010/main" val="5460280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baseline="0" dirty="0"/>
          </a:p>
        </p:txBody>
      </p:sp>
    </p:spTree>
    <p:extLst>
      <p:ext uri="{BB962C8B-B14F-4D97-AF65-F5344CB8AC3E}">
        <p14:creationId xmlns:p14="http://schemas.microsoft.com/office/powerpoint/2010/main" val="3770957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eaLnBrk="1" hangingPunct="1"/>
            <a:endParaRPr lang="he-IL" altLang="he-IL" dirty="0"/>
          </a:p>
        </p:txBody>
      </p:sp>
      <p:sp>
        <p:nvSpPr>
          <p:cNvPr id="440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r" rtl="1" eaLnBrk="1" hangingPunct="1">
              <a:spcBef>
                <a:spcPct val="0"/>
              </a:spcBef>
            </a:pPr>
            <a:fld id="{02CCF14E-9C49-4021-B25F-4E6EBC638949}" type="slidenum">
              <a:rPr lang="ar-SA" altLang="he-IL"/>
              <a:pPr algn="r" rtl="1" eaLnBrk="1" hangingPunct="1">
                <a:spcBef>
                  <a:spcPct val="0"/>
                </a:spcBef>
              </a:pPr>
              <a:t>2</a:t>
            </a:fld>
            <a:endParaRPr lang="en-US" altLang="he-IL"/>
          </a:p>
        </p:txBody>
      </p:sp>
    </p:spTree>
    <p:extLst>
      <p:ext uri="{BB962C8B-B14F-4D97-AF65-F5344CB8AC3E}">
        <p14:creationId xmlns:p14="http://schemas.microsoft.com/office/powerpoint/2010/main" val="303105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eaLnBrk="1" hangingPunct="1"/>
            <a:endParaRPr lang="he-IL" altLang="he-IL" dirty="0"/>
          </a:p>
        </p:txBody>
      </p:sp>
      <p:sp>
        <p:nvSpPr>
          <p:cNvPr id="440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lgn="r" rtl="1" eaLnBrk="1" hangingPunct="1">
              <a:spcBef>
                <a:spcPct val="0"/>
              </a:spcBef>
            </a:pPr>
            <a:fld id="{02CCF14E-9C49-4021-B25F-4E6EBC638949}" type="slidenum">
              <a:rPr lang="ar-SA" altLang="he-IL"/>
              <a:pPr algn="r" rtl="1" eaLnBrk="1" hangingPunct="1">
                <a:spcBef>
                  <a:spcPct val="0"/>
                </a:spcBef>
              </a:pPr>
              <a:t>3</a:t>
            </a:fld>
            <a:endParaRPr lang="en-US" altLang="he-IL"/>
          </a:p>
        </p:txBody>
      </p:sp>
    </p:spTree>
    <p:extLst>
      <p:ext uri="{BB962C8B-B14F-4D97-AF65-F5344CB8AC3E}">
        <p14:creationId xmlns:p14="http://schemas.microsoft.com/office/powerpoint/2010/main" val="2339193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baseline="0" dirty="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93E2CDD8-05FB-44BA-AA05-F9B2CDFC483F}" type="slidenum">
              <a:rPr lang="ar-SA" altLang="he-IL"/>
              <a:pPr>
                <a:spcBef>
                  <a:spcPct val="0"/>
                </a:spcBef>
              </a:pPr>
              <a:t>4</a:t>
            </a:fld>
            <a:endParaRPr lang="en-US" altLang="he-IL"/>
          </a:p>
        </p:txBody>
      </p:sp>
    </p:spTree>
    <p:extLst>
      <p:ext uri="{BB962C8B-B14F-4D97-AF65-F5344CB8AC3E}">
        <p14:creationId xmlns:p14="http://schemas.microsoft.com/office/powerpoint/2010/main" val="2600961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marR="0" indent="-228600" algn="r" defTabSz="914400" rtl="1" eaLnBrk="0" fontAlgn="base" latinLnBrk="0" hangingPunct="0">
              <a:lnSpc>
                <a:spcPct val="80000"/>
              </a:lnSpc>
              <a:spcBef>
                <a:spcPct val="30000"/>
              </a:spcBef>
              <a:spcAft>
                <a:spcPct val="0"/>
              </a:spcAft>
              <a:buClrTx/>
              <a:buSzTx/>
              <a:buFontTx/>
              <a:buNone/>
              <a:tabLst/>
              <a:defRPr/>
            </a:pPr>
            <a:r>
              <a:rPr lang="en-US" altLang="he-IL" sz="800" dirty="0"/>
              <a:t>https://youtu.be/j4ryGoxRBRU?t=2m6s</a:t>
            </a:r>
            <a:r>
              <a:rPr lang="he-IL" altLang="he-IL" sz="800" dirty="0"/>
              <a:t> מתוך הסרט </a:t>
            </a:r>
            <a:r>
              <a:rPr lang="en-US" altLang="he-IL" sz="800" dirty="0"/>
              <a:t>Silver Lining</a:t>
            </a:r>
            <a:endParaRPr lang="he-IL" altLang="he-IL" sz="800" dirty="0"/>
          </a:p>
        </p:txBody>
      </p:sp>
    </p:spTree>
    <p:extLst>
      <p:ext uri="{BB962C8B-B14F-4D97-AF65-F5344CB8AC3E}">
        <p14:creationId xmlns:p14="http://schemas.microsoft.com/office/powerpoint/2010/main" val="3372258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r" defTabSz="914400" rtl="1" eaLnBrk="0" fontAlgn="base" latinLnBrk="0" hangingPunct="0">
              <a:lnSpc>
                <a:spcPct val="100000"/>
              </a:lnSpc>
              <a:spcBef>
                <a:spcPct val="30000"/>
              </a:spcBef>
              <a:spcAft>
                <a:spcPct val="0"/>
              </a:spcAft>
              <a:buClrTx/>
              <a:buSzTx/>
              <a:buFontTx/>
              <a:buNone/>
              <a:tabLst/>
              <a:defRPr/>
            </a:pPr>
            <a:endParaRPr lang="he-IL" altLang="he-IL" sz="1200" baseline="0" dirty="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AF72E894-390C-4B58-9680-B430F1482969}" type="slidenum">
              <a:rPr lang="ar-SA" altLang="he-IL"/>
              <a:pPr>
                <a:spcBef>
                  <a:spcPct val="0"/>
                </a:spcBef>
              </a:pPr>
              <a:t>6</a:t>
            </a:fld>
            <a:endParaRPr lang="en-US" altLang="he-IL"/>
          </a:p>
        </p:txBody>
      </p:sp>
    </p:spTree>
    <p:extLst>
      <p:ext uri="{BB962C8B-B14F-4D97-AF65-F5344CB8AC3E}">
        <p14:creationId xmlns:p14="http://schemas.microsoft.com/office/powerpoint/2010/main" val="12520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dirty="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2CD90B12-6B12-458B-9E43-F4AB4D7931FC}" type="slidenum">
              <a:rPr lang="ar-SA" altLang="he-IL"/>
              <a:pPr>
                <a:spcBef>
                  <a:spcPct val="0"/>
                </a:spcBef>
              </a:pPr>
              <a:t>7</a:t>
            </a:fld>
            <a:endParaRPr lang="en-US" altLang="he-IL"/>
          </a:p>
        </p:txBody>
      </p:sp>
    </p:spTree>
    <p:extLst>
      <p:ext uri="{BB962C8B-B14F-4D97-AF65-F5344CB8AC3E}">
        <p14:creationId xmlns:p14="http://schemas.microsoft.com/office/powerpoint/2010/main" val="3979818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e-IL" altLang="he-IL" dirty="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C62D7021-376D-4BDB-B05C-6AA23FF44509}" type="slidenum">
              <a:rPr lang="ar-SA" altLang="he-IL"/>
              <a:pPr>
                <a:spcBef>
                  <a:spcPct val="0"/>
                </a:spcBef>
              </a:pPr>
              <a:t>8</a:t>
            </a:fld>
            <a:endParaRPr lang="en-US" altLang="he-IL"/>
          </a:p>
        </p:txBody>
      </p:sp>
    </p:spTree>
    <p:extLst>
      <p:ext uri="{BB962C8B-B14F-4D97-AF65-F5344CB8AC3E}">
        <p14:creationId xmlns:p14="http://schemas.microsoft.com/office/powerpoint/2010/main" val="3888632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algn="r" rtl="1" eaLnBrk="1" hangingPunct="1"/>
            <a:endParaRPr lang="en-US" altLang="he-IL" dirty="0"/>
          </a:p>
          <a:p>
            <a:pPr algn="r" rtl="1" eaLnBrk="1" hangingPunct="1"/>
            <a:r>
              <a:rPr lang="en-US" altLang="he-IL" dirty="0"/>
              <a:t>https://www.youtube.com/watch?v=6Ozmq87MgzM</a:t>
            </a:r>
            <a:endParaRPr lang="he-IL" altLang="he-IL" dirty="0"/>
          </a:p>
          <a:p>
            <a:pPr algn="r" rtl="1" eaLnBrk="1" hangingPunct="1"/>
            <a:endParaRPr lang="en-US" altLang="he-IL" dirty="0"/>
          </a:p>
          <a:p>
            <a:pPr algn="r" rtl="1" eaLnBrk="1" hangingPunct="1"/>
            <a:endParaRPr lang="en-US" altLang="he-IL" dirty="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7CAE64B3-47E2-498A-9CF9-ABED85460B5B}" type="slidenum">
              <a:rPr lang="ar-SA" altLang="he-IL"/>
              <a:pPr>
                <a:spcBef>
                  <a:spcPct val="0"/>
                </a:spcBef>
              </a:pPr>
              <a:t>9</a:t>
            </a:fld>
            <a:endParaRPr lang="en-US" altLang="he-IL"/>
          </a:p>
        </p:txBody>
      </p:sp>
    </p:spTree>
    <p:extLst>
      <p:ext uri="{BB962C8B-B14F-4D97-AF65-F5344CB8AC3E}">
        <p14:creationId xmlns:p14="http://schemas.microsoft.com/office/powerpoint/2010/main" val="3393569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dirty="0"/>
          </a:p>
        </p:txBody>
      </p:sp>
      <p:sp>
        <p:nvSpPr>
          <p:cNvPr id="37892"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98568E63-F8DE-4575-B314-86E8B10A1460}" type="slidenum">
              <a:rPr lang="he-IL" altLang="he-IL"/>
              <a:pPr>
                <a:spcBef>
                  <a:spcPct val="0"/>
                </a:spcBef>
              </a:pPr>
              <a:t>10</a:t>
            </a:fld>
            <a:endParaRPr lang="en-US" altLang="he-IL"/>
          </a:p>
        </p:txBody>
      </p:sp>
    </p:spTree>
    <p:extLst>
      <p:ext uri="{BB962C8B-B14F-4D97-AF65-F5344CB8AC3E}">
        <p14:creationId xmlns:p14="http://schemas.microsoft.com/office/powerpoint/2010/main" val="4017338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algn="r" rtl="1"/>
            <a:r>
              <a:rPr lang="he-IL" altLang="he-IL" b="1" dirty="0"/>
              <a:t>צריך 5 מתוך ה-9 כדי לאבחן.</a:t>
            </a:r>
          </a:p>
        </p:txBody>
      </p:sp>
    </p:spTree>
    <p:extLst>
      <p:ext uri="{BB962C8B-B14F-4D97-AF65-F5344CB8AC3E}">
        <p14:creationId xmlns:p14="http://schemas.microsoft.com/office/powerpoint/2010/main" val="1197933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EB426E2E-7BC4-467F-AF5D-C66D7172FF27}" type="slidenum">
              <a:rPr lang="he-IL" altLang="he-IL"/>
              <a:pPr>
                <a:spcBef>
                  <a:spcPct val="0"/>
                </a:spcBef>
              </a:pPr>
              <a:t>12</a:t>
            </a:fld>
            <a:endParaRPr lang="en-US" altLang="he-IL"/>
          </a:p>
        </p:txBody>
      </p:sp>
    </p:spTree>
    <p:extLst>
      <p:ext uri="{BB962C8B-B14F-4D97-AF65-F5344CB8AC3E}">
        <p14:creationId xmlns:p14="http://schemas.microsoft.com/office/powerpoint/2010/main" val="2473528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dirty="0"/>
          </a:p>
        </p:txBody>
      </p:sp>
    </p:spTree>
    <p:extLst>
      <p:ext uri="{BB962C8B-B14F-4D97-AF65-F5344CB8AC3E}">
        <p14:creationId xmlns:p14="http://schemas.microsoft.com/office/powerpoint/2010/main" val="3413336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he-IL" altLang="he-IL" dirty="0"/>
          </a:p>
        </p:txBody>
      </p:sp>
    </p:spTree>
    <p:extLst>
      <p:ext uri="{BB962C8B-B14F-4D97-AF65-F5344CB8AC3E}">
        <p14:creationId xmlns:p14="http://schemas.microsoft.com/office/powerpoint/2010/main" val="2517398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lgn="r" rtl="1"/>
            <a:endParaRPr lang="he-IL" altLang="he-IL" dirty="0"/>
          </a:p>
        </p:txBody>
      </p:sp>
    </p:spTree>
    <p:extLst>
      <p:ext uri="{BB962C8B-B14F-4D97-AF65-F5344CB8AC3E}">
        <p14:creationId xmlns:p14="http://schemas.microsoft.com/office/powerpoint/2010/main" val="114974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7" name="משולש שווה שוקיים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כותרת 7"/>
          <p:cNvSpPr>
            <a:spLocks noGrp="1"/>
          </p:cNvSpPr>
          <p:nvPr>
            <p:ph type="ctrTitle"/>
          </p:nvPr>
        </p:nvSpPr>
        <p:spPr>
          <a:xfrm>
            <a:off x="540544" y="776288"/>
            <a:ext cx="8062912" cy="1470025"/>
          </a:xfrm>
        </p:spPr>
        <p:txBody>
          <a:bodyPr anchor="b">
            <a:normAutofit/>
          </a:bodyPr>
          <a:lstStyle>
            <a:lvl1pPr algn="r">
              <a:defRPr sz="4400"/>
            </a:lvl1pPr>
          </a:lstStyle>
          <a:p>
            <a:r>
              <a:rPr kumimoji="0" lang="he-IL"/>
              <a:t>לחץ כדי לערוך סגנון כותרת של תבנית בסיס</a:t>
            </a:r>
            <a:endParaRPr kumimoji="0" lang="en-US"/>
          </a:p>
        </p:txBody>
      </p:sp>
      <p:sp>
        <p:nvSpPr>
          <p:cNvPr id="9" name="כותרת משנה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a:t>לחץ כדי לערוך סגנון כותרת משנה של תבנית בסיס</a:t>
            </a:r>
            <a:endParaRPr kumimoji="0" lang="en-US"/>
          </a:p>
        </p:txBody>
      </p:sp>
      <p:sp>
        <p:nvSpPr>
          <p:cNvPr id="28" name="מציין מיקום של תאריך 27"/>
          <p:cNvSpPr>
            <a:spLocks noGrp="1"/>
          </p:cNvSpPr>
          <p:nvPr>
            <p:ph type="dt" sz="half" idx="10"/>
          </p:nvPr>
        </p:nvSpPr>
        <p:spPr>
          <a:xfrm>
            <a:off x="1371600" y="6012656"/>
            <a:ext cx="5791200" cy="365125"/>
          </a:xfrm>
        </p:spPr>
        <p:txBody>
          <a:bodyPr tIns="0" bIns="0" anchor="t"/>
          <a:lstStyle>
            <a:lvl1pPr algn="r">
              <a:defRPr sz="1000"/>
            </a:lvl1pPr>
          </a:lstStyle>
          <a:p>
            <a:pPr>
              <a:defRPr/>
            </a:pPr>
            <a:fld id="{C7938C14-CBF0-484A-A54F-3CA7C96F9C06}" type="datetimeFigureOut">
              <a:rPr lang="he-IL" smtClean="0"/>
              <a:pPr>
                <a:defRPr/>
              </a:pPr>
              <a:t>י"ט/שבט/תשפ"א</a:t>
            </a:fld>
            <a:endParaRPr lang="he-IL"/>
          </a:p>
        </p:txBody>
      </p:sp>
      <p:sp>
        <p:nvSpPr>
          <p:cNvPr id="17" name="מציין מיקום של כותרת תחתונה 16"/>
          <p:cNvSpPr>
            <a:spLocks noGrp="1"/>
          </p:cNvSpPr>
          <p:nvPr>
            <p:ph type="ftr" sz="quarter" idx="11"/>
          </p:nvPr>
        </p:nvSpPr>
        <p:spPr>
          <a:xfrm>
            <a:off x="1371600" y="5650704"/>
            <a:ext cx="5791200" cy="365125"/>
          </a:xfrm>
        </p:spPr>
        <p:txBody>
          <a:bodyPr tIns="0" bIns="0" anchor="b"/>
          <a:lstStyle>
            <a:lvl1pPr algn="r">
              <a:defRPr sz="1100"/>
            </a:lvl1pPr>
          </a:lstStyle>
          <a:p>
            <a:pPr>
              <a:defRPr/>
            </a:pPr>
            <a:endParaRPr lang="he-IL"/>
          </a:p>
        </p:txBody>
      </p:sp>
      <p:sp>
        <p:nvSpPr>
          <p:cNvPr id="29" name="מציין מיקום של מספר שקופית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67494"/>
            <a:ext cx="8229600" cy="1399032"/>
          </a:xfrm>
        </p:spPr>
        <p:txBody>
          <a:bodyPr/>
          <a:lstStyle/>
          <a:p>
            <a:r>
              <a:rPr kumimoji="0" lang="he-IL"/>
              <a:t>לחץ כדי לערוך סגנון כותרת של תבנית בסיס</a:t>
            </a:r>
            <a:endParaRPr kumimoji="0" lang="en-US"/>
          </a:p>
        </p:txBody>
      </p:sp>
      <p:sp>
        <p:nvSpPr>
          <p:cNvPr id="3" name="מציין מיקום תוכן 2"/>
          <p:cNvSpPr>
            <a:spLocks noGrp="1"/>
          </p:cNvSpPr>
          <p:nvPr>
            <p:ph idx="1"/>
          </p:nvPr>
        </p:nvSpPr>
        <p:spPr>
          <a:xfrm>
            <a:off x="457200" y="1882808"/>
            <a:ext cx="8229600" cy="4572000"/>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a:xfrm>
            <a:off x="4791456" y="6480048"/>
            <a:ext cx="2133600" cy="301752"/>
          </a:xfrm>
        </p:spPr>
        <p:txBody>
          <a:bodyPr/>
          <a:lstStyle/>
          <a:p>
            <a:pPr>
              <a:defRPr/>
            </a:pPr>
            <a:fld id="{C7938C14-CBF0-484A-A54F-3CA7C96F9C06}" type="datetimeFigureOut">
              <a:rPr lang="he-IL" smtClean="0"/>
              <a:pPr>
                <a:defRPr/>
              </a:pPr>
              <a:t>י"ט/שבט/תשפ"א</a:t>
            </a:fld>
            <a:endParaRPr lang="he-IL"/>
          </a:p>
        </p:txBody>
      </p:sp>
      <p:sp>
        <p:nvSpPr>
          <p:cNvPr id="5" name="מציין מיקום של כותרת תחתונה 4"/>
          <p:cNvSpPr>
            <a:spLocks noGrp="1"/>
          </p:cNvSpPr>
          <p:nvPr>
            <p:ph type="ftr" sz="quarter" idx="11"/>
          </p:nvPr>
        </p:nvSpPr>
        <p:spPr>
          <a:xfrm>
            <a:off x="457200" y="6480969"/>
            <a:ext cx="4260056" cy="300831"/>
          </a:xfrm>
        </p:spPr>
        <p:txBody>
          <a:bodyPr/>
          <a:lstStyle/>
          <a:p>
            <a:pPr>
              <a:defRPr/>
            </a:pPr>
            <a:endParaRPr lang="he-IL"/>
          </a:p>
        </p:txBody>
      </p:sp>
      <p:sp>
        <p:nvSpPr>
          <p:cNvPr id="6" name="מציין מיקום של מספר שקופית 5"/>
          <p:cNvSpPr>
            <a:spLocks noGrp="1"/>
          </p:cNvSpPr>
          <p:nvPr>
            <p:ph type="sldNum" sz="quarter" idx="12"/>
          </p:nvPr>
        </p:nvSpPr>
        <p:spPr/>
        <p:txBody>
          <a:body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9" name="משולש ישר-זווית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משולש שווה שוקיים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מציין מיקום של תאריך 3"/>
          <p:cNvSpPr>
            <a:spLocks noGrp="1"/>
          </p:cNvSpPr>
          <p:nvPr>
            <p:ph type="dt" sz="half" idx="10"/>
          </p:nvPr>
        </p:nvSpPr>
        <p:spPr>
          <a:xfrm>
            <a:off x="6955632" y="6477000"/>
            <a:ext cx="2133600" cy="304800"/>
          </a:xfrm>
        </p:spPr>
        <p:txBody>
          <a:bodyPr/>
          <a:lstStyle/>
          <a:p>
            <a:pPr>
              <a:defRPr/>
            </a:pPr>
            <a:fld id="{C7938C14-CBF0-484A-A54F-3CA7C96F9C06}" type="datetimeFigureOut">
              <a:rPr lang="he-IL" smtClean="0"/>
              <a:pPr>
                <a:defRPr/>
              </a:pPr>
              <a:t>י"ט/שבט/תשפ"א</a:t>
            </a:fld>
            <a:endParaRPr lang="he-IL"/>
          </a:p>
        </p:txBody>
      </p:sp>
      <p:sp>
        <p:nvSpPr>
          <p:cNvPr id="5" name="מציין מיקום של כותרת תחתונה 4"/>
          <p:cNvSpPr>
            <a:spLocks noGrp="1"/>
          </p:cNvSpPr>
          <p:nvPr>
            <p:ph type="ftr" sz="quarter" idx="11"/>
          </p:nvPr>
        </p:nvSpPr>
        <p:spPr>
          <a:xfrm>
            <a:off x="2619376" y="6480969"/>
            <a:ext cx="4260056" cy="300831"/>
          </a:xfrm>
        </p:spPr>
        <p:txBody>
          <a:bodyPr/>
          <a:lstStyle/>
          <a:p>
            <a:pPr>
              <a:defRPr/>
            </a:pPr>
            <a:endParaRPr lang="he-IL"/>
          </a:p>
        </p:txBody>
      </p:sp>
      <p:sp>
        <p:nvSpPr>
          <p:cNvPr id="6" name="מציין מיקום של מספר שקופית 5"/>
          <p:cNvSpPr>
            <a:spLocks noGrp="1"/>
          </p:cNvSpPr>
          <p:nvPr>
            <p:ph type="sldNum" sz="quarter" idx="12"/>
          </p:nvPr>
        </p:nvSpPr>
        <p:spPr>
          <a:xfrm>
            <a:off x="8451056" y="809624"/>
            <a:ext cx="502920" cy="300831"/>
          </a:xfrm>
        </p:spPr>
        <p:txBody>
          <a:bodyPr/>
          <a:lstStyle/>
          <a:p>
            <a:pPr>
              <a:defRPr/>
            </a:pPr>
            <a:fld id="{75546343-8126-495B-B3D9-7D1C75268034}" type="slidenum">
              <a:rPr lang="he-IL" altLang="he-IL" smtClean="0"/>
              <a:pPr>
                <a:defRPr/>
              </a:pPr>
              <a:t>‹#›</a:t>
            </a:fld>
            <a:endParaRPr lang="he-IL" altLang="he-IL"/>
          </a:p>
        </p:txBody>
      </p:sp>
      <p:cxnSp>
        <p:nvCxnSpPr>
          <p:cNvPr id="11" name="מחבר ישר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מחבר ישר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כותרת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a:t>לחץ כדי לערוך סגנונות טקסט של תבנית בסיס</a:t>
            </a: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marL="0" algn="l">
              <a:defRPr/>
            </a:lvl1pPr>
          </a:lstStyle>
          <a:p>
            <a:r>
              <a:rPr kumimoji="0" lang="he-IL"/>
              <a:t>לחץ כדי לערוך סגנון כותרת של תבנית בסיס</a:t>
            </a:r>
            <a:endParaRPr kumimoji="0" lang="en-US"/>
          </a:p>
        </p:txBody>
      </p:sp>
      <p:sp>
        <p:nvSpPr>
          <p:cNvPr id="3" name="מציין מיקום תוכן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תוכן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a:xfrm>
            <a:off x="4791456" y="6480969"/>
            <a:ext cx="2133600" cy="301752"/>
          </a:xfrm>
        </p:spPr>
        <p:txBody>
          <a:bodyPr/>
          <a:lstStyle/>
          <a:p>
            <a:pPr>
              <a:defRPr/>
            </a:pPr>
            <a:fld id="{C7938C14-CBF0-484A-A54F-3CA7C96F9C06}" type="datetimeFigureOut">
              <a:rPr lang="he-IL" smtClean="0"/>
              <a:pPr>
                <a:defRPr/>
              </a:pPr>
              <a:t>י"ט/שבט/תשפ"א</a:t>
            </a:fld>
            <a:endParaRPr lang="he-IL"/>
          </a:p>
        </p:txBody>
      </p:sp>
      <p:sp>
        <p:nvSpPr>
          <p:cNvPr id="6" name="מציין מיקום של כותרת תחתונה 5"/>
          <p:cNvSpPr>
            <a:spLocks noGrp="1"/>
          </p:cNvSpPr>
          <p:nvPr>
            <p:ph type="ftr" sz="quarter" idx="11"/>
          </p:nvPr>
        </p:nvSpPr>
        <p:spPr>
          <a:xfrm>
            <a:off x="457200" y="6480969"/>
            <a:ext cx="4260056" cy="301752"/>
          </a:xfrm>
        </p:spPr>
        <p:txBody>
          <a:bodyPr/>
          <a:lstStyle/>
          <a:p>
            <a:pPr>
              <a:defRPr/>
            </a:pPr>
            <a:endParaRPr lang="he-IL"/>
          </a:p>
        </p:txBody>
      </p:sp>
      <p:sp>
        <p:nvSpPr>
          <p:cNvPr id="7" name="מציין מיקום של מספר שקופית 6"/>
          <p:cNvSpPr>
            <a:spLocks noGrp="1"/>
          </p:cNvSpPr>
          <p:nvPr>
            <p:ph type="sldNum" sz="quarter" idx="12"/>
          </p:nvPr>
        </p:nvSpPr>
        <p:spPr>
          <a:xfrm>
            <a:off x="7589520" y="6480969"/>
            <a:ext cx="502920" cy="301752"/>
          </a:xfrm>
        </p:spPr>
        <p:txBody>
          <a:body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a:t>לחץ כדי לערוך סגנונות טקסט של תבנית בסיס</a:t>
            </a:r>
          </a:p>
        </p:txBody>
      </p:sp>
      <p:sp>
        <p:nvSpPr>
          <p:cNvPr id="4" name="מציין מיקום טקסט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a:t>לחץ כדי לערוך סגנונות טקסט של תבנית בסיס</a:t>
            </a:r>
          </a:p>
        </p:txBody>
      </p:sp>
      <p:sp>
        <p:nvSpPr>
          <p:cNvPr id="5" name="מציין מיקום תוכן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6" name="מציין מיקום תוכן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7" name="מציין מיקום של תאריך 6"/>
          <p:cNvSpPr>
            <a:spLocks noGrp="1"/>
          </p:cNvSpPr>
          <p:nvPr>
            <p:ph type="dt" sz="half" idx="10"/>
          </p:nvPr>
        </p:nvSpPr>
        <p:spPr>
          <a:xfrm>
            <a:off x="4791456" y="6480969"/>
            <a:ext cx="2130552" cy="301752"/>
          </a:xfrm>
        </p:spPr>
        <p:txBody>
          <a:bodyPr/>
          <a:lstStyle/>
          <a:p>
            <a:pPr>
              <a:defRPr/>
            </a:pPr>
            <a:fld id="{C7938C14-CBF0-484A-A54F-3CA7C96F9C06}" type="datetimeFigureOut">
              <a:rPr lang="he-IL" smtClean="0"/>
              <a:pPr>
                <a:defRPr/>
              </a:pPr>
              <a:t>י"ט/שבט/תשפ"א</a:t>
            </a:fld>
            <a:endParaRPr lang="he-IL"/>
          </a:p>
        </p:txBody>
      </p:sp>
      <p:sp>
        <p:nvSpPr>
          <p:cNvPr id="8" name="מציין מיקום של כותרת תחתונה 7"/>
          <p:cNvSpPr>
            <a:spLocks noGrp="1"/>
          </p:cNvSpPr>
          <p:nvPr>
            <p:ph type="ftr" sz="quarter" idx="11"/>
          </p:nvPr>
        </p:nvSpPr>
        <p:spPr>
          <a:xfrm>
            <a:off x="457200" y="6480969"/>
            <a:ext cx="4261104" cy="301752"/>
          </a:xfrm>
        </p:spPr>
        <p:txBody>
          <a:bodyPr/>
          <a:lstStyle/>
          <a:p>
            <a:pPr>
              <a:defRPr/>
            </a:pPr>
            <a:endParaRPr lang="he-IL"/>
          </a:p>
        </p:txBody>
      </p:sp>
      <p:sp>
        <p:nvSpPr>
          <p:cNvPr id="9" name="מציין מיקום של מספר שקופית 8"/>
          <p:cNvSpPr>
            <a:spLocks noGrp="1"/>
          </p:cNvSpPr>
          <p:nvPr>
            <p:ph type="sldNum" sz="quarter" idx="12"/>
          </p:nvPr>
        </p:nvSpPr>
        <p:spPr>
          <a:xfrm>
            <a:off x="7589520" y="6483096"/>
            <a:ext cx="502920" cy="301752"/>
          </a:xfrm>
        </p:spPr>
        <p:txBody>
          <a:bodyPr/>
          <a:lstStyle>
            <a:lvl1pPr algn="ctr">
              <a:defRPr/>
            </a:lvl1p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b="0"/>
            </a:lvl1pPr>
          </a:lstStyle>
          <a:p>
            <a:r>
              <a:rPr kumimoji="0" lang="he-IL"/>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p>
            <a:pPr>
              <a:defRPr/>
            </a:pPr>
            <a:fld id="{C7938C14-CBF0-484A-A54F-3CA7C96F9C06}" type="datetimeFigureOut">
              <a:rPr lang="he-IL" smtClean="0"/>
              <a:pPr>
                <a:defRPr/>
              </a:pPr>
              <a:t>י"ט/שבט/תשפ"א</a:t>
            </a:fld>
            <a:endParaRPr lang="he-IL"/>
          </a:p>
        </p:txBody>
      </p:sp>
      <p:sp>
        <p:nvSpPr>
          <p:cNvPr id="4" name="מציין מיקום של כותרת תחתונה 3"/>
          <p:cNvSpPr>
            <a:spLocks noGrp="1"/>
          </p:cNvSpPr>
          <p:nvPr>
            <p:ph type="ftr" sz="quarter" idx="11"/>
          </p:nvPr>
        </p:nvSpPr>
        <p:spPr/>
        <p:txBody>
          <a:bodyPr/>
          <a:lstStyle/>
          <a:p>
            <a:pPr>
              <a:defRPr/>
            </a:pPr>
            <a:endParaRPr lang="he-IL"/>
          </a:p>
        </p:txBody>
      </p:sp>
      <p:sp>
        <p:nvSpPr>
          <p:cNvPr id="5" name="מציין מיקום של מספר שקופית 4"/>
          <p:cNvSpPr>
            <a:spLocks noGrp="1"/>
          </p:cNvSpPr>
          <p:nvPr>
            <p:ph type="sldNum" sz="quarter" idx="12"/>
          </p:nvPr>
        </p:nvSpPr>
        <p:spPr/>
        <p:txBody>
          <a:body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a:off x="4791456" y="6480969"/>
            <a:ext cx="2133600" cy="301752"/>
          </a:xfrm>
        </p:spPr>
        <p:txBody>
          <a:bodyPr/>
          <a:lstStyle/>
          <a:p>
            <a:pPr>
              <a:defRPr/>
            </a:pPr>
            <a:fld id="{C7938C14-CBF0-484A-A54F-3CA7C96F9C06}" type="datetimeFigureOut">
              <a:rPr lang="he-IL" smtClean="0"/>
              <a:pPr>
                <a:defRPr/>
              </a:pPr>
              <a:t>י"ט/שבט/תשפ"א</a:t>
            </a:fld>
            <a:endParaRPr lang="he-IL"/>
          </a:p>
        </p:txBody>
      </p:sp>
      <p:sp>
        <p:nvSpPr>
          <p:cNvPr id="3" name="מציין מיקום של כותרת תחתונה 2"/>
          <p:cNvSpPr>
            <a:spLocks noGrp="1"/>
          </p:cNvSpPr>
          <p:nvPr>
            <p:ph type="ftr" sz="quarter" idx="11"/>
          </p:nvPr>
        </p:nvSpPr>
        <p:spPr>
          <a:xfrm>
            <a:off x="457200" y="6481890"/>
            <a:ext cx="4260056" cy="300831"/>
          </a:xfrm>
        </p:spPr>
        <p:txBody>
          <a:bodyPr/>
          <a:lstStyle/>
          <a:p>
            <a:pPr>
              <a:defRPr/>
            </a:pPr>
            <a:endParaRPr lang="he-IL"/>
          </a:p>
        </p:txBody>
      </p:sp>
      <p:sp>
        <p:nvSpPr>
          <p:cNvPr id="4" name="מציין מיקום של מספר שקופית 3"/>
          <p:cNvSpPr>
            <a:spLocks noGrp="1"/>
          </p:cNvSpPr>
          <p:nvPr>
            <p:ph type="sldNum" sz="quarter" idx="12"/>
          </p:nvPr>
        </p:nvSpPr>
        <p:spPr>
          <a:xfrm>
            <a:off x="7589520" y="6480969"/>
            <a:ext cx="502920" cy="301752"/>
          </a:xfrm>
        </p:spPr>
        <p:txBody>
          <a:body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he-IL"/>
              <a:t>לחץ כדי לערוך סגנונות טקסט של תבנית בסיס</a:t>
            </a:r>
          </a:p>
        </p:txBody>
      </p:sp>
      <p:sp>
        <p:nvSpPr>
          <p:cNvPr id="4" name="מציין מיקום תוכן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a:xfrm>
            <a:off x="6278976" y="6556248"/>
            <a:ext cx="2133600" cy="301752"/>
          </a:xfrm>
        </p:spPr>
        <p:txBody>
          <a:bodyPr/>
          <a:lstStyle>
            <a:lvl1pPr>
              <a:defRPr sz="900"/>
            </a:lvl1pPr>
          </a:lstStyle>
          <a:p>
            <a:pPr>
              <a:defRPr/>
            </a:pPr>
            <a:fld id="{C7938C14-CBF0-484A-A54F-3CA7C96F9C06}" type="datetimeFigureOut">
              <a:rPr lang="he-IL" smtClean="0"/>
              <a:pPr>
                <a:defRPr/>
              </a:pPr>
              <a:t>י"ט/שבט/תשפ"א</a:t>
            </a:fld>
            <a:endParaRPr lang="he-IL"/>
          </a:p>
        </p:txBody>
      </p:sp>
      <p:sp>
        <p:nvSpPr>
          <p:cNvPr id="6" name="מציין מיקום של כותרת תחתונה 5"/>
          <p:cNvSpPr>
            <a:spLocks noGrp="1"/>
          </p:cNvSpPr>
          <p:nvPr>
            <p:ph type="ftr" sz="quarter" idx="11"/>
          </p:nvPr>
        </p:nvSpPr>
        <p:spPr>
          <a:xfrm>
            <a:off x="1135856" y="6556248"/>
            <a:ext cx="5143120" cy="301752"/>
          </a:xfrm>
        </p:spPr>
        <p:txBody>
          <a:bodyPr/>
          <a:lstStyle>
            <a:lvl1pPr>
              <a:defRPr sz="900"/>
            </a:lvl1pPr>
          </a:lstStyle>
          <a:p>
            <a:pPr>
              <a:defRPr/>
            </a:pPr>
            <a:endParaRPr lang="he-IL"/>
          </a:p>
        </p:txBody>
      </p:sp>
      <p:sp>
        <p:nvSpPr>
          <p:cNvPr id="7" name="מציין מיקום של מספר שקופית 6"/>
          <p:cNvSpPr>
            <a:spLocks noGrp="1"/>
          </p:cNvSpPr>
          <p:nvPr>
            <p:ph type="sldNum" sz="quarter" idx="12"/>
          </p:nvPr>
        </p:nvSpPr>
        <p:spPr>
          <a:xfrm>
            <a:off x="8410576" y="6556248"/>
            <a:ext cx="502920" cy="301752"/>
          </a:xfrm>
        </p:spPr>
        <p:txBody>
          <a:bodyPr/>
          <a:lstStyle>
            <a:lvl1pPr>
              <a:defRPr sz="900"/>
            </a:lvl1p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he-IL"/>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he-IL"/>
              <a:t>לחץ על הסמל כדי להוסיף תמונה</a:t>
            </a:r>
            <a:endParaRPr kumimoji="0" lang="en-US" dirty="0"/>
          </a:p>
        </p:txBody>
      </p:sp>
      <p:sp>
        <p:nvSpPr>
          <p:cNvPr id="4" name="מציין מיקום טקסט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he-IL"/>
              <a:t>לחץ כדי לערוך סגנונות טקסט של תבנית בסיס</a:t>
            </a:r>
          </a:p>
        </p:txBody>
      </p:sp>
      <p:sp>
        <p:nvSpPr>
          <p:cNvPr id="5" name="מציין מיקום של תאריך 4"/>
          <p:cNvSpPr>
            <a:spLocks noGrp="1"/>
          </p:cNvSpPr>
          <p:nvPr>
            <p:ph type="dt" sz="half" idx="10"/>
          </p:nvPr>
        </p:nvSpPr>
        <p:spPr>
          <a:xfrm>
            <a:off x="6108192" y="6556248"/>
            <a:ext cx="2103120" cy="301752"/>
          </a:xfrm>
        </p:spPr>
        <p:txBody>
          <a:bodyPr/>
          <a:lstStyle>
            <a:lvl1pPr>
              <a:defRPr sz="900"/>
            </a:lvl1pPr>
          </a:lstStyle>
          <a:p>
            <a:pPr>
              <a:defRPr/>
            </a:pPr>
            <a:fld id="{C7938C14-CBF0-484A-A54F-3CA7C96F9C06}" type="datetimeFigureOut">
              <a:rPr lang="he-IL" smtClean="0"/>
              <a:pPr>
                <a:defRPr/>
              </a:pPr>
              <a:t>י"ט/שבט/תשפ"א</a:t>
            </a:fld>
            <a:endParaRPr lang="he-IL"/>
          </a:p>
        </p:txBody>
      </p:sp>
      <p:sp>
        <p:nvSpPr>
          <p:cNvPr id="6" name="מציין מיקום של כותרת תחתונה 5"/>
          <p:cNvSpPr>
            <a:spLocks noGrp="1"/>
          </p:cNvSpPr>
          <p:nvPr>
            <p:ph type="ftr" sz="quarter" idx="11"/>
          </p:nvPr>
        </p:nvSpPr>
        <p:spPr>
          <a:xfrm>
            <a:off x="1170432" y="6557169"/>
            <a:ext cx="4948072" cy="301752"/>
          </a:xfrm>
        </p:spPr>
        <p:txBody>
          <a:bodyPr/>
          <a:lstStyle>
            <a:lvl1pPr>
              <a:defRPr sz="900"/>
            </a:lvl1pPr>
          </a:lstStyle>
          <a:p>
            <a:pPr>
              <a:defRPr/>
            </a:pPr>
            <a:endParaRPr lang="he-IL"/>
          </a:p>
        </p:txBody>
      </p:sp>
      <p:sp>
        <p:nvSpPr>
          <p:cNvPr id="7" name="מציין מיקום של מספר שקופית 6"/>
          <p:cNvSpPr>
            <a:spLocks noGrp="1"/>
          </p:cNvSpPr>
          <p:nvPr>
            <p:ph type="sldNum" sz="quarter" idx="12"/>
          </p:nvPr>
        </p:nvSpPr>
        <p:spPr>
          <a:xfrm>
            <a:off x="8217192" y="6556248"/>
            <a:ext cx="365760" cy="301752"/>
          </a:xfrm>
        </p:spPr>
        <p:txBody>
          <a:bodyPr/>
          <a:lstStyle>
            <a:lvl1pPr algn="ctr">
              <a:defRPr sz="900"/>
            </a:lvl1p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pPr>
              <a:defRPr/>
            </a:pPr>
            <a:fld id="{C7938C14-CBF0-484A-A54F-3CA7C96F9C06}" type="datetimeFigureOut">
              <a:rPr lang="he-IL" smtClean="0"/>
              <a:pPr>
                <a:defRPr/>
              </a:pPr>
              <a:t>י"ט/שבט/תשפ"א</a:t>
            </a:fld>
            <a:endParaRPr lang="he-IL"/>
          </a:p>
        </p:txBody>
      </p:sp>
      <p:sp>
        <p:nvSpPr>
          <p:cNvPr id="5" name="מציין מיקום של כותרת תחתונה 4"/>
          <p:cNvSpPr>
            <a:spLocks noGrp="1"/>
          </p:cNvSpPr>
          <p:nvPr>
            <p:ph type="ftr" sz="quarter" idx="11"/>
          </p:nvPr>
        </p:nvSpPr>
        <p:spPr/>
        <p:txBody>
          <a:bodyPr/>
          <a:lstStyle/>
          <a:p>
            <a:pPr>
              <a:defRPr/>
            </a:pPr>
            <a:endParaRPr lang="he-IL"/>
          </a:p>
        </p:txBody>
      </p:sp>
      <p:sp>
        <p:nvSpPr>
          <p:cNvPr id="6" name="מציין מיקום של מספר שקופית 5"/>
          <p:cNvSpPr>
            <a:spLocks noGrp="1"/>
          </p:cNvSpPr>
          <p:nvPr>
            <p:ph type="sldNum" sz="quarter" idx="12"/>
          </p:nvPr>
        </p:nvSpPr>
        <p:spPr/>
        <p:txBody>
          <a:body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781800" y="381000"/>
            <a:ext cx="1905000" cy="5486400"/>
          </a:xfrm>
        </p:spPr>
        <p:txBody>
          <a:bodyPr vert="eaVert"/>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381000"/>
            <a:ext cx="6248400" cy="5486400"/>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pPr>
              <a:defRPr/>
            </a:pPr>
            <a:fld id="{C7938C14-CBF0-484A-A54F-3CA7C96F9C06}" type="datetimeFigureOut">
              <a:rPr lang="he-IL" smtClean="0"/>
              <a:pPr>
                <a:defRPr/>
              </a:pPr>
              <a:t>י"ט/שבט/תשפ"א</a:t>
            </a:fld>
            <a:endParaRPr lang="he-IL"/>
          </a:p>
        </p:txBody>
      </p:sp>
      <p:sp>
        <p:nvSpPr>
          <p:cNvPr id="5" name="מציין מיקום של כותרת תחתונה 4"/>
          <p:cNvSpPr>
            <a:spLocks noGrp="1"/>
          </p:cNvSpPr>
          <p:nvPr>
            <p:ph type="ftr" sz="quarter" idx="11"/>
          </p:nvPr>
        </p:nvSpPr>
        <p:spPr/>
        <p:txBody>
          <a:bodyPr/>
          <a:lstStyle/>
          <a:p>
            <a:pPr>
              <a:defRPr/>
            </a:pPr>
            <a:endParaRPr lang="he-IL"/>
          </a:p>
        </p:txBody>
      </p:sp>
      <p:sp>
        <p:nvSpPr>
          <p:cNvPr id="6" name="מציין מיקום של מספר שקופית 5"/>
          <p:cNvSpPr>
            <a:spLocks noGrp="1"/>
          </p:cNvSpPr>
          <p:nvPr>
            <p:ph type="sldNum" sz="quarter" idx="12"/>
          </p:nvPr>
        </p:nvSpPr>
        <p:spPr/>
        <p:txBody>
          <a:bodyPr/>
          <a:lstStyle/>
          <a:p>
            <a:pPr>
              <a:defRPr/>
            </a:pPr>
            <a:fld id="{75546343-8126-495B-B3D9-7D1C75268034}" type="slidenum">
              <a:rPr lang="he-IL" altLang="he-IL" smtClean="0"/>
              <a:pPr>
                <a:defRPr/>
              </a:pPr>
              <a:t>‹#›</a:t>
            </a:fld>
            <a:endParaRPr lang="he-IL" altLang="he-IL"/>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alpha val="67000"/>
          </a:schemeClr>
        </a:solidFill>
        <a:effectLst/>
      </p:bgPr>
    </p:bg>
    <p:spTree>
      <p:nvGrpSpPr>
        <p:cNvPr id="1" name=""/>
        <p:cNvGrpSpPr/>
        <p:nvPr/>
      </p:nvGrpSpPr>
      <p:grpSpPr>
        <a:xfrm>
          <a:off x="0" y="0"/>
          <a:ext cx="0" cy="0"/>
          <a:chOff x="0" y="0"/>
          <a:chExt cx="0" cy="0"/>
        </a:xfrm>
      </p:grpSpPr>
      <p:sp>
        <p:nvSpPr>
          <p:cNvPr id="11" name="משולש ישר-זווית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מחבר ישר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מחבר ישר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מציין מיקום של כותרת 21"/>
          <p:cNvSpPr>
            <a:spLocks noGrp="1"/>
          </p:cNvSpPr>
          <p:nvPr>
            <p:ph type="title"/>
          </p:nvPr>
        </p:nvSpPr>
        <p:spPr>
          <a:xfrm>
            <a:off x="457200" y="267494"/>
            <a:ext cx="8229600" cy="1399032"/>
          </a:xfrm>
          <a:prstGeom prst="rect">
            <a:avLst/>
          </a:prstGeom>
        </p:spPr>
        <p:txBody>
          <a:bodyPr vert="horz" anchor="ctr">
            <a:normAutofit/>
          </a:bodyPr>
          <a:lstStyle/>
          <a:p>
            <a:r>
              <a:rPr kumimoji="0" lang="he-IL"/>
              <a:t>לחץ כדי לערוך סגנון כותרת של תבנית בסיס</a:t>
            </a:r>
            <a:endParaRPr kumimoji="0" lang="en-US"/>
          </a:p>
        </p:txBody>
      </p:sp>
      <p:sp>
        <p:nvSpPr>
          <p:cNvPr id="13" name="מציין מיקום טקסט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14" name="מציין מיקום של תאריך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fld id="{C7938C14-CBF0-484A-A54F-3CA7C96F9C06}" type="datetimeFigureOut">
              <a:rPr lang="he-IL" smtClean="0"/>
              <a:pPr>
                <a:defRPr/>
              </a:pPr>
              <a:t>י"ט/שבט/תשפ"א</a:t>
            </a:fld>
            <a:endParaRPr lang="he-IL"/>
          </a:p>
        </p:txBody>
      </p:sp>
      <p:sp>
        <p:nvSpPr>
          <p:cNvPr id="3" name="מציין מיקום של כותרת תחתונה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endParaRPr lang="he-IL"/>
          </a:p>
        </p:txBody>
      </p:sp>
      <p:sp>
        <p:nvSpPr>
          <p:cNvPr id="23" name="מציין מיקום של מספר שקופית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a:defRPr/>
            </a:pPr>
            <a:fld id="{75546343-8126-495B-B3D9-7D1C75268034}" type="slidenum">
              <a:rPr lang="he-IL" altLang="he-IL" smtClean="0"/>
              <a:pPr>
                <a:defRPr/>
              </a:pPr>
              <a:t>‹#›</a:t>
            </a:fld>
            <a:endParaRPr lang="he-IL" altLang="he-IL"/>
          </a:p>
        </p:txBody>
      </p:sp>
    </p:spTree>
  </p:cSld>
  <p:clrMap bg1="dk1" tx1="lt1" bg2="dk2" tx2="lt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Lst>
  <p:transition spd="slow">
    <p:push dir="u"/>
  </p:transition>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j4ryGoxRBRU?t=2m6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6Ozmq87Mgz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BC4B2"/>
        </a:solidFill>
        <a:effectLst/>
      </p:bgPr>
    </p:bg>
    <p:spTree>
      <p:nvGrpSpPr>
        <p:cNvPr id="1" name=""/>
        <p:cNvGrpSpPr/>
        <p:nvPr/>
      </p:nvGrpSpPr>
      <p:grpSpPr>
        <a:xfrm>
          <a:off x="0" y="0"/>
          <a:ext cx="0" cy="0"/>
          <a:chOff x="0" y="0"/>
          <a:chExt cx="0" cy="0"/>
        </a:xfrm>
      </p:grpSpPr>
      <p:pic>
        <p:nvPicPr>
          <p:cNvPr id="1026" name="Picture 2" descr="http://ilyanaromanovsky.com/wp-content/uploads/2014/08/Depositphotos_9421346_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41461"/>
            <a:ext cx="7776864" cy="4859747"/>
          </a:xfrm>
          <a:prstGeom prst="rect">
            <a:avLst/>
          </a:prstGeom>
          <a:noFill/>
          <a:extLst>
            <a:ext uri="{909E8E84-426E-40DD-AFC4-6F175D3DCCD1}">
              <a14:hiddenFill xmlns:a14="http://schemas.microsoft.com/office/drawing/2010/main">
                <a:solidFill>
                  <a:srgbClr val="FFFFFF"/>
                </a:solidFill>
              </a14:hiddenFill>
            </a:ext>
          </a:extLst>
        </p:spPr>
      </p:pic>
      <p:sp>
        <p:nvSpPr>
          <p:cNvPr id="13315" name="Title 1"/>
          <p:cNvSpPr>
            <a:spLocks noGrp="1"/>
          </p:cNvSpPr>
          <p:nvPr>
            <p:ph type="title"/>
          </p:nvPr>
        </p:nvSpPr>
        <p:spPr>
          <a:xfrm>
            <a:off x="755551" y="5333256"/>
            <a:ext cx="8229600" cy="1399032"/>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6000" b="1" dirty="0">
                <a:ln w="50800"/>
                <a:solidFill>
                  <a:schemeClr val="bg1">
                    <a:shade val="50000"/>
                  </a:schemeClr>
                </a:solidFill>
                <a:effectLst/>
                <a:latin typeface="Gisha" panose="020B0502040204020203" pitchFamily="34" charset="-79"/>
                <a:cs typeface="Gisha" panose="020B0502040204020203" pitchFamily="34" charset="-79"/>
              </a:rPr>
              <a:t>פסיכולוגיה אבנורמלית</a:t>
            </a:r>
            <a:endParaRPr lang="en-US" sz="6000" b="1" dirty="0">
              <a:ln w="50800"/>
              <a:solidFill>
                <a:schemeClr val="bg1">
                  <a:shade val="50000"/>
                </a:schemeClr>
              </a:solidFill>
              <a:effectLst/>
              <a:latin typeface="Gisha" panose="020B0502040204020203" pitchFamily="34" charset="-79"/>
              <a:cs typeface="Gisha" panose="020B0502040204020203" pitchFamily="34" charset="-79"/>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0" y="1124744"/>
            <a:ext cx="9144000" cy="1572766"/>
          </a:xfrm>
        </p:spPr>
        <p:txBody>
          <a:bodyPr>
            <a:scene3d>
              <a:camera prst="orthographicFront"/>
              <a:lightRig rig="balanced" dir="t">
                <a:rot lat="0" lon="0" rev="2100000"/>
              </a:lightRig>
            </a:scene3d>
            <a:sp3d extrusionH="57150" prstMaterial="metal">
              <a:bevelT w="38100" h="25400"/>
              <a:contourClr>
                <a:schemeClr val="bg2"/>
              </a:contourClr>
            </a:sp3d>
          </a:bodyPr>
          <a:lstStyle/>
          <a:p>
            <a:pPr algn="ctr">
              <a:buNone/>
            </a:pPr>
            <a:r>
              <a:rPr lang="he-IL" sz="4000" b="1" dirty="0">
                <a:solidFill>
                  <a:schemeClr val="bg1"/>
                </a:solidFill>
                <a:latin typeface="Gisha" panose="020B0502040204020203" pitchFamily="34" charset="-79"/>
              </a:rPr>
              <a:t>טלפונים למצבי מצוקה ולהתייעצות</a:t>
            </a:r>
            <a:endParaRPr lang="en-US" altLang="he-IL" sz="4000" b="1" dirty="0">
              <a:ln w="50800"/>
              <a:solidFill>
                <a:schemeClr val="bg1">
                  <a:shade val="50000"/>
                </a:schemeClr>
              </a:solidFill>
              <a:latin typeface="Gisha" pitchFamily="34" charset="-79"/>
              <a:cs typeface="Gisha" pitchFamily="34" charset="-79"/>
            </a:endParaRPr>
          </a:p>
          <a:p>
            <a:pPr eaLnBrk="1" hangingPunct="1">
              <a:buFont typeface="Wingdings 2" panose="05020102010507070707" pitchFamily="18" charset="2"/>
              <a:buNone/>
            </a:pPr>
            <a:endParaRPr lang="he-IL" altLang="he-IL" b="1" dirty="0">
              <a:ln w="50800"/>
              <a:solidFill>
                <a:schemeClr val="bg1">
                  <a:shade val="50000"/>
                </a:schemeClr>
              </a:solidFill>
              <a:latin typeface="Gisha" pitchFamily="34" charset="-79"/>
              <a:cs typeface="Gisha" pitchFamily="34" charset="-79"/>
            </a:endParaRPr>
          </a:p>
          <a:p>
            <a:pPr eaLnBrk="1" hangingPunct="1"/>
            <a:endParaRPr lang="he-IL" altLang="he-IL" b="1" dirty="0">
              <a:ln w="50800"/>
              <a:solidFill>
                <a:schemeClr val="bg1">
                  <a:shade val="50000"/>
                </a:schemeClr>
              </a:solidFill>
              <a:latin typeface="Gisha" pitchFamily="34" charset="-79"/>
              <a:cs typeface="Gisha" pitchFamily="34" charset="-79"/>
            </a:endParaRPr>
          </a:p>
        </p:txBody>
      </p:sp>
      <p:sp>
        <p:nvSpPr>
          <p:cNvPr id="12290" name="AutoShape 2"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2" name="AutoShape 4"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4" name="AutoShape 6"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6" name="AutoShape 8"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8" name="AutoShape 10"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2" name="AutoShape 2" descr="תוצאת תמונה עבור ‪bipolar disorder‬‏"/>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0" name="Content Placeholder 2">
            <a:extLst>
              <a:ext uri="{FF2B5EF4-FFF2-40B4-BE49-F238E27FC236}">
                <a16:creationId xmlns:a16="http://schemas.microsoft.com/office/drawing/2014/main" id="{72661A8F-3B76-4337-86AB-9FD2E0CF48CE}"/>
              </a:ext>
            </a:extLst>
          </p:cNvPr>
          <p:cNvSpPr txBox="1">
            <a:spLocks/>
          </p:cNvSpPr>
          <p:nvPr/>
        </p:nvSpPr>
        <p:spPr>
          <a:xfrm>
            <a:off x="457200" y="2996952"/>
            <a:ext cx="8229600" cy="4572000"/>
          </a:xfrm>
          <a:prstGeom prst="rect">
            <a:avLst/>
          </a:prstGeom>
        </p:spPr>
        <p:txBody>
          <a:bodyPr vert="horz" anchor="t">
            <a:normAutofit/>
          </a:bodyPr>
          <a:lst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pPr algn="ctr" fontAlgn="auto">
              <a:spcAft>
                <a:spcPts val="0"/>
              </a:spcAft>
              <a:buClrTx/>
              <a:buFont typeface="Wingdings" panose="05000000000000000000" pitchFamily="2" charset="2"/>
              <a:buChar char="§"/>
            </a:pPr>
            <a:r>
              <a:rPr lang="he-IL" altLang="he-IL" sz="2400" b="1" dirty="0">
                <a:solidFill>
                  <a:schemeClr val="bg1"/>
                </a:solidFill>
              </a:rPr>
              <a:t>היחידה לשירות פסיכולוגי, בן גוריון – 08-6461088</a:t>
            </a:r>
          </a:p>
          <a:p>
            <a:pPr algn="ctr" fontAlgn="auto">
              <a:spcAft>
                <a:spcPts val="0"/>
              </a:spcAft>
              <a:buClrTx/>
              <a:buFont typeface="Wingdings" panose="05000000000000000000" pitchFamily="2" charset="2"/>
              <a:buChar char="§"/>
            </a:pPr>
            <a:endParaRPr lang="he-IL" altLang="he-IL" sz="2400" b="1" dirty="0">
              <a:solidFill>
                <a:schemeClr val="bg1"/>
              </a:solidFill>
            </a:endParaRPr>
          </a:p>
          <a:p>
            <a:pPr algn="ctr" fontAlgn="auto">
              <a:spcAft>
                <a:spcPts val="0"/>
              </a:spcAft>
              <a:buClrTx/>
              <a:buFont typeface="Wingdings" panose="05000000000000000000" pitchFamily="2" charset="2"/>
              <a:buChar char="§"/>
            </a:pPr>
            <a:r>
              <a:rPr lang="he-IL" altLang="he-IL" sz="2400" b="1" dirty="0">
                <a:solidFill>
                  <a:schemeClr val="bg1"/>
                </a:solidFill>
              </a:rPr>
              <a:t>עזרה ראשונה נפשית (ער"ן) – 1201</a:t>
            </a:r>
          </a:p>
          <a:p>
            <a:pPr marL="64008" indent="0" fontAlgn="auto">
              <a:spcAft>
                <a:spcPts val="0"/>
              </a:spcAft>
              <a:buClrTx/>
              <a:buNone/>
            </a:pPr>
            <a:endParaRPr lang="he-IL" altLang="he-IL" sz="2400" b="1" dirty="0">
              <a:solidFill>
                <a:schemeClr val="bg1"/>
              </a:solidFill>
            </a:endParaRPr>
          </a:p>
        </p:txBody>
      </p:sp>
    </p:spTree>
    <p:extLst>
      <p:ext uri="{BB962C8B-B14F-4D97-AF65-F5344CB8AC3E}">
        <p14:creationId xmlns:p14="http://schemas.microsoft.com/office/powerpoint/2010/main" val="2147601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0" y="1124744"/>
            <a:ext cx="9144000" cy="1572766"/>
          </a:xfrm>
        </p:spPr>
        <p:txBody>
          <a:bodyPr>
            <a:scene3d>
              <a:camera prst="orthographicFront"/>
              <a:lightRig rig="balanced" dir="t">
                <a:rot lat="0" lon="0" rev="2100000"/>
              </a:lightRig>
            </a:scene3d>
            <a:sp3d extrusionH="57150" prstMaterial="metal">
              <a:bevelT w="38100" h="25400"/>
              <a:contourClr>
                <a:schemeClr val="bg2"/>
              </a:contourClr>
            </a:sp3d>
          </a:bodyPr>
          <a:lstStyle/>
          <a:p>
            <a:pPr algn="ctr" eaLnBrk="1" hangingPunct="1">
              <a:buFont typeface="Wingdings 2" panose="05020102010507070707" pitchFamily="18" charset="2"/>
              <a:buNone/>
            </a:pPr>
            <a:r>
              <a:rPr lang="he-IL" altLang="he-IL" sz="4000" b="1" dirty="0">
                <a:ln w="50800"/>
                <a:solidFill>
                  <a:schemeClr val="bg1">
                    <a:shade val="50000"/>
                  </a:schemeClr>
                </a:solidFill>
                <a:latin typeface="Gisha" pitchFamily="34" charset="-79"/>
                <a:cs typeface="Gisha" pitchFamily="34" charset="-79"/>
              </a:rPr>
              <a:t>הפרעה דו-קוטבית</a:t>
            </a:r>
          </a:p>
          <a:p>
            <a:pPr algn="ctr" eaLnBrk="1" hangingPunct="1">
              <a:buFont typeface="Wingdings 2" panose="05020102010507070707" pitchFamily="18" charset="2"/>
              <a:buNone/>
            </a:pPr>
            <a:r>
              <a:rPr lang="en-US" altLang="he-IL" sz="4000" b="1" dirty="0">
                <a:ln w="50800"/>
                <a:solidFill>
                  <a:schemeClr val="bg1">
                    <a:shade val="50000"/>
                  </a:schemeClr>
                </a:solidFill>
                <a:latin typeface="Gisha" pitchFamily="34" charset="-79"/>
                <a:cs typeface="Gisha" pitchFamily="34" charset="-79"/>
              </a:rPr>
              <a:t>Bipolar Disorder</a:t>
            </a:r>
          </a:p>
          <a:p>
            <a:pPr eaLnBrk="1" hangingPunct="1">
              <a:buFont typeface="Wingdings 2" panose="05020102010507070707" pitchFamily="18" charset="2"/>
              <a:buNone/>
            </a:pPr>
            <a:endParaRPr lang="he-IL" altLang="he-IL" b="1" dirty="0">
              <a:ln w="50800"/>
              <a:solidFill>
                <a:schemeClr val="bg1">
                  <a:shade val="50000"/>
                </a:schemeClr>
              </a:solidFill>
              <a:latin typeface="Gisha" pitchFamily="34" charset="-79"/>
              <a:cs typeface="Gisha" pitchFamily="34" charset="-79"/>
            </a:endParaRPr>
          </a:p>
          <a:p>
            <a:pPr eaLnBrk="1" hangingPunct="1"/>
            <a:endParaRPr lang="he-IL" altLang="he-IL" b="1" dirty="0">
              <a:ln w="50800"/>
              <a:solidFill>
                <a:schemeClr val="bg1">
                  <a:shade val="50000"/>
                </a:schemeClr>
              </a:solidFill>
              <a:latin typeface="Gisha" pitchFamily="34" charset="-79"/>
              <a:cs typeface="Gisha" pitchFamily="34" charset="-79"/>
            </a:endParaRPr>
          </a:p>
        </p:txBody>
      </p:sp>
      <p:sp>
        <p:nvSpPr>
          <p:cNvPr id="12290" name="AutoShape 2"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2" name="AutoShape 4"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4" name="AutoShape 6"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6" name="AutoShape 8"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2298" name="AutoShape 10" descr="data:image/jpeg;base64,/9j/4AAQSkZJRgABAQAAAQABAAD/2wCEAAkGBxITEhUSEhIVFRUXFRcXFxUXFxUXFRcVFRUXFxUVFRUYHSggGB0lHRUVITEhJSkrLi4uFx8zODMtNygtLisBCgoKBQUFDgUFDisZExkrKysrKysrKysrKysrKysrKysrKysrKysrKysrKysrKysrKysrKysrKysrKysrKysrK//AABEIAIYBeQMBIgACEQEDEQH/xAAcAAACAgMBAQAAAAAAAAAAAAAEBQADAQIGBwj/xAA/EAABAwIDBQUEBwgBBQAAAAABAAIDBBEFEiExQVFh8AYTcYGRIjKxwQcUQmKh0fEII1JygpKi4XMVM7LC0v/EABQBAQAAAAAAAAAAAAAAAAAAAAD/xAAUEQEAAAAAAAAAAAAAAAAAAAAA/9oADAMBAAIRAxEAPwDhYJbK19Rolhlsq3VKA98q1Zql4mN0bTuQFRRoq1gtInAIepqeCAoT2RtIk9HGSdU7gblCAxztENJLZayTJfUVKBi2oRLJ0giqEU2pQM3ypfVG6rdUIeSVBTMUvqURPKg3PugqF0dGdEE96JhfogX4q9JimuJpUSgwooAmdFhxdbRArWQ1dMzBOSsGDW3IOchpydy6HCKaytbh9tyYUUNkDygFgmjRdLqRqZR7EA0zEHNGnTKCSTVrCRx2D1OikuCPtq5o8Ln4IOQqhZLpZl11f2bcdkjPMOC5vE+z1SzUMDx9wgn00KBLUVdkDPiB4oatkdcggg7wQQR4goMoDHVxWG1CDUQGB2YppRUt0uw6G5XWUEAAQXUVHyRb4gArYyAFVNKAgXTw8VXDELqyeVaQv1QMoIdEBisGiYQzCyCxB90HE1GjirY1diFMbrelp0C+obYqlMMRhtql6Do5kPZWzvVLSgtjARsDgEA0rWeqsEDGWs3BWUzcyQ0zi5y6SiFgEDWnjDVmedBPqkHLVoDJZ0FNMh31CpdKgJbKr2zpc2RXtcgM7xZLkMHqzMgrlZdYbAi42XRVDhz5XtjjaXOcbAfEk7gBqTyQIp4lbAxerYV2EpmNBmvO/wA2xjkGjUjmT5BFnBYGe7SxN/pYPxtqg8NxQDilBXvlbSwj3qWEjhkjPxak0+E4fJo+lYzm1uXzBZZB5Lh8OZy7vCKIWGiZP7CQ3z0sp/43kEHk1+haeTgfEK6igLdDoRoRvBG0ILGUYWk1KEa1RwQJpqfktYoLJm+JaCNBmBtl1/Z7Bcze8kbf+FpGlv4nDfyC37H9nQ5vfStvf3GnZb+Ij4eq7HugECqWn4/68AEJNCBuTicenW5LZ0CieEG+gSqqo7at08E/kZ11qg5gg4bHcMimBEzLm2kjQBI3z+0ORXmOJUJikdGSDY6EbHA7HDxC9pxGMarh+0WGNf7VvaGw8uBQcVHASrm0icU9FyRrKHkgBw+nsm7JgFhsFkHUlAa6tQk9clstTZCmUlAyNVdbNqrJY1y0klQO2V3NXfWAQudbMVaKyyAyq1UgKBkrAVo2rQFV+oslHdFMC8uU7vxQEyKohXSIeWSyCSy2CAkkusyyXVJQH4e6xTpk+iQ0YR+ayAuWdBSTrV0qHeguMq17xUNKjnIC2SK4TpX3yyJ0DQTomKVJW1CIiqEHRU8nnusNtzsA5r1/sB2UkgjdLO3LJIAMv2mMBvlPBxNrjkBxXK/Qt2d+sSOrJG3jhOWO+wzWBLrb8gItzP3V69iNZFCLvcGjYPz5DXagCnhAFha3l+JOzVLKhg4j1H/0mMk4OoIsdh3EHZrY/gUDUSc/8vzCBNVRDgNvXAJTVUo2J5MBv/Lz02pfPbX8vz648UHPTNLDduh+PiFqKgPJdsJOvjvRlawHXrrrikbHlsg4O0PyPr8UDO6l1XdZzINymHZ3DPrE4Z9ke0/+UbvP80ollXonYCiyU/eke1Ic39Oxv5+aDqI4g0WGgHWxDyvVr3pB2ixYxBuWxJvppc2tYAbPM6AC5QF1D9yDmHWi5anx+TO0udmaQfAjiy+ttPe0B3LoGz5gCNnn+aCqdL6k7ev0RtQ7Tr5rnMcxmOCxkJ9o2Fhc8/0Qa1m9c1XMThte2Roe3YfDjy0Pl8koxE70C2ijBJbw2I8RAJVHLllB46eqNmqkGKqwSOscmU9RcJRUuQLZWarLW2UmkQ750Fj3Kslad4tXFBHuVReslaFBLraNy0WQgZRPFlZm6uECx6271AfM/VAzvRkwQEqClbRx3W7I0Q0WQX0zbK6RDNkWXSoNJFpdYkeqw9Bu5VOKyXKt5Qala3UJWEGbo7BaCWonjp4heSV4Y3hd288htPggF7N+zt2cD5pa97QRF+6iPCRzbyOHMMIH9ZQez9nsGjo6WKmj92Ngbfe5323nm43PmuM7U4mXylutmZg0fymznCxudQNdLW27QvQKo6W5fovK6ylLCW2N82oNtCBYWzXB0B1s47LBoQMMArCRl2tsCCNRrfYRYHyJHMplO/T9f9pfgtE9oJeBdzibgPJN7bXPNydvDat8dcWQyOA1axxGl9QNthqg43tP2qfHIWRZbNIzOIzNcdbs02AaXOhuOSz2dxd8zT3nvB1rjgRca7DprzBGq4XE57OsMwLvedc3sbk3bb2xv1vt36LreydEY4sx+3rYEFoAv7pG1p1Nt10Dir6/11okFTt63JzVPSKodqgLdOqnVKWz1ViRwQU1agaS1BcQ0bSQB4k2XuVG0RxtYNjWgegXz/2bl7ytpmcZmfgc3yXvRcgvfMuI7XSnvgHDRzRbQkOIJ0I3gEAhg945cxAC67PfTrrb6oPEaYSNynTgRoRrtB3IPNnSuu73hsubZnFxaHDO/RrjlLiQHBjb2AdoupwAnum3N9N9r7TbaqKns4/OBtG5/s3byy/YHJoud7k4pabu2Bg3C3D8EAtW7ReSdr6txq3B5s1rmgX0GSwJtbmT0F65VtXmnbrBnPeJYwS4+yRuuPdJ4cL+GxBX2dnux51ALtG8NN+6/MbRber6+W6xQUvdRNZfYNfHfodngqap2qBVUvtbxWstSqcQftS6WoQHy1fNLqmrQs0/NDFyCx8t1pmWqyAgsjVwjWYY0V3eiACRipIRkwQjkGGhZcFGrLkGoKzmWFhA5rnJZfVF4hJqh6eO5QXtFgqXyoyaLRLZdqDcSrYyodZAQbOctcy3bCVv3CCrMtSVY6IhaZUGqisyLUtQYC+u/o4wMUWHU8NrPyB8n/JJ7Tr+F7eS+ZOwODfW8Qpqci7XSgvG0GNntvB/paR5r7AcUAdQ5KqqBrr3aDs8eO1MKo8Fz1fjcEbiwv1aNSASATsF9lzw26ILjEANg/x+ZKAqxu+GVVVfaGFt7vIO8WdceIsTu328EK3FI5BmY8OHjc+mhCDma7srE6QvJdYm+XT2SP4Xe8PO6MfDlFhp6deaZudfRL652iBHVydddbUnlOqZVbteuuilMhQI8Xqcsrh4fiErmq+az2gk/fvA4NH+ISwlB2P0X+3icHBud3oxwHxXvryvDPoYiviBNvdgeb+LmAfFe4vQYB6660Qrq1mcsDhnG1u/YD+SuIXm/aWV0dW+xIuQ8WNveA1sd+1B6SHAqmfrZ8ki7O4x3rbOIzDb57+uSczP0uPmgW1RXP4i5Oq2Ww6+K5LHa0Ma55OgBKAKqeOuurpXUu668FXh1RI6MOl9466WtY6jw2/BZqNiBJiLtvik870zrDc28UsqAgoJWFFEEV0LFU0I6mYgIgjRDmaKyFizIECqq0QJKMrigkEW11qshBmymQrdiusgjml7k4o6GwW+FUHEJ8KcAIOfq4dyUTQLqKqJKaiBAo7lWxRIvuFbFEg0hp+SsNPyR0Meij2oFcsCEfCm0wQMyAWyrcFY4qtxQes/s64Tnq56kjSKLIP55XDfyaw/3L36Y6Lz76CMHMGFtkcCHVEjpdduXRjPKzM39S76YoOb7UzyNYBHpmvmfvAG4cL8VxrqNzj7F9L7y21/eudoB363Owm3sr0WcX2gWS1tIxuxoHgLabkHEVeByluRrXC+tr5Wjj7LLZfXXeuQxfD6iA57OaAdHBxcBrpcbR6717FM0dfkkGKxNIIIBBBBG4g8UHG9nu0RkGV9s438UxqZr8hx+ei4TFovqlW0t1aTmaPu6hzT+P4Lq2yZhfdt663IBKgpW86plWDrryS3eg43GjeokP3regA+SDKur33lkPF7v/IoYlB6l9BlPeWpk4MYz1cXH4BesvcvPPoTpctJLIfty2HgxoHxJXfP8UEv115rie3tG72ZgLgNyu5aktPIXJF12F+uvJU1EQe0tcAQQQQdhBGosg8xwGvdG8HmARxB/W/6L0P63ceXXguNx3srIx+anF2WHs39q+/bt8fvOSeTEq1o7ppddoN/3d3gDThw114hB1uMYi1gLnOAA2kmw8151VYka2Xu2giFurib3duHht0B4I7/AKBPN7VTK4jaGk3Phwb5JlDhzIxlY0AfHdcoAnsHDyQladEylalmInRAlc3V3IBKqs6plJLbN4/JJ5XXKDRRRZAQbRjVM6RiBhYmMAQHxqudbMcqpygU1p1QiIqzqh0EUUUQbsKuuhltmQd1RWARhfdJaepR7JUFkzEsqI0xc9DSNugWPatAbIyViAnQENqFq+dAZ1gvQXyyoOWRYkkQz3oNi9SKNz3NY0Xc4hoA3kmwH4qq66n6L8O7/FKSO1wJRIfCIGTX+23mg+rMJomwQRQMHsxxsYPBjQPkt5le4oWZyAOYoOU9c0TMUFMevVAPM7TTh+iR4hqmkz9PL5aJbUtQcJ2q7N/WXxvEmTICDpckEg6HcdEU2ANFhsG7kOinVSzrx0+KWyHrx0KBRWNsluw34fqmtakle+0chG5jj/iUHBvfck8ST6rVYWUH0J9GtPkwynH8Qc/+57j+SfSITszDkoqdvCFnwV73AoICpdaNHgtieSDVwCAqYx15I17ghpwgSVMWqX1EXXkU3qWpdVNQJZmpDiJ2roKsW664rm8UfYFBzFTNqRzKFWXG6wgyFdHGq4xdGxM0QasCKjKosrWuQFsKpqJNFW6VCzTIB5zqqllxWEEWbLZjVblCAdZUcogeU8lkximScImKRA4EixnQLJVZn5oN53XQUkavc9UvcgFdEqXtRbkO8IApQhyipkK5Bhet/s54dmrppza0dOQP5pHgA+jH+q8kX0H+zfRWpKmYjV84YDyjYDp5vPog9ckQc6LkKDlO9AJKEvqN/Wx3+0ZOdUFUO6/AoAJBbrh0QgZwjZigZx18kAMrR114JZUMt16ppK2/XXQQFXvQc9XLnscflgkP3bf3ED5p/WHauX7USWhI4uaPS5+SDj1sxtyANpNvVao/A2sM8QeCQXtFm2vcuAHkg+laWPLEwcGtHoAh5EXIdPAJa96Cw6LGfmtA5Vvcg2zrWQqsu1WboBZ2pdOxNZUrq0HP4m6y5DtBLZpG8rqcRPtLiO0Mt3AddaoE6iiy0IL6dqMCqgarJHIJdaly0L1qSgzI9CPK3kcqkEUUUQWMK2zKlZCC1rLlXfV1ZSRI7uggoI1W7dFFEFmdWseoogytSoogrch5CoogEmQpUUQYX079AkQGExkfallJ8nZf/VZUQegSoaVZUQLKg/JK6kqKIA79fgh5AoogElallbvWVEHM1h2rjO18n/bbzcfhb4lRRBzScdkafvK2mZxmZ+Bv8lFEH0dPsSuQaqKINgVXIVhRBqDqt3qKIB5CleJHQqKIOUrHbSuCxV95CoogDV8TFhRAU02VMsiiiCvMs3UUQVuK0UUQRRRRBFvGFlRA0pEX3iiiD//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2" name="AutoShape 2" descr="תוצאת תמונה עבור ‪bipolar disorder‬‏"/>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3078" name="Picture 6" descr="http://www.apa.org/Images/recognizing-bipolar-title-image_tcm7-212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7142" y="2996952"/>
            <a:ext cx="6953250"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334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 name="Rectangle 2"/>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הפרעה דו-קוטבית</a:t>
            </a:r>
            <a:endParaRPr lang="en-US" sz="4000" b="1" dirty="0">
              <a:ln w="50800"/>
              <a:solidFill>
                <a:schemeClr val="bg1">
                  <a:shade val="50000"/>
                </a:schemeClr>
              </a:solidFill>
              <a:effectLst/>
              <a:cs typeface="Arial" pitchFamily="34" charset="0"/>
            </a:endParaRPr>
          </a:p>
        </p:txBody>
      </p:sp>
      <p:sp>
        <p:nvSpPr>
          <p:cNvPr id="3" name="Content Placeholder 2"/>
          <p:cNvSpPr>
            <a:spLocks noGrp="1"/>
          </p:cNvSpPr>
          <p:nvPr>
            <p:ph idx="1"/>
          </p:nvPr>
        </p:nvSpPr>
        <p:spPr/>
        <p:txBody>
          <a:bodyPr>
            <a:normAutofit/>
          </a:bodyPr>
          <a:lstStyle/>
          <a:p>
            <a:pPr eaLnBrk="1" hangingPunct="1">
              <a:buClrTx/>
              <a:buFont typeface="Wingdings" panose="05000000000000000000" pitchFamily="2" charset="2"/>
              <a:buChar char="§"/>
            </a:pPr>
            <a:r>
              <a:rPr lang="he-IL" altLang="he-IL" sz="2400" b="1" dirty="0">
                <a:solidFill>
                  <a:schemeClr val="bg1"/>
                </a:solidFill>
              </a:rPr>
              <a:t>כוללת אפיזודות של מאניה ושל דיכאון.</a:t>
            </a:r>
          </a:p>
          <a:p>
            <a:pPr eaLnBrk="1" hangingPunct="1">
              <a:buClrTx/>
              <a:buFont typeface="Wingdings" panose="05000000000000000000" pitchFamily="2" charset="2"/>
              <a:buChar char="§"/>
            </a:pPr>
            <a:r>
              <a:rPr lang="he-IL" altLang="he-IL" sz="2400" b="1" dirty="0">
                <a:solidFill>
                  <a:schemeClr val="bg1"/>
                </a:solidFill>
              </a:rPr>
              <a:t>מספיק התקף מאני יחיד כדי להיות מאובחן.</a:t>
            </a:r>
          </a:p>
          <a:p>
            <a:pPr eaLnBrk="1" hangingPunct="1">
              <a:buClrTx/>
              <a:buFont typeface="Wingdings" panose="05000000000000000000" pitchFamily="2" charset="2"/>
              <a:buChar char="§"/>
            </a:pPr>
            <a:r>
              <a:rPr lang="he-IL" altLang="he-IL" sz="2400" b="1" dirty="0">
                <a:solidFill>
                  <a:schemeClr val="bg1"/>
                </a:solidFill>
              </a:rPr>
              <a:t>מיעוט קטן מהחולים יחוו מאניה ללא דיכאון.</a:t>
            </a:r>
          </a:p>
          <a:p>
            <a:pPr>
              <a:buClrTx/>
              <a:buFont typeface="Wingdings" panose="05000000000000000000" pitchFamily="2" charset="2"/>
              <a:buChar char="§"/>
            </a:pPr>
            <a:r>
              <a:rPr lang="he-IL" altLang="he-IL" sz="2400" b="1" dirty="0">
                <a:solidFill>
                  <a:schemeClr val="bg1"/>
                </a:solidFill>
              </a:rPr>
              <a:t>ההבדל בין אנשים שמאובחנים כחולים בהפרעה דו-קוטבית לתנודות מצב רוח נורמליות הוא במשרעת (הטווח אליו מגיעים בקיצוניות של המעשים).</a:t>
            </a:r>
          </a:p>
          <a:p>
            <a:pPr eaLnBrk="1" hangingPunct="1">
              <a:buClrTx/>
              <a:buFont typeface="Wingdings" panose="05000000000000000000" pitchFamily="2" charset="2"/>
              <a:buChar char="§"/>
            </a:pPr>
            <a:endParaRPr lang="he-IL" altLang="he-IL" sz="2400" b="1" dirty="0">
              <a:solidFill>
                <a:schemeClr val="bg1"/>
              </a:solidFill>
            </a:endParaRPr>
          </a:p>
        </p:txBody>
      </p:sp>
    </p:spTree>
    <p:extLst>
      <p:ext uri="{BB962C8B-B14F-4D97-AF65-F5344CB8AC3E}">
        <p14:creationId xmlns:p14="http://schemas.microsoft.com/office/powerpoint/2010/main" val="30937981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מה מאפיין התקף מאני?</a:t>
            </a:r>
            <a:endParaRPr lang="en-US" sz="4000" b="1" dirty="0">
              <a:ln w="50800"/>
              <a:solidFill>
                <a:schemeClr val="bg1">
                  <a:shade val="50000"/>
                </a:schemeClr>
              </a:solidFill>
              <a:effectLst/>
              <a:cs typeface="Arial" pitchFamily="34" charset="0"/>
            </a:endParaRPr>
          </a:p>
        </p:txBody>
      </p:sp>
      <p:sp>
        <p:nvSpPr>
          <p:cNvPr id="43011" name="Rectangle 3"/>
          <p:cNvSpPr>
            <a:spLocks noGrp="1"/>
          </p:cNvSpPr>
          <p:nvPr>
            <p:ph idx="1"/>
          </p:nvPr>
        </p:nvSpPr>
        <p:spPr/>
        <p:txBody>
          <a:bodyPr>
            <a:noAutofit/>
          </a:bodyPr>
          <a:lstStyle/>
          <a:p>
            <a:pPr marL="274638" lvl="1" indent="0">
              <a:lnSpc>
                <a:spcPct val="90000"/>
              </a:lnSpc>
              <a:buClrTx/>
              <a:buNone/>
            </a:pPr>
            <a:r>
              <a:rPr lang="he-IL" sz="2400" b="1" dirty="0">
                <a:solidFill>
                  <a:schemeClr val="bg1"/>
                </a:solidFill>
              </a:rPr>
              <a:t>לפחות שלושה מהסימפטומים הבאים, נוכחים בעוצמה רבה השונה מאד מהתנהגותו הרגילה של האדם:</a:t>
            </a:r>
            <a:br>
              <a:rPr lang="he-IL" sz="2400" b="1" dirty="0">
                <a:solidFill>
                  <a:schemeClr val="bg1"/>
                </a:solidFill>
              </a:rPr>
            </a:br>
            <a:endParaRPr lang="he-IL" altLang="he-IL" sz="2400" b="1" dirty="0">
              <a:solidFill>
                <a:schemeClr val="bg1"/>
              </a:solidFill>
            </a:endParaRP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הערכה עצמית מנופחת.</a:t>
            </a: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צורך מופחת בשינה.</a:t>
            </a: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דיבור רב מהרגיל ואסוציאטיבי.</a:t>
            </a: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שטף רעיונות, תחושה שהמחשבות רצות.</a:t>
            </a: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מוסח בקלות לפרטים שוליים.</a:t>
            </a: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עלייה בהתנהגויות מוכוונות מטרה.</a:t>
            </a:r>
          </a:p>
          <a:p>
            <a:pPr marL="693738" lvl="1" indent="-419100">
              <a:lnSpc>
                <a:spcPct val="90000"/>
              </a:lnSpc>
              <a:buClrTx/>
              <a:buFont typeface="Wingdings 2" panose="05020102010507070707" pitchFamily="18" charset="2"/>
              <a:buAutoNum type="arabicPeriod"/>
            </a:pPr>
            <a:r>
              <a:rPr lang="he-IL" altLang="he-IL" sz="2400" b="1" dirty="0">
                <a:solidFill>
                  <a:schemeClr val="bg1"/>
                </a:solidFill>
              </a:rPr>
              <a:t>מעורבות יתר בפעילויות מענגות ומסוכנות בפוטנציה.</a:t>
            </a:r>
          </a:p>
        </p:txBody>
      </p:sp>
      <p:sp>
        <p:nvSpPr>
          <p:cNvPr id="43012" name="Text Box 4"/>
          <p:cNvSpPr txBox="1">
            <a:spLocks noChangeArrowheads="1"/>
          </p:cNvSpPr>
          <p:nvPr/>
        </p:nvSpPr>
        <p:spPr bwMode="auto">
          <a:xfrm rot="19813572">
            <a:off x="-736864" y="3630614"/>
            <a:ext cx="38512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algn="ctr" eaLnBrk="1" hangingPunct="1">
              <a:spcBef>
                <a:spcPct val="50000"/>
              </a:spcBef>
              <a:buClrTx/>
              <a:buSzTx/>
              <a:buFontTx/>
              <a:buNone/>
            </a:pPr>
            <a:r>
              <a:rPr lang="he-IL" altLang="he-IL" sz="2800" b="1" dirty="0">
                <a:solidFill>
                  <a:schemeClr val="bg1"/>
                </a:solidFill>
                <a:latin typeface="Times New Roman" panose="02020603050405020304" pitchFamily="18" charset="0"/>
                <a:cs typeface="+mj-cs"/>
              </a:rPr>
              <a:t>אז מה רע בזה?</a:t>
            </a:r>
            <a:endParaRPr lang="en-US" altLang="he-IL" sz="2800" b="1" dirty="0">
              <a:solidFill>
                <a:schemeClr val="bg1"/>
              </a:solidFill>
              <a:latin typeface="Times New Roman" panose="02020603050405020304" pitchFamily="18" charset="0"/>
              <a:cs typeface="+mj-cs"/>
            </a:endParaRPr>
          </a:p>
        </p:txBody>
      </p:sp>
      <p:pic>
        <p:nvPicPr>
          <p:cNvPr id="5" name="Picture 2" descr="תוצאת תמונה עבור ‪youtube icon‬‏">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775963">
            <a:off x="1019379" y="4100767"/>
            <a:ext cx="1184648" cy="83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0741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fade">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fade">
                                      <p:cBhvr>
                                        <p:cTn id="12" dur="500"/>
                                        <p:tgtEl>
                                          <p:spTgt spid="430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fade">
                                      <p:cBhvr>
                                        <p:cTn id="17" dur="500"/>
                                        <p:tgtEl>
                                          <p:spTgt spid="430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011">
                                            <p:txEl>
                                              <p:pRg st="3" end="3"/>
                                            </p:txEl>
                                          </p:spTgt>
                                        </p:tgtEl>
                                        <p:attrNameLst>
                                          <p:attrName>style.visibility</p:attrName>
                                        </p:attrNameLst>
                                      </p:cBhvr>
                                      <p:to>
                                        <p:strVal val="visible"/>
                                      </p:to>
                                    </p:set>
                                    <p:animEffect transition="in" filter="fade">
                                      <p:cBhvr>
                                        <p:cTn id="22" dur="500"/>
                                        <p:tgtEl>
                                          <p:spTgt spid="430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3011">
                                            <p:txEl>
                                              <p:pRg st="4" end="4"/>
                                            </p:txEl>
                                          </p:spTgt>
                                        </p:tgtEl>
                                        <p:attrNameLst>
                                          <p:attrName>style.visibility</p:attrName>
                                        </p:attrNameLst>
                                      </p:cBhvr>
                                      <p:to>
                                        <p:strVal val="visible"/>
                                      </p:to>
                                    </p:set>
                                    <p:animEffect transition="in" filter="fade">
                                      <p:cBhvr>
                                        <p:cTn id="27" dur="500"/>
                                        <p:tgtEl>
                                          <p:spTgt spid="430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011">
                                            <p:txEl>
                                              <p:pRg st="5" end="5"/>
                                            </p:txEl>
                                          </p:spTgt>
                                        </p:tgtEl>
                                        <p:attrNameLst>
                                          <p:attrName>style.visibility</p:attrName>
                                        </p:attrNameLst>
                                      </p:cBhvr>
                                      <p:to>
                                        <p:strVal val="visible"/>
                                      </p:to>
                                    </p:set>
                                    <p:animEffect transition="in" filter="fade">
                                      <p:cBhvr>
                                        <p:cTn id="32" dur="500"/>
                                        <p:tgtEl>
                                          <p:spTgt spid="430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3011">
                                            <p:txEl>
                                              <p:pRg st="6" end="6"/>
                                            </p:txEl>
                                          </p:spTgt>
                                        </p:tgtEl>
                                        <p:attrNameLst>
                                          <p:attrName>style.visibility</p:attrName>
                                        </p:attrNameLst>
                                      </p:cBhvr>
                                      <p:to>
                                        <p:strVal val="visible"/>
                                      </p:to>
                                    </p:set>
                                    <p:animEffect transition="in" filter="fade">
                                      <p:cBhvr>
                                        <p:cTn id="37" dur="500"/>
                                        <p:tgtEl>
                                          <p:spTgt spid="430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3011">
                                            <p:txEl>
                                              <p:pRg st="7" end="7"/>
                                            </p:txEl>
                                          </p:spTgt>
                                        </p:tgtEl>
                                        <p:attrNameLst>
                                          <p:attrName>style.visibility</p:attrName>
                                        </p:attrNameLst>
                                      </p:cBhvr>
                                      <p:to>
                                        <p:strVal val="visible"/>
                                      </p:to>
                                    </p:set>
                                    <p:animEffect transition="in" filter="fade">
                                      <p:cBhvr>
                                        <p:cTn id="42" dur="500"/>
                                        <p:tgtEl>
                                          <p:spTgt spid="430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3012"/>
                                        </p:tgtEl>
                                        <p:attrNameLst>
                                          <p:attrName>style.visibility</p:attrName>
                                        </p:attrNameLst>
                                      </p:cBhvr>
                                      <p:to>
                                        <p:strVal val="visible"/>
                                      </p:to>
                                    </p:set>
                                    <p:anim calcmode="lin" valueType="num">
                                      <p:cBhvr additive="base">
                                        <p:cTn id="47" dur="500" fill="hold"/>
                                        <p:tgtEl>
                                          <p:spTgt spid="43012"/>
                                        </p:tgtEl>
                                        <p:attrNameLst>
                                          <p:attrName>ppt_x</p:attrName>
                                        </p:attrNameLst>
                                      </p:cBhvr>
                                      <p:tavLst>
                                        <p:tav tm="0">
                                          <p:val>
                                            <p:strVal val="#ppt_x"/>
                                          </p:val>
                                        </p:tav>
                                        <p:tav tm="100000">
                                          <p:val>
                                            <p:strVal val="#ppt_x"/>
                                          </p:val>
                                        </p:tav>
                                      </p:tavLst>
                                    </p:anim>
                                    <p:anim calcmode="lin" valueType="num">
                                      <p:cBhvr additive="base">
                                        <p:cTn id="48" dur="500" fill="hold"/>
                                        <p:tgtEl>
                                          <p:spTgt spid="4301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קריטריונים לאבחון</a:t>
            </a:r>
            <a:endParaRPr lang="en-US" sz="4000" b="1" dirty="0">
              <a:ln w="50800"/>
              <a:solidFill>
                <a:schemeClr val="bg1">
                  <a:shade val="50000"/>
                </a:schemeClr>
              </a:solidFill>
              <a:effectLst/>
            </a:endParaRPr>
          </a:p>
        </p:txBody>
      </p:sp>
      <p:sp>
        <p:nvSpPr>
          <p:cNvPr id="26626" name="Rectangle 3"/>
          <p:cNvSpPr>
            <a:spLocks noGrp="1"/>
          </p:cNvSpPr>
          <p:nvPr>
            <p:ph idx="1"/>
          </p:nvPr>
        </p:nvSpPr>
        <p:spPr>
          <a:xfrm>
            <a:off x="282352" y="1556792"/>
            <a:ext cx="8579296" cy="4572000"/>
          </a:xfrm>
        </p:spPr>
        <p:txBody>
          <a:bodyPr>
            <a:noAutofit/>
          </a:bodyPr>
          <a:lstStyle/>
          <a:p>
            <a:pPr marL="457200" indent="-457200" eaLnBrk="1" hangingPunct="1">
              <a:buClrTx/>
              <a:buAutoNum type="arabicPeriod"/>
            </a:pPr>
            <a:r>
              <a:rPr lang="he-IL" altLang="he-IL" sz="2400" b="1" dirty="0">
                <a:solidFill>
                  <a:schemeClr val="bg1"/>
                </a:solidFill>
              </a:rPr>
              <a:t>שינויים קיצוניים באפיזודות של מצב רוח או שינויים קיצוניים בפעילות ואנרגיה (שנמשכים לפחות כמה ימים).</a:t>
            </a:r>
          </a:p>
          <a:p>
            <a:pPr marL="457200" indent="-457200" eaLnBrk="1" hangingPunct="1">
              <a:buClrTx/>
              <a:buAutoNum type="arabicPeriod"/>
            </a:pPr>
            <a:r>
              <a:rPr lang="he-IL" altLang="he-IL" sz="2400" b="1" dirty="0">
                <a:solidFill>
                  <a:schemeClr val="bg1"/>
                </a:solidFill>
              </a:rPr>
              <a:t>לפחות שלושה מהסימפטומים.</a:t>
            </a:r>
          </a:p>
          <a:p>
            <a:pPr marL="457200" indent="-457200" eaLnBrk="1" hangingPunct="1">
              <a:buClrTx/>
              <a:buAutoNum type="arabicPeriod"/>
            </a:pPr>
            <a:r>
              <a:rPr lang="he-IL" altLang="he-IL" sz="2400" b="1" dirty="0">
                <a:solidFill>
                  <a:schemeClr val="bg1"/>
                </a:solidFill>
              </a:rPr>
              <a:t>ההפרעה פוגעת בתחומי החיים המרכזיים (בזבוז כסף, הרס מערכות יחסים, שיקול דעת לקוי), או שיש צורך באשפוז פסיכיאטרי כדי למנוע פגיעה עצמית או פגיעה באחרים.</a:t>
            </a:r>
          </a:p>
          <a:p>
            <a:pPr marL="457200" indent="-457200" eaLnBrk="1" hangingPunct="1">
              <a:buClrTx/>
              <a:buAutoNum type="arabicPeriod"/>
            </a:pPr>
            <a:r>
              <a:rPr lang="he-IL" altLang="he-IL" sz="2400" b="1" dirty="0">
                <a:solidFill>
                  <a:schemeClr val="bg1"/>
                </a:solidFill>
              </a:rPr>
              <a:t>השינויים אינם כתוצאה משימוש בסמים.</a:t>
            </a:r>
          </a:p>
          <a:p>
            <a:pPr marL="0" indent="0" eaLnBrk="1" hangingPunct="1">
              <a:buClrTx/>
              <a:buNone/>
            </a:pPr>
            <a:endParaRPr lang="he-IL" altLang="he-IL" sz="2400" b="1" dirty="0">
              <a:solidFill>
                <a:schemeClr val="bg1"/>
              </a:solidFill>
            </a:endParaRPr>
          </a:p>
        </p:txBody>
      </p:sp>
    </p:spTree>
    <p:extLst>
      <p:ext uri="{BB962C8B-B14F-4D97-AF65-F5344CB8AC3E}">
        <p14:creationId xmlns:p14="http://schemas.microsoft.com/office/powerpoint/2010/main" val="1240165012"/>
      </p:ext>
    </p:extLst>
  </p:cSld>
  <p:clrMapOvr>
    <a:masterClrMapping/>
  </p:clrMapOvr>
  <mc:AlternateContent xmlns:mc="http://schemas.openxmlformats.org/markup-compatibility/2006" xmlns:p14="http://schemas.microsoft.com/office/powerpoint/2010/main">
    <mc:Choice Requires="p14">
      <p:transition spd="slow" p14:dur="20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fade">
                                      <p:cBhvr>
                                        <p:cTn id="7" dur="500"/>
                                        <p:tgtEl>
                                          <p:spTgt spid="26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6">
                                            <p:txEl>
                                              <p:pRg st="1" end="1"/>
                                            </p:txEl>
                                          </p:spTgt>
                                        </p:tgtEl>
                                        <p:attrNameLst>
                                          <p:attrName>style.visibility</p:attrName>
                                        </p:attrNameLst>
                                      </p:cBhvr>
                                      <p:to>
                                        <p:strVal val="visible"/>
                                      </p:to>
                                    </p:set>
                                    <p:animEffect transition="in" filter="fade">
                                      <p:cBhvr>
                                        <p:cTn id="12" dur="500"/>
                                        <p:tgtEl>
                                          <p:spTgt spid="26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626">
                                            <p:txEl>
                                              <p:pRg st="2" end="2"/>
                                            </p:txEl>
                                          </p:spTgt>
                                        </p:tgtEl>
                                        <p:attrNameLst>
                                          <p:attrName>style.visibility</p:attrName>
                                        </p:attrNameLst>
                                      </p:cBhvr>
                                      <p:to>
                                        <p:strVal val="visible"/>
                                      </p:to>
                                    </p:set>
                                    <p:animEffect transition="in" filter="fade">
                                      <p:cBhvr>
                                        <p:cTn id="17" dur="500"/>
                                        <p:tgtEl>
                                          <p:spTgt spid="26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626">
                                            <p:txEl>
                                              <p:pRg st="3" end="3"/>
                                            </p:txEl>
                                          </p:spTgt>
                                        </p:tgtEl>
                                        <p:attrNameLst>
                                          <p:attrName>style.visibility</p:attrName>
                                        </p:attrNameLst>
                                      </p:cBhvr>
                                      <p:to>
                                        <p:strVal val="visible"/>
                                      </p:to>
                                    </p:set>
                                    <p:animEffect transition="in" filter="fade">
                                      <p:cBhvr>
                                        <p:cTn id="22" dur="500"/>
                                        <p:tgtEl>
                                          <p:spTgt spid="266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דוגמאות להתנהגות מאנית</a:t>
            </a:r>
          </a:p>
        </p:txBody>
      </p:sp>
      <p:sp>
        <p:nvSpPr>
          <p:cNvPr id="28674" name="Content Placeholder 2"/>
          <p:cNvSpPr>
            <a:spLocks noGrp="1"/>
          </p:cNvSpPr>
          <p:nvPr>
            <p:ph idx="1"/>
          </p:nvPr>
        </p:nvSpPr>
        <p:spPr/>
        <p:txBody>
          <a:bodyPr>
            <a:noAutofit/>
          </a:bodyPr>
          <a:lstStyle/>
          <a:p>
            <a:pPr>
              <a:buClrTx/>
              <a:buFont typeface="Wingdings" panose="05000000000000000000" pitchFamily="2" charset="2"/>
              <a:buChar char="§"/>
            </a:pPr>
            <a:r>
              <a:rPr lang="he-IL" altLang="he-IL" sz="2400" b="1" dirty="0">
                <a:solidFill>
                  <a:schemeClr val="bg1"/>
                </a:solidFill>
              </a:rPr>
              <a:t>השקעה של סכומים עצומים על הימורים, שסביר שהאדם לא יזכה בהם.</a:t>
            </a:r>
          </a:p>
          <a:p>
            <a:pPr>
              <a:buClrTx/>
              <a:buFont typeface="Wingdings" panose="05000000000000000000" pitchFamily="2" charset="2"/>
              <a:buChar char="§"/>
            </a:pPr>
            <a:r>
              <a:rPr lang="he-IL" altLang="he-IL" sz="2400" b="1" dirty="0">
                <a:solidFill>
                  <a:schemeClr val="bg1"/>
                </a:solidFill>
              </a:rPr>
              <a:t>גיהוץ של האשראי במסע שופינג מאסיבי – קניית בגדים, מוצרי חשמל ורהיטים בסכומים אסטרונומיים, גם כאשר האדם יודע שאין לו די כסף.</a:t>
            </a:r>
          </a:p>
          <a:p>
            <a:pPr>
              <a:buClrTx/>
              <a:buFont typeface="Wingdings" panose="05000000000000000000" pitchFamily="2" charset="2"/>
              <a:buChar char="§"/>
            </a:pPr>
            <a:r>
              <a:rPr lang="he-IL" altLang="he-IL" sz="2400" b="1" dirty="0">
                <a:solidFill>
                  <a:schemeClr val="bg1"/>
                </a:solidFill>
              </a:rPr>
              <a:t>פרודקטיביות מוגזמת, המובילה לעבודה סביב השעון.</a:t>
            </a:r>
          </a:p>
          <a:p>
            <a:pPr>
              <a:buClrTx/>
              <a:buFont typeface="Wingdings" panose="05000000000000000000" pitchFamily="2" charset="2"/>
              <a:buChar char="§"/>
            </a:pPr>
            <a:r>
              <a:rPr lang="he-IL" altLang="he-IL" sz="2400" b="1" dirty="0">
                <a:solidFill>
                  <a:schemeClr val="bg1"/>
                </a:solidFill>
              </a:rPr>
              <a:t>ערב רצוף הרפתקאות מיניות פרועות ולא מוגנות.</a:t>
            </a:r>
          </a:p>
          <a:p>
            <a:pPr>
              <a:buClrTx/>
              <a:buFont typeface="Wingdings" panose="05000000000000000000" pitchFamily="2" charset="2"/>
              <a:buChar char="§"/>
            </a:pPr>
            <a:r>
              <a:rPr lang="he-IL" altLang="he-IL" sz="2400" b="1" dirty="0">
                <a:solidFill>
                  <a:schemeClr val="bg1"/>
                </a:solidFill>
              </a:rPr>
              <a:t>פרצי יצירתיות – הפרעה שמקושרת להרבה אמנים מפורסמים.</a:t>
            </a:r>
          </a:p>
        </p:txBody>
      </p:sp>
    </p:spTree>
    <p:extLst>
      <p:ext uri="{BB962C8B-B14F-4D97-AF65-F5344CB8AC3E}">
        <p14:creationId xmlns:p14="http://schemas.microsoft.com/office/powerpoint/2010/main" val="40475806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fade">
                                      <p:cBhvr>
                                        <p:cTn id="7" dur="500"/>
                                        <p:tgtEl>
                                          <p:spTgt spid="28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674">
                                            <p:txEl>
                                              <p:pRg st="1" end="1"/>
                                            </p:txEl>
                                          </p:spTgt>
                                        </p:tgtEl>
                                        <p:attrNameLst>
                                          <p:attrName>style.visibility</p:attrName>
                                        </p:attrNameLst>
                                      </p:cBhvr>
                                      <p:to>
                                        <p:strVal val="visible"/>
                                      </p:to>
                                    </p:set>
                                    <p:animEffect transition="in" filter="fade">
                                      <p:cBhvr>
                                        <p:cTn id="12" dur="500"/>
                                        <p:tgtEl>
                                          <p:spTgt spid="286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674">
                                            <p:txEl>
                                              <p:pRg st="2" end="2"/>
                                            </p:txEl>
                                          </p:spTgt>
                                        </p:tgtEl>
                                        <p:attrNameLst>
                                          <p:attrName>style.visibility</p:attrName>
                                        </p:attrNameLst>
                                      </p:cBhvr>
                                      <p:to>
                                        <p:strVal val="visible"/>
                                      </p:to>
                                    </p:set>
                                    <p:animEffect transition="in" filter="fade">
                                      <p:cBhvr>
                                        <p:cTn id="17" dur="500"/>
                                        <p:tgtEl>
                                          <p:spTgt spid="286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674">
                                            <p:txEl>
                                              <p:pRg st="3" end="3"/>
                                            </p:txEl>
                                          </p:spTgt>
                                        </p:tgtEl>
                                        <p:attrNameLst>
                                          <p:attrName>style.visibility</p:attrName>
                                        </p:attrNameLst>
                                      </p:cBhvr>
                                      <p:to>
                                        <p:strVal val="visible"/>
                                      </p:to>
                                    </p:set>
                                    <p:animEffect transition="in" filter="fade">
                                      <p:cBhvr>
                                        <p:cTn id="22" dur="500"/>
                                        <p:tgtEl>
                                          <p:spTgt spid="286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674">
                                            <p:txEl>
                                              <p:pRg st="4" end="4"/>
                                            </p:txEl>
                                          </p:spTgt>
                                        </p:tgtEl>
                                        <p:attrNameLst>
                                          <p:attrName>style.visibility</p:attrName>
                                        </p:attrNameLst>
                                      </p:cBhvr>
                                      <p:to>
                                        <p:strVal val="visible"/>
                                      </p:to>
                                    </p:set>
                                    <p:animEffect transition="in" filter="fade">
                                      <p:cBhvr>
                                        <p:cTn id="27" dur="500"/>
                                        <p:tgtEl>
                                          <p:spTgt spid="286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6694"/>
            <a:ext cx="8229600" cy="1399032"/>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נתונים על הפרעה דו-קוטבית</a:t>
            </a:r>
          </a:p>
        </p:txBody>
      </p:sp>
      <p:sp>
        <p:nvSpPr>
          <p:cNvPr id="25602" name="Content Placeholder 2"/>
          <p:cNvSpPr>
            <a:spLocks noGrp="1"/>
          </p:cNvSpPr>
          <p:nvPr>
            <p:ph idx="1"/>
          </p:nvPr>
        </p:nvSpPr>
        <p:spPr/>
        <p:txBody>
          <a:bodyPr>
            <a:noAutofit/>
          </a:bodyPr>
          <a:lstStyle/>
          <a:p>
            <a:pPr>
              <a:buClrTx/>
              <a:buFont typeface="Wingdings" panose="05000000000000000000" pitchFamily="2" charset="2"/>
              <a:buChar char="§"/>
              <a:defRPr/>
            </a:pPr>
            <a:r>
              <a:rPr lang="he-IL" altLang="he-IL" sz="2400" b="1" dirty="0">
                <a:solidFill>
                  <a:schemeClr val="bg1"/>
                </a:solidFill>
              </a:rPr>
              <a:t>שכיחות באוכלוסיה: 1% (שכיחות שווה בין המגדרים).</a:t>
            </a:r>
          </a:p>
          <a:p>
            <a:pPr>
              <a:buClrTx/>
              <a:buFont typeface="Wingdings" panose="05000000000000000000" pitchFamily="2" charset="2"/>
              <a:buChar char="§"/>
              <a:defRPr/>
            </a:pPr>
            <a:r>
              <a:rPr lang="he-IL" altLang="he-IL" sz="2400" b="1" dirty="0">
                <a:solidFill>
                  <a:schemeClr val="bg1"/>
                </a:solidFill>
              </a:rPr>
              <a:t>גיל התפרצות: סוף גיל ההתבגרות עד תחילת הבגרות הצעירה.</a:t>
            </a:r>
          </a:p>
          <a:p>
            <a:pPr>
              <a:buClrTx/>
              <a:buFont typeface="Wingdings" panose="05000000000000000000" pitchFamily="2" charset="2"/>
              <a:buChar char="§"/>
              <a:defRPr/>
            </a:pPr>
            <a:r>
              <a:rPr lang="he-IL" altLang="he-IL" sz="2400" b="1" dirty="0">
                <a:solidFill>
                  <a:schemeClr val="bg1"/>
                </a:solidFill>
              </a:rPr>
              <a:t>התאמה של בין 40%-80% בתאומים </a:t>
            </a:r>
            <a:r>
              <a:rPr lang="he-IL" altLang="he-IL" sz="2400" b="1" dirty="0" err="1">
                <a:solidFill>
                  <a:schemeClr val="bg1"/>
                </a:solidFill>
              </a:rPr>
              <a:t>מונוזיגוטיים</a:t>
            </a:r>
            <a:r>
              <a:rPr lang="he-IL" altLang="he-IL" sz="2400" b="1" dirty="0">
                <a:solidFill>
                  <a:schemeClr val="bg1"/>
                </a:solidFill>
              </a:rPr>
              <a:t>.</a:t>
            </a:r>
          </a:p>
          <a:p>
            <a:pPr>
              <a:buClrTx/>
              <a:buFont typeface="Wingdings" panose="05000000000000000000" pitchFamily="2" charset="2"/>
              <a:buChar char="§"/>
              <a:defRPr/>
            </a:pPr>
            <a:r>
              <a:rPr lang="he-IL" altLang="he-IL" sz="2400" b="1" dirty="0">
                <a:solidFill>
                  <a:schemeClr val="bg1"/>
                </a:solidFill>
              </a:rPr>
              <a:t>שיעור התאבדויות גבוה במיוחד – רוב ההתאבדויות הן בשלב היציאה מהדיכאון והכניסה למאניה.</a:t>
            </a:r>
            <a:endParaRPr lang="en-US" altLang="he-IL" sz="2400" b="1" dirty="0">
              <a:solidFill>
                <a:schemeClr val="bg1"/>
              </a:solidFill>
            </a:endParaRPr>
          </a:p>
          <a:p>
            <a:pPr>
              <a:buClrTx/>
              <a:buFont typeface="Wingdings" panose="05000000000000000000" pitchFamily="2" charset="2"/>
              <a:buChar char="§"/>
              <a:defRPr/>
            </a:pPr>
            <a:r>
              <a:rPr lang="he-IL" altLang="he-IL" sz="2400" b="1" dirty="0">
                <a:solidFill>
                  <a:schemeClr val="bg1"/>
                </a:solidFill>
              </a:rPr>
              <a:t>הטיפול הפרמקולוגי לדיכאון חד-קוטבי שונה מזה של דו-קוטבי ולעיתים אבחון לא נכון יכול לגרום לכך שהתרופה לדיכאון תגרום להתפרצות התקף מאני.</a:t>
            </a:r>
            <a:endParaRPr lang="en-US" altLang="he-IL" sz="2400" b="1" dirty="0">
              <a:solidFill>
                <a:schemeClr val="bg1"/>
              </a:solidFill>
            </a:endParaRPr>
          </a:p>
          <a:p>
            <a:pPr>
              <a:buFont typeface="Wingdings" panose="05000000000000000000" pitchFamily="2" charset="2"/>
              <a:buChar char="§"/>
              <a:defRPr/>
            </a:pPr>
            <a:endParaRPr lang="he-IL" altLang="he-IL" sz="2400" b="1" dirty="0">
              <a:solidFill>
                <a:schemeClr val="bg1"/>
              </a:solidFill>
            </a:endParaRPr>
          </a:p>
          <a:p>
            <a:pPr>
              <a:buFont typeface="Wingdings" panose="05000000000000000000" pitchFamily="2" charset="2"/>
              <a:buChar char="§"/>
              <a:defRPr/>
            </a:pPr>
            <a:endParaRPr lang="he-IL" altLang="he-IL" sz="2400" b="1" dirty="0">
              <a:solidFill>
                <a:schemeClr val="bg1"/>
              </a:solidFill>
            </a:endParaRPr>
          </a:p>
        </p:txBody>
      </p:sp>
    </p:spTree>
    <p:extLst>
      <p:ext uri="{BB962C8B-B14F-4D97-AF65-F5344CB8AC3E}">
        <p14:creationId xmlns:p14="http://schemas.microsoft.com/office/powerpoint/2010/main" val="35472127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fade">
                                      <p:cBhvr>
                                        <p:cTn id="7" dur="500"/>
                                        <p:tgtEl>
                                          <p:spTgt spid="25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fade">
                                      <p:cBhvr>
                                        <p:cTn id="12" dur="500"/>
                                        <p:tgtEl>
                                          <p:spTgt spid="256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2">
                                            <p:txEl>
                                              <p:pRg st="2" end="2"/>
                                            </p:txEl>
                                          </p:spTgt>
                                        </p:tgtEl>
                                        <p:attrNameLst>
                                          <p:attrName>style.visibility</p:attrName>
                                        </p:attrNameLst>
                                      </p:cBhvr>
                                      <p:to>
                                        <p:strVal val="visible"/>
                                      </p:to>
                                    </p:set>
                                    <p:animEffect transition="in" filter="fade">
                                      <p:cBhvr>
                                        <p:cTn id="17" dur="500"/>
                                        <p:tgtEl>
                                          <p:spTgt spid="256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602">
                                            <p:txEl>
                                              <p:pRg st="3" end="3"/>
                                            </p:txEl>
                                          </p:spTgt>
                                        </p:tgtEl>
                                        <p:attrNameLst>
                                          <p:attrName>style.visibility</p:attrName>
                                        </p:attrNameLst>
                                      </p:cBhvr>
                                      <p:to>
                                        <p:strVal val="visible"/>
                                      </p:to>
                                    </p:set>
                                    <p:animEffect transition="in" filter="fade">
                                      <p:cBhvr>
                                        <p:cTn id="22" dur="500"/>
                                        <p:tgtEl>
                                          <p:spTgt spid="2560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602">
                                            <p:txEl>
                                              <p:pRg st="4" end="4"/>
                                            </p:txEl>
                                          </p:spTgt>
                                        </p:tgtEl>
                                        <p:attrNameLst>
                                          <p:attrName>style.visibility</p:attrName>
                                        </p:attrNameLst>
                                      </p:cBhvr>
                                      <p:to>
                                        <p:strVal val="visible"/>
                                      </p:to>
                                    </p:set>
                                    <p:animEffect transition="in" filter="fade">
                                      <p:cBhvr>
                                        <p:cTn id="27" dur="500"/>
                                        <p:tgtEl>
                                          <p:spTgt spid="2560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796" y="505818"/>
            <a:ext cx="8534400" cy="1271588"/>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he-IL" sz="4000" b="1" dirty="0">
                <a:ln w="50800"/>
                <a:solidFill>
                  <a:schemeClr val="bg1">
                    <a:shade val="50000"/>
                  </a:schemeClr>
                </a:solidFill>
                <a:effectLst/>
                <a:latin typeface="Gisha" panose="020B0502040204020203" pitchFamily="34" charset="-79"/>
                <a:cs typeface="Gisha" panose="020B0502040204020203" pitchFamily="34" charset="-79"/>
              </a:rPr>
              <a:t>הפרעת אישיות גבולית</a:t>
            </a:r>
            <a:br>
              <a:rPr lang="he-IL" sz="4000" b="1" dirty="0">
                <a:ln w="50800"/>
                <a:solidFill>
                  <a:schemeClr val="bg1">
                    <a:shade val="50000"/>
                  </a:schemeClr>
                </a:solidFill>
                <a:effectLst/>
                <a:latin typeface="Gisha" panose="020B0502040204020203" pitchFamily="34" charset="-79"/>
                <a:cs typeface="Gisha" panose="020B0502040204020203" pitchFamily="34" charset="-79"/>
              </a:rPr>
            </a:br>
            <a:r>
              <a:rPr lang="en-US" sz="4000" b="1" dirty="0">
                <a:ln w="50800"/>
                <a:solidFill>
                  <a:schemeClr val="bg1">
                    <a:shade val="50000"/>
                  </a:schemeClr>
                </a:solidFill>
                <a:effectLst/>
                <a:latin typeface="Gisha" panose="020B0502040204020203" pitchFamily="34" charset="-79"/>
                <a:cs typeface="Gisha" panose="020B0502040204020203" pitchFamily="34" charset="-79"/>
              </a:rPr>
              <a:t>Borderline Personality Disorder</a:t>
            </a:r>
            <a:br>
              <a:rPr lang="he-IL" sz="4000" b="1" dirty="0">
                <a:ln w="50800"/>
                <a:solidFill>
                  <a:schemeClr val="bg1">
                    <a:shade val="50000"/>
                  </a:schemeClr>
                </a:solidFill>
                <a:effectLst/>
                <a:latin typeface="Gisha" panose="020B0502040204020203" pitchFamily="34" charset="-79"/>
                <a:cs typeface="Gisha" panose="020B0502040204020203" pitchFamily="34" charset="-79"/>
              </a:rPr>
            </a:br>
            <a:endParaRPr lang="en-US" sz="4000" b="1" dirty="0">
              <a:ln w="50800"/>
              <a:solidFill>
                <a:schemeClr val="bg1">
                  <a:shade val="50000"/>
                </a:schemeClr>
              </a:solidFill>
              <a:effectLst/>
              <a:latin typeface="Gisha" panose="020B0502040204020203" pitchFamily="34" charset="-79"/>
              <a:cs typeface="Gisha" panose="020B0502040204020203" pitchFamily="34" charset="-79"/>
            </a:endParaRPr>
          </a:p>
        </p:txBody>
      </p:sp>
      <p:pic>
        <p:nvPicPr>
          <p:cNvPr id="7" name="Picture 2" descr="תוצאת תמונה עבור ‪youtube icon‬‏">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3672" y="1988840"/>
            <a:ext cx="1184648" cy="8341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תוצאת תמונה עבור ‪borderline personality disord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3068960"/>
            <a:ext cx="5976664" cy="33080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אבחנה להפרעת אישיות גבולית</a:t>
            </a:r>
          </a:p>
        </p:txBody>
      </p:sp>
      <p:sp>
        <p:nvSpPr>
          <p:cNvPr id="2" name="Content Placeholder 1"/>
          <p:cNvSpPr>
            <a:spLocks noGrp="1"/>
          </p:cNvSpPr>
          <p:nvPr>
            <p:ph idx="1"/>
          </p:nvPr>
        </p:nvSpPr>
        <p:spPr/>
        <p:txBody>
          <a:bodyPr>
            <a:normAutofit/>
          </a:bodyPr>
          <a:lstStyle/>
          <a:p>
            <a:pPr marL="64008" indent="0" fontAlgn="auto">
              <a:spcAft>
                <a:spcPts val="0"/>
              </a:spcAft>
              <a:buNone/>
              <a:defRPr/>
            </a:pPr>
            <a:r>
              <a:rPr lang="he-IL" sz="2400" b="1" dirty="0">
                <a:solidFill>
                  <a:schemeClr val="bg1"/>
                </a:solidFill>
              </a:rPr>
              <a:t>דפוס נרחב של אימפולסיביות וחוסר יציבות:</a:t>
            </a:r>
          </a:p>
          <a:p>
            <a:pPr marL="448056" lvl="1" indent="-384048" fontAlgn="auto">
              <a:spcAft>
                <a:spcPts val="0"/>
              </a:spcAft>
              <a:buClrTx/>
              <a:buSzPct val="80000"/>
              <a:buFont typeface="Wingdings" panose="05000000000000000000" pitchFamily="2" charset="2"/>
              <a:buChar char="§"/>
              <a:defRPr/>
            </a:pPr>
            <a:r>
              <a:rPr lang="he-IL" sz="2400" b="1" dirty="0">
                <a:solidFill>
                  <a:schemeClr val="bg1"/>
                </a:solidFill>
              </a:rPr>
              <a:t>ביחסים בין אישיים.</a:t>
            </a:r>
          </a:p>
          <a:p>
            <a:pPr marL="448056" lvl="1" indent="-384048" fontAlgn="auto">
              <a:spcAft>
                <a:spcPts val="0"/>
              </a:spcAft>
              <a:buClrTx/>
              <a:buSzPct val="80000"/>
              <a:buFont typeface="Wingdings" panose="05000000000000000000" pitchFamily="2" charset="2"/>
              <a:buChar char="§"/>
              <a:defRPr/>
            </a:pPr>
            <a:r>
              <a:rPr lang="he-IL" sz="2400" b="1" dirty="0">
                <a:solidFill>
                  <a:schemeClr val="bg1"/>
                </a:solidFill>
              </a:rPr>
              <a:t>בערך העצמי.</a:t>
            </a:r>
          </a:p>
          <a:p>
            <a:pPr marL="448056" lvl="1" indent="-384048" fontAlgn="auto">
              <a:spcAft>
                <a:spcPts val="0"/>
              </a:spcAft>
              <a:buClrTx/>
              <a:buSzPct val="80000"/>
              <a:buFont typeface="Wingdings" panose="05000000000000000000" pitchFamily="2" charset="2"/>
              <a:buChar char="§"/>
              <a:defRPr/>
            </a:pPr>
            <a:r>
              <a:rPr lang="he-IL" sz="2400" b="1" dirty="0">
                <a:solidFill>
                  <a:schemeClr val="bg1"/>
                </a:solidFill>
              </a:rPr>
              <a:t>במצבי הרוח.</a:t>
            </a:r>
          </a:p>
          <a:p>
            <a:pPr marL="64008" indent="0" fontAlgn="auto">
              <a:spcAft>
                <a:spcPts val="0"/>
              </a:spcAft>
              <a:buNone/>
              <a:defRPr/>
            </a:pPr>
            <a:endParaRPr lang="he-IL" sz="2400" b="1" dirty="0">
              <a:solidFill>
                <a:schemeClr val="bg1"/>
              </a:solidFill>
            </a:endParaRPr>
          </a:p>
          <a:p>
            <a:pPr marL="64008" indent="0" fontAlgn="auto">
              <a:spcAft>
                <a:spcPts val="0"/>
              </a:spcAft>
              <a:buNone/>
              <a:defRPr/>
            </a:pPr>
            <a:r>
              <a:rPr lang="he-IL" sz="2400" b="1" dirty="0">
                <a:solidFill>
                  <a:schemeClr val="bg1"/>
                </a:solidFill>
              </a:rPr>
              <a:t>אשר בא לידי ביטוי החל מהבגרות המוקדמת, ומתקיים במגוון מצבי חיים. </a:t>
            </a:r>
          </a:p>
          <a:p>
            <a:pPr fontAlgn="auto">
              <a:spcAft>
                <a:spcPts val="0"/>
              </a:spcAft>
              <a:buFont typeface="Wingdings" panose="05000000000000000000" pitchFamily="2" charset="2"/>
              <a:buChar char="§"/>
              <a:defRPr/>
            </a:pPr>
            <a:endParaRPr lang="he-IL" sz="2400" b="1" dirty="0">
              <a:solidFill>
                <a:schemeClr val="bg1"/>
              </a:solidFill>
            </a:endParaRPr>
          </a:p>
          <a:p>
            <a:pPr fontAlgn="auto">
              <a:spcAft>
                <a:spcPts val="0"/>
              </a:spcAft>
              <a:buFont typeface="Wingdings" panose="05000000000000000000" pitchFamily="2" charset="2"/>
              <a:buChar char="§"/>
              <a:defRPr/>
            </a:pPr>
            <a:endParaRPr lang="he-IL" sz="2400" b="1" dirty="0">
              <a:solidFill>
                <a:schemeClr val="bg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sz="4000" b="1" dirty="0">
                <a:ln w="50800"/>
                <a:solidFill>
                  <a:schemeClr val="bg1">
                    <a:shade val="50000"/>
                  </a:schemeClr>
                </a:solidFill>
                <a:effectLst/>
              </a:rPr>
              <a:t>מאפיינים</a:t>
            </a:r>
            <a:endParaRPr lang="en-US" sz="4000" b="1" dirty="0">
              <a:ln w="50800"/>
              <a:solidFill>
                <a:schemeClr val="bg1">
                  <a:shade val="50000"/>
                </a:schemeClr>
              </a:solidFill>
              <a:effectLst/>
            </a:endParaRPr>
          </a:p>
        </p:txBody>
      </p:sp>
      <p:sp>
        <p:nvSpPr>
          <p:cNvPr id="22531" name="Content Placeholder 2"/>
          <p:cNvSpPr>
            <a:spLocks noGrp="1"/>
          </p:cNvSpPr>
          <p:nvPr>
            <p:ph idx="1"/>
          </p:nvPr>
        </p:nvSpPr>
        <p:spPr/>
        <p:txBody>
          <a:bodyPr>
            <a:noAutofit/>
          </a:bodyPr>
          <a:lstStyle/>
          <a:p>
            <a:pPr>
              <a:buClrTx/>
              <a:buFont typeface="Wingdings" panose="05000000000000000000" pitchFamily="2" charset="2"/>
              <a:buChar char="§"/>
            </a:pPr>
            <a:r>
              <a:rPr lang="he-IL" altLang="he-IL" sz="2400" b="1" dirty="0">
                <a:solidFill>
                  <a:schemeClr val="bg1"/>
                </a:solidFill>
              </a:rPr>
              <a:t>הפגנת ניסיונות נואשים להימנע מנטישה אמיתית או מדומיינת.</a:t>
            </a:r>
          </a:p>
          <a:p>
            <a:pPr>
              <a:buClrTx/>
              <a:buFont typeface="Wingdings" panose="05000000000000000000" pitchFamily="2" charset="2"/>
              <a:buChar char="§"/>
            </a:pPr>
            <a:r>
              <a:rPr lang="he-IL" altLang="he-IL" sz="2400" b="1" dirty="0">
                <a:solidFill>
                  <a:schemeClr val="bg1"/>
                </a:solidFill>
              </a:rPr>
              <a:t>נטייה ליחסים בין אישיים אינטנסיביים ובלתי יציבים המאופיינים בתנודות בין אידיאליזציה ודה-</a:t>
            </a:r>
            <a:r>
              <a:rPr lang="he-IL" altLang="he-IL" sz="2400" b="1" dirty="0" err="1">
                <a:solidFill>
                  <a:schemeClr val="bg1"/>
                </a:solidFill>
              </a:rPr>
              <a:t>אווליואציה</a:t>
            </a:r>
            <a:r>
              <a:rPr lang="he-IL" altLang="he-IL" sz="2400" b="1" dirty="0">
                <a:solidFill>
                  <a:schemeClr val="bg1"/>
                </a:solidFill>
              </a:rPr>
              <a:t> (הערכה מופחתת) של האחר.</a:t>
            </a:r>
          </a:p>
          <a:p>
            <a:pPr>
              <a:buClrTx/>
              <a:buFont typeface="Wingdings" panose="05000000000000000000" pitchFamily="2" charset="2"/>
              <a:buChar char="§"/>
            </a:pPr>
            <a:r>
              <a:rPr lang="he-IL" altLang="he-IL" sz="2400" b="1" dirty="0">
                <a:solidFill>
                  <a:schemeClr val="bg1"/>
                </a:solidFill>
              </a:rPr>
              <a:t>הפרעה בזהות: תפיסה ותחושת עצמי בלתי יציבות.</a:t>
            </a:r>
          </a:p>
          <a:p>
            <a:pPr>
              <a:buClrTx/>
              <a:buFont typeface="Wingdings" panose="05000000000000000000" pitchFamily="2" charset="2"/>
              <a:buChar char="§"/>
            </a:pPr>
            <a:r>
              <a:rPr lang="he-IL" altLang="he-IL" sz="2400" b="1" dirty="0">
                <a:solidFill>
                  <a:schemeClr val="bg1"/>
                </a:solidFill>
              </a:rPr>
              <a:t>התנהגות אובדנית, איומים אובדניים או התנהגויות של פגיעה עצמית.</a:t>
            </a:r>
          </a:p>
          <a:p>
            <a:pPr>
              <a:buClrTx/>
              <a:buFont typeface="Wingdings" panose="05000000000000000000" pitchFamily="2" charset="2"/>
              <a:buChar char="§"/>
            </a:pPr>
            <a:r>
              <a:rPr lang="he-IL" altLang="he-IL" sz="2400" b="1" dirty="0">
                <a:solidFill>
                  <a:schemeClr val="bg1"/>
                </a:solidFill>
              </a:rPr>
              <a:t>תחושת ריקנות כרונית.</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fade">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fade">
                                      <p:cBhvr>
                                        <p:cTn id="17" dur="5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fade">
                                      <p:cBhvr>
                                        <p:cTn id="22" dur="5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fade">
                                      <p:cBhvr>
                                        <p:cTn id="27" dur="5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Aft>
                <a:spcPts val="0"/>
              </a:spcAft>
              <a:defRPr/>
            </a:pPr>
            <a:r>
              <a:rPr lang="he-IL" altLang="he-IL" sz="4000" b="1" dirty="0">
                <a:ln w="50800"/>
                <a:solidFill>
                  <a:schemeClr val="bg1">
                    <a:shade val="50000"/>
                  </a:schemeClr>
                </a:solidFill>
                <a:effectLst/>
              </a:rPr>
              <a:t>מאפיינים - המשך</a:t>
            </a:r>
            <a:endParaRPr lang="en-US" sz="4000" b="1" dirty="0">
              <a:ln w="50800"/>
              <a:solidFill>
                <a:schemeClr val="bg1">
                  <a:shade val="50000"/>
                </a:schemeClr>
              </a:solidFill>
              <a:effectLst/>
            </a:endParaRPr>
          </a:p>
        </p:txBody>
      </p:sp>
      <p:sp>
        <p:nvSpPr>
          <p:cNvPr id="23555" name="Content Placeholder 2"/>
          <p:cNvSpPr>
            <a:spLocks noGrp="1"/>
          </p:cNvSpPr>
          <p:nvPr>
            <p:ph idx="1"/>
          </p:nvPr>
        </p:nvSpPr>
        <p:spPr/>
        <p:txBody>
          <a:bodyPr>
            <a:noAutofit/>
          </a:bodyPr>
          <a:lstStyle/>
          <a:p>
            <a:pPr>
              <a:buClrTx/>
              <a:buFont typeface="Wingdings" panose="05000000000000000000" pitchFamily="2" charset="2"/>
              <a:buChar char="§"/>
            </a:pPr>
            <a:r>
              <a:rPr lang="he-IL" altLang="he-IL" sz="2400" b="1" dirty="0">
                <a:solidFill>
                  <a:schemeClr val="bg1"/>
                </a:solidFill>
              </a:rPr>
              <a:t>אי יציבות רגשית ושינויים קיצוניים במצב הרוח הנמשכים, בד"כ, מספר שעות ועד מספר ימים.</a:t>
            </a:r>
          </a:p>
          <a:p>
            <a:pPr>
              <a:buClrTx/>
              <a:buFont typeface="Wingdings" panose="05000000000000000000" pitchFamily="2" charset="2"/>
              <a:buChar char="§"/>
            </a:pPr>
            <a:r>
              <a:rPr lang="he-IL" altLang="he-IL" sz="2400" b="1" dirty="0">
                <a:solidFill>
                  <a:schemeClr val="bg1"/>
                </a:solidFill>
              </a:rPr>
              <a:t>זעם אינטנסיבי ולא תואם, יחד עם קושי לשלוט בכעס (מתבטא בד"כ במצב רוח עצבני וקטטות).</a:t>
            </a:r>
          </a:p>
          <a:p>
            <a:pPr>
              <a:buClrTx/>
              <a:buFont typeface="Wingdings" panose="05000000000000000000" pitchFamily="2" charset="2"/>
              <a:buChar char="§"/>
            </a:pPr>
            <a:r>
              <a:rPr lang="he-IL" altLang="he-IL" sz="2400" b="1" dirty="0">
                <a:solidFill>
                  <a:schemeClr val="bg1"/>
                </a:solidFill>
              </a:rPr>
              <a:t>אימפולסיביות המתבטאת לפחות בשני תחומי חיים העשויים להיות הרסניים (כספים, מיניות, סמים ואלכוהול, נהיגה לא אחראית, התקפי אכילה).</a:t>
            </a:r>
          </a:p>
          <a:p>
            <a:pPr>
              <a:buClrTx/>
              <a:buFont typeface="Wingdings" panose="05000000000000000000" pitchFamily="2" charset="2"/>
              <a:buChar char="§"/>
            </a:pPr>
            <a:r>
              <a:rPr lang="he-IL" altLang="he-IL" sz="2400" b="1" dirty="0">
                <a:solidFill>
                  <a:schemeClr val="bg1"/>
                </a:solidFill>
              </a:rPr>
              <a:t>חשיבה פרנואידית או תסמינים דיסוציאטיביים חמורים הקשורים לסטרס.</a:t>
            </a:r>
          </a:p>
          <a:p>
            <a:pPr>
              <a:buClrTx/>
              <a:buFont typeface="Wingdings" panose="05000000000000000000" pitchFamily="2" charset="2"/>
              <a:buChar char="§"/>
            </a:pPr>
            <a:endParaRPr lang="en-US" altLang="he-IL" sz="2400" b="1" dirty="0">
              <a:solidFill>
                <a:schemeClr val="bg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fade">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30722" name="תמונה 2"/>
          <p:cNvPicPr>
            <a:picLocks noChangeAspect="1"/>
          </p:cNvPicPr>
          <p:nvPr/>
        </p:nvPicPr>
        <p:blipFill>
          <a:blip r:embed="rId3" cstate="print">
            <a:extLst>
              <a:ext uri="{28A0092B-C50C-407E-A947-70E740481C1C}">
                <a14:useLocalDpi xmlns:a14="http://schemas.microsoft.com/office/drawing/2010/main" val="0"/>
              </a:ext>
            </a:extLst>
          </a:blip>
          <a:srcRect r="1546"/>
          <a:stretch>
            <a:fillRect/>
          </a:stretch>
        </p:blipFill>
        <p:spPr bwMode="auto">
          <a:xfrm>
            <a:off x="0" y="0"/>
            <a:ext cx="9180513"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2"/>
          <p:cNvSpPr>
            <a:spLocks noChangeArrowheads="1"/>
          </p:cNvSpPr>
          <p:nvPr/>
        </p:nvSpPr>
        <p:spPr bwMode="auto">
          <a:xfrm>
            <a:off x="4788024" y="298385"/>
            <a:ext cx="4271839"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defRPr/>
            </a:pPr>
            <a:r>
              <a:rPr lang="he-IL" altLang="he-IL" sz="2400" b="1" dirty="0">
                <a:solidFill>
                  <a:schemeClr val="bg1"/>
                </a:solidFill>
                <a:effectLst>
                  <a:outerShdw blurRad="38100" dist="38100" dir="2700000" algn="tl">
                    <a:srgbClr val="000000">
                      <a:alpha val="43137"/>
                    </a:srgbClr>
                  </a:outerShdw>
                </a:effectLst>
                <a:cs typeface="+mn-cs"/>
              </a:rPr>
              <a:t>רונן וסיגל הכירו לפני מספר חודשים, הקשר שנוצר היה מיידי ואינטנסיבי. סיגל הייתה בטוחה שרונן הוא האדם הטוב בעולם, והרגישה מאוהבת. גם רונן הרגיש שמדובר בקשר משמעותי. לאחר חודש הם עברו לגור ביחד. בשבועות הראשונים סיגל ורונן היו מאושרים ובילו ביחד כל הזמן. ערב אחד רצה רונן ללכת להיפגש עם חברים. סיגל נפגעה עד עמקי נשמתה אבל לא אמרה דבר. היא פחדה שרונן יעזוב, וכשחשבה מה הוא עושה כשהוא לא בבית, היא התפוצצה מכעס מבפנים</a:t>
            </a:r>
            <a:r>
              <a:rPr lang="he-IL" altLang="he-IL" sz="2400" dirty="0">
                <a:solidFill>
                  <a:schemeClr val="bg1"/>
                </a:solidFill>
                <a:effectLst>
                  <a:outerShdw blurRad="38100" dist="38100" dir="2700000" algn="tl">
                    <a:srgbClr val="000000">
                      <a:alpha val="43137"/>
                    </a:srgbClr>
                  </a:outerShdw>
                </a:effectLst>
                <a:cs typeface="+mn-cs"/>
              </a:rPr>
              <a:t>.</a:t>
            </a:r>
            <a:endParaRPr lang="en-US" altLang="he-IL" sz="2400" b="1" dirty="0">
              <a:solidFill>
                <a:schemeClr val="bg1"/>
              </a:solidFill>
              <a:effectLst>
                <a:outerShdw blurRad="38100" dist="38100" dir="2700000" algn="tl">
                  <a:srgbClr val="000000">
                    <a:alpha val="43137"/>
                  </a:srgbClr>
                </a:outerShdw>
              </a:effectLst>
              <a:cs typeface="+mn-cs"/>
            </a:endParaRPr>
          </a:p>
        </p:txBody>
      </p:sp>
    </p:spTree>
    <p:extLst>
      <p:ext uri="{BB962C8B-B14F-4D97-AF65-F5344CB8AC3E}">
        <p14:creationId xmlns:p14="http://schemas.microsoft.com/office/powerpoint/2010/main" val="39213623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32770" name="תמונה 2"/>
          <p:cNvPicPr>
            <a:picLocks noChangeAspect="1"/>
          </p:cNvPicPr>
          <p:nvPr/>
        </p:nvPicPr>
        <p:blipFill>
          <a:blip r:embed="rId3" cstate="print">
            <a:extLst>
              <a:ext uri="{28A0092B-C50C-407E-A947-70E740481C1C}">
                <a14:useLocalDpi xmlns:a14="http://schemas.microsoft.com/office/drawing/2010/main" val="0"/>
              </a:ext>
            </a:extLst>
          </a:blip>
          <a:srcRect r="1546"/>
          <a:stretch>
            <a:fillRect/>
          </a:stretch>
        </p:blipFill>
        <p:spPr bwMode="auto">
          <a:xfrm>
            <a:off x="0" y="0"/>
            <a:ext cx="9180513"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2"/>
          <p:cNvSpPr>
            <a:spLocks noChangeArrowheads="1"/>
          </p:cNvSpPr>
          <p:nvPr/>
        </p:nvSpPr>
        <p:spPr bwMode="auto">
          <a:xfrm>
            <a:off x="5219700" y="260350"/>
            <a:ext cx="3840163"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defRPr/>
            </a:pPr>
            <a:r>
              <a:rPr lang="he-IL" altLang="he-IL" sz="2400" b="1" dirty="0">
                <a:solidFill>
                  <a:schemeClr val="bg1"/>
                </a:solidFill>
                <a:effectLst>
                  <a:outerShdw blurRad="38100" dist="38100" dir="2700000" algn="tl">
                    <a:srgbClr val="000000">
                      <a:alpha val="43137"/>
                    </a:srgbClr>
                  </a:outerShdw>
                </a:effectLst>
                <a:cs typeface="+mj-cs"/>
              </a:rPr>
              <a:t>אחרי כמה ימים כשרונן רצה ללכת ללמוד עם חבר, סיגל התפרצה עליו, היא האשימה אותו בבגידה. התפתח ויכוח סוער ורונן יצא מהבית בכעס. כשחזר רונן מהלימודים עם החבר ב-22:00 בערב, הוא גילה את כל חפציו זרוקים מחוץ לדלת. הוא אסף את חפציו, והלך לישון אצל חבר. סיגל שראתה זאת כשהיא מסתתרת מאחורי הווילון, החלה לחוש רגשי אשמה. </a:t>
            </a:r>
          </a:p>
          <a:p>
            <a:pPr algn="r" rtl="1" eaLnBrk="1" hangingPunct="1">
              <a:defRPr/>
            </a:pPr>
            <a:r>
              <a:rPr lang="he-IL" altLang="he-IL" sz="2400" b="1" dirty="0">
                <a:solidFill>
                  <a:schemeClr val="bg1"/>
                </a:solidFill>
                <a:effectLst>
                  <a:outerShdw blurRad="38100" dist="38100" dir="2700000" algn="tl">
                    <a:srgbClr val="000000">
                      <a:alpha val="43137"/>
                    </a:srgbClr>
                  </a:outerShdw>
                </a:effectLst>
                <a:cs typeface="+mj-cs"/>
              </a:rPr>
              <a:t>היא הרגישה בודדה.</a:t>
            </a:r>
          </a:p>
          <a:p>
            <a:pPr algn="r" rtl="1" eaLnBrk="1" hangingPunct="1">
              <a:defRPr/>
            </a:pPr>
            <a:r>
              <a:rPr lang="he-IL" altLang="he-IL" sz="2400" b="1" dirty="0">
                <a:solidFill>
                  <a:schemeClr val="bg1"/>
                </a:solidFill>
                <a:effectLst>
                  <a:outerShdw blurRad="38100" dist="38100" dir="2700000" algn="tl">
                    <a:srgbClr val="000000">
                      <a:alpha val="43137"/>
                    </a:srgbClr>
                  </a:outerShdw>
                </a:effectLst>
                <a:cs typeface="+mj-cs"/>
              </a:rPr>
              <a:t>הרגישה שכל חייה נטולי משמעות בלי רונן. </a:t>
            </a:r>
          </a:p>
        </p:txBody>
      </p:sp>
    </p:spTree>
    <p:extLst>
      <p:ext uri="{BB962C8B-B14F-4D97-AF65-F5344CB8AC3E}">
        <p14:creationId xmlns:p14="http://schemas.microsoft.com/office/powerpoint/2010/main" val="8113842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46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4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34818" name="תמונה 2"/>
          <p:cNvPicPr>
            <a:picLocks noChangeAspect="1"/>
          </p:cNvPicPr>
          <p:nvPr/>
        </p:nvPicPr>
        <p:blipFill>
          <a:blip r:embed="rId3" cstate="print">
            <a:extLst>
              <a:ext uri="{28A0092B-C50C-407E-A947-70E740481C1C}">
                <a14:useLocalDpi xmlns:a14="http://schemas.microsoft.com/office/drawing/2010/main" val="0"/>
              </a:ext>
            </a:extLst>
          </a:blip>
          <a:srcRect r="1546"/>
          <a:stretch>
            <a:fillRect/>
          </a:stretch>
        </p:blipFill>
        <p:spPr bwMode="auto">
          <a:xfrm>
            <a:off x="0" y="0"/>
            <a:ext cx="9180513"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2"/>
          <p:cNvSpPr>
            <a:spLocks noChangeArrowheads="1"/>
          </p:cNvSpPr>
          <p:nvPr/>
        </p:nvSpPr>
        <p:spPr bwMode="auto">
          <a:xfrm>
            <a:off x="5435600" y="260350"/>
            <a:ext cx="3624263"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defRPr/>
            </a:pPr>
            <a:r>
              <a:rPr lang="he-IL" altLang="he-IL" sz="2400" b="1" dirty="0">
                <a:solidFill>
                  <a:schemeClr val="bg1"/>
                </a:solidFill>
                <a:effectLst>
                  <a:outerShdw blurRad="38100" dist="38100" dir="2700000" algn="tl">
                    <a:srgbClr val="000000">
                      <a:alpha val="43137"/>
                    </a:srgbClr>
                  </a:outerShdw>
                </a:effectLst>
                <a:cs typeface="+mn-cs"/>
              </a:rPr>
              <a:t>ב-4:00 לפנות בוקר היא התקשרה לרונן וסיפרה לו שרק הוא הטעם לחייה ושהיא מצטערת, וביקשה שיחזור אליה מיד. כשרונן סירב, ואמר שהם ידברו על זה מחר בבוקר, היא התפרצה שוב. היא צעקה שידעה שהוא סתם מפלצת. שהוא ניצל אותה ובגד בה. שהוא מניאק ושהיא לא רוצה לראות אותו לעולם. כעבור שעה צלצלה שוב, בוכה, סיפרה שחתכה את ידיה וחזרה שוב ושוב על כך שבלעדיו אין לה סיבה לחיות.</a:t>
            </a:r>
          </a:p>
        </p:txBody>
      </p:sp>
    </p:spTree>
    <p:extLst>
      <p:ext uri="{BB962C8B-B14F-4D97-AF65-F5344CB8AC3E}">
        <p14:creationId xmlns:p14="http://schemas.microsoft.com/office/powerpoint/2010/main" val="18808138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התלהבות">
  <a:themeElements>
    <a:clrScheme name="נייר">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אוסטין">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התלהבות">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53636</TotalTime>
  <Words>787</Words>
  <Application>Microsoft Office PowerPoint</Application>
  <PresentationFormat>‫הצגה על המסך (4:3)</PresentationFormat>
  <Paragraphs>76</Paragraphs>
  <Slides>15</Slides>
  <Notes>15</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15</vt:i4>
      </vt:variant>
    </vt:vector>
  </HeadingPairs>
  <TitlesOfParts>
    <vt:vector size="24" baseType="lpstr">
      <vt:lpstr>Arial</vt:lpstr>
      <vt:lpstr>Calibri</vt:lpstr>
      <vt:lpstr>Century Gothic</vt:lpstr>
      <vt:lpstr>Gisha</vt:lpstr>
      <vt:lpstr>Times New Roman</vt:lpstr>
      <vt:lpstr>Verdana</vt:lpstr>
      <vt:lpstr>Wingdings</vt:lpstr>
      <vt:lpstr>Wingdings 2</vt:lpstr>
      <vt:lpstr>התלהבות</vt:lpstr>
      <vt:lpstr>פסיכולוגיה אבנורמלית</vt:lpstr>
      <vt:lpstr>מצגת של PowerPoint‏</vt:lpstr>
      <vt:lpstr>מצגת של PowerPoint‏</vt:lpstr>
      <vt:lpstr>הפרעה דו-קוטבית</vt:lpstr>
      <vt:lpstr>מה מאפיין התקף מאני?</vt:lpstr>
      <vt:lpstr>קריטריונים לאבחון</vt:lpstr>
      <vt:lpstr>דוגמאות להתנהגות מאנית</vt:lpstr>
      <vt:lpstr>נתונים על הפרעה דו-קוטבית</vt:lpstr>
      <vt:lpstr>הפרעת אישיות גבולית Borderline Personality Disorder </vt:lpstr>
      <vt:lpstr>אבחנה להפרעת אישיות גבולית</vt:lpstr>
      <vt:lpstr>מאפיינים</vt:lpstr>
      <vt:lpstr>מאפיינים - המשך</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PTSD – Post Traumatic Stress Disorder</dc:title>
  <dc:creator>Moran</dc:creator>
  <cp:lastModifiedBy>amit samet</cp:lastModifiedBy>
  <cp:revision>291</cp:revision>
  <dcterms:modified xsi:type="dcterms:W3CDTF">2021-02-01T12:50:19Z</dcterms:modified>
</cp:coreProperties>
</file>