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903" r:id="rId1"/>
  </p:sldMasterIdLst>
  <p:notesMasterIdLst>
    <p:notesMasterId r:id="rId68"/>
  </p:notesMasterIdLst>
  <p:handoutMasterIdLst>
    <p:handoutMasterId r:id="rId69"/>
  </p:handoutMasterIdLst>
  <p:sldIdLst>
    <p:sldId id="256" r:id="rId2"/>
    <p:sldId id="1431" r:id="rId3"/>
    <p:sldId id="1420" r:id="rId4"/>
    <p:sldId id="1059" r:id="rId5"/>
    <p:sldId id="1082" r:id="rId6"/>
    <p:sldId id="1429" r:id="rId7"/>
    <p:sldId id="1084" r:id="rId8"/>
    <p:sldId id="1085" r:id="rId9"/>
    <p:sldId id="1086" r:id="rId10"/>
    <p:sldId id="1088" r:id="rId11"/>
    <p:sldId id="1430" r:id="rId12"/>
    <p:sldId id="1090" r:id="rId13"/>
    <p:sldId id="1091" r:id="rId14"/>
    <p:sldId id="1092" r:id="rId15"/>
    <p:sldId id="1094" r:id="rId16"/>
    <p:sldId id="1095" r:id="rId17"/>
    <p:sldId id="1427" r:id="rId18"/>
    <p:sldId id="1097" r:id="rId19"/>
    <p:sldId id="1098" r:id="rId20"/>
    <p:sldId id="1099" r:id="rId21"/>
    <p:sldId id="676" r:id="rId22"/>
    <p:sldId id="678" r:id="rId23"/>
    <p:sldId id="1434" r:id="rId24"/>
    <p:sldId id="1432" r:id="rId25"/>
    <p:sldId id="1433" r:id="rId26"/>
    <p:sldId id="1435" r:id="rId27"/>
    <p:sldId id="1426" r:id="rId28"/>
    <p:sldId id="679" r:id="rId29"/>
    <p:sldId id="1439" r:id="rId30"/>
    <p:sldId id="682" r:id="rId31"/>
    <p:sldId id="1443" r:id="rId32"/>
    <p:sldId id="684" r:id="rId33"/>
    <p:sldId id="685" r:id="rId34"/>
    <p:sldId id="1368" r:id="rId35"/>
    <p:sldId id="1423" r:id="rId36"/>
    <p:sldId id="1424" r:id="rId37"/>
    <p:sldId id="689" r:id="rId38"/>
    <p:sldId id="690" r:id="rId39"/>
    <p:sldId id="691" r:id="rId40"/>
    <p:sldId id="692" r:id="rId41"/>
    <p:sldId id="696" r:id="rId42"/>
    <p:sldId id="1105" r:id="rId43"/>
    <p:sldId id="1421" r:id="rId44"/>
    <p:sldId id="1106" r:id="rId45"/>
    <p:sldId id="1108" r:id="rId46"/>
    <p:sldId id="1107" r:id="rId47"/>
    <p:sldId id="1425" r:id="rId48"/>
    <p:sldId id="699" r:id="rId49"/>
    <p:sldId id="1110" r:id="rId50"/>
    <p:sldId id="1113" r:id="rId51"/>
    <p:sldId id="700" r:id="rId52"/>
    <p:sldId id="701" r:id="rId53"/>
    <p:sldId id="1371" r:id="rId54"/>
    <p:sldId id="1104" r:id="rId55"/>
    <p:sldId id="702" r:id="rId56"/>
    <p:sldId id="706" r:id="rId57"/>
    <p:sldId id="714" r:id="rId58"/>
    <p:sldId id="711" r:id="rId59"/>
    <p:sldId id="712" r:id="rId60"/>
    <p:sldId id="1444" r:id="rId61"/>
    <p:sldId id="1428" r:id="rId62"/>
    <p:sldId id="703" r:id="rId63"/>
    <p:sldId id="705" r:id="rId64"/>
    <p:sldId id="707" r:id="rId65"/>
    <p:sldId id="1445" r:id="rId66"/>
    <p:sldId id="1446" r:id="rId67"/>
  </p:sldIdLst>
  <p:sldSz cx="9144000" cy="6858000" type="screen4x3"/>
  <p:notesSz cx="6669088" cy="97758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DA24AA-C75B-4765-9863-A5C3F6DCF640}" v="3" dt="2024-05-26T08:58:37.5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49" autoAdjust="0"/>
    <p:restoredTop sz="65273" autoAdjust="0"/>
  </p:normalViewPr>
  <p:slideViewPr>
    <p:cSldViewPr>
      <p:cViewPr varScale="1">
        <p:scale>
          <a:sx n="79" d="100"/>
          <a:sy n="79" d="100"/>
        </p:scale>
        <p:origin x="246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36" y="-90"/>
      </p:cViewPr>
      <p:guideLst>
        <p:guide orient="horz" pos="307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נירית סופר- דודק" userId="b5e827ce-cd4c-4f48-807a-be91707f9a31" providerId="ADAL" clId="{3EDA24AA-C75B-4765-9863-A5C3F6DCF640}"/>
    <pc:docChg chg="custSel modSld">
      <pc:chgData name="נירית סופר- דודק" userId="b5e827ce-cd4c-4f48-807a-be91707f9a31" providerId="ADAL" clId="{3EDA24AA-C75B-4765-9863-A5C3F6DCF640}" dt="2024-05-26T08:58:37.551" v="4" actId="20577"/>
      <pc:docMkLst>
        <pc:docMk/>
      </pc:docMkLst>
      <pc:sldChg chg="modSp">
        <pc:chgData name="נירית סופר- דודק" userId="b5e827ce-cd4c-4f48-807a-be91707f9a31" providerId="ADAL" clId="{3EDA24AA-C75B-4765-9863-A5C3F6DCF640}" dt="2024-05-26T08:58:37.551" v="4" actId="20577"/>
        <pc:sldMkLst>
          <pc:docMk/>
          <pc:sldMk cId="0" sldId="699"/>
        </pc:sldMkLst>
        <pc:spChg chg="mod">
          <ac:chgData name="נירית סופר- דודק" userId="b5e827ce-cd4c-4f48-807a-be91707f9a31" providerId="ADAL" clId="{3EDA24AA-C75B-4765-9863-A5C3F6DCF640}" dt="2024-05-26T08:58:37.551" v="4" actId="20577"/>
          <ac:spMkLst>
            <pc:docMk/>
            <pc:sldMk cId="0" sldId="699"/>
            <ac:spMk id="970755" creationId="{00000000-0000-0000-0000-000000000000}"/>
          </ac:spMkLst>
        </pc:spChg>
      </pc:sldChg>
      <pc:sldChg chg="delSp mod">
        <pc:chgData name="נירית סופר- דודק" userId="b5e827ce-cd4c-4f48-807a-be91707f9a31" providerId="ADAL" clId="{3EDA24AA-C75B-4765-9863-A5C3F6DCF640}" dt="2024-05-26T08:58:04.116" v="1" actId="478"/>
        <pc:sldMkLst>
          <pc:docMk/>
          <pc:sldMk cId="1078712411" sldId="1431"/>
        </pc:sldMkLst>
        <pc:spChg chg="del">
          <ac:chgData name="נירית סופר- דודק" userId="b5e827ce-cd4c-4f48-807a-be91707f9a31" providerId="ADAL" clId="{3EDA24AA-C75B-4765-9863-A5C3F6DCF640}" dt="2024-05-26T08:58:01.420" v="0" actId="478"/>
          <ac:spMkLst>
            <pc:docMk/>
            <pc:sldMk cId="1078712411" sldId="1431"/>
            <ac:spMk id="2" creationId="{00000000-0000-0000-0000-000000000000}"/>
          </ac:spMkLst>
        </pc:spChg>
        <pc:spChg chg="del">
          <ac:chgData name="נירית סופר- דודק" userId="b5e827ce-cd4c-4f48-807a-be91707f9a31" providerId="ADAL" clId="{3EDA24AA-C75B-4765-9863-A5C3F6DCF640}" dt="2024-05-26T08:58:04.116" v="1" actId="478"/>
          <ac:spMkLst>
            <pc:docMk/>
            <pc:sldMk cId="1078712411" sldId="1431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EC853E1-21A9-46F2-A99F-52E1CA51F8F7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40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02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33425"/>
            <a:ext cx="4884738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5681B3E-EA02-4339-8B18-EE2B25FEA22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17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FAAFC6-B8A2-474C-AFB1-FFB7CB46EEE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1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FAAFC6-B8A2-474C-AFB1-FFB7CB46EEE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1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48495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E86B09-AE4B-4132-AD40-84A05FCD5A58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17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7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36D934-9512-4092-A557-7A8D80C05D0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2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4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9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17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54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21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42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17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33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99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884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300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95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70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88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590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62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C5239F-E490-4760-B66C-F195D50B4FB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3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39865F-4741-4580-A1BC-4AAFE156281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39865F-4741-4580-A1BC-4AAFE156281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960373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39865F-4741-4580-A1BC-4AAFE156281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848387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39865F-4741-4580-A1BC-4AAFE156281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100170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39865F-4741-4580-A1BC-4AAFE156281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344087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39865F-4741-4580-A1BC-4AAFE156281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B86024-06A5-4816-839B-6B99FF74301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5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1" eaLnBrk="1" hangingPunct="1"/>
            <a:endParaRPr lang="he-I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327516-ED10-4DB7-9DAF-7BABEF5F68A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6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endParaRPr lang="he-IL" baseline="0" dirty="0"/>
          </a:p>
        </p:txBody>
      </p:sp>
    </p:spTree>
    <p:extLst>
      <p:ext uri="{BB962C8B-B14F-4D97-AF65-F5344CB8AC3E}">
        <p14:creationId xmlns:p14="http://schemas.microsoft.com/office/powerpoint/2010/main" val="21387327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024B27-5AC9-45A9-8D2E-296D66D3272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8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A7F0B9-99F9-4B64-872F-5A99B054FE4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9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007769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6258D6-D359-47DD-B159-D1805D7D1B7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0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4EBB8D-8426-41F3-BD04-31430F6BD20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1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3B4817B-3DDE-4C4F-BF4E-AA38804BF39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3B4817B-3DDE-4C4F-BF4E-AA38804BF39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3B4817B-3DDE-4C4F-BF4E-AA38804BF39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DC9F7D-61CA-4855-A223-EF81AA1426F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3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1" eaLnBrk="1" hangingPunct="1"/>
            <a:endParaRPr lang="he-IL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C4B691-7D96-401E-A811-041FB0D4F06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4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5F2438-EF12-428E-B928-1942F02E1458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5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89C634-42F7-4E11-8779-1DE76895B64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6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474AF46-7D78-4321-9920-5537E3C04F1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8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E1F85C-639C-4F87-94D5-9E21B0486A8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18B32F-A0D4-4EF0-B9C4-151F0D053B1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1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5634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161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0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161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663F23-679C-4A10-A204-5FC722082E14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2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526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417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559AB7-6227-4187-AE9D-962F41F35058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3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EAA1EA-50A6-4721-95AB-311BF11282E6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681B3E-EA02-4339-8B18-EE2B25FEA22B}" type="slidenum">
              <a:rPr lang="he-IL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466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DCF8E1-DBD1-4EA6-AC1D-5534EF33109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5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1" eaLnBrk="1" hangingPunct="1"/>
            <a:endParaRPr lang="he-IL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22C895-EE1F-4252-AEC6-BA75192AF4F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6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F77766-56EC-47E7-B3E1-516041F001E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5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4014AF-790B-4F00-81F6-A2BA86BC6C6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EF7449-06EF-44B6-B0C0-1B8308872A04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6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F764BF-E03E-46FD-9CA1-C70754CA862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7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F764BF-E03E-46FD-9CA1-C70754CA862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7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407658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4014AF-790B-4F00-81F6-A2BA86BC6C6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C8CEA4-0E99-4DC3-AA44-3540DAA3B2A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7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C088E8-DF95-48C9-B9A9-36CD9568DE9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9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1" eaLnBrk="1" hangingPunct="1"/>
            <a:endParaRPr lang="he-IL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9DAD53-2B6F-419F-8A5D-2B0F89758CB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9DAD53-2B6F-419F-8A5D-2B0F89758CB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  <p:extLst>
      <p:ext uri="{BB962C8B-B14F-4D97-AF65-F5344CB8AC3E}">
        <p14:creationId xmlns:p14="http://schemas.microsoft.com/office/powerpoint/2010/main" val="66888143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9DAD53-2B6F-419F-8A5D-2B0F89758CB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27360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9E31A3E9-CB3C-46AD-8D72-C0CFECCC67CB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169952"/>
      </p:ext>
    </p:extLst>
  </p:cSld>
  <p:clrMapOvr>
    <a:masterClrMapping/>
  </p:clrMapOvr>
  <p:transition spd="slow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B627B9-C400-4FBB-BEA1-D4B8C3B9CD66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37098"/>
      </p:ext>
    </p:extLst>
  </p:cSld>
  <p:clrMapOvr>
    <a:masterClrMapping/>
  </p:clrMapOvr>
  <p:transition spd="slow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A753B0-F12F-4379-AD9E-228F4F7585A7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067986"/>
      </p:ext>
    </p:extLst>
  </p:cSld>
  <p:clrMapOvr>
    <a:masterClrMapping/>
  </p:clrMapOvr>
  <p:transition spd="slow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C95E-4815-435A-AC97-17A2B04F96EB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28987"/>
      </p:ext>
    </p:extLst>
  </p:cSld>
  <p:clrMapOvr>
    <a:masterClrMapping/>
  </p:clrMapOvr>
  <p:transition spd="slow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9E3AC-1087-461D-9728-2A50031BF073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758056"/>
      </p:ext>
    </p:extLst>
  </p:cSld>
  <p:clrMapOvr>
    <a:masterClrMapping/>
  </p:clrMapOvr>
  <p:transition spd="slow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C9316A-0449-404C-B8D1-DA0D14697C49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474884"/>
      </p:ext>
    </p:extLst>
  </p:cSld>
  <p:clrMapOvr>
    <a:masterClrMapping/>
  </p:clrMapOvr>
  <p:transition spd="slow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587391-3252-4209-A6FB-E09C1DA9F42E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36936"/>
      </p:ext>
    </p:extLst>
  </p:cSld>
  <p:clrMapOvr>
    <a:masterClrMapping/>
  </p:clrMapOvr>
  <p:transition spd="slow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215C23-A39C-4212-A0BA-6C7FEB399D87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128070"/>
      </p:ext>
    </p:extLst>
  </p:cSld>
  <p:clrMapOvr>
    <a:masterClrMapping/>
  </p:clrMapOvr>
  <p:transition spd="slow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8F1B9-2961-469C-B313-1DA5EAA9FDC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54596"/>
      </p:ext>
    </p:extLst>
  </p:cSld>
  <p:clrMapOvr>
    <a:masterClrMapping/>
  </p:clrMapOvr>
  <p:transition spd="slow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2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863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04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80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09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586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A23CA0-CF3D-4621-9123-9D39D306F615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493853"/>
      </p:ext>
    </p:extLst>
  </p:cSld>
  <p:clrMapOvr>
    <a:masterClrMapping/>
  </p:clrMapOvr>
  <p:transition spd="slow">
    <p:cover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887E1F-2BD2-4941-9726-EDAFF20F875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932584"/>
      </p:ext>
    </p:extLst>
  </p:cSld>
  <p:clrMapOvr>
    <a:masterClrMapping/>
  </p:clrMapOvr>
  <p:transition spd="slow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EA710D7-6E92-4A02-AA98-8A638F9EA3C1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7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4" r:id="rId1"/>
    <p:sldLayoutId id="2147484905" r:id="rId2"/>
    <p:sldLayoutId id="2147484906" r:id="rId3"/>
    <p:sldLayoutId id="2147484907" r:id="rId4"/>
    <p:sldLayoutId id="2147484908" r:id="rId5"/>
    <p:sldLayoutId id="2147484909" r:id="rId6"/>
    <p:sldLayoutId id="2147484910" r:id="rId7"/>
    <p:sldLayoutId id="2147484911" r:id="rId8"/>
    <p:sldLayoutId id="2147484912" r:id="rId9"/>
    <p:sldLayoutId id="2147484913" r:id="rId10"/>
    <p:sldLayoutId id="2147484914" r:id="rId11"/>
    <p:sldLayoutId id="2147484915" r:id="rId12"/>
    <p:sldLayoutId id="2147484916" r:id="rId13"/>
    <p:sldLayoutId id="2147484917" r:id="rId14"/>
    <p:sldLayoutId id="2147484918" r:id="rId15"/>
    <p:sldLayoutId id="2147484919" r:id="rId16"/>
    <p:sldLayoutId id="2147484920" r:id="rId17"/>
  </p:sldLayoutIdLst>
  <p:transition spd="slow">
    <p:cover dir="r"/>
  </p:transition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pedia.org/wiki/%D7%A6%D7%99%D7%A8_%D7%94%D7%94%D7%99%D7%A4%D7%95%D7%AA%D7%9C%D7%9E%D7%95%D7%A1-%D7%91%D7%9C%D7%95%D7%98%D7%AA_%D7%99%D7%95%D7%AA%D7%A8%D7%AA_%D7%94%D7%9E%D7%95%D7%97-%D7%91%D7%9C%D7%95%D7%98%D7%AA_%D7%99%D7%95%D7%AA%D7%A8%D7%AA_%D7%94%D7%9B%D7%9C%D7%99%D7%94_(%D7%A6%D7%99%D7%A8_%D7%94-HPA)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8640"/>
            <a:ext cx="8970168" cy="928688"/>
          </a:xfrm>
        </p:spPr>
        <p:txBody>
          <a:bodyPr/>
          <a:lstStyle/>
          <a:p>
            <a:pPr eaLnBrk="1" hangingPunct="1">
              <a:defRPr/>
            </a:pPr>
            <a:r>
              <a:rPr lang="he-IL" dirty="0">
                <a:latin typeface="Rod" panose="02030509050101010101" pitchFamily="49" charset="-79"/>
                <a:cs typeface="Rod" panose="02030509050101010101" pitchFamily="49" charset="-79"/>
              </a:rPr>
              <a:t>פסיכולוגיה אבנורמלית</a:t>
            </a:r>
            <a:endParaRPr lang="en-US" dirty="0">
              <a:latin typeface="Rod" panose="02030509050101010101" pitchFamily="49" charset="-79"/>
              <a:cs typeface="Rod" panose="02030509050101010101" pitchFamily="49" charset="-79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48064" y="5517232"/>
            <a:ext cx="4787900" cy="14398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דר' נירית סופר-דודק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המחלקה לפסיכולוגיה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אוניברסיטת בן-גוריון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  <a:cs typeface="Monotype Hadassah" pitchFamily="2" charset="-79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179512" y="6021288"/>
            <a:ext cx="16561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he-IL" sz="3600" dirty="0"/>
              <a:t>מצגת 9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445561" y="3356992"/>
            <a:ext cx="4316119" cy="92868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8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he-IL" dirty="0">
                <a:latin typeface="Guttman Mantova-Decor" pitchFamily="2" charset="-79"/>
                <a:cs typeface="Guttman Mantova-Decor" pitchFamily="2" charset="-79"/>
              </a:rPr>
              <a:t>הפרעת דחק פוסט-טראומטית </a:t>
            </a:r>
            <a:r>
              <a:rPr lang="he-IL" dirty="0">
                <a:latin typeface="+mn-lt"/>
                <a:cs typeface="Guttman Mantova-Decor" pitchFamily="2" charset="-79"/>
              </a:rPr>
              <a:t>(</a:t>
            </a:r>
            <a:r>
              <a:rPr lang="en-US" dirty="0">
                <a:latin typeface="+mn-lt"/>
                <a:cs typeface="Guttman Mantova-Decor" pitchFamily="2" charset="-79"/>
              </a:rPr>
              <a:t>PTSD</a:t>
            </a:r>
            <a:r>
              <a:rPr lang="he-IL" dirty="0">
                <a:latin typeface="+mn-lt"/>
                <a:cs typeface="Guttman Mantova-Decor" pitchFamily="2" charset="-79"/>
              </a:rPr>
              <a:t>)</a:t>
            </a:r>
            <a:endParaRPr lang="en-US" dirty="0">
              <a:latin typeface="+mn-lt"/>
              <a:cs typeface="Guttman Mantova-Decor" pitchFamily="2" charset="-79"/>
            </a:endParaRPr>
          </a:p>
        </p:txBody>
      </p:sp>
    </p:spTree>
  </p:cSld>
  <p:clrMapOvr>
    <a:masterClrMapping/>
  </p:clrMapOvr>
  <p:transition spd="slow"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445561" y="3356992"/>
            <a:ext cx="4316119" cy="92868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8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he-IL" dirty="0">
                <a:latin typeface="Guttman Mantova-Decor" pitchFamily="2" charset="-79"/>
                <a:cs typeface="Guttman Mantova-Decor" pitchFamily="2" charset="-79"/>
              </a:rPr>
              <a:t>הפרעת דחק פוסט-טראומטית (</a:t>
            </a:r>
            <a:r>
              <a:rPr lang="en-US" dirty="0">
                <a:latin typeface="Garamond" panose="02020404030301010803" pitchFamily="18" charset="0"/>
                <a:cs typeface="Guttman Mantova-Decor" pitchFamily="2" charset="-79"/>
              </a:rPr>
              <a:t>PTSD</a:t>
            </a:r>
            <a:r>
              <a:rPr lang="he-IL" dirty="0">
                <a:latin typeface="Guttman Mantova-Decor" pitchFamily="2" charset="-79"/>
                <a:cs typeface="Guttman Mantova-Decor" pitchFamily="2" charset="-79"/>
              </a:rPr>
              <a:t>)</a:t>
            </a:r>
            <a:endParaRPr lang="en-US" dirty="0">
              <a:cs typeface="Guttman Mantova-Decor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8712411"/>
      </p:ext>
    </p:extLst>
  </p:cSld>
  <p:clrMapOvr>
    <a:masterClrMapping/>
  </p:clrMapOvr>
  <p:transition spd="slow"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14685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הפרעת דחק פוסט-טראומטית</a:t>
            </a:r>
            <a:br>
              <a:rPr lang="en-US" dirty="0"/>
            </a:br>
            <a:r>
              <a:rPr lang="en-US" dirty="0"/>
              <a:t>Post-traumatic stress disorder (PTSD)</a:t>
            </a:r>
          </a:p>
        </p:txBody>
      </p:sp>
      <p:sp>
        <p:nvSpPr>
          <p:cNvPr id="834563" name="Rectangle 3"/>
          <p:cNvSpPr>
            <a:spLocks noGrp="1" noChangeArrowheads="1"/>
          </p:cNvSpPr>
          <p:nvPr>
            <p:ph idx="1"/>
          </p:nvPr>
        </p:nvSpPr>
        <p:spPr>
          <a:xfrm>
            <a:off x="2583277" y="2637309"/>
            <a:ext cx="5560132" cy="2232248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מאופיינת בפחד, בעבר נכללה כהפרעת חרדה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אירוע מסוכן שאיים על החיים או השלמות הפיזית של האדם עצמו או אדם אהוב</a:t>
            </a:r>
            <a:r>
              <a:rPr lang="en-US" sz="2800" dirty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9558315"/>
      </p:ext>
    </p:extLst>
  </p:cSld>
  <p:clrMapOvr>
    <a:masterClrMapping/>
  </p:clrMapOvr>
  <p:transition spd="slow">
    <p:cover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31788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הפרעת דחק פוסט-טראומטית</a:t>
            </a:r>
            <a:br>
              <a:rPr lang="en-US" dirty="0"/>
            </a:br>
            <a:r>
              <a:rPr lang="en-US" dirty="0"/>
              <a:t>Post-traumatic stress disorder (PTSD)</a:t>
            </a:r>
            <a:endParaRPr lang="he-IL" dirty="0"/>
          </a:p>
        </p:txBody>
      </p:sp>
      <p:sp>
        <p:nvSpPr>
          <p:cNvPr id="1742851" name="Rectangle 3"/>
          <p:cNvSpPr>
            <a:spLocks noGrp="1" noChangeArrowheads="1"/>
          </p:cNvSpPr>
          <p:nvPr>
            <p:ph idx="1"/>
          </p:nvPr>
        </p:nvSpPr>
        <p:spPr>
          <a:xfrm>
            <a:off x="-396552" y="2564904"/>
            <a:ext cx="8686800" cy="3036168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הפרעה שנויה במחלוקת מבחינה פוליטית</a:t>
            </a:r>
          </a:p>
          <a:p>
            <a:pPr algn="r" rtl="1" eaLnBrk="1" hangingPunct="1">
              <a:defRPr/>
            </a:pPr>
            <a:r>
              <a:rPr lang="he-IL" dirty="0"/>
              <a:t>אין ספק כי לטראומה השלכות פסיכולוגיות נרחבות</a:t>
            </a:r>
          </a:p>
          <a:p>
            <a:pPr algn="r" rtl="1" eaLnBrk="1" hangingPunct="1">
              <a:defRPr/>
            </a:pPr>
            <a:r>
              <a:rPr lang="he-IL" dirty="0"/>
              <a:t>אך להכרה בכך השלכות חברתיות נרחבות</a:t>
            </a:r>
          </a:p>
        </p:txBody>
      </p:sp>
    </p:spTree>
  </p:cSld>
  <p:clrMapOvr>
    <a:masterClrMapping/>
  </p:clrMapOvr>
  <p:transition spd="slow">
    <p:cover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681" y="867109"/>
            <a:ext cx="6798734" cy="1303867"/>
          </a:xfrm>
        </p:spPr>
        <p:txBody>
          <a:bodyPr>
            <a:normAutofit fontScale="90000"/>
          </a:bodyPr>
          <a:lstStyle/>
          <a:p>
            <a:pPr algn="ctr" rtl="1">
              <a:defRPr/>
            </a:pPr>
            <a:r>
              <a:rPr lang="he-IL" dirty="0"/>
              <a:t>היסטוריית ההשפעה של לחץ טראומטי – היסטריה (</a:t>
            </a:r>
            <a:r>
              <a:rPr lang="en-US" dirty="0"/>
              <a:t>Hysteria</a:t>
            </a:r>
            <a:r>
              <a:rPr lang="he-IL" dirty="0"/>
              <a:t>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3528" y="4554999"/>
            <a:ext cx="8387397" cy="97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defRPr/>
            </a:pPr>
            <a:r>
              <a:rPr lang="he-IL" sz="2800" kern="0" dirty="0">
                <a:effectLst/>
              </a:rPr>
              <a:t>שרקו </a:t>
            </a:r>
            <a:r>
              <a:rPr lang="he-IL" sz="2000" kern="0" dirty="0">
                <a:effectLst/>
              </a:rPr>
              <a:t>(</a:t>
            </a:r>
            <a:r>
              <a:rPr lang="en-US" sz="2000" kern="0" dirty="0">
                <a:effectLst/>
              </a:rPr>
              <a:t>Charcot</a:t>
            </a:r>
            <a:r>
              <a:rPr lang="he-IL" sz="2000" kern="0" dirty="0">
                <a:effectLst/>
              </a:rPr>
              <a:t>) </a:t>
            </a:r>
            <a:r>
              <a:rPr lang="he-IL" sz="2800" kern="0" dirty="0">
                <a:effectLst/>
              </a:rPr>
              <a:t>– עד 1880 המשיג כי היסטריה נובעת מטראומה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11960" y="2492896"/>
            <a:ext cx="3312368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800" b="1" u="sng" dirty="0">
                <a:solidFill>
                  <a:schemeClr val="accent4"/>
                </a:solidFill>
              </a:rPr>
              <a:t>היסטריה: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sz="2000" dirty="0">
                <a:solidFill>
                  <a:schemeClr val="accent4"/>
                </a:solidFill>
              </a:rPr>
              <a:t>שיתוק שרירים / עיוורון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sz="2000" dirty="0">
                <a:solidFill>
                  <a:schemeClr val="accent4"/>
                </a:solidFill>
              </a:rPr>
              <a:t>אובדן תחושה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sz="2000" dirty="0">
                <a:solidFill>
                  <a:schemeClr val="accent4"/>
                </a:solidFill>
              </a:rPr>
              <a:t>התקפים פסאודו-אפילפטיים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sz="2000" dirty="0">
                <a:solidFill>
                  <a:schemeClr val="accent4"/>
                </a:solidFill>
              </a:rPr>
              <a:t>אמנזיה (שכחה)</a:t>
            </a:r>
          </a:p>
          <a:p>
            <a:pPr algn="r" rtl="1"/>
            <a:endParaRPr lang="he-IL" sz="2000" dirty="0"/>
          </a:p>
        </p:txBody>
      </p:sp>
    </p:spTree>
  </p:cSld>
  <p:clrMapOvr>
    <a:masterClrMapping/>
  </p:clrMapOvr>
  <p:transition spd="slow">
    <p:cover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6798734" cy="1303867"/>
          </a:xfrm>
        </p:spPr>
        <p:txBody>
          <a:bodyPr>
            <a:normAutofit fontScale="90000"/>
          </a:bodyPr>
          <a:lstStyle/>
          <a:p>
            <a:pPr algn="ctr" rtl="1">
              <a:defRPr/>
            </a:pPr>
            <a:r>
              <a:rPr lang="he-IL" dirty="0"/>
              <a:t>היסטוריית ההשפעה של לחץ טראומטי – היסטריה (</a:t>
            </a:r>
            <a:r>
              <a:rPr lang="en-US" dirty="0"/>
              <a:t>Hysteria</a:t>
            </a:r>
            <a:r>
              <a:rPr lang="he-IL" dirty="0"/>
              <a:t>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93292" y="2564904"/>
            <a:ext cx="8387397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>
              <a:defRPr/>
            </a:pPr>
            <a:r>
              <a:rPr lang="he-IL" sz="2800" kern="0" dirty="0">
                <a:effectLst/>
              </a:rPr>
              <a:t>תפיסה זו המשיגה את החולים כסובלים ולא כמתחלים </a:t>
            </a:r>
            <a:r>
              <a:rPr lang="he-IL" sz="2000" kern="0" dirty="0">
                <a:effectLst/>
              </a:rPr>
              <a:t>(</a:t>
            </a:r>
            <a:r>
              <a:rPr lang="en-US" sz="2000" kern="0" dirty="0">
                <a:effectLst/>
              </a:rPr>
              <a:t>malingering</a:t>
            </a:r>
            <a:r>
              <a:rPr lang="he-IL" sz="2000" kern="0" dirty="0">
                <a:effectLst/>
              </a:rPr>
              <a:t>)</a:t>
            </a:r>
          </a:p>
          <a:p>
            <a:pPr algn="r" rtl="1">
              <a:buNone/>
              <a:defRPr/>
            </a:pPr>
            <a:endParaRPr lang="he-IL" sz="1400" kern="0" dirty="0">
              <a:effectLst/>
            </a:endParaRPr>
          </a:p>
          <a:p>
            <a:pPr algn="r" rtl="1">
              <a:defRPr/>
            </a:pPr>
            <a:r>
              <a:rPr lang="he-IL" sz="2800" kern="0" dirty="0">
                <a:effectLst/>
              </a:rPr>
              <a:t>פרויד </a:t>
            </a:r>
            <a:r>
              <a:rPr lang="he-IL" sz="2000" kern="0" dirty="0">
                <a:effectLst/>
              </a:rPr>
              <a:t>(</a:t>
            </a:r>
            <a:r>
              <a:rPr lang="en-US" sz="2000" kern="0" dirty="0">
                <a:effectLst/>
              </a:rPr>
              <a:t>Freud</a:t>
            </a:r>
            <a:r>
              <a:rPr lang="he-IL" sz="2000" kern="0" dirty="0">
                <a:effectLst/>
              </a:rPr>
              <a:t>) </a:t>
            </a:r>
            <a:r>
              <a:rPr lang="he-IL" sz="2800" kern="0" dirty="0" err="1">
                <a:effectLst/>
              </a:rPr>
              <a:t>וברויר</a:t>
            </a:r>
            <a:r>
              <a:rPr lang="he-IL" sz="2800" kern="0" dirty="0">
                <a:effectLst/>
              </a:rPr>
              <a:t> </a:t>
            </a:r>
            <a:r>
              <a:rPr lang="he-IL" sz="2000" kern="0" dirty="0">
                <a:effectLst/>
              </a:rPr>
              <a:t>(</a:t>
            </a:r>
            <a:r>
              <a:rPr lang="en-US" sz="2000" kern="0" dirty="0">
                <a:effectLst/>
              </a:rPr>
              <a:t>Breuer</a:t>
            </a:r>
            <a:r>
              <a:rPr lang="he-IL" sz="2000" kern="0" dirty="0">
                <a:effectLst/>
              </a:rPr>
              <a:t>)</a:t>
            </a:r>
            <a:r>
              <a:rPr lang="he-IL" sz="2800" kern="0" dirty="0">
                <a:effectLst/>
              </a:rPr>
              <a:t>, </a:t>
            </a:r>
            <a:r>
              <a:rPr lang="he-IL" sz="2800" kern="0" dirty="0" err="1">
                <a:effectLst/>
              </a:rPr>
              <a:t>ז'נה</a:t>
            </a:r>
            <a:r>
              <a:rPr lang="he-IL" sz="2800" kern="0" dirty="0">
                <a:effectLst/>
              </a:rPr>
              <a:t> </a:t>
            </a:r>
            <a:r>
              <a:rPr lang="he-IL" sz="2000" kern="0" dirty="0">
                <a:effectLst/>
              </a:rPr>
              <a:t>(</a:t>
            </a:r>
            <a:r>
              <a:rPr lang="en-US" sz="2000" kern="0" dirty="0">
                <a:effectLst/>
              </a:rPr>
              <a:t>Janet</a:t>
            </a:r>
            <a:r>
              <a:rPr lang="he-IL" sz="2000" kern="0" dirty="0">
                <a:effectLst/>
              </a:rPr>
              <a:t>) </a:t>
            </a:r>
            <a:r>
              <a:rPr lang="he-IL" sz="2800" kern="0" dirty="0">
                <a:effectLst/>
              </a:rPr>
              <a:t>– סביב 1890 הרחיבו תפיסה זו:</a:t>
            </a:r>
          </a:p>
          <a:p>
            <a:pPr marL="0" indent="0" algn="r" rtl="1">
              <a:buNone/>
              <a:defRPr/>
            </a:pPr>
            <a:r>
              <a:rPr lang="he-IL" sz="2800" kern="0" dirty="0">
                <a:effectLst/>
              </a:rPr>
              <a:t>	תגובה רגשית בלתי-נסבלת לטראומה משנה את מצב התודעה 	ומביאה לסימפטומים היסטריים</a:t>
            </a:r>
            <a:endParaRPr lang="en-US" sz="2800" kern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5666716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>
              <a:defRPr/>
            </a:pPr>
            <a:r>
              <a:rPr lang="he-IL" dirty="0"/>
              <a:t>הבדלים אינדיווידואליים</a:t>
            </a:r>
            <a:br>
              <a:rPr lang="he-IL" dirty="0"/>
            </a:br>
            <a:r>
              <a:rPr lang="he-IL" dirty="0"/>
              <a:t>בתגובה לטראומה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6" y="2636912"/>
            <a:ext cx="6798736" cy="3444997"/>
          </a:xfrm>
        </p:spPr>
        <p:txBody>
          <a:bodyPr>
            <a:normAutofit fontScale="92500"/>
          </a:bodyPr>
          <a:lstStyle/>
          <a:p>
            <a:pPr algn="r" rtl="1">
              <a:defRPr/>
            </a:pPr>
            <a:r>
              <a:rPr lang="he-IL" dirty="0" err="1"/>
              <a:t>ז'נה</a:t>
            </a:r>
            <a:r>
              <a:rPr lang="he-IL" dirty="0"/>
              <a:t> – היכולת להיכנס למצב דיסוציאטיבי / היפנוטי מעידה על </a:t>
            </a:r>
            <a:r>
              <a:rPr lang="he-IL" dirty="0" err="1"/>
              <a:t>סוגסטביליות</a:t>
            </a:r>
            <a:r>
              <a:rPr lang="he-IL" dirty="0"/>
              <a:t> והנה סמן לחולשה פסיכולוגית</a:t>
            </a:r>
          </a:p>
          <a:p>
            <a:pPr algn="r" rtl="1">
              <a:defRPr/>
            </a:pPr>
            <a:r>
              <a:rPr lang="he-IL" dirty="0" err="1"/>
              <a:t>ברויר</a:t>
            </a:r>
            <a:r>
              <a:rPr lang="he-IL" dirty="0"/>
              <a:t> ופרויד – היסטריה יכולה להתקיים בקרב:</a:t>
            </a:r>
          </a:p>
          <a:p>
            <a:pPr marL="0" indent="0" algn="l" rtl="0">
              <a:buNone/>
              <a:defRPr/>
            </a:pPr>
            <a:r>
              <a:rPr lang="en-US" sz="2800" b="1" dirty="0"/>
              <a:t>"people of the clearest intellect, strongest will, greatest character, and highest critical power”</a:t>
            </a:r>
            <a:endParaRPr lang="he-IL" sz="2800" dirty="0"/>
          </a:p>
          <a:p>
            <a:pPr algn="r" rtl="1">
              <a:defRPr/>
            </a:pPr>
            <a:r>
              <a:rPr lang="he-IL" dirty="0"/>
              <a:t>דעות אלו נקשרות לדיון המתקיים גם היום – האם כולם פגיעים במידה שווה? האם כל אחד יפתח </a:t>
            </a:r>
            <a:r>
              <a:rPr lang="en-US" dirty="0"/>
              <a:t>PTSD</a:t>
            </a:r>
            <a:r>
              <a:rPr lang="he-IL" dirty="0"/>
              <a:t> תחת לחץ חריף?</a:t>
            </a:r>
          </a:p>
        </p:txBody>
      </p:sp>
    </p:spTree>
  </p:cSld>
  <p:clrMapOvr>
    <a:masterClrMapping/>
  </p:clrMapOvr>
  <p:transition spd="slow">
    <p:cover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היסטריה וטראומה מינית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3212976"/>
            <a:ext cx="6779096" cy="1800200"/>
          </a:xfrm>
        </p:spPr>
        <p:txBody>
          <a:bodyPr>
            <a:normAutofit fontScale="92500" lnSpcReduction="20000"/>
          </a:bodyPr>
          <a:lstStyle/>
          <a:p>
            <a:pPr marL="0" indent="0" algn="l" rtl="0">
              <a:buNone/>
              <a:defRPr/>
            </a:pPr>
            <a:r>
              <a:rPr lang="en-US" dirty="0"/>
              <a:t>“At first I regarded the linking of hysteria with the topic of sexuality as a sort of </a:t>
            </a:r>
            <a:r>
              <a:rPr lang="en-US" b="1" dirty="0"/>
              <a:t>insult</a:t>
            </a:r>
            <a:r>
              <a:rPr lang="en-US" dirty="0"/>
              <a:t> – just as the women patients themselves do”</a:t>
            </a:r>
          </a:p>
          <a:p>
            <a:pPr marL="0" indent="0" algn="l" rtl="0">
              <a:buNone/>
              <a:defRPr/>
            </a:pPr>
            <a:endParaRPr lang="en-US" dirty="0"/>
          </a:p>
          <a:p>
            <a:pPr marL="0" indent="0" algn="l" rtl="0">
              <a:buNone/>
              <a:defRPr/>
            </a:pPr>
            <a:r>
              <a:rPr lang="en-US" dirty="0"/>
              <a:t>-- Freud</a:t>
            </a:r>
            <a:endParaRPr lang="he-IL" dirty="0"/>
          </a:p>
        </p:txBody>
      </p:sp>
    </p:spTree>
  </p:cSld>
  <p:clrMapOvr>
    <a:masterClrMapping/>
  </p:clrMapOvr>
  <p:transition spd="slow">
    <p:cover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היסטריה וטראומה מינית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326" y="2492896"/>
            <a:ext cx="7787208" cy="1800200"/>
          </a:xfrm>
        </p:spPr>
        <p:txBody>
          <a:bodyPr>
            <a:normAutofit/>
          </a:bodyPr>
          <a:lstStyle/>
          <a:p>
            <a:pPr marL="0" indent="0" algn="r" rtl="1">
              <a:buNone/>
              <a:defRPr/>
            </a:pPr>
            <a:r>
              <a:rPr lang="he-IL" dirty="0"/>
              <a:t>חשיפה עקבית של אירועים טראומטיים מהילדות (לרוב מיניים)</a:t>
            </a:r>
          </a:p>
          <a:p>
            <a:pPr marL="0" indent="0" algn="r" rtl="1">
              <a:buNone/>
              <a:defRPr/>
            </a:pPr>
            <a:r>
              <a:rPr lang="he-IL" dirty="0"/>
              <a:t>שנקשרו ל"טריגר" הנוכחי</a:t>
            </a:r>
          </a:p>
          <a:p>
            <a:pPr marL="0" indent="0" algn="r" rtl="1">
              <a:buNone/>
              <a:defRPr/>
            </a:pPr>
            <a:r>
              <a:rPr lang="he-IL" dirty="0"/>
              <a:t>הביאו את פרויד (ב-1896) להאמין שמצא את המקור לנוירוזת ההיסטריה!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42326" y="4293096"/>
            <a:ext cx="803413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400" kern="0" dirty="0"/>
              <a:t>“I therefore put forward the thesis that at the bottom of </a:t>
            </a:r>
            <a:r>
              <a:rPr lang="en-US" sz="2400" b="1" kern="0" dirty="0"/>
              <a:t>every case of hysteria</a:t>
            </a:r>
            <a:r>
              <a:rPr lang="en-US" sz="2400" kern="0" dirty="0"/>
              <a:t> there are one or more occurrences of </a:t>
            </a:r>
            <a:r>
              <a:rPr lang="en-US" sz="2400" b="1" kern="0" dirty="0"/>
              <a:t>premature sexual experience</a:t>
            </a:r>
            <a:r>
              <a:rPr lang="en-US" sz="2400" kern="0" dirty="0"/>
              <a:t>…I believe that this is an important finding, the discovery of a caput </a:t>
            </a:r>
            <a:r>
              <a:rPr lang="en-US" sz="2400" kern="0" dirty="0" err="1"/>
              <a:t>Nili</a:t>
            </a:r>
            <a:r>
              <a:rPr lang="en-US" sz="2400" kern="0" dirty="0"/>
              <a:t> in neuropathology.” </a:t>
            </a:r>
          </a:p>
          <a:p>
            <a:pPr marL="0" indent="0">
              <a:buFontTx/>
              <a:buNone/>
              <a:defRPr/>
            </a:pPr>
            <a:r>
              <a:rPr lang="en-US" sz="2400" kern="0" dirty="0"/>
              <a:t>				(“</a:t>
            </a:r>
            <a:r>
              <a:rPr lang="en-US" sz="2400" kern="0" dirty="0" err="1"/>
              <a:t>Aetiology</a:t>
            </a:r>
            <a:r>
              <a:rPr lang="en-US" sz="2400" kern="0" dirty="0"/>
              <a:t> of Hysteria”)</a:t>
            </a:r>
            <a:endParaRPr lang="he-IL" sz="2400" kern="0" dirty="0"/>
          </a:p>
        </p:txBody>
      </p:sp>
    </p:spTree>
  </p:cSld>
  <p:clrMapOvr>
    <a:masterClrMapping/>
  </p:clrMapOvr>
  <p:transition spd="slow"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היסטריה וטראומה מינית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3068960"/>
            <a:ext cx="7642460" cy="2272620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התיאוריה זכתה לזלזול, התעלמות וביטול</a:t>
            </a:r>
          </a:p>
          <a:p>
            <a:pPr algn="r" rtl="1">
              <a:defRPr/>
            </a:pPr>
            <a:r>
              <a:rPr lang="he-IL" dirty="0"/>
              <a:t>שכיחות ההיסטריה (בקרב המעמד הבורגני של וינה) משמעותה שלתיאוריה השלכות מרחיקות לכת על שכיחות ההתעללות המינית בילדות!</a:t>
            </a:r>
          </a:p>
        </p:txBody>
      </p:sp>
    </p:spTree>
  </p:cSld>
  <p:clrMapOvr>
    <a:masterClrMapping/>
  </p:clrMapOvr>
  <p:transition spd="slow"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היסטריה וטראומה מינית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011" y="2996952"/>
            <a:ext cx="7498444" cy="2632660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פרויד חזר בו לאחר כשנה</a:t>
            </a:r>
          </a:p>
          <a:p>
            <a:pPr algn="r" rtl="1">
              <a:defRPr/>
            </a:pPr>
            <a:r>
              <a:rPr lang="he-IL" dirty="0"/>
              <a:t>מעבר מ"תיאוריית הפיתוי / טראומה" לתיאוריית המיניות הילדית</a:t>
            </a:r>
          </a:p>
          <a:p>
            <a:pPr algn="r" rtl="1">
              <a:defRPr/>
            </a:pPr>
            <a:r>
              <a:rPr lang="he-IL" dirty="0"/>
              <a:t>ירידה בעניין בטראומה</a:t>
            </a:r>
          </a:p>
        </p:txBody>
      </p:sp>
    </p:spTree>
    <p:extLst>
      <p:ext uri="{BB962C8B-B14F-4D97-AF65-F5344CB8AC3E}">
        <p14:creationId xmlns:p14="http://schemas.microsoft.com/office/powerpoint/2010/main" val="1360805497"/>
      </p:ext>
    </p:extLst>
  </p:cSld>
  <p:clrMapOvr>
    <a:masterClrMapping/>
  </p:clrMapOvr>
  <p:transition spd="slow">
    <p:cover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לחץ טראומטי ממלחמה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996952"/>
            <a:ext cx="7859216" cy="3172477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המודעות החברתית להשפעות של טראומה גברה לאחר </a:t>
            </a:r>
            <a:r>
              <a:rPr lang="en-US" dirty="0"/>
              <a:t>WWI</a:t>
            </a:r>
            <a:endParaRPr lang="he-IL" dirty="0"/>
          </a:p>
          <a:p>
            <a:pPr algn="r" rtl="1">
              <a:defRPr/>
            </a:pPr>
            <a:r>
              <a:rPr lang="he-IL" dirty="0"/>
              <a:t>חיילים רבים נשברו נפשית עקב חשיפה לזוועות (</a:t>
            </a:r>
            <a:r>
              <a:rPr lang="en-US" dirty="0"/>
              <a:t>trench warfare</a:t>
            </a:r>
            <a:r>
              <a:rPr lang="he-IL" dirty="0"/>
              <a:t>).</a:t>
            </a:r>
          </a:p>
          <a:p>
            <a:pPr algn="r" rtl="1">
              <a:defRPr/>
            </a:pPr>
            <a:r>
              <a:rPr lang="he-IL" dirty="0"/>
              <a:t>בכי בלתי-נשלט, שיתוק, כעס, עצבנות, דיסוציאציה, </a:t>
            </a:r>
            <a:r>
              <a:rPr lang="he-IL" dirty="0" err="1"/>
              <a:t>וכו</a:t>
            </a:r>
            <a:r>
              <a:rPr lang="he-IL" dirty="0"/>
              <a:t>'.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לחץ טראומטי ממלחמה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1278" y="2780928"/>
            <a:ext cx="6624322" cy="2917913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כ-40% מכלל הנפגעים בבריטניה ב-</a:t>
            </a:r>
            <a:r>
              <a:rPr lang="en-US" dirty="0"/>
              <a:t>WWI</a:t>
            </a:r>
            <a:r>
              <a:rPr lang="he-IL" dirty="0"/>
              <a:t> יוחסו ל-"</a:t>
            </a:r>
            <a:r>
              <a:rPr lang="en-US" dirty="0"/>
              <a:t>mental breakdown</a:t>
            </a:r>
            <a:r>
              <a:rPr lang="he-IL" dirty="0"/>
              <a:t>"</a:t>
            </a:r>
          </a:p>
          <a:p>
            <a:pPr algn="r" rtl="1">
              <a:defRPr/>
            </a:pPr>
            <a:r>
              <a:rPr lang="he-IL" dirty="0"/>
              <a:t>כ-10% מהנפגעים בארה"ב ב-</a:t>
            </a:r>
            <a:r>
              <a:rPr lang="en-US" dirty="0"/>
              <a:t>WWII</a:t>
            </a:r>
            <a:r>
              <a:rPr lang="he-IL" dirty="0"/>
              <a:t> ("</a:t>
            </a:r>
            <a:r>
              <a:rPr lang="en-US" dirty="0"/>
              <a:t>shell shock</a:t>
            </a:r>
            <a:r>
              <a:rPr lang="he-IL" dirty="0"/>
              <a:t>")</a:t>
            </a:r>
          </a:p>
          <a:p>
            <a:pPr algn="r" rtl="1">
              <a:defRPr/>
            </a:pPr>
            <a:r>
              <a:rPr lang="he-IL" dirty="0"/>
              <a:t>וייטנאם ומלחמת המפרץ – כ-12%-15% מהחיילים האמריקאים סבלו מ-</a:t>
            </a:r>
            <a:r>
              <a:rPr lang="en-US" dirty="0"/>
              <a:t>PTSD</a:t>
            </a:r>
            <a:endParaRPr lang="he-IL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לחץ טראומטי ממלחמה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6" y="2924944"/>
            <a:ext cx="6798736" cy="2163001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זה מעלה שאלה שנויה במחלוקת: האם חייל ש"נשבר" הוא פחדן? חלש? לא חדור מוטיבציה מספיק? האם צריך להענישו?</a:t>
            </a:r>
          </a:p>
          <a:p>
            <a:pPr algn="r" rtl="1">
              <a:defRPr/>
            </a:pPr>
            <a:r>
              <a:rPr lang="he-IL" dirty="0"/>
              <a:t>או שמא יש להתייחס לחיילים בחמלה?</a:t>
            </a:r>
          </a:p>
        </p:txBody>
      </p:sp>
    </p:spTree>
  </p:cSld>
  <p:clrMapOvr>
    <a:masterClrMapping/>
  </p:clrMapOvr>
  <p:transition spd="slow">
    <p:cover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לחץ טראומטי ממלחמה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730" y="2715681"/>
            <a:ext cx="7139136" cy="4114800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הדעה הרווחת בציבור (מלבד פסיכולוגים ופסיכיאטרים): אחרי מלחמה חוזרים לתפקד רגיל.</a:t>
            </a:r>
          </a:p>
          <a:p>
            <a:pPr algn="r" rtl="1">
              <a:defRPr/>
            </a:pPr>
            <a:r>
              <a:rPr lang="he-IL" dirty="0"/>
              <a:t>פסיכיאטרים שהיו "</a:t>
            </a:r>
            <a:r>
              <a:rPr lang="en-US" dirty="0"/>
              <a:t>anti-war</a:t>
            </a:r>
            <a:r>
              <a:rPr lang="he-IL" dirty="0"/>
              <a:t>" כמו </a:t>
            </a:r>
            <a:r>
              <a:rPr lang="en-US" dirty="0"/>
              <a:t>Robert </a:t>
            </a:r>
            <a:r>
              <a:rPr lang="en-US" dirty="0" err="1"/>
              <a:t>Lifton</a:t>
            </a:r>
            <a:r>
              <a:rPr lang="he-IL" dirty="0"/>
              <a:t> הראו כי משוחררי וייטנאם סבלו מסימפטומים לאחר חזרתם</a:t>
            </a:r>
          </a:p>
          <a:p>
            <a:pPr algn="r" rtl="1">
              <a:defRPr/>
            </a:pPr>
            <a:r>
              <a:rPr lang="he-IL" dirty="0"/>
              <a:t>לעתים אפקט "מושהה" (</a:t>
            </a:r>
            <a:r>
              <a:rPr lang="en-US" dirty="0"/>
              <a:t>delayed</a:t>
            </a:r>
            <a:r>
              <a:rPr lang="he-IL" dirty="0"/>
              <a:t>)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לחץ טראומטי ממלחמה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2493956"/>
            <a:ext cx="6779096" cy="3305751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dirty="0"/>
              <a:t>ב-</a:t>
            </a:r>
            <a:r>
              <a:rPr lang="en-US" dirty="0"/>
              <a:t>DSM-II</a:t>
            </a:r>
            <a:r>
              <a:rPr lang="he-IL" dirty="0"/>
              <a:t> לא הייתה אבחנה לתגובה "מושהית" או כרונית ללחץ / טראומה</a:t>
            </a:r>
          </a:p>
          <a:p>
            <a:pPr algn="r" rtl="1">
              <a:defRPr/>
            </a:pPr>
            <a:r>
              <a:rPr lang="he-IL" dirty="0"/>
              <a:t>פעילים נגד מלחמת וייטנאם ביקשו לכלול ב-</a:t>
            </a:r>
            <a:r>
              <a:rPr lang="en-US" dirty="0"/>
              <a:t>DSM-III</a:t>
            </a:r>
            <a:r>
              <a:rPr lang="he-IL" dirty="0"/>
              <a:t> (1980) הפרעה שתיקרא </a:t>
            </a:r>
            <a:r>
              <a:rPr lang="en-US" b="1" dirty="0"/>
              <a:t>“post-Vietnam syndrome”</a:t>
            </a:r>
            <a:endParaRPr lang="he-IL" b="1" dirty="0"/>
          </a:p>
          <a:p>
            <a:pPr algn="r" rtl="1">
              <a:defRPr/>
            </a:pPr>
            <a:r>
              <a:rPr lang="he-IL" dirty="0"/>
              <a:t>כותבי ה-</a:t>
            </a:r>
            <a:r>
              <a:rPr lang="en-US" dirty="0"/>
              <a:t>DSM</a:t>
            </a:r>
            <a:r>
              <a:rPr lang="he-IL" dirty="0"/>
              <a:t> התנגדו: מדובר באירוע היסטורי ספציפי</a:t>
            </a:r>
          </a:p>
          <a:p>
            <a:pPr algn="r" rtl="1">
              <a:defRPr/>
            </a:pPr>
            <a:r>
              <a:rPr lang="he-IL" dirty="0"/>
              <a:t>פעילים הביאו עדויות שהתגובה לא בהכרח ספציפית לוייטנאם</a:t>
            </a:r>
          </a:p>
          <a:p>
            <a:pPr>
              <a:defRPr/>
            </a:pPr>
            <a:r>
              <a:rPr lang="he-IL" dirty="0"/>
              <a:t>כך נולדה אבחנת </a:t>
            </a:r>
            <a:r>
              <a:rPr lang="en-US" dirty="0"/>
              <a:t>PTSD</a:t>
            </a:r>
            <a:r>
              <a:rPr lang="he-IL" dirty="0"/>
              <a:t> 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אבל נחזור רגע אחורה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2679146"/>
            <a:ext cx="6007698" cy="1152128"/>
          </a:xfrm>
        </p:spPr>
        <p:txBody>
          <a:bodyPr/>
          <a:lstStyle/>
          <a:p>
            <a:pPr algn="r" rtl="1"/>
            <a:r>
              <a:rPr lang="he-IL" dirty="0"/>
              <a:t>בישראל שלאחר השואה – </a:t>
            </a:r>
            <a:r>
              <a:rPr lang="en-US" dirty="0" err="1"/>
              <a:t>kz</a:t>
            </a:r>
            <a:r>
              <a:rPr lang="en-US" dirty="0"/>
              <a:t> syndrome</a:t>
            </a:r>
            <a:endParaRPr lang="he-IL" dirty="0"/>
          </a:p>
          <a:p>
            <a:pPr marL="0" indent="0" algn="r" rtl="1">
              <a:buNone/>
            </a:pPr>
            <a:r>
              <a:rPr lang="he-IL" sz="2000" dirty="0"/>
              <a:t>(</a:t>
            </a:r>
            <a:r>
              <a:rPr lang="en-US" sz="2000" dirty="0" err="1"/>
              <a:t>Etinger</a:t>
            </a:r>
            <a:r>
              <a:rPr lang="en-US" sz="2000" dirty="0"/>
              <a:t>, 1961</a:t>
            </a:r>
            <a:r>
              <a:rPr lang="he-IL" sz="200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291217"/>
            <a:ext cx="790039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000" dirty="0"/>
              <a:t>ההפרעה יוחסה לתנאים הספציפיים של חוויית מחנה הריכוז (הרעבה, חבלות ראש)</a:t>
            </a:r>
          </a:p>
        </p:txBody>
      </p:sp>
    </p:spTree>
    <p:extLst>
      <p:ext uri="{BB962C8B-B14F-4D97-AF65-F5344CB8AC3E}">
        <p14:creationId xmlns:p14="http://schemas.microsoft.com/office/powerpoint/2010/main" val="3288584837"/>
      </p:ext>
    </p:extLst>
  </p:cSld>
  <p:clrMapOvr>
    <a:masterClrMapping/>
  </p:clrMapOvr>
  <p:transition spd="slow">
    <p:cover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2536" y="908720"/>
            <a:ext cx="8784976" cy="1384300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אלימות מינית כנגד נשים ולחץ טראומטי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4904"/>
            <a:ext cx="7581528" cy="4114800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רק בשנות ה-70' תנועות פמיניסטיות העלו למודעות מהו הגורם השכיח ל-</a:t>
            </a:r>
            <a:r>
              <a:rPr lang="en-US" dirty="0"/>
              <a:t>PTSD</a:t>
            </a:r>
            <a:r>
              <a:rPr lang="he-IL" dirty="0"/>
              <a:t>!</a:t>
            </a:r>
          </a:p>
          <a:p>
            <a:pPr algn="r" rtl="1">
              <a:defRPr/>
            </a:pPr>
            <a:r>
              <a:rPr lang="he-IL" dirty="0"/>
              <a:t>מחקר אפידמיולוגי רציני על אונס – 1980 ע"י </a:t>
            </a:r>
            <a:r>
              <a:rPr lang="en-US" dirty="0"/>
              <a:t>Diana Russell </a:t>
            </a:r>
            <a:endParaRPr lang="he-IL" dirty="0"/>
          </a:p>
          <a:p>
            <a:pPr algn="r" rtl="1">
              <a:defRPr/>
            </a:pPr>
            <a:r>
              <a:rPr lang="he-IL" dirty="0"/>
              <a:t>בארה"ב כל שנה לפחות 100,000</a:t>
            </a:r>
          </a:p>
          <a:p>
            <a:pPr algn="r" rtl="1">
              <a:defRPr/>
            </a:pPr>
            <a:r>
              <a:rPr lang="he-IL" dirty="0"/>
              <a:t>ע"פ ההערכות, פי 7 אינן מתלוננות</a:t>
            </a:r>
            <a:endParaRPr lang="en-US" dirty="0"/>
          </a:p>
          <a:p>
            <a:pPr>
              <a:defRPr/>
            </a:pPr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452170"/>
            <a:ext cx="518457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חזרה לזמן בו המושג</a:t>
            </a:r>
            <a:r>
              <a:rPr lang="en-US" dirty="0"/>
              <a:t>PTSD </a:t>
            </a:r>
            <a:r>
              <a:rPr lang="he-IL" dirty="0"/>
              <a:t> כבר היה קיים: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686800" cy="1384300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אלימות מינית כנגד נשים ולחץ טראומטי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2564904"/>
            <a:ext cx="6570984" cy="4114800"/>
          </a:xfrm>
        </p:spPr>
        <p:txBody>
          <a:bodyPr/>
          <a:lstStyle/>
          <a:p>
            <a:pPr marL="0" indent="0" algn="r" rtl="1">
              <a:buNone/>
              <a:defRPr/>
            </a:pPr>
            <a:r>
              <a:rPr lang="he-IL" dirty="0"/>
              <a:t>מעל 900 נשים רואיינו לגבי חוויות אלימות ביתית וניצול מיני </a:t>
            </a:r>
            <a:r>
              <a:rPr lang="he-IL" sz="2400" dirty="0"/>
              <a:t>(1980 </a:t>
            </a:r>
            <a:r>
              <a:rPr lang="en-US" sz="2400" dirty="0"/>
              <a:t>Russell,</a:t>
            </a:r>
            <a:r>
              <a:rPr lang="he-IL" sz="2400" dirty="0"/>
              <a:t>)</a:t>
            </a:r>
          </a:p>
          <a:p>
            <a:pPr algn="r" rtl="1">
              <a:defRPr/>
            </a:pPr>
            <a:r>
              <a:rPr lang="he-IL" dirty="0"/>
              <a:t>תוצאות מחרידות: </a:t>
            </a:r>
          </a:p>
          <a:p>
            <a:pPr algn="r" rtl="1">
              <a:defRPr/>
            </a:pPr>
            <a:r>
              <a:rPr lang="he-IL" dirty="0"/>
              <a:t>25% דיווחו שנאנסו לפחות פעם אחת</a:t>
            </a:r>
          </a:p>
          <a:p>
            <a:pPr algn="r" rtl="1">
              <a:defRPr/>
            </a:pPr>
            <a:r>
              <a:rPr lang="he-IL" dirty="0"/>
              <a:t>שליש דיווחו על ניצול מיני בילדות</a:t>
            </a:r>
          </a:p>
          <a:p>
            <a:pPr algn="r" rtl="1">
              <a:defRPr/>
            </a:pPr>
            <a:r>
              <a:rPr lang="he-IL" dirty="0"/>
              <a:t>מחקר המשך על סימפטומים אחרי אונס: אינסומניה, עוררות-יתר, סימפטומים דיסוציאטיביים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he-IL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Post-Traumatic Stress Disorder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6" y="2492896"/>
            <a:ext cx="7077886" cy="2232248"/>
          </a:xfrm>
        </p:spPr>
        <p:txBody>
          <a:bodyPr/>
          <a:lstStyle/>
          <a:p>
            <a:pPr marL="0" indent="0" algn="r" rtl="1">
              <a:buNone/>
              <a:defRPr/>
            </a:pPr>
            <a:r>
              <a:rPr lang="he-IL" i="1" dirty="0"/>
              <a:t>3 גורמים שהובילו להוספת האבחנה ל-</a:t>
            </a:r>
            <a:r>
              <a:rPr lang="en-US" i="1" dirty="0"/>
              <a:t>DSM-III</a:t>
            </a:r>
            <a:r>
              <a:rPr lang="he-IL" i="1" dirty="0"/>
              <a:t> ב-1980:</a:t>
            </a:r>
          </a:p>
          <a:p>
            <a:pPr algn="r" rtl="1">
              <a:defRPr/>
            </a:pPr>
            <a:r>
              <a:rPr lang="he-IL" dirty="0"/>
              <a:t>המחקר </a:t>
            </a:r>
            <a:r>
              <a:rPr lang="he-IL" u="sng" dirty="0"/>
              <a:t>המוקדם</a:t>
            </a:r>
            <a:r>
              <a:rPr lang="he-IL" dirty="0"/>
              <a:t> על היסטריה</a:t>
            </a:r>
          </a:p>
          <a:p>
            <a:pPr algn="r" rtl="1">
              <a:defRPr/>
            </a:pPr>
            <a:r>
              <a:rPr lang="he-IL" dirty="0"/>
              <a:t>ההכרה בדחק שלאחר קרב</a:t>
            </a:r>
          </a:p>
          <a:p>
            <a:pPr algn="r" rtl="1">
              <a:defRPr/>
            </a:pPr>
            <a:r>
              <a:rPr lang="he-IL" dirty="0"/>
              <a:t>ההכרה בשכיחות ובחומרה של תגובות לאונס</a:t>
            </a:r>
          </a:p>
        </p:txBody>
      </p:sp>
    </p:spTree>
  </p:cSld>
  <p:clrMapOvr>
    <a:masterClrMapping/>
  </p:clrMapOvr>
  <p:transition spd="slow">
    <p:cover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6866" y="620689"/>
            <a:ext cx="6798734" cy="159851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e-IL" dirty="0"/>
              <a:t>אז מה זה</a:t>
            </a:r>
            <a:br>
              <a:rPr lang="he-IL" dirty="0"/>
            </a:br>
            <a:r>
              <a:rPr lang="en-US" dirty="0"/>
              <a:t>Post-Traumatic Stress Disorder</a:t>
            </a:r>
            <a:br>
              <a:rPr lang="he-IL" dirty="0"/>
            </a:br>
            <a:r>
              <a:rPr lang="he-IL" dirty="0"/>
              <a:t>?</a:t>
            </a:r>
            <a:endParaRPr lang="en-US" dirty="0"/>
          </a:p>
        </p:txBody>
      </p:sp>
      <p:sp>
        <p:nvSpPr>
          <p:cNvPr id="920579" name="Rectangle 3"/>
          <p:cNvSpPr>
            <a:spLocks noGrp="1" noChangeArrowheads="1"/>
          </p:cNvSpPr>
          <p:nvPr>
            <p:ph idx="1"/>
          </p:nvPr>
        </p:nvSpPr>
        <p:spPr>
          <a:xfrm>
            <a:off x="1154081" y="2513654"/>
            <a:ext cx="7272808" cy="2630016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אוסף סימפטומים של חרדה המתפתחים מלחוות, או להיות עד ל-, אירוע טראומטי</a:t>
            </a:r>
          </a:p>
          <a:p>
            <a:pPr marL="0" indent="0" algn="r" rtl="1" eaLnBrk="1" hangingPunct="1">
              <a:buNone/>
              <a:defRPr/>
            </a:pP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הפרעות הקשורות לאירועי לחץ וטראומה (כגון </a:t>
            </a:r>
            <a:r>
              <a:rPr lang="en-US" dirty="0"/>
              <a:t>PTSD</a:t>
            </a:r>
            <a:r>
              <a:rPr lang="he-IL" dirty="0"/>
              <a:t>, </a:t>
            </a:r>
            <a:r>
              <a:rPr lang="en-US" dirty="0"/>
              <a:t>acute stress disorder</a:t>
            </a:r>
            <a:r>
              <a:rPr lang="he-IL" dirty="0"/>
              <a:t>, והפרעות הסתגלות) הן ההפרעות היחידות ב-</a:t>
            </a:r>
            <a:r>
              <a:rPr lang="en-US" dirty="0"/>
              <a:t>DSM</a:t>
            </a:r>
            <a:r>
              <a:rPr lang="he-IL" dirty="0"/>
              <a:t> הכוללות אטיולוגיה!</a:t>
            </a:r>
          </a:p>
        </p:txBody>
      </p:sp>
    </p:spTree>
  </p:cSld>
  <p:clrMapOvr>
    <a:masterClrMapping/>
  </p:clrMapOvr>
  <p:transition spd="slow">
    <p:cover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8270" y="-7508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A</a:t>
            </a:r>
            <a:r>
              <a:rPr lang="he-IL" dirty="0"/>
              <a:t>: הגדרת אירוע טראומטי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33782" y="1772816"/>
            <a:ext cx="2098576" cy="4265913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DSM-III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dirty="0"/>
              <a:t>DSM-IV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dirty="0"/>
              <a:t>DSM-5</a:t>
            </a:r>
          </a:p>
        </p:txBody>
      </p:sp>
    </p:spTree>
  </p:cSld>
  <p:clrMapOvr>
    <a:masterClrMapping/>
  </p:clrMapOvr>
  <p:transition spd="slow">
    <p:cover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76943" y="0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A</a:t>
            </a:r>
            <a:r>
              <a:rPr lang="he-IL" dirty="0"/>
              <a:t>: הגדרת אירוע טראומטי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700808"/>
            <a:ext cx="7200800" cy="4032448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DSM-III</a:t>
            </a:r>
          </a:p>
          <a:p>
            <a:pPr marL="0" indent="0" algn="l" rtl="0">
              <a:buNone/>
            </a:pPr>
            <a:r>
              <a:rPr lang="en-US" sz="2300" dirty="0">
                <a:effectLst/>
              </a:rPr>
              <a:t>Events that “were catastrophic, beyond the usual range of human suffering: natural disasters, torture, holocaust, combat, etc.”</a:t>
            </a:r>
          </a:p>
          <a:p>
            <a:pPr marL="0" indent="0" algn="l" rtl="0">
              <a:buNone/>
            </a:pPr>
            <a:endParaRPr lang="en-US" sz="2300" dirty="0"/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>
                <a:effectLst/>
              </a:rPr>
              <a:t>מחמיר בהגדרת הטראומה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/>
              <a:t>על האדם היה להיחשף אליה באופן ישיר על מנת לעמוד בקריטריון</a:t>
            </a:r>
            <a:endParaRPr lang="en-US" sz="23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2611314"/>
      </p:ext>
    </p:extLst>
  </p:cSld>
  <p:clrMapOvr>
    <a:masterClrMapping/>
  </p:clrMapOvr>
  <p:transition spd="slow">
    <p:cover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-171400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A</a:t>
            </a:r>
            <a:r>
              <a:rPr lang="he-IL" dirty="0"/>
              <a:t>: הגדרת אירוע טראומטי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7929" y="1124745"/>
            <a:ext cx="8229600" cy="5733255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DSM-IV</a:t>
            </a:r>
          </a:p>
          <a:p>
            <a:pPr marL="0" indent="0" algn="l" rtl="0">
              <a:buNone/>
            </a:pPr>
            <a:r>
              <a:rPr lang="en-US" sz="2300" dirty="0">
                <a:effectLst/>
              </a:rPr>
              <a:t>A traumatic event involving actual or threatened death or serious injury, or a threat to the physical integrity of self or others, and a response that involves intense fear, helplessness or horror.</a:t>
            </a:r>
          </a:p>
          <a:p>
            <a:pPr marL="0" indent="0" algn="l" rtl="0">
              <a:buNone/>
            </a:pPr>
            <a:endParaRPr lang="en-US" sz="2300" dirty="0"/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>
                <a:effectLst/>
              </a:rPr>
              <a:t>פחות מחמיר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/>
              <a:t>חשיפה בדרך כלשהי לטראומה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>
                <a:effectLst/>
              </a:rPr>
              <a:t>טראומה משנית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/>
              <a:t>דגש על התגובה הסובייקטיבית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>
                <a:effectLst/>
              </a:rPr>
              <a:t>גישה שנויה במחלוקת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/>
              <a:t>האם זה אכן </a:t>
            </a:r>
            <a:r>
              <a:rPr lang="en-US" sz="2300" dirty="0"/>
              <a:t>PTSD</a:t>
            </a:r>
            <a:r>
              <a:rPr lang="he-IL" sz="2300" dirty="0"/>
              <a:t>? </a:t>
            </a:r>
            <a:r>
              <a:rPr lang="he-IL" sz="2300" dirty="0">
                <a:effectLst/>
              </a:rPr>
              <a:t>(השלכות כלכליות...)</a:t>
            </a:r>
            <a:endParaRPr lang="en-US" sz="23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02732971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98127" y="-60973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A</a:t>
            </a:r>
            <a:r>
              <a:rPr lang="he-IL" dirty="0"/>
              <a:t>: הגדרת אירוע טראומטי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6503" y="1323327"/>
            <a:ext cx="7931224" cy="5400600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DSM-5</a:t>
            </a:r>
          </a:p>
          <a:p>
            <a:pPr marL="0" indent="0" algn="l" rtl="0">
              <a:buNone/>
            </a:pPr>
            <a:r>
              <a:rPr lang="en-US" sz="2300" dirty="0">
                <a:effectLst/>
              </a:rPr>
              <a:t>Exposure to actual or threatened death, serious injury, or sexual violence, via: (1) direct experience; (2) witnessing in person; (3) learning of a traumatic event occurring to a loved-one; (4) experiencing repeated/extreme exposure to details (does not apply to media)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>
                <a:effectLst/>
              </a:rPr>
              <a:t>ויתרו על החלק הסובייקטיבי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/>
              <a:t>הוסיפו אופציה של טראומה עקיפה (</a:t>
            </a:r>
            <a:r>
              <a:rPr lang="en-US" sz="2300" dirty="0"/>
              <a:t>#3</a:t>
            </a:r>
            <a:r>
              <a:rPr lang="he-IL" sz="2300" dirty="0"/>
              <a:t>) וטראומה הקשורה לחשיפה חוזרת ונשנית (</a:t>
            </a:r>
            <a:r>
              <a:rPr lang="en-US" sz="2300" dirty="0"/>
              <a:t>#4</a:t>
            </a:r>
            <a:r>
              <a:rPr lang="he-IL" sz="23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4008762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98127" y="-60973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A</a:t>
            </a:r>
            <a:r>
              <a:rPr lang="he-IL" dirty="0"/>
              <a:t>: הגדרת אירוע טראומטי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8127" y="1194337"/>
            <a:ext cx="7931224" cy="5186991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DSM-5</a:t>
            </a:r>
          </a:p>
          <a:p>
            <a:pPr marL="0" indent="0" algn="l" rtl="0">
              <a:buNone/>
            </a:pPr>
            <a:r>
              <a:rPr lang="en-US" sz="2300" dirty="0">
                <a:effectLst/>
              </a:rPr>
              <a:t>Exposure to actual or threatened death, serious injury, or sexual violence, via: (1) direct experience; (2) witnessing in person; (3) learning of a traumatic event occurring to a loved-one; (4) experiencing repeated/extreme exposure to details (does not apply to media)</a:t>
            </a:r>
          </a:p>
          <a:p>
            <a:pPr algn="r">
              <a:buFont typeface="Wingdings" panose="05000000000000000000" pitchFamily="2" charset="2"/>
              <a:buChar char="Ø"/>
            </a:pPr>
            <a:endParaRPr lang="he-IL" sz="2300" dirty="0">
              <a:effectLst/>
            </a:endParaRP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>
                <a:effectLst/>
              </a:rPr>
              <a:t>אך סיננו החוצה את עניין המדיה באופן מפורש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/>
              <a:t>מצד שני, גם להסתייגות זו יש הסתייגות משלה...</a:t>
            </a:r>
          </a:p>
          <a:p>
            <a:pPr algn="r">
              <a:buFont typeface="Wingdings" panose="05000000000000000000" pitchFamily="2" charset="2"/>
              <a:buChar char="Ø"/>
            </a:pPr>
            <a:r>
              <a:rPr lang="he-IL" sz="2300" dirty="0">
                <a:effectLst/>
              </a:rPr>
              <a:t>האם יש אמת אובייקטיבית לגבי מי סובל מ-</a:t>
            </a:r>
            <a:r>
              <a:rPr lang="en-US" sz="2300" dirty="0">
                <a:effectLst/>
              </a:rPr>
              <a:t>PTSD</a:t>
            </a:r>
            <a:r>
              <a:rPr lang="he-IL" sz="2300" dirty="0">
                <a:effectLst/>
              </a:rPr>
              <a:t> ומי לא?</a:t>
            </a:r>
          </a:p>
        </p:txBody>
      </p:sp>
    </p:spTree>
    <p:extLst>
      <p:ext uri="{BB962C8B-B14F-4D97-AF65-F5344CB8AC3E}">
        <p14:creationId xmlns:p14="http://schemas.microsoft.com/office/powerpoint/2010/main" val="1899715515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980728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דוגמאות לאירועים טראומטיים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900608" y="2365028"/>
            <a:ext cx="8964488" cy="4896544"/>
          </a:xfrm>
        </p:spPr>
        <p:txBody>
          <a:bodyPr/>
          <a:lstStyle/>
          <a:p>
            <a:pPr algn="r" rtl="1"/>
            <a:r>
              <a:rPr lang="he-IL" dirty="0"/>
              <a:t>קרב, שבי, טרור, חטיפה, עינוי</a:t>
            </a:r>
          </a:p>
          <a:p>
            <a:pPr algn="r" rtl="1"/>
            <a:r>
              <a:rPr lang="he-IL" dirty="0"/>
              <a:t>תאונת דרכים</a:t>
            </a:r>
          </a:p>
          <a:p>
            <a:pPr algn="r" rtl="1"/>
            <a:r>
              <a:rPr lang="he-IL" dirty="0"/>
              <a:t>תקיפה (שוד באיומי אקדח, אלימות במשפחה, וכו')</a:t>
            </a:r>
          </a:p>
          <a:p>
            <a:pPr algn="r" rtl="1"/>
            <a:r>
              <a:rPr lang="he-IL" dirty="0"/>
              <a:t>אונס</a:t>
            </a:r>
          </a:p>
          <a:p>
            <a:pPr algn="r" rtl="1"/>
            <a:r>
              <a:rPr lang="he-IL" dirty="0"/>
              <a:t>אסונות טבע</a:t>
            </a:r>
          </a:p>
          <a:p>
            <a:pPr algn="r" rtl="1"/>
            <a:r>
              <a:rPr lang="he-IL" dirty="0"/>
              <a:t>מוות פתאומי של אדם אהוב</a:t>
            </a:r>
          </a:p>
          <a:p>
            <a:pPr algn="r" rtl="1"/>
            <a:r>
              <a:rPr lang="he-IL" dirty="0"/>
              <a:t>טראומה רפואית (להתעורר בזמן ניתוח, שוק אנפילקטי)</a:t>
            </a:r>
          </a:p>
        </p:txBody>
      </p:sp>
    </p:spTree>
    <p:extLst>
      <p:ext uri="{BB962C8B-B14F-4D97-AF65-F5344CB8AC3E}">
        <p14:creationId xmlns:p14="http://schemas.microsoft.com/office/powerpoint/2010/main" val="621725303"/>
      </p:ext>
    </p:extLst>
  </p:cSld>
  <p:clrMapOvr>
    <a:masterClrMapping/>
  </p:clrMapOvr>
  <p:transition spd="slow">
    <p:cover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קטגוריות של סימפטומים</a:t>
            </a:r>
            <a:endParaRPr lang="en-US" dirty="0"/>
          </a:p>
        </p:txBody>
      </p:sp>
      <p:sp>
        <p:nvSpPr>
          <p:cNvPr id="9277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2743200"/>
            <a:ext cx="8363272" cy="41148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en-US" dirty="0"/>
              <a:t>B</a:t>
            </a:r>
            <a:r>
              <a:rPr lang="he-IL" dirty="0"/>
              <a:t>) חודרנות – </a:t>
            </a:r>
            <a:r>
              <a:rPr lang="en-US" dirty="0"/>
              <a:t>intrusion</a:t>
            </a:r>
            <a:r>
              <a:rPr lang="he-IL" dirty="0"/>
              <a:t> </a:t>
            </a:r>
            <a:r>
              <a:rPr lang="he-IL" sz="2400" dirty="0"/>
              <a:t>(חוויה מחדש - </a:t>
            </a:r>
            <a:r>
              <a:rPr lang="en-US" sz="2400" dirty="0"/>
              <a:t>re-experiencing</a:t>
            </a:r>
            <a:r>
              <a:rPr lang="he-IL" sz="2400" dirty="0"/>
              <a:t>)</a:t>
            </a:r>
            <a:endParaRPr lang="en-US" sz="2400" dirty="0"/>
          </a:p>
          <a:p>
            <a:pPr algn="r" rtl="1" eaLnBrk="1" hangingPunct="1">
              <a:defRPr/>
            </a:pPr>
            <a:r>
              <a:rPr lang="en-US" dirty="0"/>
              <a:t>C</a:t>
            </a:r>
            <a:r>
              <a:rPr lang="he-IL" dirty="0"/>
              <a:t>) הימנעות – </a:t>
            </a:r>
            <a:r>
              <a:rPr lang="en-US" dirty="0"/>
              <a:t>avoidance</a:t>
            </a:r>
            <a:endParaRPr lang="he-IL" dirty="0"/>
          </a:p>
          <a:p>
            <a:pPr algn="r" rtl="1" eaLnBrk="1" hangingPunct="1">
              <a:defRPr/>
            </a:pPr>
            <a:r>
              <a:rPr lang="en-US" dirty="0"/>
              <a:t>D</a:t>
            </a:r>
            <a:r>
              <a:rPr lang="he-IL" dirty="0"/>
              <a:t>) שינויים מתמידים לרעה בחשיבה ובמצב הרוח – </a:t>
            </a:r>
            <a:r>
              <a:rPr lang="en-US" dirty="0"/>
              <a:t>persistent negative alterations in cognitions and mood</a:t>
            </a:r>
            <a:endParaRPr lang="he-IL" dirty="0"/>
          </a:p>
          <a:p>
            <a:pPr algn="r" rtl="1" eaLnBrk="1" hangingPunct="1">
              <a:defRPr/>
            </a:pPr>
            <a:r>
              <a:rPr lang="en-US" dirty="0"/>
              <a:t>E</a:t>
            </a:r>
            <a:r>
              <a:rPr lang="he-IL" dirty="0"/>
              <a:t>) עוררות-יתר / דריכות – </a:t>
            </a:r>
            <a:r>
              <a:rPr lang="en-US" dirty="0"/>
              <a:t>hyper-arousal</a:t>
            </a:r>
          </a:p>
        </p:txBody>
      </p:sp>
    </p:spTree>
  </p:cSld>
  <p:clrMapOvr>
    <a:masterClrMapping/>
  </p:clrMapOvr>
  <p:transition spd="slow">
    <p:cover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01418" y="484375"/>
            <a:ext cx="504056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B</a:t>
            </a:r>
            <a:r>
              <a:rPr lang="he-IL" dirty="0"/>
              <a:t>: חודרנות </a:t>
            </a:r>
            <a:r>
              <a:rPr lang="he-IL" sz="3600" dirty="0"/>
              <a:t>(חוויה מחדש)</a:t>
            </a:r>
            <a:endParaRPr lang="en-US" sz="3600" dirty="0"/>
          </a:p>
        </p:txBody>
      </p:sp>
      <p:sp>
        <p:nvSpPr>
          <p:cNvPr id="92979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844824"/>
            <a:ext cx="7560840" cy="4692352"/>
          </a:xfrm>
        </p:spPr>
        <p:txBody>
          <a:bodyPr>
            <a:normAutofit lnSpcReduction="10000"/>
          </a:bodyPr>
          <a:lstStyle/>
          <a:p>
            <a:pPr marL="0" indent="0" algn="l" rtl="0" eaLnBrk="1" hangingPunct="1">
              <a:lnSpc>
                <a:spcPct val="90000"/>
              </a:lnSpc>
              <a:buNone/>
              <a:defRPr/>
            </a:pPr>
            <a:r>
              <a:rPr lang="en-US" sz="2400" b="1" i="1" dirty="0"/>
              <a:t>One or more </a:t>
            </a:r>
            <a:r>
              <a:rPr lang="en-US" sz="2400" i="1" dirty="0"/>
              <a:t>of the following</a:t>
            </a:r>
            <a:r>
              <a:rPr lang="en-US" sz="2400" dirty="0"/>
              <a:t>: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B1) Recurrent, involuntary, and intrusive distressing memories of the event (e.g., image of being in the situation, the exact words and voice of the attacker).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B2) Recurrent distressing dreams of the event.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B3) Acting or feeling as if the traumatic event were recurring (includes a sense of reliving the experience, hallucinations, dissociative flashback episodes)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B4) Intense or prolonged psychological distress at exposure to external or internal cues of the event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B5) Marked physiological reactions at exposure to external or internal cues of the event</a:t>
            </a:r>
          </a:p>
        </p:txBody>
      </p:sp>
    </p:spTree>
    <p:extLst>
      <p:ext uri="{BB962C8B-B14F-4D97-AF65-F5344CB8AC3E}">
        <p14:creationId xmlns:p14="http://schemas.microsoft.com/office/powerpoint/2010/main" val="163543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9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C</a:t>
            </a:r>
            <a:r>
              <a:rPr lang="he-IL" dirty="0"/>
              <a:t>: הימנעות</a:t>
            </a:r>
            <a:endParaRPr lang="en-US" dirty="0"/>
          </a:p>
        </p:txBody>
      </p:sp>
      <p:sp>
        <p:nvSpPr>
          <p:cNvPr id="933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l" rtl="0" eaLnBrk="1" hangingPunct="1">
              <a:lnSpc>
                <a:spcPct val="80000"/>
              </a:lnSpc>
              <a:buNone/>
              <a:defRPr/>
            </a:pPr>
            <a:r>
              <a:rPr lang="en-US" sz="2400" b="1" i="1" dirty="0"/>
              <a:t>One or both </a:t>
            </a:r>
            <a:r>
              <a:rPr lang="en-US" sz="2400" dirty="0"/>
              <a:t>of the following:</a:t>
            </a: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en-US" sz="2400" dirty="0"/>
              <a:t>C1) Efforts to avoid memories, thoughts, or feelings, related to the trauma </a:t>
            </a: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en-US" sz="2400" dirty="0"/>
              <a:t>C2) Efforts to avoid external reminders (people, places, conversations, activities, objects, situations) that arouse distressing memories of the trauma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83768" y="4870268"/>
            <a:ext cx="511256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b="1" i="1" dirty="0"/>
              <a:t>לדוגמא: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dirty="0"/>
              <a:t>לנסוע מדרך עקיפה יותר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dirty="0"/>
              <a:t>לא לקנות בחנות מסוימת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dirty="0"/>
              <a:t>לא להביא את הילד לבדיקת מעקב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2678" y="366879"/>
            <a:ext cx="714948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D</a:t>
            </a:r>
            <a:r>
              <a:rPr lang="he-IL" dirty="0"/>
              <a:t>: שינויים שליליים בקוגניציות ומצב-רוח</a:t>
            </a:r>
            <a:endParaRPr lang="en-US" dirty="0"/>
          </a:p>
        </p:txBody>
      </p:sp>
      <p:sp>
        <p:nvSpPr>
          <p:cNvPr id="935939" name="Rectangle 3"/>
          <p:cNvSpPr>
            <a:spLocks noGrp="1" noChangeArrowheads="1"/>
          </p:cNvSpPr>
          <p:nvPr>
            <p:ph idx="1"/>
          </p:nvPr>
        </p:nvSpPr>
        <p:spPr>
          <a:xfrm>
            <a:off x="777752" y="1772816"/>
            <a:ext cx="8352928" cy="4953000"/>
          </a:xfrm>
        </p:spPr>
        <p:txBody>
          <a:bodyPr/>
          <a:lstStyle/>
          <a:p>
            <a:pPr marL="0" indent="0" algn="l" rtl="0" eaLnBrk="1" hangingPunct="1">
              <a:lnSpc>
                <a:spcPct val="90000"/>
              </a:lnSpc>
              <a:buNone/>
              <a:defRPr/>
            </a:pPr>
            <a:r>
              <a:rPr lang="en-US" sz="2400" b="1" i="1" dirty="0"/>
              <a:t>Two or more </a:t>
            </a:r>
            <a:r>
              <a:rPr lang="en-US" sz="2400" dirty="0"/>
              <a:t>of the following: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>
                <a:solidFill>
                  <a:schemeClr val="tx1"/>
                </a:solidFill>
              </a:rPr>
              <a:t>D1) Inability to remember an important aspect of the trauma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>
                <a:solidFill>
                  <a:schemeClr val="tx1"/>
                </a:solidFill>
              </a:rPr>
              <a:t>D2) Persistent and exaggerated negative beliefs or expectations about oneself, others, or the world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>
                <a:solidFill>
                  <a:schemeClr val="tx1"/>
                </a:solidFill>
              </a:rPr>
              <a:t>D3) Persistent, distorted cognitions about the cause or consequences  of the trauma, causing blame (self / others)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>
                <a:solidFill>
                  <a:schemeClr val="tx1"/>
                </a:solidFill>
              </a:rPr>
              <a:t>D4) Persistent negative emotional state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D5) Markedly diminished interest or participation in significant activities.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D6) Feeling of detachment or estrangement from others.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/>
              <a:t>D7) Persistent inability to experience positive emotions.</a:t>
            </a:r>
          </a:p>
        </p:txBody>
      </p:sp>
    </p:spTree>
    <p:extLst>
      <p:ext uri="{BB962C8B-B14F-4D97-AF65-F5344CB8AC3E}">
        <p14:creationId xmlns:p14="http://schemas.microsoft.com/office/powerpoint/2010/main" val="271032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5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935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8585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35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935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8585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35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5939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1536" y="612965"/>
            <a:ext cx="4987776" cy="1303867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E</a:t>
            </a:r>
            <a:r>
              <a:rPr lang="he-IL" dirty="0"/>
              <a:t>: שינויים בעוררות או בתגובתיות</a:t>
            </a:r>
            <a:endParaRPr lang="en-US" dirty="0"/>
          </a:p>
        </p:txBody>
      </p:sp>
      <p:sp>
        <p:nvSpPr>
          <p:cNvPr id="937987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8229600" cy="4114800"/>
          </a:xfrm>
        </p:spPr>
        <p:txBody>
          <a:bodyPr/>
          <a:lstStyle/>
          <a:p>
            <a:pPr marL="0" indent="0" algn="l" rtl="0" eaLnBrk="1" hangingPunct="1">
              <a:buNone/>
              <a:defRPr/>
            </a:pPr>
            <a:r>
              <a:rPr lang="en-US" sz="2400" b="1" i="1" dirty="0"/>
              <a:t>Two or more </a:t>
            </a:r>
            <a:r>
              <a:rPr lang="en-US" sz="2400" dirty="0"/>
              <a:t>of the following:</a:t>
            </a:r>
          </a:p>
          <a:p>
            <a:pPr algn="l" rtl="0" eaLnBrk="1" hangingPunct="1">
              <a:defRPr/>
            </a:pPr>
            <a:r>
              <a:rPr lang="en-US" sz="2400" dirty="0"/>
              <a:t>E1) Irritability or outbursts of anger</a:t>
            </a:r>
          </a:p>
          <a:p>
            <a:pPr algn="l" rtl="0" eaLnBrk="1" hangingPunct="1">
              <a:defRPr/>
            </a:pPr>
            <a:r>
              <a:rPr lang="en-US" sz="2400" dirty="0"/>
              <a:t>E2) Reckless or self-destructive behavior</a:t>
            </a:r>
          </a:p>
          <a:p>
            <a:pPr algn="l" rtl="0" eaLnBrk="1" hangingPunct="1">
              <a:defRPr/>
            </a:pPr>
            <a:r>
              <a:rPr lang="en-US" sz="2400" dirty="0"/>
              <a:t>E3) </a:t>
            </a:r>
            <a:r>
              <a:rPr lang="en-US" sz="2400" dirty="0" err="1"/>
              <a:t>Hypervigilance</a:t>
            </a:r>
            <a:endParaRPr lang="en-US" sz="2400" dirty="0"/>
          </a:p>
          <a:p>
            <a:pPr algn="l" rtl="0" eaLnBrk="1" hangingPunct="1">
              <a:defRPr/>
            </a:pPr>
            <a:r>
              <a:rPr lang="en-US" sz="2400" dirty="0"/>
              <a:t>E4) Exaggerated startle response </a:t>
            </a:r>
          </a:p>
          <a:p>
            <a:pPr algn="l" rtl="0" eaLnBrk="1" hangingPunct="1">
              <a:defRPr/>
            </a:pPr>
            <a:r>
              <a:rPr lang="en-US" sz="2400" dirty="0"/>
              <a:t>E5) Difficulty concentrating</a:t>
            </a:r>
          </a:p>
          <a:p>
            <a:pPr algn="l" rtl="0" eaLnBrk="1" hangingPunct="1">
              <a:defRPr/>
            </a:pPr>
            <a:r>
              <a:rPr lang="en-US" sz="2400" dirty="0"/>
              <a:t>E6) Sleep problems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31640" y="5710615"/>
            <a:ext cx="52676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(למשל קשיי הירדמות, שינה לא רציפה, או שינה שאיננה מרעננת)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3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7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7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37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7987" grpId="0" uiExpand="1" build="p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קריטריונים נוספים</a:t>
            </a:r>
            <a:endParaRPr lang="en-US" dirty="0"/>
          </a:p>
        </p:txBody>
      </p:sp>
      <p:sp>
        <p:nvSpPr>
          <p:cNvPr id="940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 eaLnBrk="1" hangingPunct="1">
              <a:defRPr/>
            </a:pPr>
            <a:r>
              <a:rPr lang="he-IL" dirty="0"/>
              <a:t>(</a:t>
            </a:r>
            <a:r>
              <a:rPr lang="en-US" dirty="0"/>
              <a:t>F</a:t>
            </a:r>
            <a:r>
              <a:rPr lang="he-IL" dirty="0"/>
              <a:t>) משך – לפחות חודש!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(שימו לב – בינתיים יש אבחנה אחרת – </a:t>
            </a:r>
            <a:r>
              <a:rPr lang="en-US" dirty="0"/>
              <a:t>ASD</a:t>
            </a:r>
            <a:r>
              <a:rPr lang="he-IL" dirty="0"/>
              <a:t>)</a:t>
            </a:r>
          </a:p>
          <a:p>
            <a:pPr algn="r" rtl="1" eaLnBrk="1" hangingPunct="1">
              <a:defRPr/>
            </a:pPr>
            <a:r>
              <a:rPr lang="he-IL" dirty="0"/>
              <a:t>(</a:t>
            </a:r>
            <a:r>
              <a:rPr lang="en-US" dirty="0"/>
              <a:t>G</a:t>
            </a:r>
            <a:r>
              <a:rPr lang="he-IL" dirty="0"/>
              <a:t>) מצוקה קלינית משמעותית או פגיעה בתפקוד</a:t>
            </a:r>
          </a:p>
          <a:p>
            <a:pPr algn="r" rtl="1" eaLnBrk="1" hangingPunct="1">
              <a:defRPr/>
            </a:pPr>
            <a:r>
              <a:rPr lang="he-IL" dirty="0"/>
              <a:t>(</a:t>
            </a:r>
            <a:r>
              <a:rPr lang="en-US" dirty="0"/>
              <a:t>H</a:t>
            </a:r>
            <a:r>
              <a:rPr lang="he-IL" dirty="0"/>
              <a:t>) לא נובע מסיבה פיזיולוגית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(למשל שימוש בחומר, או מצב רפואי)</a:t>
            </a:r>
            <a:endParaRPr lang="en-US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0035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>
                <a:solidFill>
                  <a:srgbClr val="002060"/>
                </a:solidFill>
              </a:rPr>
              <a:t>שכיחות באוכלוסייה: ארה"ב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42083" name="Rectangle 3"/>
          <p:cNvSpPr>
            <a:spLocks noGrp="1" noChangeArrowheads="1"/>
          </p:cNvSpPr>
          <p:nvPr>
            <p:ph idx="1"/>
          </p:nvPr>
        </p:nvSpPr>
        <p:spPr>
          <a:xfrm>
            <a:off x="0" y="2564904"/>
            <a:ext cx="8352928" cy="41148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על-פי </a:t>
            </a:r>
            <a:r>
              <a:rPr lang="en-US" dirty="0"/>
              <a:t>DSM-IV</a:t>
            </a:r>
            <a:r>
              <a:rPr lang="he-IL" dirty="0"/>
              <a:t> שכיחות </a:t>
            </a:r>
            <a:r>
              <a:rPr lang="en-US" dirty="0"/>
              <a:t>life-time</a:t>
            </a:r>
            <a:r>
              <a:rPr lang="he-IL" dirty="0"/>
              <a:t> של 6.8% בארה"ב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גברים: 3.6% , נשים: 9.7%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על-פי </a:t>
            </a:r>
            <a:r>
              <a:rPr lang="en-US" dirty="0"/>
              <a:t>DSM-5</a:t>
            </a:r>
            <a:r>
              <a:rPr lang="he-IL" dirty="0"/>
              <a:t> </a:t>
            </a:r>
            <a:r>
              <a:rPr lang="he-IL" b="1" i="1" dirty="0"/>
              <a:t>אך עם קריטריונים של </a:t>
            </a:r>
            <a:r>
              <a:rPr lang="en-US" b="1" i="1" dirty="0"/>
              <a:t>DSM-IV</a:t>
            </a:r>
            <a:r>
              <a:rPr lang="he-IL" dirty="0"/>
              <a:t>: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שכיחות </a:t>
            </a:r>
            <a:r>
              <a:rPr lang="en-US" dirty="0"/>
              <a:t>lifetime</a:t>
            </a:r>
            <a:r>
              <a:rPr lang="he-IL" dirty="0"/>
              <a:t> בקרב בני 75 בארה"ב: 8.7%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שכיחות של 12 חודשים בקרב כל הגילאים: 3.5%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564895"/>
            <a:ext cx="6798734" cy="1303867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dirty="0">
                <a:solidFill>
                  <a:srgbClr val="002060"/>
                </a:solidFill>
              </a:rPr>
              <a:t>שכיחות באוכלוסייה: אירופה ועוד מדינות בעולם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42083" name="Rectangle 3"/>
          <p:cNvSpPr>
            <a:spLocks noGrp="1" noChangeArrowheads="1"/>
          </p:cNvSpPr>
          <p:nvPr>
            <p:ph idx="1"/>
          </p:nvPr>
        </p:nvSpPr>
        <p:spPr>
          <a:xfrm>
            <a:off x="1089431" y="2852936"/>
            <a:ext cx="6995120" cy="2180608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שיעורי </a:t>
            </a:r>
            <a:r>
              <a:rPr lang="en-US" dirty="0"/>
              <a:t>PTSD</a:t>
            </a:r>
            <a:r>
              <a:rPr lang="he-IL" dirty="0"/>
              <a:t> הנם תלויי-תרבות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ברוב מדינות אירופה, דרום אמריקה, ואסיה שכיחויות נמוכות יותר מאשר בארה"ב (0.5-1% שכיחות של 12 חודשים, 2-4% </a:t>
            </a:r>
            <a:r>
              <a:rPr lang="en-US" dirty="0"/>
              <a:t>lifetime</a:t>
            </a:r>
            <a:r>
              <a:rPr lang="he-IL" dirty="0"/>
              <a:t>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תלוי-תרבות גם בתוך מדינות</a:t>
            </a:r>
          </a:p>
        </p:txBody>
      </p:sp>
    </p:spTree>
    <p:extLst>
      <p:ext uri="{BB962C8B-B14F-4D97-AF65-F5344CB8AC3E}">
        <p14:creationId xmlns:p14="http://schemas.microsoft.com/office/powerpoint/2010/main" val="71496682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659" y="629587"/>
            <a:ext cx="6798734" cy="1303867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>
                <a:solidFill>
                  <a:srgbClr val="002060"/>
                </a:solidFill>
              </a:rPr>
              <a:t>שכיחות באוכלוסייה: ישראל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42083" name="Rectangle 3"/>
          <p:cNvSpPr>
            <a:spLocks noGrp="1" noChangeArrowheads="1"/>
          </p:cNvSpPr>
          <p:nvPr>
            <p:ph idx="1"/>
          </p:nvPr>
        </p:nvSpPr>
        <p:spPr>
          <a:xfrm>
            <a:off x="673224" y="2492896"/>
            <a:ext cx="7859216" cy="2731765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ומה עם ישראל?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בעיות מתודולוגיות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מחקר אחד </a:t>
            </a:r>
            <a:r>
              <a:rPr lang="he-IL" sz="2400" dirty="0"/>
              <a:t>(</a:t>
            </a:r>
            <a:r>
              <a:rPr lang="en-US" sz="2400" dirty="0" err="1"/>
              <a:t>Bleich</a:t>
            </a:r>
            <a:r>
              <a:rPr lang="en-US" sz="2400" dirty="0"/>
              <a:t>, </a:t>
            </a:r>
            <a:r>
              <a:rPr lang="en-US" sz="2400" dirty="0" err="1"/>
              <a:t>Gelkopf</a:t>
            </a:r>
            <a:r>
              <a:rPr lang="en-US" sz="2400" dirty="0"/>
              <a:t>, &amp; Solomon, 2003</a:t>
            </a:r>
            <a:r>
              <a:rPr lang="he-IL" sz="2400" dirty="0"/>
              <a:t>)</a:t>
            </a:r>
            <a:r>
              <a:rPr lang="he-IL" dirty="0"/>
              <a:t> הציע שכיחות נקודתית של 9.4%! (תקופת האינתיפאדה)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ישראלים שפונו מביתם עקב סקאדים במל' המפרץ – 80% </a:t>
            </a:r>
            <a:r>
              <a:rPr lang="en-US" dirty="0"/>
              <a:t>PTSD</a:t>
            </a:r>
            <a:r>
              <a:rPr lang="he-IL" dirty="0"/>
              <a:t>!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אך יש ממצאים סותרים...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8715" y="5293657"/>
            <a:ext cx="594862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 rtl="1"/>
            <a:r>
              <a:rPr lang="he-IL" sz="2000" dirty="0"/>
              <a:t>16.4% נחשפו ישירות לטרור</a:t>
            </a:r>
          </a:p>
          <a:p>
            <a:pPr algn="r" rtl="1"/>
            <a:endParaRPr lang="he-IL" sz="2000" dirty="0"/>
          </a:p>
          <a:p>
            <a:pPr algn="r" rtl="1"/>
            <a:r>
              <a:rPr lang="he-IL" sz="2000" dirty="0"/>
              <a:t>37% דיווחו שבן-משפחה או חבר קרוב נחשף לטרור</a:t>
            </a:r>
          </a:p>
        </p:txBody>
      </p:sp>
    </p:spTree>
    <p:extLst>
      <p:ext uri="{BB962C8B-B14F-4D97-AF65-F5344CB8AC3E}">
        <p14:creationId xmlns:p14="http://schemas.microsoft.com/office/powerpoint/2010/main" val="177121968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4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083" grpId="0" uiExpand="1" build="p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836712"/>
            <a:ext cx="4824536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ניצולי שואה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9592" y="3068960"/>
            <a:ext cx="7499176" cy="2088232"/>
          </a:xfrm>
        </p:spPr>
        <p:txBody>
          <a:bodyPr/>
          <a:lstStyle/>
          <a:p>
            <a:pPr algn="r" rtl="1"/>
            <a:r>
              <a:rPr lang="he-IL" dirty="0"/>
              <a:t>במחקר אחד </a:t>
            </a:r>
            <a:r>
              <a:rPr lang="en-US" sz="2400" dirty="0"/>
              <a:t>(Krystal, 1968)</a:t>
            </a:r>
            <a:r>
              <a:rPr lang="he-IL" sz="2400" dirty="0"/>
              <a:t> </a:t>
            </a:r>
            <a:r>
              <a:rPr lang="he-IL" dirty="0"/>
              <a:t>על 149 ניצולי מחנות הריכוז, 97% עדיין סבלו מחרדה רבה 20 שנה לאחר שחרורם</a:t>
            </a:r>
          </a:p>
          <a:p>
            <a:pPr algn="r" rtl="1"/>
            <a:r>
              <a:rPr lang="he-IL" dirty="0"/>
              <a:t>31% חששו תמיד לשלום בני זוגם וילדיהם</a:t>
            </a:r>
          </a:p>
          <a:p>
            <a:pPr algn="r" rtl="1"/>
            <a:r>
              <a:rPr lang="he-IL" dirty="0"/>
              <a:t>רבים הפגינו תגובות פוביות לאנשים שהזכירו להם את הסוהרים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ניצולי שואה</a:t>
            </a:r>
            <a:endParaRPr lang="en-US" dirty="0"/>
          </a:p>
        </p:txBody>
      </p:sp>
      <p:sp>
        <p:nvSpPr>
          <p:cNvPr id="950275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2852936"/>
            <a:ext cx="6798736" cy="3444997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7% דיווחו על התקפי פניקה חמורים שהובילו לדיס-אוריינטציה ודיסוציאציה של חוויה-מחדש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71% דיווחו על חלומות חרדה וסיוטים על השואה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80% דיווחו על </a:t>
            </a:r>
            <a:r>
              <a:rPr lang="en-US" dirty="0"/>
              <a:t>survivor guilt</a:t>
            </a:r>
            <a:r>
              <a:rPr lang="he-IL" dirty="0"/>
              <a:t>, דיכאון, ובכי רב, בייחוד אלו שאיבדו את ילדיהם</a:t>
            </a:r>
            <a:endParaRPr lang="en-US" dirty="0"/>
          </a:p>
        </p:txBody>
      </p:sp>
      <p:sp>
        <p:nvSpPr>
          <p:cNvPr id="2" name="Action Button: Video 1">
            <a:hlinkClick r:id="" action="ppaction://noaction" highlightClick="1"/>
          </p:cNvPr>
          <p:cNvSpPr/>
          <p:nvPr/>
        </p:nvSpPr>
        <p:spPr>
          <a:xfrm>
            <a:off x="2555776" y="5661248"/>
            <a:ext cx="1728192" cy="636685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2535695" y="5979590"/>
            <a:ext cx="14401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Survivor guilt</a:t>
            </a:r>
            <a:endParaRPr lang="he-IL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0275" grpId="0" uiExpand="1" build="p"/>
      <p:bldP spid="2" grpId="0" animBg="1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913205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ניצולי שואה</a:t>
            </a:r>
            <a:endParaRPr lang="en-US" dirty="0"/>
          </a:p>
        </p:txBody>
      </p:sp>
      <p:sp>
        <p:nvSpPr>
          <p:cNvPr id="952323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2510667"/>
            <a:ext cx="7283152" cy="41148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מתוך אלו שאיבדו בני- משפחה, 92% האשימו את עצמם</a:t>
            </a:r>
          </a:p>
          <a:p>
            <a:pPr algn="r" rtl="1" eaLnBrk="1" hangingPunct="1">
              <a:defRPr/>
            </a:pPr>
            <a:r>
              <a:rPr lang="he-IL" dirty="0"/>
              <a:t>14% ייחלו להתחלף עמם</a:t>
            </a:r>
          </a:p>
          <a:p>
            <a:pPr algn="r" rtl="1" eaLnBrk="1" hangingPunct="1">
              <a:defRPr/>
            </a:pPr>
            <a:r>
              <a:rPr lang="he-IL" dirty="0"/>
              <a:t>לאחר 40 שנה מתום המלחמה כמעט חצי סבלו מ-</a:t>
            </a:r>
            <a:r>
              <a:rPr lang="en-US" dirty="0"/>
              <a:t>PTSD</a:t>
            </a:r>
            <a:r>
              <a:rPr lang="he-IL" dirty="0"/>
              <a:t> </a:t>
            </a:r>
            <a:r>
              <a:rPr lang="he-IL" sz="2400" dirty="0"/>
              <a:t>(</a:t>
            </a:r>
            <a:r>
              <a:rPr lang="en-US" sz="2400" dirty="0" err="1"/>
              <a:t>Kuch</a:t>
            </a:r>
            <a:r>
              <a:rPr lang="en-US" sz="2400" dirty="0"/>
              <a:t> &amp; Cox, 1992</a:t>
            </a:r>
            <a:r>
              <a:rPr lang="he-IL" sz="2400" dirty="0"/>
              <a:t>)</a:t>
            </a:r>
          </a:p>
          <a:p>
            <a:pPr algn="r" rtl="1" eaLnBrk="1" hangingPunct="1">
              <a:defRPr/>
            </a:pPr>
            <a:r>
              <a:rPr lang="he-IL" dirty="0"/>
              <a:t>הפרעות שינה</a:t>
            </a:r>
          </a:p>
          <a:p>
            <a:pPr algn="r" rtl="1" eaLnBrk="1" hangingPunct="1">
              <a:defRPr/>
            </a:pPr>
            <a:r>
              <a:rPr lang="he-IL" sz="2400" dirty="0"/>
              <a:t>אושוויץ – פי 3 </a:t>
            </a:r>
            <a:r>
              <a:rPr lang="en-US" sz="2400" dirty="0"/>
              <a:t>PTSD</a:t>
            </a:r>
            <a:endParaRPr lang="he-IL" sz="2400" dirty="0"/>
          </a:p>
          <a:p>
            <a:pPr algn="r" rtl="1" eaLnBrk="1" hangingPunct="1">
              <a:defRPr/>
            </a:pPr>
            <a:r>
              <a:rPr lang="he-IL" dirty="0"/>
              <a:t>יש לציין את חומרת ומשך הטראומה</a:t>
            </a:r>
            <a:endParaRPr lang="en-US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5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2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836712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אונס</a:t>
            </a:r>
            <a:endParaRPr lang="en-US" dirty="0"/>
          </a:p>
        </p:txBody>
      </p:sp>
      <p:sp>
        <p:nvSpPr>
          <p:cNvPr id="95437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2564904"/>
            <a:ext cx="8229600" cy="41148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אחד הגורמים הנפוצים ל-</a:t>
            </a:r>
            <a:r>
              <a:rPr lang="en-US" dirty="0"/>
              <a:t>PTSD</a:t>
            </a:r>
            <a:r>
              <a:rPr lang="he-IL" dirty="0"/>
              <a:t> ברוב המדינות המפותחות</a:t>
            </a:r>
          </a:p>
          <a:p>
            <a:pPr algn="r" rtl="1" eaLnBrk="1" hangingPunct="1">
              <a:defRPr/>
            </a:pPr>
            <a:r>
              <a:rPr lang="he-IL" dirty="0"/>
              <a:t>בשבועיים הראשונים, 95% חוות את הסימפטומים (חוויה מחדש, הפרעות בשינה, עוררות-יתר, הימנעות מפעילות מינית, וכו')</a:t>
            </a:r>
          </a:p>
          <a:p>
            <a:pPr algn="r" rtl="1" eaLnBrk="1" hangingPunct="1">
              <a:defRPr/>
            </a:pPr>
            <a:r>
              <a:rPr lang="he-IL" dirty="0"/>
              <a:t>אחרי כמה חודשים – 30%</a:t>
            </a:r>
          </a:p>
          <a:p>
            <a:pPr algn="r" rtl="1" eaLnBrk="1" hangingPunct="1">
              <a:defRPr/>
            </a:pPr>
            <a:r>
              <a:rPr lang="he-IL" dirty="0"/>
              <a:t>אחרי 4-6 שנים – 25%</a:t>
            </a:r>
          </a:p>
          <a:p>
            <a:pPr algn="r" rtl="1" eaLnBrk="1" hangingPunct="1">
              <a:defRPr/>
            </a:pPr>
            <a:r>
              <a:rPr lang="he-IL" dirty="0"/>
              <a:t>אחרי 17 שנים – 16%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5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371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908720"/>
            <a:ext cx="6798734" cy="1303867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מחלות רפואיות</a:t>
            </a:r>
            <a:endParaRPr lang="en-US" dirty="0"/>
          </a:p>
        </p:txBody>
      </p:sp>
      <p:sp>
        <p:nvSpPr>
          <p:cNvPr id="964611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2564904"/>
            <a:ext cx="7283152" cy="41148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מחקר על מחלות מסכנות-חיים</a:t>
            </a:r>
          </a:p>
          <a:p>
            <a:pPr algn="r" rtl="1" eaLnBrk="1" hangingPunct="1">
              <a:defRPr/>
            </a:pPr>
            <a:r>
              <a:rPr lang="he-IL" dirty="0"/>
              <a:t>נשים שאובחנו בסרטן השד – </a:t>
            </a:r>
            <a:r>
              <a:rPr lang="en-US" dirty="0"/>
              <a:t>PTSD</a:t>
            </a:r>
            <a:r>
              <a:rPr lang="he-IL" dirty="0"/>
              <a:t> מעל הממוצע </a:t>
            </a:r>
            <a:r>
              <a:rPr lang="he-IL" dirty="0" err="1"/>
              <a:t>באוכלוסיה</a:t>
            </a:r>
            <a:r>
              <a:rPr lang="he-IL" dirty="0"/>
              <a:t>, 20% </a:t>
            </a:r>
            <a:r>
              <a:rPr lang="en-US" dirty="0"/>
              <a:t>sub-clinical</a:t>
            </a: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הורים לילדים ששרדו סרטן (</a:t>
            </a:r>
            <a:r>
              <a:rPr lang="en-US" dirty="0"/>
              <a:t>Kazak and colleagues</a:t>
            </a:r>
            <a:r>
              <a:rPr lang="he-IL" dirty="0"/>
              <a:t>)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14% שכיחות נקודתית, 30% מרגע האבחנה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חוויה מחדש של קבלת אבחנה, חרדות בהקשר לטיפול, הימנעות</a:t>
            </a:r>
          </a:p>
          <a:p>
            <a:pPr algn="r" rtl="1" eaLnBrk="1" hangingPunct="1">
              <a:defRPr/>
            </a:pPr>
            <a:r>
              <a:rPr lang="he-IL" dirty="0"/>
              <a:t>טראומות נוספות – תאונות דרכים, אסונות מטוס, וכו'</a:t>
            </a:r>
            <a:endParaRPr lang="en-US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6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6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4611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המהלך של </a:t>
            </a:r>
            <a:r>
              <a:rPr lang="en-US" dirty="0"/>
              <a:t>PTSD</a:t>
            </a:r>
          </a:p>
        </p:txBody>
      </p:sp>
      <p:sp>
        <p:nvSpPr>
          <p:cNvPr id="958467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2708920"/>
            <a:ext cx="6798736" cy="3444997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עד 3 חודשים (</a:t>
            </a:r>
            <a:r>
              <a:rPr lang="en-US" dirty="0"/>
              <a:t>acute</a:t>
            </a:r>
            <a:r>
              <a:rPr lang="he-IL" dirty="0"/>
              <a:t>) או ארוך יותר (</a:t>
            </a:r>
            <a:r>
              <a:rPr lang="en-US" dirty="0"/>
              <a:t>chronic</a:t>
            </a:r>
            <a:r>
              <a:rPr lang="he-IL" dirty="0"/>
              <a:t>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לעתים </a:t>
            </a:r>
            <a:r>
              <a:rPr lang="en-US" dirty="0"/>
              <a:t>PTSD</a:t>
            </a:r>
            <a:r>
              <a:rPr lang="he-IL" dirty="0"/>
              <a:t> יכול להתחיל 6 חודשים או יותר אחרי הטראומה – </a:t>
            </a:r>
            <a:r>
              <a:rPr lang="en-US" dirty="0"/>
              <a:t>delayed expression (delayed onset)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dirty="0"/>
              <a:t>	(שנוי במחלוקת – "רווח משני")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en-US" dirty="0"/>
              <a:t>"Complex PTSD”</a:t>
            </a:r>
            <a:r>
              <a:rPr lang="he-IL" dirty="0"/>
              <a:t> – </a:t>
            </a:r>
            <a:r>
              <a:rPr lang="he-IL" dirty="0" err="1"/>
              <a:t>ג'ודית</a:t>
            </a:r>
            <a:r>
              <a:rPr lang="he-IL" dirty="0"/>
              <a:t> הרמן, 1992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en-US" dirty="0"/>
          </a:p>
        </p:txBody>
      </p:sp>
      <p:sp>
        <p:nvSpPr>
          <p:cNvPr id="2" name="Action Button: Document 1">
            <a:hlinkClick r:id="" action="ppaction://noaction" highlightClick="1"/>
          </p:cNvPr>
          <p:cNvSpPr/>
          <p:nvPr/>
        </p:nvSpPr>
        <p:spPr>
          <a:xfrm>
            <a:off x="611560" y="3789040"/>
            <a:ext cx="1008112" cy="864096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755576" y="3897922"/>
            <a:ext cx="8640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bg1"/>
                </a:solidFill>
              </a:rPr>
              <a:t>דוגמא קלינית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6413C0-5049-402B-9264-78A0DC8F3C8C}"/>
              </a:ext>
            </a:extLst>
          </p:cNvPr>
          <p:cNvSpPr txBox="1"/>
          <p:nvPr/>
        </p:nvSpPr>
        <p:spPr>
          <a:xfrm>
            <a:off x="3797882" y="5757997"/>
            <a:ext cx="256717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ב-2018 נכנס ל-</a:t>
            </a:r>
            <a:r>
              <a:rPr lang="en-US" dirty="0"/>
              <a:t>ICD-11</a:t>
            </a:r>
            <a:r>
              <a:rPr lang="he-IL" dirty="0"/>
              <a:t>!!</a:t>
            </a:r>
          </a:p>
        </p:txBody>
      </p:sp>
    </p:spTree>
  </p:cSld>
  <p:clrMapOvr>
    <a:masterClrMapping/>
  </p:clrMapOvr>
  <p:transition spd="slow">
    <p:cover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מנבאים ל-</a:t>
            </a:r>
            <a:r>
              <a:rPr lang="en-US" dirty="0"/>
              <a:t>PTSD</a:t>
            </a:r>
          </a:p>
        </p:txBody>
      </p:sp>
      <p:sp>
        <p:nvSpPr>
          <p:cNvPr id="96870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2852936"/>
            <a:ext cx="7848872" cy="3024336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טענה כי </a:t>
            </a:r>
            <a:r>
              <a:rPr lang="en-US" dirty="0"/>
              <a:t>PTSD</a:t>
            </a:r>
            <a:r>
              <a:rPr lang="he-IL" dirty="0"/>
              <a:t> היא תגובה נורמלית לטראומה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אך </a:t>
            </a:r>
            <a:r>
              <a:rPr lang="en-US" dirty="0"/>
              <a:t>PTSD</a:t>
            </a:r>
            <a:r>
              <a:rPr lang="he-IL" dirty="0"/>
              <a:t> הוא היוצא מן הכלל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ההערכות הן כי 60% מהאוכלוסייה בארה"ב עברו טראומה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כאמור שכיחויות נמוכות יותר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b="1" i="1" u="sng" dirty="0"/>
              <a:t>אם כן מי יפתח </a:t>
            </a:r>
            <a:r>
              <a:rPr lang="en-US" b="1" i="1" u="sng" dirty="0"/>
              <a:t>PTSD</a:t>
            </a:r>
            <a:r>
              <a:rPr lang="he-IL" b="1" i="1" u="sng" dirty="0"/>
              <a:t>?</a:t>
            </a:r>
            <a:endParaRPr lang="en-US" b="1" i="1" u="sng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6951849"/>
      </p:ext>
    </p:extLst>
  </p:cSld>
  <p:clrMapOvr>
    <a:masterClrMapping/>
  </p:clrMapOvr>
  <p:transition spd="slow">
    <p:cover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מנבאים ל-</a:t>
            </a:r>
            <a:r>
              <a:rPr lang="en-US" dirty="0"/>
              <a:t>PTSD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8168" y="2924944"/>
            <a:ext cx="6717432" cy="2880320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i="1" dirty="0"/>
              <a:t>מידת הסכנה לחיי האדם</a:t>
            </a:r>
            <a:r>
              <a:rPr lang="he-IL" dirty="0"/>
              <a:t>, או יותר חשוב: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dirty="0"/>
          </a:p>
          <a:p>
            <a:pPr algn="r" rtl="1" eaLnBrk="1" hangingPunct="1">
              <a:lnSpc>
                <a:spcPct val="80000"/>
              </a:lnSpc>
              <a:buNone/>
              <a:defRPr/>
            </a:pPr>
            <a:r>
              <a:rPr lang="he-IL" i="1" dirty="0"/>
              <a:t>עד כמה אתה משוכנע שאתה הולך למות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i="1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חולי סרטן: עד כמה חשים קרובים למוות</a:t>
            </a:r>
          </a:p>
        </p:txBody>
      </p:sp>
    </p:spTree>
  </p:cSld>
  <p:clrMapOvr>
    <a:masterClrMapping/>
  </p:clrMapOvr>
  <p:transition spd="slow">
    <p:cover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384300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מנבאים ל-</a:t>
            </a:r>
            <a:r>
              <a:rPr lang="en-US" dirty="0"/>
              <a:t>PTSD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2746648"/>
            <a:ext cx="6923112" cy="2842592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להיות אישה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להיות צעיר (בקרב מבוגרים)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סימפטומים קודמים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dirty="0"/>
              <a:t>	(מחקר על פיצוץ מפעל בנורווגיה, ומחקר על כבאים)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מנבאים ל-</a:t>
            </a:r>
            <a:r>
              <a:rPr lang="en-US" dirty="0"/>
              <a:t>PTSD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4" y="2636912"/>
            <a:ext cx="8640960" cy="4114800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טראומה קודמת (</a:t>
            </a:r>
            <a:r>
              <a:rPr lang="en-US" dirty="0"/>
              <a:t>prior or “cumulative” trauma</a:t>
            </a:r>
            <a:r>
              <a:rPr lang="he-IL" dirty="0"/>
              <a:t>)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endParaRPr lang="he-IL" dirty="0"/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e-IL" dirty="0"/>
              <a:t>כמות </a:t>
            </a:r>
            <a:r>
              <a:rPr lang="he-IL" dirty="0" err="1"/>
              <a:t>הסטרסורים</a:t>
            </a:r>
            <a:r>
              <a:rPr lang="he-IL" dirty="0"/>
              <a:t> בקרב ניצולי שואה עם </a:t>
            </a:r>
            <a:r>
              <a:rPr lang="en-US" dirty="0"/>
              <a:t>PTSD</a:t>
            </a:r>
            <a:r>
              <a:rPr lang="he-IL" dirty="0"/>
              <a:t> </a:t>
            </a:r>
            <a:r>
              <a:rPr lang="he-IL" sz="2000" dirty="0"/>
              <a:t>(</a:t>
            </a:r>
            <a:r>
              <a:rPr lang="en-US" sz="2000" dirty="0"/>
              <a:t>Yehuda et al., 1995</a:t>
            </a:r>
            <a:r>
              <a:rPr lang="he-IL" sz="2000" dirty="0"/>
              <a:t>)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endParaRPr lang="he-IL" sz="2400" dirty="0"/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e-IL" dirty="0"/>
              <a:t>ניצולי שואה ומלחמת המפרץ </a:t>
            </a:r>
            <a:r>
              <a:rPr lang="he-IL" sz="2000" dirty="0"/>
              <a:t>(</a:t>
            </a:r>
            <a:r>
              <a:rPr lang="en-US" sz="2000" dirty="0"/>
              <a:t>Solomon &amp; </a:t>
            </a:r>
            <a:r>
              <a:rPr lang="en-US" sz="2000" dirty="0" err="1"/>
              <a:t>Prager</a:t>
            </a:r>
            <a:r>
              <a:rPr lang="en-US" sz="2000" dirty="0"/>
              <a:t>, 1992</a:t>
            </a:r>
            <a:r>
              <a:rPr lang="he-IL" sz="2000" dirty="0"/>
              <a:t>)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endParaRPr lang="he-IL" dirty="0"/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e-IL" dirty="0"/>
              <a:t>חיילים בלבנון שהיו "דור שני" </a:t>
            </a:r>
            <a:r>
              <a:rPr lang="he-IL" sz="2000" dirty="0"/>
              <a:t>(</a:t>
            </a:r>
            <a:r>
              <a:rPr lang="en-US" sz="2000" dirty="0"/>
              <a:t>Solomon, Kotler, &amp; </a:t>
            </a:r>
            <a:r>
              <a:rPr lang="en-US" sz="2000" dirty="0" err="1"/>
              <a:t>Mikulincer</a:t>
            </a:r>
            <a:r>
              <a:rPr lang="en-US" sz="2000" dirty="0"/>
              <a:t>, 1988</a:t>
            </a:r>
            <a:r>
              <a:rPr lang="he-IL" sz="2000" dirty="0"/>
              <a:t>)</a:t>
            </a:r>
            <a:endParaRPr lang="en-US" sz="2400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842671"/>
            <a:ext cx="8229600" cy="1384300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מנבאים ל-</a:t>
            </a:r>
            <a:r>
              <a:rPr lang="en-US" dirty="0"/>
              <a:t>PTSD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2558858"/>
            <a:ext cx="6923112" cy="2598334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דיסוציאציה פרי-טראומטית (למשל לראות את האירוע מבחוץ, זמן בהילוך איטי, וכו')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1600" dirty="0"/>
          </a:p>
          <a:p>
            <a:pPr algn="r" rtl="1" eaLnBrk="1" hangingPunct="1">
              <a:lnSpc>
                <a:spcPct val="80000"/>
              </a:lnSpc>
              <a:buNone/>
              <a:defRPr/>
            </a:pPr>
            <a:r>
              <a:rPr lang="he-IL" i="1" dirty="0"/>
              <a:t>כיצד ניתן להסביר קשר זה?</a:t>
            </a:r>
          </a:p>
          <a:p>
            <a:pPr algn="r" rtl="1" eaLnBrk="1" hangingPunct="1">
              <a:lnSpc>
                <a:spcPct val="80000"/>
              </a:lnSpc>
              <a:buNone/>
              <a:defRPr/>
            </a:pPr>
            <a:r>
              <a:rPr lang="he-IL" sz="1600" dirty="0"/>
              <a:t>(ייתכן קשר מזויף)</a:t>
            </a:r>
          </a:p>
          <a:p>
            <a:pPr algn="r" rtl="1" eaLnBrk="1" hangingPunct="1">
              <a:lnSpc>
                <a:spcPct val="80000"/>
              </a:lnSpc>
              <a:buNone/>
              <a:defRPr/>
            </a:pPr>
            <a:endParaRPr lang="he-IL" sz="1600" dirty="0"/>
          </a:p>
          <a:p>
            <a:pPr algn="r" rtl="1" eaLnBrk="1" hangingPunct="1">
              <a:lnSpc>
                <a:spcPct val="80000"/>
              </a:lnSpc>
              <a:buNone/>
              <a:defRPr/>
            </a:pPr>
            <a:r>
              <a:rPr lang="en-US" sz="1800" dirty="0" err="1"/>
              <a:t>Gershuny</a:t>
            </a:r>
            <a:r>
              <a:rPr lang="en-US" sz="1800" dirty="0"/>
              <a:t> et al., 2003</a:t>
            </a:r>
            <a:endParaRPr lang="he-IL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5355682" y="5085184"/>
            <a:ext cx="202463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דיסוציאציה פרי-טראומטית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564" y="5301208"/>
            <a:ext cx="105446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2800" dirty="0"/>
              <a:t>PTSD</a:t>
            </a:r>
            <a:endParaRPr lang="he-IL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629722" y="5085184"/>
            <a:ext cx="179826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איבוד שליטה וחשש ממוות</a:t>
            </a: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 bwMode="auto">
          <a:xfrm flipH="1">
            <a:off x="4427984" y="5589240"/>
            <a:ext cx="927698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1748768" y="5589240"/>
            <a:ext cx="864096" cy="58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2267744" y="6122330"/>
            <a:ext cx="56886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000" dirty="0"/>
              <a:t>מתווך אפשרי אחר: קידוד זכרונות</a:t>
            </a:r>
          </a:p>
        </p:txBody>
      </p:sp>
    </p:spTree>
    <p:extLst>
      <p:ext uri="{BB962C8B-B14F-4D97-AF65-F5344CB8AC3E}">
        <p14:creationId xmlns:p14="http://schemas.microsoft.com/office/powerpoint/2010/main" val="2422072199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גורמי חוסן פסיכולוגיים/סביבתיים</a:t>
            </a:r>
            <a:endParaRPr lang="en-US" dirty="0"/>
          </a:p>
        </p:txBody>
      </p:sp>
      <p:sp>
        <p:nvSpPr>
          <p:cNvPr id="970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תמיכה חברתית</a:t>
            </a:r>
          </a:p>
          <a:p>
            <a:pPr algn="r" rtl="1" eaLnBrk="1" hangingPunct="1">
              <a:defRPr/>
            </a:pPr>
            <a:r>
              <a:rPr lang="en-US" dirty="0"/>
              <a:t>WWI</a:t>
            </a:r>
            <a:r>
              <a:rPr lang="he-IL" dirty="0"/>
              <a:t>: מחויבות לחיילי היחידה ותמיכה מהם</a:t>
            </a:r>
          </a:p>
          <a:p>
            <a:pPr algn="r" rtl="1" eaLnBrk="1" hangingPunct="1">
              <a:defRPr/>
            </a:pPr>
            <a:r>
              <a:rPr lang="he-IL" dirty="0"/>
              <a:t>חשיבות יחידות קבועות!</a:t>
            </a:r>
          </a:p>
          <a:p>
            <a:pPr algn="r" rtl="1" eaLnBrk="1" hangingPunct="1">
              <a:defRPr/>
            </a:pPr>
            <a:r>
              <a:rPr lang="he-IL" dirty="0"/>
              <a:t>עידן התקשורת המודרני ותמיכה חברתית</a:t>
            </a:r>
          </a:p>
          <a:p>
            <a:pPr algn="r" rtl="1" eaLnBrk="1" hangingPunct="1">
              <a:defRPr/>
            </a:pPr>
            <a:r>
              <a:rPr lang="he-IL" dirty="0"/>
              <a:t>הזדהות עם המלחמה והערך שלה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(בניגוד לווייטנאם, למשל)</a:t>
            </a:r>
            <a:endParaRPr lang="en-US" dirty="0"/>
          </a:p>
          <a:p>
            <a:pPr eaLnBrk="1" hangingPunct="1">
              <a:buFontTx/>
              <a:buNone/>
              <a:defRPr/>
            </a:pPr>
            <a:endParaRPr lang="en-US" sz="2400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0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0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70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0755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864" y="908720"/>
            <a:ext cx="5442992" cy="1384300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גורמי חוסן פסיכולוגיים/סביבתיים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18" y="2420888"/>
            <a:ext cx="8519322" cy="4114800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dirty="0"/>
              <a:t>מיקוד שליטה פנימי</a:t>
            </a:r>
          </a:p>
          <a:p>
            <a:pPr marL="0" indent="0" algn="r" rtl="1">
              <a:buNone/>
              <a:defRPr/>
            </a:pPr>
            <a:endParaRPr lang="he-IL" sz="1100" dirty="0"/>
          </a:p>
          <a:p>
            <a:pPr marL="0" indent="0" algn="r" rtl="1">
              <a:buNone/>
              <a:defRPr/>
            </a:pPr>
            <a:r>
              <a:rPr lang="he-IL" dirty="0"/>
              <a:t>אימונים לפני הקרב </a:t>
            </a:r>
            <a:r>
              <a:rPr lang="he-IL" sz="2800" dirty="0"/>
              <a:t>– </a:t>
            </a:r>
            <a:r>
              <a:rPr lang="en-US" dirty="0"/>
              <a:t>POW training</a:t>
            </a:r>
          </a:p>
          <a:p>
            <a:pPr marL="0" indent="0" algn="r" rtl="1">
              <a:buNone/>
              <a:defRPr/>
            </a:pPr>
            <a:r>
              <a:rPr lang="en-US" dirty="0"/>
              <a:t>(Prisoners Of War)</a:t>
            </a:r>
            <a:endParaRPr lang="he-IL" dirty="0"/>
          </a:p>
          <a:p>
            <a:pPr marL="0" indent="0" algn="r" rtl="1">
              <a:buNone/>
              <a:defRPr/>
            </a:pPr>
            <a:r>
              <a:rPr lang="en-US" dirty="0"/>
              <a:t>SERE (Survival, Evasion, Resistance, and Escape)</a:t>
            </a:r>
            <a:endParaRPr lang="he-IL" dirty="0"/>
          </a:p>
          <a:p>
            <a:pPr marL="0" indent="0" algn="r" rtl="1">
              <a:buNone/>
              <a:defRPr/>
            </a:pPr>
            <a:endParaRPr lang="he-IL" sz="1100" dirty="0"/>
          </a:p>
          <a:p>
            <a:pPr marL="0" indent="0" algn="r" rtl="1">
              <a:buNone/>
              <a:defRPr/>
            </a:pPr>
            <a:r>
              <a:rPr lang="en-US" dirty="0"/>
              <a:t>Stress Inoculation Training </a:t>
            </a:r>
            <a:r>
              <a:rPr lang="en-US" sz="2400" dirty="0"/>
              <a:t>(</a:t>
            </a:r>
            <a:r>
              <a:rPr lang="en-US" sz="2400" dirty="0" err="1"/>
              <a:t>Meichenbaum</a:t>
            </a:r>
            <a:r>
              <a:rPr lang="en-US" sz="2400" dirty="0"/>
              <a:t>, 1985)</a:t>
            </a:r>
            <a:endParaRPr lang="he-IL" sz="2400" dirty="0"/>
          </a:p>
          <a:p>
            <a:pPr marL="0" indent="0" algn="r" rtl="1">
              <a:buNone/>
              <a:defRPr/>
            </a:pPr>
            <a:r>
              <a:rPr lang="he-IL" dirty="0"/>
              <a:t>להרגע, לפתור בעיות, לווסת רגשות, לחלק קשב ביעילות, לתקשר באופן יעיל...</a:t>
            </a:r>
            <a:endParaRPr lang="he-IL" sz="2400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גורמי חוסן פסיכולוגיים/סביבתיים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780928"/>
            <a:ext cx="6798736" cy="3444997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אינטליגנציה (גם לאחר שליטה בחומרת/משך גורם הלחץ)</a:t>
            </a:r>
          </a:p>
          <a:p>
            <a:pPr algn="r" rtl="1">
              <a:defRPr/>
            </a:pPr>
            <a:r>
              <a:rPr lang="he-IL" dirty="0"/>
              <a:t>הסבר אפשרי: התמודדות</a:t>
            </a:r>
          </a:p>
          <a:p>
            <a:pPr algn="r" rtl="1">
              <a:defRPr/>
            </a:pPr>
            <a:r>
              <a:rPr lang="he-IL" dirty="0"/>
              <a:t>השכלה</a:t>
            </a:r>
          </a:p>
          <a:p>
            <a:pPr algn="r" rtl="1">
              <a:defRPr/>
            </a:pPr>
            <a:r>
              <a:rPr lang="he-IL" dirty="0"/>
              <a:t>מצב-סוציואקונומי</a:t>
            </a:r>
          </a:p>
        </p:txBody>
      </p:sp>
    </p:spTree>
  </p:cSld>
  <p:clrMapOvr>
    <a:masterClrMapping/>
  </p:clrMapOvr>
  <p:transition spd="slow">
    <p:cover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922" y="1052736"/>
            <a:ext cx="8784976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משתנים פיזיולוגיים שנקשרו ל-</a:t>
            </a:r>
            <a:r>
              <a:rPr lang="en-US" dirty="0"/>
              <a:t>PTSD</a:t>
            </a:r>
          </a:p>
        </p:txBody>
      </p:sp>
      <p:sp>
        <p:nvSpPr>
          <p:cNvPr id="972803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2780928"/>
            <a:ext cx="7848364" cy="3600400"/>
          </a:xfrm>
        </p:spPr>
        <p:txBody>
          <a:bodyPr>
            <a:normAutofit lnSpcReduction="10000"/>
          </a:bodyPr>
          <a:lstStyle/>
          <a:p>
            <a:pPr algn="r" rtl="1" eaLnBrk="1" hangingPunct="1">
              <a:defRPr/>
            </a:pPr>
            <a:r>
              <a:rPr lang="he-IL" dirty="0"/>
              <a:t>עלייה ארוכת-טווח בפעילות ציר ה-</a:t>
            </a:r>
            <a:r>
              <a:rPr lang="en-US" dirty="0"/>
              <a:t>HPA</a:t>
            </a:r>
            <a:r>
              <a:rPr lang="he-IL" dirty="0"/>
              <a:t> (</a:t>
            </a:r>
            <a:r>
              <a:rPr lang="en-US" dirty="0" err="1"/>
              <a:t>hypothalmic</a:t>
            </a:r>
            <a:r>
              <a:rPr lang="en-US" dirty="0"/>
              <a:t>-pituitary-adrenal axis</a:t>
            </a:r>
            <a:r>
              <a:rPr lang="he-IL" dirty="0"/>
              <a:t>)</a:t>
            </a:r>
          </a:p>
          <a:p>
            <a:pPr algn="r" rtl="1" eaLnBrk="1" hangingPunct="1">
              <a:defRPr/>
            </a:pPr>
            <a:r>
              <a:rPr lang="he-IL" dirty="0"/>
              <a:t>שחרור רמות גבוהות של </a:t>
            </a:r>
            <a:r>
              <a:rPr lang="he-IL" dirty="0" err="1"/>
              <a:t>קורטיזול</a:t>
            </a:r>
            <a:r>
              <a:rPr lang="he-IL" dirty="0"/>
              <a:t> במצבי לחץ, ואצל נשים: גם </a:t>
            </a:r>
            <a:r>
              <a:rPr lang="he-IL" dirty="0" err="1"/>
              <a:t>בבייסליין</a:t>
            </a: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מצד שני: ממצאים הפוכים של רמות קורטיזול נמוכות! (באופן כללי זו הפרעה פרדוקסלית)</a:t>
            </a:r>
          </a:p>
          <a:p>
            <a:pPr algn="r" rtl="1" eaLnBrk="1" hangingPunct="1">
              <a:defRPr/>
            </a:pPr>
            <a:r>
              <a:rPr lang="he-IL" dirty="0"/>
              <a:t>חשיבות סוג הטראומה לתגובה הגופנית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(תגובת הפעלה לעומת כיבוי, ומה עם </a:t>
            </a:r>
            <a:r>
              <a:rPr lang="en-US" dirty="0"/>
              <a:t>PTSD</a:t>
            </a:r>
            <a:r>
              <a:rPr lang="he-IL" dirty="0"/>
              <a:t>?)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457762"/>
            <a:ext cx="511256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>
                <a:hlinkClick r:id="rId3"/>
              </a:rPr>
              <a:t>ציר ההיפותלמוס-בלוטת יותרת המוח-בלוטת יותרת הכליה</a:t>
            </a:r>
            <a:endParaRPr lang="he-IL" dirty="0"/>
          </a:p>
          <a:p>
            <a:pPr algn="r" rtl="1"/>
            <a:endParaRPr lang="he-IL" dirty="0"/>
          </a:p>
        </p:txBody>
      </p:sp>
    </p:spTree>
  </p:cSld>
  <p:clrMapOvr>
    <a:masterClrMapping/>
  </p:clrMapOvr>
  <p:transition spd="slow">
    <p:cover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002308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משתנים פיזיולוגיים שנקשרו ל-</a:t>
            </a:r>
            <a:r>
              <a:rPr lang="en-US" dirty="0"/>
              <a:t>PTSD</a:t>
            </a:r>
          </a:p>
        </p:txBody>
      </p:sp>
      <p:sp>
        <p:nvSpPr>
          <p:cNvPr id="974851" name="Rectangle 3"/>
          <p:cNvSpPr>
            <a:spLocks noGrp="1" noChangeArrowheads="1"/>
          </p:cNvSpPr>
          <p:nvPr>
            <p:ph idx="1"/>
          </p:nvPr>
        </p:nvSpPr>
        <p:spPr>
          <a:xfrm>
            <a:off x="1108212" y="2996952"/>
            <a:ext cx="6948264" cy="2664296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היפוקמפוס קטן יותר נקשר ל-</a:t>
            </a:r>
            <a:r>
              <a:rPr lang="en-US" dirty="0"/>
              <a:t>PTSD</a:t>
            </a:r>
            <a:r>
              <a:rPr lang="he-IL" dirty="0"/>
              <a:t> ולרמות </a:t>
            </a:r>
            <a:r>
              <a:rPr lang="he-IL" dirty="0" err="1"/>
              <a:t>קורטיזול</a:t>
            </a:r>
            <a:endParaRPr lang="he-IL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נשים שסבלו מהתעללות מינית בילדות ו-</a:t>
            </a:r>
            <a:r>
              <a:rPr lang="en-US" dirty="0"/>
              <a:t>PTSD</a:t>
            </a:r>
            <a:r>
              <a:rPr lang="he-IL" dirty="0"/>
              <a:t> – היפוקמפוס קטן ב-16%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אחראי על זיכרונות אפיזודיים, עם הקשר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מהו כיוון הקשר?</a:t>
            </a:r>
            <a:endParaRPr lang="en-US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851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>
              <a:defRPr/>
            </a:pPr>
            <a:r>
              <a:rPr lang="he-IL" dirty="0"/>
              <a:t>משתנים פיזיולוגיים שנקשרו ל-</a:t>
            </a:r>
            <a:r>
              <a:rPr lang="en-US" dirty="0"/>
              <a:t>PTSD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365" y="2780928"/>
            <a:ext cx="7283152" cy="1512168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היפוקמפוס קטן בקרב חיילים שסובלים מ-</a:t>
            </a:r>
            <a:r>
              <a:rPr lang="en-US" dirty="0"/>
              <a:t>PTSD</a:t>
            </a:r>
            <a:r>
              <a:rPr lang="he-IL" dirty="0"/>
              <a:t> לעומת חיילים בריאים, ומה עם אחיהם התאומים הזהים של כל הנבדקים, אשר אינם חיילים ואינם סובלים מ-</a:t>
            </a:r>
            <a:r>
              <a:rPr lang="en-US" dirty="0"/>
              <a:t>PTSD</a:t>
            </a:r>
            <a:r>
              <a:rPr lang="he-IL" dirty="0"/>
              <a:t>? (</a:t>
            </a:r>
            <a:r>
              <a:rPr lang="en-US" dirty="0"/>
              <a:t>Gilbertson et al., 2002</a:t>
            </a:r>
            <a:r>
              <a:rPr lang="he-IL" dirty="0"/>
              <a:t>)</a:t>
            </a:r>
          </a:p>
        </p:txBody>
      </p:sp>
    </p:spTree>
  </p:cSld>
  <p:clrMapOvr>
    <a:masterClrMapping/>
  </p:clrMapOvr>
  <p:transition spd="slow">
    <p:cover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המהלך של </a:t>
            </a:r>
            <a:r>
              <a:rPr lang="en-US" dirty="0"/>
              <a:t>PTSD</a:t>
            </a:r>
          </a:p>
        </p:txBody>
      </p:sp>
      <p:sp>
        <p:nvSpPr>
          <p:cNvPr id="960515" name="Rectangle 3"/>
          <p:cNvSpPr>
            <a:spLocks noGrp="1" noChangeArrowheads="1"/>
          </p:cNvSpPr>
          <p:nvPr>
            <p:ph idx="1"/>
          </p:nvPr>
        </p:nvSpPr>
        <p:spPr>
          <a:xfrm>
            <a:off x="744817" y="2996952"/>
            <a:ext cx="7662832" cy="3444997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עד לפני כ-30 שנה: הפרעה כרונית, פרוגנוזה שלילית, טיפול לא יעיל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בייחוד לאלו שעברו טראומות חמורות במיוחד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dirty="0"/>
              <a:t>חיילים משוחררים עם עבר של טראומות מרובות (קרב, כליאה, אלימות...): 80%-50% סבלו מ-</a:t>
            </a:r>
            <a:r>
              <a:rPr lang="en-US" dirty="0"/>
              <a:t>PTSD</a:t>
            </a:r>
            <a:r>
              <a:rPr lang="he-IL" dirty="0"/>
              <a:t> כל חייהם</a:t>
            </a:r>
          </a:p>
        </p:txBody>
      </p:sp>
    </p:spTree>
  </p:cSld>
  <p:clrMapOvr>
    <a:masterClrMapping/>
  </p:clrMapOvr>
  <p:transition spd="slow">
    <p:cover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3325" y="404664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טיפול ב-</a:t>
            </a:r>
            <a:r>
              <a:rPr lang="en-US" dirty="0"/>
              <a:t>PTSD</a:t>
            </a:r>
          </a:p>
        </p:txBody>
      </p:sp>
      <p:sp>
        <p:nvSpPr>
          <p:cNvPr id="976899" name="Rectangle 3"/>
          <p:cNvSpPr>
            <a:spLocks noGrp="1" noChangeArrowheads="1"/>
          </p:cNvSpPr>
          <p:nvPr>
            <p:ph idx="1"/>
          </p:nvPr>
        </p:nvSpPr>
        <p:spPr>
          <a:xfrm>
            <a:off x="103649" y="1388626"/>
            <a:ext cx="8568952" cy="5064709"/>
          </a:xfrm>
        </p:spPr>
        <p:txBody>
          <a:bodyPr>
            <a:normAutofit lnSpcReduction="10000"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התקדמות ב-30 שנים האחרונות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טיפולים שנמצאו יעילים: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PE </a:t>
            </a:r>
            <a:r>
              <a:rPr lang="en-US" sz="2400" dirty="0"/>
              <a:t>(Prolonged Exposure; </a:t>
            </a:r>
            <a:r>
              <a:rPr lang="en-US" sz="2400" dirty="0" err="1"/>
              <a:t>Foa</a:t>
            </a:r>
            <a:r>
              <a:rPr lang="en-US" sz="2400" dirty="0"/>
              <a:t> and colleagues)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SIT </a:t>
            </a:r>
            <a:r>
              <a:rPr lang="en-US" sz="2400" dirty="0"/>
              <a:t>(Stress Inoculation Therapy; </a:t>
            </a:r>
            <a:r>
              <a:rPr lang="en-US" sz="2400" dirty="0" err="1"/>
              <a:t>Meichenbaum</a:t>
            </a:r>
            <a:r>
              <a:rPr lang="en-US" sz="2400" dirty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Cognitive Restructuring </a:t>
            </a:r>
            <a:r>
              <a:rPr lang="en-US" sz="2400" dirty="0"/>
              <a:t>(Ehlers and colleagues)</a:t>
            </a:r>
            <a:endParaRPr lang="en-US" sz="2400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Opening Up </a:t>
            </a:r>
            <a:r>
              <a:rPr lang="en-US" sz="2400" dirty="0"/>
              <a:t>(</a:t>
            </a:r>
            <a:r>
              <a:rPr lang="en-US" sz="2400" dirty="0" err="1"/>
              <a:t>Pennebaker</a:t>
            </a:r>
            <a:r>
              <a:rPr lang="en-US" sz="2400" dirty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EMDR </a:t>
            </a:r>
            <a:r>
              <a:rPr lang="en-US" sz="2400" dirty="0"/>
              <a:t>(Eye Movement Desensitization and Reprocessing; Shapiro)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Psychodynamic therapy (trauma-informed) </a:t>
            </a:r>
            <a:r>
              <a:rPr lang="en-US" sz="2000" dirty="0"/>
              <a:t>(e.g., Levi, Bar-Haim, </a:t>
            </a:r>
            <a:r>
              <a:rPr lang="en-US" sz="2000" dirty="0" err="1"/>
              <a:t>Kreiss</a:t>
            </a:r>
            <a:r>
              <a:rPr lang="en-US" sz="2000" dirty="0"/>
              <a:t>, &amp; </a:t>
            </a:r>
            <a:r>
              <a:rPr lang="en-US" sz="2000" dirty="0" err="1"/>
              <a:t>Fruchter</a:t>
            </a:r>
            <a:r>
              <a:rPr lang="en-US" sz="2000" dirty="0"/>
              <a:t>, 2015)</a:t>
            </a:r>
            <a:endParaRPr lang="he-IL" sz="2000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IPT (inter-personal therapy) for PTSD </a:t>
            </a:r>
            <a:r>
              <a:rPr lang="en-US" sz="2000" dirty="0"/>
              <a:t>(Markowitz)</a:t>
            </a:r>
            <a:endParaRPr lang="he-IL" sz="2000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Reconsolidation of traumatic memories – brief treatment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564904"/>
            <a:ext cx="140364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en-US" dirty="0"/>
              <a:t>e.g., “My life is over”</a:t>
            </a:r>
            <a:endParaRPr lang="he-IL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907704" y="3107923"/>
            <a:ext cx="720080" cy="2330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83568" y="3645024"/>
            <a:ext cx="26105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dirty="0"/>
              <a:t>כלומר גם תמיכתי עדיף מכלום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347864" y="3815285"/>
            <a:ext cx="17281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/>
          <p:cNvSpPr/>
          <p:nvPr/>
        </p:nvSpPr>
        <p:spPr>
          <a:xfrm>
            <a:off x="2627784" y="2204864"/>
            <a:ext cx="6044817" cy="432048"/>
          </a:xfrm>
          <a:prstGeom prst="round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6899" grpId="0" uiExpand="1" build="p"/>
      <p:bldP spid="2" grpId="0" animBg="1"/>
      <p:bldP spid="5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חשיפה ממושכת (</a:t>
            </a:r>
            <a:r>
              <a:rPr lang="en-US" dirty="0"/>
              <a:t>PE</a:t>
            </a:r>
            <a:r>
              <a:rPr lang="he-IL" dirty="0"/>
              <a:t>)</a:t>
            </a:r>
            <a:endParaRPr lang="en-US" dirty="0"/>
          </a:p>
        </p:txBody>
      </p:sp>
      <p:sp>
        <p:nvSpPr>
          <p:cNvPr id="985091" name="Rectangle 3"/>
          <p:cNvSpPr>
            <a:spLocks noGrp="1" noChangeArrowheads="1"/>
          </p:cNvSpPr>
          <p:nvPr>
            <p:ph idx="1"/>
          </p:nvPr>
        </p:nvSpPr>
        <p:spPr>
          <a:xfrm>
            <a:off x="888833" y="2636912"/>
            <a:ext cx="7374800" cy="3444997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מבוסס על </a:t>
            </a:r>
            <a:r>
              <a:rPr lang="en-US" dirty="0"/>
              <a:t>Emotional Processing Theory</a:t>
            </a:r>
          </a:p>
          <a:p>
            <a:pPr algn="r" rtl="1" eaLnBrk="1" hangingPunct="1">
              <a:defRPr/>
            </a:pPr>
            <a:r>
              <a:rPr lang="he-IL" dirty="0"/>
              <a:t>פחד מיוצג בזיכרון כמבנה קוגניטיבי-רגשי המאפשר לברוח מסכנה</a:t>
            </a:r>
          </a:p>
          <a:p>
            <a:pPr marL="0" indent="0" algn="r" rtl="1" eaLnBrk="1" hangingPunct="1">
              <a:buNone/>
              <a:defRPr/>
            </a:pPr>
            <a:r>
              <a:rPr lang="he-IL" i="1" dirty="0"/>
              <a:t>כולל:</a:t>
            </a:r>
          </a:p>
          <a:p>
            <a:pPr algn="r" rtl="1" eaLnBrk="1" hangingPunct="1">
              <a:defRPr/>
            </a:pPr>
            <a:r>
              <a:rPr lang="he-IL" dirty="0"/>
              <a:t>ייצוגי הגירוי המפחיד</a:t>
            </a:r>
          </a:p>
          <a:p>
            <a:pPr algn="r" rtl="1" eaLnBrk="1" hangingPunct="1">
              <a:defRPr/>
            </a:pPr>
            <a:r>
              <a:rPr lang="he-IL" dirty="0"/>
              <a:t>תגובות הפחד</a:t>
            </a:r>
          </a:p>
          <a:p>
            <a:pPr algn="r" rtl="1" eaLnBrk="1" hangingPunct="1">
              <a:defRPr/>
            </a:pPr>
            <a:r>
              <a:rPr lang="he-IL" dirty="0"/>
              <a:t>משמעות</a:t>
            </a:r>
            <a:endParaRPr lang="en-US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8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5091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דוגמא למבנה פחד</a:t>
            </a:r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1907705" y="3031094"/>
            <a:ext cx="6187308" cy="3050780"/>
            <a:chOff x="1907705" y="3031094"/>
            <a:chExt cx="6187308" cy="3050780"/>
          </a:xfrm>
        </p:grpSpPr>
        <p:sp>
          <p:nvSpPr>
            <p:cNvPr id="74756" name="Line 4"/>
            <p:cNvSpPr>
              <a:spLocks noChangeShapeType="1"/>
            </p:cNvSpPr>
            <p:nvPr/>
          </p:nvSpPr>
          <p:spPr bwMode="auto">
            <a:xfrm>
              <a:off x="1907705" y="3573017"/>
              <a:ext cx="1008534" cy="28778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  <p:txBody>
            <a:bodyPr anchor="ctr"/>
            <a:lstStyle/>
            <a:p>
              <a:endParaRPr lang="he-IL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097659" y="3031094"/>
              <a:ext cx="99735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dirty="0"/>
                <a:t>דפיקות לב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03848" y="3215760"/>
              <a:ext cx="180020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dirty="0"/>
                <a:t>גברים גבוהים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76056" y="4027650"/>
              <a:ext cx="252028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dirty="0"/>
                <a:t>להיות לבד בחושך בחוץ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596013" y="4428967"/>
              <a:ext cx="129614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dirty="0"/>
                <a:t>לקנות אוכל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41308" y="5208121"/>
              <a:ext cx="899865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dirty="0"/>
                <a:t>אקדח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92080" y="5104250"/>
              <a:ext cx="136815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dirty="0"/>
                <a:t>סמטה חשוכה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427984" y="5712542"/>
              <a:ext cx="5760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dirty="0"/>
                <a:t>אונס</a:t>
              </a:r>
            </a:p>
          </p:txBody>
        </p:sp>
        <p:cxnSp>
          <p:nvCxnSpPr>
            <p:cNvPr id="16" name="Straight Arrow Connector 15"/>
            <p:cNvCxnSpPr>
              <a:cxnSpLocks/>
            </p:cNvCxnSpPr>
            <p:nvPr/>
          </p:nvCxnSpPr>
          <p:spPr>
            <a:xfrm flipV="1">
              <a:off x="4971954" y="5431421"/>
              <a:ext cx="983906" cy="51282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cxnSpLocks/>
              <a:stCxn id="4" idx="0"/>
            </p:cNvCxnSpPr>
            <p:nvPr/>
          </p:nvCxnSpPr>
          <p:spPr>
            <a:xfrm flipV="1">
              <a:off x="6336196" y="3409130"/>
              <a:ext cx="975982" cy="61852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cxnSpLocks/>
            </p:cNvCxnSpPr>
            <p:nvPr/>
          </p:nvCxnSpPr>
          <p:spPr>
            <a:xfrm>
              <a:off x="4289855" y="3577613"/>
              <a:ext cx="992043" cy="45003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cxnSpLocks/>
            </p:cNvCxnSpPr>
            <p:nvPr/>
          </p:nvCxnSpPr>
          <p:spPr>
            <a:xfrm>
              <a:off x="4099149" y="3608177"/>
              <a:ext cx="450026" cy="21043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cxnSpLocks/>
              <a:endCxn id="6" idx="2"/>
            </p:cNvCxnSpPr>
            <p:nvPr/>
          </p:nvCxnSpPr>
          <p:spPr>
            <a:xfrm flipH="1" flipV="1">
              <a:off x="3491241" y="5577453"/>
              <a:ext cx="964426" cy="33479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cxnSpLocks/>
            </p:cNvCxnSpPr>
            <p:nvPr/>
          </p:nvCxnSpPr>
          <p:spPr>
            <a:xfrm flipH="1">
              <a:off x="6516607" y="3332890"/>
              <a:ext cx="1255557" cy="187523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cxnSpLocks/>
            </p:cNvCxnSpPr>
            <p:nvPr/>
          </p:nvCxnSpPr>
          <p:spPr>
            <a:xfrm>
              <a:off x="3576079" y="4699036"/>
              <a:ext cx="860048" cy="109581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cxnSpLocks/>
              <a:endCxn id="8" idx="0"/>
            </p:cNvCxnSpPr>
            <p:nvPr/>
          </p:nvCxnSpPr>
          <p:spPr>
            <a:xfrm>
              <a:off x="5747519" y="4396982"/>
              <a:ext cx="228637" cy="70726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cxnSpLocks/>
              <a:endCxn id="11" idx="0"/>
            </p:cNvCxnSpPr>
            <p:nvPr/>
          </p:nvCxnSpPr>
          <p:spPr>
            <a:xfrm flipH="1">
              <a:off x="4716016" y="4406447"/>
              <a:ext cx="511876" cy="130609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cxnSpLocks/>
            </p:cNvCxnSpPr>
            <p:nvPr/>
          </p:nvCxnSpPr>
          <p:spPr>
            <a:xfrm flipH="1">
              <a:off x="4427984" y="3225225"/>
              <a:ext cx="2704922" cy="17520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cxnSpLocks/>
            </p:cNvCxnSpPr>
            <p:nvPr/>
          </p:nvCxnSpPr>
          <p:spPr>
            <a:xfrm>
              <a:off x="3056452" y="4798299"/>
              <a:ext cx="214207" cy="49061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cover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907160" y="1163049"/>
            <a:ext cx="6798734" cy="1303867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איך </a:t>
            </a:r>
            <a:r>
              <a:rPr lang="en-US" dirty="0"/>
              <a:t>PE</a:t>
            </a:r>
            <a:r>
              <a:rPr lang="he-IL" dirty="0"/>
              <a:t> עובד?</a:t>
            </a:r>
            <a:endParaRPr lang="en-US" dirty="0"/>
          </a:p>
        </p:txBody>
      </p:sp>
      <p:sp>
        <p:nvSpPr>
          <p:cNvPr id="995331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2466916"/>
            <a:ext cx="7200800" cy="3914412"/>
          </a:xfrm>
        </p:spPr>
        <p:txBody>
          <a:bodyPr>
            <a:normAutofit/>
          </a:bodyPr>
          <a:lstStyle/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dirty="0"/>
              <a:t>מבנה פחד נורמלי המייצג איום ממשי , לעומת מבנה </a:t>
            </a:r>
            <a:r>
              <a:rPr lang="he-IL" u="sng" dirty="0"/>
              <a:t>פתולוגי</a:t>
            </a:r>
            <a:r>
              <a:rPr lang="he-IL" dirty="0"/>
              <a:t>: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16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e-IL" dirty="0"/>
              <a:t>אסוציאציות שאינן משקפות את העולם. גירויים לא מזיקים מקושרים בטעות לאיום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000" dirty="0"/>
              <a:t>	(גברים גבוהים – אונס)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e-IL" dirty="0"/>
              <a:t>תגובות של פחד שהטריגר שלהן הוא גורם שאינו מזיק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dirty="0"/>
              <a:t>	</a:t>
            </a:r>
            <a:r>
              <a:rPr lang="he-IL" sz="2000" dirty="0"/>
              <a:t>(גבר גבוה – דפיקות לב)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he-IL" dirty="0"/>
              <a:t>תגובות שמופעלות ב</a:t>
            </a:r>
            <a:r>
              <a:rPr lang="he-IL" u="sng" dirty="0"/>
              <a:t>קלות-יתר</a:t>
            </a:r>
            <a:r>
              <a:rPr lang="he-IL" dirty="0"/>
              <a:t> ולכן מפריעות לתגובה אדפטיבית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dirty="0"/>
              <a:t>	</a:t>
            </a:r>
            <a:r>
              <a:rPr lang="he-IL" sz="2000" dirty="0"/>
              <a:t>(לקוח גבוה מפריע לתפקוד בעבודה)</a:t>
            </a:r>
          </a:p>
        </p:txBody>
      </p:sp>
    </p:spTree>
  </p:cSld>
  <p:clrMapOvr>
    <a:masterClrMapping/>
  </p:clrMapOvr>
  <p:transition spd="slow">
    <p:cover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47668" y="537332"/>
            <a:ext cx="6798734" cy="1303867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איך </a:t>
            </a:r>
            <a:r>
              <a:rPr lang="en-US" dirty="0"/>
              <a:t>PE</a:t>
            </a:r>
            <a:r>
              <a:rPr lang="he-IL" dirty="0"/>
              <a:t> עובד?</a:t>
            </a:r>
            <a:endParaRPr lang="en-US" dirty="0"/>
          </a:p>
        </p:txBody>
      </p:sp>
      <p:sp>
        <p:nvSpPr>
          <p:cNvPr id="1000451" name="Rectangle 3"/>
          <p:cNvSpPr>
            <a:spLocks noGrp="1" noChangeArrowheads="1"/>
          </p:cNvSpPr>
          <p:nvPr>
            <p:ph idx="1"/>
          </p:nvPr>
        </p:nvSpPr>
        <p:spPr>
          <a:xfrm>
            <a:off x="-316870" y="1844824"/>
            <a:ext cx="8363272" cy="2964160"/>
          </a:xfrm>
        </p:spPr>
        <p:txBody>
          <a:bodyPr/>
          <a:lstStyle/>
          <a:p>
            <a:pPr marL="609600" indent="-609600" algn="r" rtl="1" eaLnBrk="1" hangingPunct="1">
              <a:buNone/>
              <a:defRPr/>
            </a:pPr>
            <a:r>
              <a:rPr lang="he-IL" sz="2800" dirty="0"/>
              <a:t>שני תנאים לשינוי מוצלח במבנה פחד </a:t>
            </a:r>
            <a:r>
              <a:rPr lang="he-IL" sz="2000" dirty="0"/>
              <a:t>(</a:t>
            </a:r>
            <a:r>
              <a:rPr lang="en-US" sz="2000" dirty="0" err="1"/>
              <a:t>Foa</a:t>
            </a:r>
            <a:r>
              <a:rPr lang="en-US" sz="2000" dirty="0"/>
              <a:t> &amp; </a:t>
            </a:r>
            <a:r>
              <a:rPr lang="en-US" sz="2000" dirty="0" err="1"/>
              <a:t>Kozak</a:t>
            </a:r>
            <a:r>
              <a:rPr lang="en-US" sz="2000" dirty="0"/>
              <a:t>, 1986</a:t>
            </a:r>
            <a:r>
              <a:rPr lang="he-IL" sz="2000" dirty="0"/>
              <a:t>)</a:t>
            </a:r>
            <a:r>
              <a:rPr lang="he-IL" sz="2800" dirty="0"/>
              <a:t>:</a:t>
            </a:r>
          </a:p>
          <a:p>
            <a:pPr marL="609600" indent="-609600" algn="r" rtl="1" eaLnBrk="1" hangingPunct="1">
              <a:buNone/>
              <a:defRPr/>
            </a:pPr>
            <a:endParaRPr lang="he-IL" sz="2800" dirty="0"/>
          </a:p>
          <a:p>
            <a:pPr marL="514350" indent="-514350" algn="r" rtl="1" eaLnBrk="1" hangingPunct="1">
              <a:buNone/>
              <a:defRPr/>
            </a:pPr>
            <a:r>
              <a:rPr lang="he-IL" dirty="0"/>
              <a:t>1. אקטיבציה שלו (צריך להפעיל את המבנה!)</a:t>
            </a:r>
          </a:p>
          <a:p>
            <a:pPr marL="514350" indent="-514350" algn="r" rtl="1" eaLnBrk="1" hangingPunct="1">
              <a:buNone/>
              <a:defRPr/>
            </a:pPr>
            <a:endParaRPr lang="he-IL" dirty="0"/>
          </a:p>
          <a:p>
            <a:pPr marL="514350" indent="-514350" algn="r" rtl="1" eaLnBrk="1" hangingPunct="1">
              <a:buNone/>
              <a:defRPr/>
            </a:pPr>
            <a:r>
              <a:rPr lang="he-IL" dirty="0"/>
              <a:t>2. מידע חדש זמין שאינו תואם את המבנה הקיים (למידה-מחדש)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43609" y="4807429"/>
            <a:ext cx="699245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32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PE</a:t>
            </a:r>
            <a:r>
              <a:rPr lang="he-IL" sz="32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עובד על-ידי חשיפה מדומיינת או </a:t>
            </a:r>
            <a:r>
              <a:rPr lang="en-US" sz="32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in vivo</a:t>
            </a:r>
            <a:endParaRPr lang="he-IL" sz="32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r" rtl="1"/>
            <a:endParaRPr lang="he-IL" sz="2800" dirty="0"/>
          </a:p>
          <a:p>
            <a:pPr algn="r" rtl="1"/>
            <a:r>
              <a:rPr lang="he-IL" sz="2800" dirty="0"/>
              <a:t>ללא הימנעות ובריחה, וללא דיסוציאציה/ניתוק רגשי</a:t>
            </a:r>
          </a:p>
        </p:txBody>
      </p:sp>
    </p:spTree>
  </p:cSld>
  <p:clrMapOvr>
    <a:masterClrMapping/>
  </p:clrMapOvr>
  <p:transition spd="slow">
    <p:cover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90651" y="908720"/>
            <a:ext cx="6798734" cy="1303867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איך </a:t>
            </a:r>
            <a:r>
              <a:rPr lang="en-US" dirty="0"/>
              <a:t>PE</a:t>
            </a:r>
            <a:r>
              <a:rPr lang="he-IL" dirty="0"/>
              <a:t> עובד?</a:t>
            </a:r>
            <a:endParaRPr lang="en-US" dirty="0"/>
          </a:p>
        </p:txBody>
      </p:sp>
      <p:sp>
        <p:nvSpPr>
          <p:cNvPr id="1000451" name="Rectangle 3"/>
          <p:cNvSpPr>
            <a:spLocks noGrp="1" noChangeArrowheads="1"/>
          </p:cNvSpPr>
          <p:nvPr>
            <p:ph idx="1"/>
          </p:nvPr>
        </p:nvSpPr>
        <p:spPr>
          <a:xfrm>
            <a:off x="1745670" y="2708920"/>
            <a:ext cx="6570746" cy="2088232"/>
          </a:xfrm>
        </p:spPr>
        <p:txBody>
          <a:bodyPr>
            <a:normAutofit fontScale="92500"/>
          </a:bodyPr>
          <a:lstStyle/>
          <a:p>
            <a:pPr algn="r" rtl="1" eaLnBrk="1" hangingPunct="1">
              <a:buFont typeface="Wingdings" panose="05000000000000000000" pitchFamily="2" charset="2"/>
              <a:buChar char="Ø"/>
              <a:defRPr/>
            </a:pPr>
            <a:r>
              <a:rPr lang="he-IL" sz="2800" dirty="0"/>
              <a:t>חשיפה </a:t>
            </a:r>
            <a:r>
              <a:rPr lang="en-US" sz="2800" dirty="0"/>
              <a:t>in vivo</a:t>
            </a:r>
            <a:r>
              <a:rPr lang="he-IL" sz="2800" dirty="0"/>
              <a:t>: למשל להיות בסביבת גברים גבוהים</a:t>
            </a:r>
          </a:p>
          <a:p>
            <a:pPr algn="r" rtl="1" eaLnBrk="1" hangingPunct="1">
              <a:buFont typeface="Wingdings" panose="05000000000000000000" pitchFamily="2" charset="2"/>
              <a:buChar char="Ø"/>
              <a:defRPr/>
            </a:pPr>
            <a:r>
              <a:rPr lang="he-IL" sz="2800" dirty="0"/>
              <a:t>חשיפה מדומיינת: לחיות מחדש את הטראומה ללא ניתוק רגשי (מספר בלשון הווה ועם רגש)</a:t>
            </a:r>
          </a:p>
          <a:p>
            <a:pPr marL="609600" indent="-609600" algn="r" rtl="1" eaLnBrk="1" hangingPunct="1">
              <a:buNone/>
              <a:defRPr/>
            </a:pPr>
            <a:r>
              <a:rPr lang="en-US" sz="2800" dirty="0"/>
              <a:t>	</a:t>
            </a:r>
            <a:r>
              <a:rPr lang="he-IL" sz="2800" dirty="0"/>
              <a:t>חשיפה חוזרת ונשנית - </a:t>
            </a:r>
            <a:r>
              <a:rPr lang="he-IL" sz="2800" dirty="0" err="1"/>
              <a:t>הביטואציה</a:t>
            </a:r>
            <a:endParaRPr lang="he-IL" dirty="0"/>
          </a:p>
        </p:txBody>
      </p:sp>
      <p:sp>
        <p:nvSpPr>
          <p:cNvPr id="3" name="Action Button: Video 2">
            <a:hlinkClick r:id="" action="ppaction://noaction" highlightClick="1"/>
          </p:cNvPr>
          <p:cNvSpPr/>
          <p:nvPr/>
        </p:nvSpPr>
        <p:spPr>
          <a:xfrm>
            <a:off x="5868144" y="5589240"/>
            <a:ext cx="1728192" cy="648072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5868144" y="5521133"/>
            <a:ext cx="196223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2. What is PE?</a:t>
            </a:r>
            <a:endParaRPr lang="he-IL" dirty="0"/>
          </a:p>
        </p:txBody>
      </p:sp>
      <p:sp>
        <p:nvSpPr>
          <p:cNvPr id="8" name="Action Button: Video 7">
            <a:hlinkClick r:id="" action="ppaction://noaction" highlightClick="1"/>
          </p:cNvPr>
          <p:cNvSpPr/>
          <p:nvPr/>
        </p:nvSpPr>
        <p:spPr>
          <a:xfrm>
            <a:off x="2627784" y="5585339"/>
            <a:ext cx="1728192" cy="648072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2627784" y="5517232"/>
            <a:ext cx="196223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1. PE – demonstration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50342382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451" grpId="0" uiExpand="1" build="p"/>
      <p:bldP spid="3" grpId="0" animBg="1"/>
      <p:bldP spid="4" grpId="0"/>
      <p:bldP spid="8" grpId="0" animBg="1"/>
      <p:bldP spid="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מבנה הפחד הפתולוגי</a:t>
            </a:r>
            <a:br>
              <a:rPr lang="he-IL" dirty="0"/>
            </a:br>
            <a:r>
              <a:rPr lang="he-IL" sz="3200" dirty="0"/>
              <a:t>לפני ואחרי </a:t>
            </a:r>
            <a:r>
              <a:rPr lang="en-US" sz="3200" dirty="0"/>
              <a:t>PE</a:t>
            </a:r>
            <a:endParaRPr lang="en-US" dirty="0"/>
          </a:p>
        </p:txBody>
      </p:sp>
      <p:sp>
        <p:nvSpPr>
          <p:cNvPr id="47" name="Line 4"/>
          <p:cNvSpPr>
            <a:spLocks noChangeShapeType="1"/>
          </p:cNvSpPr>
          <p:nvPr/>
        </p:nvSpPr>
        <p:spPr bwMode="auto">
          <a:xfrm>
            <a:off x="1907705" y="3573017"/>
            <a:ext cx="1008534" cy="287784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he-IL"/>
          </a:p>
        </p:txBody>
      </p:sp>
      <p:sp>
        <p:nvSpPr>
          <p:cNvPr id="49" name="TextBox 48"/>
          <p:cNvSpPr txBox="1"/>
          <p:nvPr/>
        </p:nvSpPr>
        <p:spPr>
          <a:xfrm>
            <a:off x="3203848" y="3215760"/>
            <a:ext cx="1800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גברים גבוהים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76056" y="4027650"/>
            <a:ext cx="25202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להיות לבד בחושך בחוץ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596013" y="4428967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לקנות אוכל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041308" y="5208121"/>
            <a:ext cx="89986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אקדח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292080" y="5104250"/>
            <a:ext cx="13681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סמטה חשוכה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27984" y="5712542"/>
            <a:ext cx="5760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אונס</a:t>
            </a:r>
          </a:p>
        </p:txBody>
      </p:sp>
      <p:cxnSp>
        <p:nvCxnSpPr>
          <p:cNvPr id="55" name="Straight Arrow Connector 54"/>
          <p:cNvCxnSpPr>
            <a:cxnSpLocks/>
          </p:cNvCxnSpPr>
          <p:nvPr/>
        </p:nvCxnSpPr>
        <p:spPr>
          <a:xfrm flipV="1">
            <a:off x="4971954" y="5431421"/>
            <a:ext cx="983906" cy="51282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cxnSpLocks/>
          </p:cNvCxnSpPr>
          <p:nvPr/>
        </p:nvCxnSpPr>
        <p:spPr>
          <a:xfrm>
            <a:off x="4289855" y="3577613"/>
            <a:ext cx="992043" cy="45003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cxnSpLocks/>
          </p:cNvCxnSpPr>
          <p:nvPr/>
        </p:nvCxnSpPr>
        <p:spPr>
          <a:xfrm>
            <a:off x="4099149" y="3608177"/>
            <a:ext cx="450026" cy="210436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cxnSpLocks/>
            <a:endCxn id="52" idx="2"/>
          </p:cNvCxnSpPr>
          <p:nvPr/>
        </p:nvCxnSpPr>
        <p:spPr>
          <a:xfrm flipH="1" flipV="1">
            <a:off x="3491241" y="5577453"/>
            <a:ext cx="964426" cy="33479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cxnSpLocks/>
          </p:cNvCxnSpPr>
          <p:nvPr/>
        </p:nvCxnSpPr>
        <p:spPr>
          <a:xfrm>
            <a:off x="3576079" y="4699036"/>
            <a:ext cx="860048" cy="109581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cxnSpLocks/>
            <a:endCxn id="53" idx="0"/>
          </p:cNvCxnSpPr>
          <p:nvPr/>
        </p:nvCxnSpPr>
        <p:spPr>
          <a:xfrm>
            <a:off x="5747519" y="4396982"/>
            <a:ext cx="228637" cy="70726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cxnSpLocks/>
            <a:endCxn id="54" idx="0"/>
          </p:cNvCxnSpPr>
          <p:nvPr/>
        </p:nvCxnSpPr>
        <p:spPr>
          <a:xfrm flipH="1">
            <a:off x="4716016" y="4406447"/>
            <a:ext cx="511876" cy="130609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cxnSpLocks/>
          </p:cNvCxnSpPr>
          <p:nvPr/>
        </p:nvCxnSpPr>
        <p:spPr>
          <a:xfrm>
            <a:off x="3056452" y="4798299"/>
            <a:ext cx="214207" cy="49061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09055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6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dirty="0"/>
              <a:t>Prolonged Exposure (PE)</a:t>
            </a:r>
            <a:br>
              <a:rPr lang="en-US" dirty="0"/>
            </a:br>
            <a:r>
              <a:rPr lang="he-IL" dirty="0"/>
              <a:t>מחקרי יעילות</a:t>
            </a:r>
            <a:endParaRPr lang="en-US" dirty="0"/>
          </a:p>
        </p:txBody>
      </p:sp>
      <p:sp>
        <p:nvSpPr>
          <p:cNvPr id="978947" name="Rectangle 3"/>
          <p:cNvSpPr>
            <a:spLocks noGrp="1" noChangeArrowheads="1"/>
          </p:cNvSpPr>
          <p:nvPr>
            <p:ph idx="1"/>
          </p:nvPr>
        </p:nvSpPr>
        <p:spPr>
          <a:xfrm>
            <a:off x="1547664" y="2564904"/>
            <a:ext cx="6989576" cy="41148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45 נפגעות אונס שסובלות מ-</a:t>
            </a:r>
            <a:r>
              <a:rPr lang="en-US" dirty="0"/>
              <a:t>PTSD</a:t>
            </a:r>
          </a:p>
          <a:p>
            <a:pPr algn="r" rtl="1" eaLnBrk="1" hangingPunct="1">
              <a:defRPr/>
            </a:pPr>
            <a:r>
              <a:rPr lang="he-IL" dirty="0"/>
              <a:t>9 פגישות: </a:t>
            </a:r>
            <a:r>
              <a:rPr lang="en-US" dirty="0"/>
              <a:t>PE</a:t>
            </a:r>
            <a:r>
              <a:rPr lang="he-IL" dirty="0"/>
              <a:t>, </a:t>
            </a:r>
            <a:r>
              <a:rPr lang="en-US" dirty="0"/>
              <a:t>SIT</a:t>
            </a:r>
            <a:r>
              <a:rPr lang="he-IL" dirty="0"/>
              <a:t> (שכלל </a:t>
            </a:r>
            <a:r>
              <a:rPr lang="he-IL" dirty="0" err="1"/>
              <a:t>הרפייה</a:t>
            </a:r>
            <a:r>
              <a:rPr lang="he-IL" dirty="0"/>
              <a:t>, התערבויות </a:t>
            </a:r>
            <a:r>
              <a:rPr lang="he-IL" dirty="0" err="1"/>
              <a:t>קוג</a:t>
            </a:r>
            <a:r>
              <a:rPr lang="he-IL" dirty="0"/>
              <a:t>', פתרון בעיות, ויסות רגשי) או ייעוץ תמיכתי (ביקורת)</a:t>
            </a:r>
          </a:p>
          <a:p>
            <a:pPr algn="r" rtl="1" eaLnBrk="1" hangingPunct="1">
              <a:defRPr/>
            </a:pPr>
            <a:r>
              <a:rPr lang="he-IL" dirty="0"/>
              <a:t>כל 3 הקבוצות השתפרו, אך בייחוד </a:t>
            </a:r>
            <a:r>
              <a:rPr lang="en-US" dirty="0"/>
              <a:t>PE</a:t>
            </a:r>
            <a:r>
              <a:rPr lang="he-IL" dirty="0"/>
              <a:t>,</a:t>
            </a:r>
            <a:r>
              <a:rPr lang="en-US" dirty="0"/>
              <a:t>SIT</a:t>
            </a: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מעקב לאחר שנה – שמירה על הישגים (תמיכתי, </a:t>
            </a:r>
            <a:r>
              <a:rPr lang="en-US" dirty="0"/>
              <a:t>SIT</a:t>
            </a:r>
            <a:r>
              <a:rPr lang="he-IL" dirty="0"/>
              <a:t>) לעומת המשך שיפור (</a:t>
            </a:r>
            <a:r>
              <a:rPr lang="en-US" dirty="0"/>
              <a:t>PE</a:t>
            </a:r>
            <a:r>
              <a:rPr lang="he-IL" dirty="0"/>
              <a:t>)!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5661248"/>
            <a:ext cx="77048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/>
              <a:t>(</a:t>
            </a:r>
            <a:r>
              <a:rPr lang="en-US" sz="2000" dirty="0" err="1"/>
              <a:t>Foa</a:t>
            </a:r>
            <a:r>
              <a:rPr lang="en-US" sz="2000" dirty="0"/>
              <a:t>, </a:t>
            </a:r>
            <a:r>
              <a:rPr lang="en-US" sz="2000" dirty="0" err="1"/>
              <a:t>Rothbaum</a:t>
            </a:r>
            <a:r>
              <a:rPr lang="en-US" sz="2000" dirty="0"/>
              <a:t>, Riggs, &amp; Murdock, 1991)</a:t>
            </a:r>
            <a:endParaRPr lang="he-IL" sz="2000" dirty="0"/>
          </a:p>
        </p:txBody>
      </p:sp>
    </p:spTree>
  </p:cSld>
  <p:clrMapOvr>
    <a:masterClrMapping/>
  </p:clrMapOvr>
  <p:transition spd="slow">
    <p:cover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יעילות </a:t>
            </a:r>
            <a:r>
              <a:rPr lang="en-US" dirty="0"/>
              <a:t>PE</a:t>
            </a:r>
          </a:p>
        </p:txBody>
      </p:sp>
      <p:sp>
        <p:nvSpPr>
          <p:cNvPr id="983043" name="Rectangle 3"/>
          <p:cNvSpPr>
            <a:spLocks noGrp="1" noChangeArrowheads="1"/>
          </p:cNvSpPr>
          <p:nvPr>
            <p:ph idx="1"/>
          </p:nvPr>
        </p:nvSpPr>
        <p:spPr>
          <a:xfrm>
            <a:off x="1691679" y="2490135"/>
            <a:ext cx="6283921" cy="3444997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96 נפגעות תקיפה (מינית/לא מינית) עם </a:t>
            </a:r>
            <a:r>
              <a:rPr lang="en-US" dirty="0"/>
              <a:t>PTSD</a:t>
            </a: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9 מפגשים של שעה וחצי</a:t>
            </a:r>
          </a:p>
          <a:p>
            <a:pPr algn="r" rtl="1" eaLnBrk="1" hangingPunct="1">
              <a:defRPr/>
            </a:pPr>
            <a:r>
              <a:rPr lang="en-US" dirty="0"/>
              <a:t>PE</a:t>
            </a:r>
            <a:r>
              <a:rPr lang="he-IL" dirty="0"/>
              <a:t>, </a:t>
            </a:r>
            <a:r>
              <a:rPr lang="en-US" dirty="0"/>
              <a:t>SIT</a:t>
            </a:r>
            <a:r>
              <a:rPr lang="he-IL" dirty="0"/>
              <a:t>, או שילוב</a:t>
            </a:r>
          </a:p>
          <a:p>
            <a:pPr algn="r" rtl="1" eaLnBrk="1" hangingPunct="1">
              <a:defRPr/>
            </a:pPr>
            <a:r>
              <a:rPr lang="he-IL" dirty="0"/>
              <a:t>בתום תקופת הטיפול, 65-68% בכל הקבוצות כבר לא עמדו בקריטריונים ל-</a:t>
            </a:r>
            <a:r>
              <a:rPr lang="en-US" dirty="0"/>
              <a:t>PTSD</a:t>
            </a: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ההישגים נשמרו במעקב לאחר שנה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5661248"/>
            <a:ext cx="77048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/>
              <a:t>(</a:t>
            </a:r>
            <a:r>
              <a:rPr lang="en-US" sz="2000" dirty="0" err="1"/>
              <a:t>Foa</a:t>
            </a:r>
            <a:r>
              <a:rPr lang="en-US" sz="2000" dirty="0"/>
              <a:t> et al., 1999)</a:t>
            </a:r>
            <a:endParaRPr lang="he-IL" sz="2000" dirty="0"/>
          </a:p>
        </p:txBody>
      </p:sp>
    </p:spTree>
  </p:cSld>
  <p:clrMapOvr>
    <a:masterClrMapping/>
  </p:clrMapOvr>
  <p:transition spd="slow">
    <p:cover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יעילות </a:t>
            </a:r>
            <a:r>
              <a:rPr lang="en-US" dirty="0"/>
              <a:t>PE</a:t>
            </a:r>
          </a:p>
        </p:txBody>
      </p:sp>
      <p:sp>
        <p:nvSpPr>
          <p:cNvPr id="98713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490135"/>
            <a:ext cx="7364041" cy="4035209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171 נשים עם </a:t>
            </a:r>
            <a:r>
              <a:rPr lang="en-US" dirty="0"/>
              <a:t>PTSD</a:t>
            </a:r>
            <a:r>
              <a:rPr lang="he-IL" dirty="0"/>
              <a:t> עקב אונס, תקיפה לא מינית, או התעללות מינית בילדות.</a:t>
            </a:r>
          </a:p>
          <a:p>
            <a:pPr algn="r" rtl="1" eaLnBrk="1" hangingPunct="1">
              <a:defRPr/>
            </a:pPr>
            <a:r>
              <a:rPr lang="he-IL" dirty="0"/>
              <a:t>קבוצת </a:t>
            </a:r>
            <a:r>
              <a:rPr lang="en-US" dirty="0"/>
              <a:t>PE</a:t>
            </a:r>
            <a:r>
              <a:rPr lang="he-IL" dirty="0"/>
              <a:t> (התנהגותי), קבוצת </a:t>
            </a:r>
            <a:r>
              <a:rPr lang="en-US" dirty="0"/>
              <a:t>PE/CR</a:t>
            </a:r>
            <a:r>
              <a:rPr lang="he-IL" dirty="0"/>
              <a:t> (קוגניטיבי-התנהגותי), וקבוצת ביקורת</a:t>
            </a:r>
            <a:endParaRPr lang="en-US" dirty="0"/>
          </a:p>
          <a:p>
            <a:pPr algn="r" rtl="1" eaLnBrk="1" hangingPunct="1">
              <a:defRPr/>
            </a:pPr>
            <a:r>
              <a:rPr lang="he-IL" dirty="0"/>
              <a:t>הפחתה משמעותית בסימפטומים בשתי הקבוצות</a:t>
            </a:r>
          </a:p>
          <a:p>
            <a:pPr algn="r" rtl="1" eaLnBrk="1" hangingPunct="1">
              <a:defRPr/>
            </a:pPr>
            <a:r>
              <a:rPr lang="he-IL" dirty="0"/>
              <a:t>אין הבדל גם במעקב אחרי שנה!</a:t>
            </a:r>
          </a:p>
          <a:p>
            <a:pPr algn="r" rtl="1" eaLnBrk="1" hangingPunct="1">
              <a:defRPr/>
            </a:pPr>
            <a:r>
              <a:rPr lang="he-IL" dirty="0"/>
              <a:t>מסקנות חשובות...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5661248"/>
            <a:ext cx="77048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/>
              <a:t>(</a:t>
            </a:r>
            <a:r>
              <a:rPr lang="en-US" sz="2000" dirty="0" err="1"/>
              <a:t>Foa</a:t>
            </a:r>
            <a:r>
              <a:rPr lang="en-US" sz="2000" dirty="0"/>
              <a:t> et al., 2005)</a:t>
            </a:r>
            <a:endParaRPr lang="he-IL" sz="2000" dirty="0"/>
          </a:p>
        </p:txBody>
      </p:sp>
    </p:spTree>
  </p:cSld>
  <p:clrMapOvr>
    <a:masterClrMapping/>
  </p:clrMapOvr>
  <p:transition spd="slow">
    <p:cover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יעילות </a:t>
            </a:r>
            <a:r>
              <a:rPr lang="en-US" dirty="0"/>
              <a:t>PE</a:t>
            </a:r>
          </a:p>
        </p:txBody>
      </p:sp>
      <p:sp>
        <p:nvSpPr>
          <p:cNvPr id="98713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490135"/>
            <a:ext cx="7364041" cy="2451033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ייתכן כי </a:t>
            </a:r>
            <a:r>
              <a:rPr lang="he-IL" dirty="0" err="1"/>
              <a:t>הביטואציה</a:t>
            </a:r>
            <a:r>
              <a:rPr lang="he-IL" dirty="0"/>
              <a:t> היא הרכיב הפעיל החשוב</a:t>
            </a:r>
          </a:p>
          <a:p>
            <a:pPr algn="r" rtl="1" eaLnBrk="1" hangingPunct="1">
              <a:defRPr/>
            </a:pPr>
            <a:r>
              <a:rPr lang="he-IL" dirty="0"/>
              <a:t>או ששינוי </a:t>
            </a:r>
            <a:r>
              <a:rPr lang="he-IL" dirty="0" err="1"/>
              <a:t>קוג</a:t>
            </a:r>
            <a:r>
              <a:rPr lang="he-IL" dirty="0"/>
              <a:t>' מתרחש ספונטנית ב-</a:t>
            </a:r>
            <a:r>
              <a:rPr lang="en-US" dirty="0"/>
              <a:t>PE</a:t>
            </a: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ייתכן גם כי דיבור פרשני מרחיק ומנתק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5661248"/>
            <a:ext cx="77048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/>
              <a:t>(</a:t>
            </a:r>
            <a:r>
              <a:rPr lang="en-US" sz="2000" dirty="0" err="1"/>
              <a:t>Foa</a:t>
            </a:r>
            <a:r>
              <a:rPr lang="en-US" sz="2000" dirty="0"/>
              <a:t> et al., 2005)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919250654"/>
      </p:ext>
    </p:extLst>
  </p:cSld>
  <p:clrMapOvr>
    <a:masterClrMapping/>
  </p:clrMapOvr>
  <p:transition spd="slow">
    <p:cover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915337"/>
            <a:ext cx="6211912" cy="1303867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dirty="0"/>
              <a:t>ההנחה הרווחת היא שצריך חשיפה ב-</a:t>
            </a:r>
            <a:r>
              <a:rPr lang="en-US" dirty="0"/>
              <a:t>PTSD</a:t>
            </a:r>
          </a:p>
        </p:txBody>
      </p:sp>
      <p:sp>
        <p:nvSpPr>
          <p:cNvPr id="987139" name="Rectangle 3"/>
          <p:cNvSpPr>
            <a:spLocks noGrp="1" noChangeArrowheads="1"/>
          </p:cNvSpPr>
          <p:nvPr>
            <p:ph idx="1"/>
          </p:nvPr>
        </p:nvSpPr>
        <p:spPr>
          <a:xfrm>
            <a:off x="1979711" y="2816932"/>
            <a:ext cx="5995889" cy="122413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אך ב-2015 למשל יצא מאמר שהראה כי </a:t>
            </a:r>
            <a:r>
              <a:rPr lang="en-US" dirty="0"/>
              <a:t>IPT</a:t>
            </a:r>
            <a:r>
              <a:rPr lang="he-IL" dirty="0"/>
              <a:t> שתפור ל-</a:t>
            </a:r>
            <a:r>
              <a:rPr lang="en-US" dirty="0"/>
              <a:t>PTSD</a:t>
            </a:r>
            <a:r>
              <a:rPr lang="he-IL" dirty="0"/>
              <a:t> היה יעיל באותה מידה כמו חשיפה!</a:t>
            </a:r>
            <a:endParaRPr lang="en-US" dirty="0"/>
          </a:p>
        </p:txBody>
      </p:sp>
      <p:sp>
        <p:nvSpPr>
          <p:cNvPr id="4" name="TextBox 1"/>
          <p:cNvSpPr txBox="1"/>
          <p:nvPr/>
        </p:nvSpPr>
        <p:spPr>
          <a:xfrm>
            <a:off x="1331640" y="3841013"/>
            <a:ext cx="25922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(Markowitz et al., 2015)</a:t>
            </a:r>
            <a:endParaRPr lang="he-IL" sz="20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D7BA8F5-73B8-411D-86CB-C3FD529358C5}"/>
              </a:ext>
            </a:extLst>
          </p:cNvPr>
          <p:cNvSpPr txBox="1">
            <a:spLocks noChangeArrowheads="1"/>
          </p:cNvSpPr>
          <p:nvPr/>
        </p:nvSpPr>
        <p:spPr>
          <a:xfrm>
            <a:off x="1676574" y="4777728"/>
            <a:ext cx="6386140" cy="9749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e-IL" dirty="0"/>
              <a:t>גם רה-קונסולידציה איננה מבוססת על חשיפה + הכחדה </a:t>
            </a:r>
            <a:r>
              <a:rPr lang="he-IL" sz="2000" dirty="0"/>
              <a:t>(למשל </a:t>
            </a:r>
            <a:r>
              <a:rPr lang="en-US" sz="2000" dirty="0"/>
              <a:t>Gray, </a:t>
            </a:r>
            <a:r>
              <a:rPr lang="en-US" sz="2000" dirty="0" err="1"/>
              <a:t>Budden</a:t>
            </a:r>
            <a:r>
              <a:rPr lang="en-US" sz="2000" dirty="0"/>
              <a:t>-Potts, &amp; Bourke, 2017</a:t>
            </a:r>
            <a:r>
              <a:rPr lang="he-IL" sz="2000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870414"/>
      </p:ext>
    </p:extLst>
  </p:cSld>
  <p:clrMapOvr>
    <a:masterClrMapping/>
  </p:clrMapOvr>
  <p:transition spd="slow">
    <p:cover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29254</TotalTime>
  <Words>3204</Words>
  <Application>Microsoft Office PowerPoint</Application>
  <PresentationFormat>On-screen Show (4:3)</PresentationFormat>
  <Paragraphs>477</Paragraphs>
  <Slides>66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3" baseType="lpstr">
      <vt:lpstr>Arial</vt:lpstr>
      <vt:lpstr>Brush Script MT</vt:lpstr>
      <vt:lpstr>Garamond</vt:lpstr>
      <vt:lpstr>Guttman Mantova-Decor</vt:lpstr>
      <vt:lpstr>Rod</vt:lpstr>
      <vt:lpstr>Wingdings</vt:lpstr>
      <vt:lpstr>Organic</vt:lpstr>
      <vt:lpstr>פסיכולוגיה אבנורמלית</vt:lpstr>
      <vt:lpstr>PowerPoint Presentation</vt:lpstr>
      <vt:lpstr>הפרעת דחק פוסט-טראומטית Post-traumatic stress disorder (PTSD)</vt:lpstr>
      <vt:lpstr>הפרעת דחק פוסט-טראומטית Post-traumatic stress disorder (PTSD)</vt:lpstr>
      <vt:lpstr>היסטוריית ההשפעה של לחץ טראומטי – היסטריה (Hysteria)</vt:lpstr>
      <vt:lpstr>היסטוריית ההשפעה של לחץ טראומטי – היסטריה (Hysteria)</vt:lpstr>
      <vt:lpstr>הבדלים אינדיווידואליים בתגובה לטראומה</vt:lpstr>
      <vt:lpstr>היסטריה וטראומה מינית</vt:lpstr>
      <vt:lpstr>היסטריה וטראומה מינית</vt:lpstr>
      <vt:lpstr>היסטריה וטראומה מינית</vt:lpstr>
      <vt:lpstr>היסטריה וטראומה מינית</vt:lpstr>
      <vt:lpstr>לחץ טראומטי ממלחמה</vt:lpstr>
      <vt:lpstr>לחץ טראומטי ממלחמה</vt:lpstr>
      <vt:lpstr>לחץ טראומטי ממלחמה</vt:lpstr>
      <vt:lpstr>לחץ טראומטי ממלחמה</vt:lpstr>
      <vt:lpstr>לחץ טראומטי ממלחמה</vt:lpstr>
      <vt:lpstr>אבל נחזור רגע אחורה</vt:lpstr>
      <vt:lpstr>אלימות מינית כנגד נשים ולחץ טראומטי</vt:lpstr>
      <vt:lpstr>אלימות מינית כנגד נשים ולחץ טראומטי</vt:lpstr>
      <vt:lpstr>Post-Traumatic Stress Disorder</vt:lpstr>
      <vt:lpstr>אז מה זה Post-Traumatic Stress Disorder ?</vt:lpstr>
      <vt:lpstr>קריטריון A: הגדרת אירוע טראומטי</vt:lpstr>
      <vt:lpstr>קריטריון A: הגדרת אירוע טראומטי</vt:lpstr>
      <vt:lpstr>קריטריון A: הגדרת אירוע טראומטי</vt:lpstr>
      <vt:lpstr>קריטריון A: הגדרת אירוע טראומטי</vt:lpstr>
      <vt:lpstr>קריטריון A: הגדרת אירוע טראומטי</vt:lpstr>
      <vt:lpstr>דוגמאות לאירועים טראומטיים</vt:lpstr>
      <vt:lpstr>קטגוריות של סימפטומים</vt:lpstr>
      <vt:lpstr>קריטריון B: חודרנות (חוויה מחדש)</vt:lpstr>
      <vt:lpstr>קריטריון C: הימנעות</vt:lpstr>
      <vt:lpstr>קריטריון D: שינויים שליליים בקוגניציות ומצב-רוח</vt:lpstr>
      <vt:lpstr>קריטריון E: שינויים בעוררות או בתגובתיות</vt:lpstr>
      <vt:lpstr>קריטריונים נוספים</vt:lpstr>
      <vt:lpstr>שכיחות באוכלוסייה: ארה"ב</vt:lpstr>
      <vt:lpstr>שכיחות באוכלוסייה: אירופה ועוד מדינות בעולם</vt:lpstr>
      <vt:lpstr>שכיחות באוכלוסייה: ישראל</vt:lpstr>
      <vt:lpstr>ניצולי שואה</vt:lpstr>
      <vt:lpstr>ניצולי שואה</vt:lpstr>
      <vt:lpstr>ניצולי שואה</vt:lpstr>
      <vt:lpstr>אונס</vt:lpstr>
      <vt:lpstr>מחלות רפואיות</vt:lpstr>
      <vt:lpstr>המהלך של PTSD</vt:lpstr>
      <vt:lpstr>מנבאים ל-PTSD</vt:lpstr>
      <vt:lpstr>מנבאים ל-PTSD</vt:lpstr>
      <vt:lpstr>מנבאים ל-PTSD</vt:lpstr>
      <vt:lpstr>מנבאים ל-PTSD</vt:lpstr>
      <vt:lpstr>מנבאים ל-PTSD</vt:lpstr>
      <vt:lpstr>גורמי חוסן פסיכולוגיים/סביבתיים</vt:lpstr>
      <vt:lpstr>גורמי חוסן פסיכולוגיים/סביבתיים</vt:lpstr>
      <vt:lpstr>גורמי חוסן פסיכולוגיים/סביבתיים</vt:lpstr>
      <vt:lpstr>משתנים פיזיולוגיים שנקשרו ל-PTSD</vt:lpstr>
      <vt:lpstr>משתנים פיזיולוגיים שנקשרו ל-PTSD</vt:lpstr>
      <vt:lpstr>משתנים פיזיולוגיים שנקשרו ל-PTSD</vt:lpstr>
      <vt:lpstr>המהלך של PTSD</vt:lpstr>
      <vt:lpstr>טיפול ב-PTSD</vt:lpstr>
      <vt:lpstr>חשיפה ממושכת (PE)</vt:lpstr>
      <vt:lpstr>דוגמא למבנה פחד</vt:lpstr>
      <vt:lpstr>איך PE עובד?</vt:lpstr>
      <vt:lpstr>איך PE עובד?</vt:lpstr>
      <vt:lpstr>איך PE עובד?</vt:lpstr>
      <vt:lpstr>מבנה הפחד הפתולוגי לפני ואחרי PE</vt:lpstr>
      <vt:lpstr>Prolonged Exposure (PE) מחקרי יעילות</vt:lpstr>
      <vt:lpstr>יעילות PE</vt:lpstr>
      <vt:lpstr>יעילות PE</vt:lpstr>
      <vt:lpstr>יעילות PE</vt:lpstr>
      <vt:lpstr>ההנחה הרווחת היא שצריך חשיפה ב-PTSD</vt:lpstr>
    </vt:vector>
  </TitlesOfParts>
  <Company>Ben-Gurion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Psychology</dc:title>
  <dc:creator>Gary Diamond</dc:creator>
  <cp:lastModifiedBy>נירית סופר- דודק</cp:lastModifiedBy>
  <cp:revision>1074</cp:revision>
  <dcterms:created xsi:type="dcterms:W3CDTF">2008-01-20T14:16:09Z</dcterms:created>
  <dcterms:modified xsi:type="dcterms:W3CDTF">2024-05-26T08:58:41Z</dcterms:modified>
</cp:coreProperties>
</file>