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 id="2147483872" r:id="rId2"/>
  </p:sldMasterIdLst>
  <p:notesMasterIdLst>
    <p:notesMasterId r:id="rId22"/>
  </p:notesMasterIdLst>
  <p:handoutMasterIdLst>
    <p:handoutMasterId r:id="rId23"/>
  </p:handoutMasterIdLst>
  <p:sldIdLst>
    <p:sldId id="341" r:id="rId3"/>
    <p:sldId id="281" r:id="rId4"/>
    <p:sldId id="354" r:id="rId5"/>
    <p:sldId id="340" r:id="rId6"/>
    <p:sldId id="284" r:id="rId7"/>
    <p:sldId id="339" r:id="rId8"/>
    <p:sldId id="325" r:id="rId9"/>
    <p:sldId id="337" r:id="rId10"/>
    <p:sldId id="342" r:id="rId11"/>
    <p:sldId id="343" r:id="rId12"/>
    <p:sldId id="344" r:id="rId13"/>
    <p:sldId id="345" r:id="rId14"/>
    <p:sldId id="353" r:id="rId15"/>
    <p:sldId id="347" r:id="rId16"/>
    <p:sldId id="348" r:id="rId17"/>
    <p:sldId id="349" r:id="rId18"/>
    <p:sldId id="352" r:id="rId19"/>
    <p:sldId id="350" r:id="rId20"/>
    <p:sldId id="351" r:id="rId21"/>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341"/>
            <p14:sldId id="281"/>
            <p14:sldId id="354"/>
            <p14:sldId id="340"/>
            <p14:sldId id="284"/>
            <p14:sldId id="339"/>
            <p14:sldId id="325"/>
            <p14:sldId id="337"/>
            <p14:sldId id="342"/>
            <p14:sldId id="343"/>
            <p14:sldId id="344"/>
            <p14:sldId id="345"/>
            <p14:sldId id="353"/>
            <p14:sldId id="347"/>
            <p14:sldId id="348"/>
            <p14:sldId id="349"/>
            <p14:sldId id="352"/>
            <p14:sldId id="350"/>
            <p14:sldId id="35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3"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C586E"/>
    <a:srgbClr val="F0F2D7"/>
    <a:srgbClr val="9B6A83"/>
    <a:srgbClr val="916159"/>
    <a:srgbClr val="D5AE8A"/>
    <a:srgbClr val="D4BD8B"/>
    <a:srgbClr val="9A8065"/>
    <a:srgbClr val="BCA862"/>
    <a:srgbClr val="87A0B8"/>
    <a:srgbClr val="7B8F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1" autoAdjust="0"/>
    <p:restoredTop sz="94660"/>
  </p:normalViewPr>
  <p:slideViewPr>
    <p:cSldViewPr snapToGrid="0">
      <p:cViewPr varScale="1">
        <p:scale>
          <a:sx n="68" d="100"/>
          <a:sy n="68" d="100"/>
        </p:scale>
        <p:origin x="428" y="48"/>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4BF82F-23C6-4744-9C7E-210CB4326180}" type="doc">
      <dgm:prSet loTypeId="urn:microsoft.com/office/officeart/2009/3/layout/StepUpProcess" loCatId="process" qsTypeId="urn:microsoft.com/office/officeart/2005/8/quickstyle/simple1" qsCatId="simple" csTypeId="urn:microsoft.com/office/officeart/2005/8/colors/accent1_2" csCatId="accent1" phldr="1"/>
      <dgm:spPr/>
    </dgm:pt>
    <dgm:pt modelId="{0A4B6E4F-69A5-43B3-8921-D8E3FD034BD7}">
      <dgm:prSet phldrT="[Text]"/>
      <dgm:spPr/>
      <dgm:t>
        <a:bodyPr/>
        <a:lstStyle/>
        <a:p>
          <a:pPr rtl="1"/>
          <a:r>
            <a:rPr lang="he-IL" b="1" dirty="0"/>
            <a:t>שילוח המלווים</a:t>
          </a:r>
          <a:endParaRPr lang="en-US" b="1" dirty="0"/>
        </a:p>
      </dgm:t>
    </dgm:pt>
    <dgm:pt modelId="{132C872A-951E-410C-81E2-FF0D5637BE6B}" type="parTrans" cxnId="{EB5DC97B-6AB2-472E-844B-945C804C4DDA}">
      <dgm:prSet/>
      <dgm:spPr/>
      <dgm:t>
        <a:bodyPr/>
        <a:lstStyle/>
        <a:p>
          <a:endParaRPr lang="en-US"/>
        </a:p>
      </dgm:t>
    </dgm:pt>
    <dgm:pt modelId="{4AB94F81-2067-4D29-A549-E0D7304EC054}" type="sibTrans" cxnId="{EB5DC97B-6AB2-472E-844B-945C804C4DDA}">
      <dgm:prSet/>
      <dgm:spPr/>
      <dgm:t>
        <a:bodyPr/>
        <a:lstStyle/>
        <a:p>
          <a:endParaRPr lang="en-US"/>
        </a:p>
      </dgm:t>
    </dgm:pt>
    <dgm:pt modelId="{0EC79BC4-B909-4B77-A348-B03390C6043F}">
      <dgm:prSet phldrT="[Text]"/>
      <dgm:spPr/>
      <dgm:t>
        <a:bodyPr/>
        <a:lstStyle/>
        <a:p>
          <a:pPr rtl="1"/>
          <a:r>
            <a:rPr lang="he-IL" b="1" dirty="0"/>
            <a:t>היאבקות בעירום</a:t>
          </a:r>
          <a:endParaRPr lang="en-US" b="1" dirty="0"/>
        </a:p>
      </dgm:t>
    </dgm:pt>
    <dgm:pt modelId="{DF3156C3-3D68-4F70-AB42-CD32A13957DD}" type="parTrans" cxnId="{26FB0C34-989F-41A8-89CF-13B14F0B0DA9}">
      <dgm:prSet/>
      <dgm:spPr/>
      <dgm:t>
        <a:bodyPr/>
        <a:lstStyle/>
        <a:p>
          <a:endParaRPr lang="en-US"/>
        </a:p>
      </dgm:t>
    </dgm:pt>
    <dgm:pt modelId="{7BC03CB3-BCBF-4950-9D00-F54DE6C3E48E}" type="sibTrans" cxnId="{26FB0C34-989F-41A8-89CF-13B14F0B0DA9}">
      <dgm:prSet/>
      <dgm:spPr/>
      <dgm:t>
        <a:bodyPr/>
        <a:lstStyle/>
        <a:p>
          <a:endParaRPr lang="en-US"/>
        </a:p>
      </dgm:t>
    </dgm:pt>
    <dgm:pt modelId="{DF2FE486-B9E4-4310-9A44-3CA9AF04E83C}">
      <dgm:prSet phldrT="[Text]"/>
      <dgm:spPr/>
      <dgm:t>
        <a:bodyPr/>
        <a:lstStyle/>
        <a:p>
          <a:pPr algn="ctr" rtl="1"/>
          <a:r>
            <a:rPr lang="he-IL" b="1" dirty="0"/>
            <a:t>סעודה ביחד</a:t>
          </a:r>
          <a:endParaRPr lang="en-US" b="1" dirty="0"/>
        </a:p>
      </dgm:t>
    </dgm:pt>
    <dgm:pt modelId="{F6859AD6-3CD4-4675-A90B-B18A79BAE343}" type="parTrans" cxnId="{73352BBD-853C-4515-B6FC-A222380505EB}">
      <dgm:prSet/>
      <dgm:spPr/>
      <dgm:t>
        <a:bodyPr/>
        <a:lstStyle/>
        <a:p>
          <a:endParaRPr lang="en-US"/>
        </a:p>
      </dgm:t>
    </dgm:pt>
    <dgm:pt modelId="{022C4F49-06F3-4D29-BA58-6B6D464B27E8}" type="sibTrans" cxnId="{73352BBD-853C-4515-B6FC-A222380505EB}">
      <dgm:prSet/>
      <dgm:spPr/>
      <dgm:t>
        <a:bodyPr/>
        <a:lstStyle/>
        <a:p>
          <a:endParaRPr lang="en-US"/>
        </a:p>
      </dgm:t>
    </dgm:pt>
    <dgm:pt modelId="{435EFE5F-E3B9-4FD0-903B-A0697E156AF9}">
      <dgm:prSet/>
      <dgm:spPr/>
      <dgm:t>
        <a:bodyPr/>
        <a:lstStyle/>
        <a:p>
          <a:pPr algn="ctr" rtl="1"/>
          <a:r>
            <a:rPr lang="he-IL" b="1" dirty="0"/>
            <a:t>שינה באותו החדר</a:t>
          </a:r>
          <a:endParaRPr lang="en-US" b="1" dirty="0"/>
        </a:p>
      </dgm:t>
    </dgm:pt>
    <dgm:pt modelId="{BC072234-B2E1-4125-8F1E-19DD310B8646}" type="parTrans" cxnId="{CD3F8B41-34A0-40FC-A5CE-321F2B420881}">
      <dgm:prSet/>
      <dgm:spPr/>
      <dgm:t>
        <a:bodyPr/>
        <a:lstStyle/>
        <a:p>
          <a:endParaRPr lang="en-US"/>
        </a:p>
      </dgm:t>
    </dgm:pt>
    <dgm:pt modelId="{A2AD88F5-9797-4E0B-87DD-177228911C1C}" type="sibTrans" cxnId="{CD3F8B41-34A0-40FC-A5CE-321F2B420881}">
      <dgm:prSet/>
      <dgm:spPr/>
      <dgm:t>
        <a:bodyPr/>
        <a:lstStyle/>
        <a:p>
          <a:endParaRPr lang="en-US"/>
        </a:p>
      </dgm:t>
    </dgm:pt>
    <dgm:pt modelId="{22ECB2AA-4D65-4840-BFFB-5D678D5696CE}">
      <dgm:prSet/>
      <dgm:spPr/>
      <dgm:t>
        <a:bodyPr/>
        <a:lstStyle/>
        <a:p>
          <a:pPr rtl="1"/>
          <a:r>
            <a:rPr lang="he-IL" b="1" dirty="0"/>
            <a:t>שיחה גלויה</a:t>
          </a:r>
          <a:endParaRPr lang="en-US" b="1" dirty="0"/>
        </a:p>
      </dgm:t>
    </dgm:pt>
    <dgm:pt modelId="{DDDC45FA-033D-4255-9232-5C9E0F454851}" type="parTrans" cxnId="{6ADF23D9-ED91-4991-90BE-5388A3EDC21A}">
      <dgm:prSet/>
      <dgm:spPr/>
      <dgm:t>
        <a:bodyPr/>
        <a:lstStyle/>
        <a:p>
          <a:endParaRPr lang="en-US"/>
        </a:p>
      </dgm:t>
    </dgm:pt>
    <dgm:pt modelId="{7C7FD09C-DA0D-4AEE-9616-D1FAF13ACD5E}" type="sibTrans" cxnId="{6ADF23D9-ED91-4991-90BE-5388A3EDC21A}">
      <dgm:prSet/>
      <dgm:spPr/>
      <dgm:t>
        <a:bodyPr/>
        <a:lstStyle/>
        <a:p>
          <a:endParaRPr lang="en-US"/>
        </a:p>
      </dgm:t>
    </dgm:pt>
    <dgm:pt modelId="{3569EA13-854C-400D-98F0-A4016C5AB9D4}">
      <dgm:prSet/>
      <dgm:spPr/>
      <dgm:t>
        <a:bodyPr/>
        <a:lstStyle/>
        <a:p>
          <a:pPr algn="ctr" rtl="1"/>
          <a:r>
            <a:rPr lang="he-IL" b="1" dirty="0"/>
            <a:t>שכיבה ביחד</a:t>
          </a:r>
          <a:endParaRPr lang="en-US" b="1" dirty="0"/>
        </a:p>
      </dgm:t>
    </dgm:pt>
    <dgm:pt modelId="{15927DD8-94D8-4509-A3CE-557BA8C7CDAE}" type="parTrans" cxnId="{7994CC9B-BA43-42BC-84A6-8C0EAEE5A139}">
      <dgm:prSet/>
      <dgm:spPr/>
      <dgm:t>
        <a:bodyPr/>
        <a:lstStyle/>
        <a:p>
          <a:endParaRPr lang="en-US"/>
        </a:p>
      </dgm:t>
    </dgm:pt>
    <dgm:pt modelId="{28214989-C85E-4FEC-B5DB-97AE9571F4E1}" type="sibTrans" cxnId="{7994CC9B-BA43-42BC-84A6-8C0EAEE5A139}">
      <dgm:prSet/>
      <dgm:spPr/>
      <dgm:t>
        <a:bodyPr/>
        <a:lstStyle/>
        <a:p>
          <a:endParaRPr lang="en-US"/>
        </a:p>
      </dgm:t>
    </dgm:pt>
    <dgm:pt modelId="{A81CA200-DA4C-400E-A1E3-AA860FBBA05A}" type="pres">
      <dgm:prSet presAssocID="{D84BF82F-23C6-4744-9C7E-210CB4326180}" presName="rootnode" presStyleCnt="0">
        <dgm:presLayoutVars>
          <dgm:chMax/>
          <dgm:chPref/>
          <dgm:dir/>
          <dgm:animLvl val="lvl"/>
        </dgm:presLayoutVars>
      </dgm:prSet>
      <dgm:spPr/>
    </dgm:pt>
    <dgm:pt modelId="{132152BA-83F0-4416-B1E3-062506F1CE7C}" type="pres">
      <dgm:prSet presAssocID="{0A4B6E4F-69A5-43B3-8921-D8E3FD034BD7}" presName="composite" presStyleCnt="0"/>
      <dgm:spPr/>
    </dgm:pt>
    <dgm:pt modelId="{42F92134-32D6-499F-806B-232BD711E46F}" type="pres">
      <dgm:prSet presAssocID="{0A4B6E4F-69A5-43B3-8921-D8E3FD034BD7}" presName="LShape" presStyleLbl="alignNode1" presStyleIdx="0" presStyleCnt="11"/>
      <dgm:spPr/>
    </dgm:pt>
    <dgm:pt modelId="{46D01322-CD4E-487B-8DF5-6D4416A119B9}" type="pres">
      <dgm:prSet presAssocID="{0A4B6E4F-69A5-43B3-8921-D8E3FD034BD7}" presName="ParentText" presStyleLbl="revTx" presStyleIdx="0" presStyleCnt="6">
        <dgm:presLayoutVars>
          <dgm:chMax val="0"/>
          <dgm:chPref val="0"/>
          <dgm:bulletEnabled val="1"/>
        </dgm:presLayoutVars>
      </dgm:prSet>
      <dgm:spPr/>
    </dgm:pt>
    <dgm:pt modelId="{5ADC69F2-0648-4653-A52C-35DF1E1FDD3B}" type="pres">
      <dgm:prSet presAssocID="{0A4B6E4F-69A5-43B3-8921-D8E3FD034BD7}" presName="Triangle" presStyleLbl="alignNode1" presStyleIdx="1" presStyleCnt="11"/>
      <dgm:spPr/>
    </dgm:pt>
    <dgm:pt modelId="{8E383830-6B76-4CF5-B3F7-8A2BA0788B6A}" type="pres">
      <dgm:prSet presAssocID="{4AB94F81-2067-4D29-A549-E0D7304EC054}" presName="sibTrans" presStyleCnt="0"/>
      <dgm:spPr/>
    </dgm:pt>
    <dgm:pt modelId="{836666AE-9CE6-4E35-BB03-E0DD72CB49B4}" type="pres">
      <dgm:prSet presAssocID="{4AB94F81-2067-4D29-A549-E0D7304EC054}" presName="space" presStyleCnt="0"/>
      <dgm:spPr/>
    </dgm:pt>
    <dgm:pt modelId="{89E29EB8-0BB9-45C4-AECB-B44A33522CBC}" type="pres">
      <dgm:prSet presAssocID="{0EC79BC4-B909-4B77-A348-B03390C6043F}" presName="composite" presStyleCnt="0"/>
      <dgm:spPr/>
    </dgm:pt>
    <dgm:pt modelId="{DA0D69B9-579D-4781-9E7A-E01211AEF9B0}" type="pres">
      <dgm:prSet presAssocID="{0EC79BC4-B909-4B77-A348-B03390C6043F}" presName="LShape" presStyleLbl="alignNode1" presStyleIdx="2" presStyleCnt="11"/>
      <dgm:spPr/>
    </dgm:pt>
    <dgm:pt modelId="{E094287E-2107-40B4-818F-D81FB420CCDC}" type="pres">
      <dgm:prSet presAssocID="{0EC79BC4-B909-4B77-A348-B03390C6043F}" presName="ParentText" presStyleLbl="revTx" presStyleIdx="1" presStyleCnt="6">
        <dgm:presLayoutVars>
          <dgm:chMax val="0"/>
          <dgm:chPref val="0"/>
          <dgm:bulletEnabled val="1"/>
        </dgm:presLayoutVars>
      </dgm:prSet>
      <dgm:spPr/>
    </dgm:pt>
    <dgm:pt modelId="{DF0AA0E3-0217-4F20-A0E0-5BD6ED451746}" type="pres">
      <dgm:prSet presAssocID="{0EC79BC4-B909-4B77-A348-B03390C6043F}" presName="Triangle" presStyleLbl="alignNode1" presStyleIdx="3" presStyleCnt="11"/>
      <dgm:spPr/>
    </dgm:pt>
    <dgm:pt modelId="{4BF4DA7D-B55D-4360-BACC-104437F7BD9F}" type="pres">
      <dgm:prSet presAssocID="{7BC03CB3-BCBF-4950-9D00-F54DE6C3E48E}" presName="sibTrans" presStyleCnt="0"/>
      <dgm:spPr/>
    </dgm:pt>
    <dgm:pt modelId="{CE162459-AB45-4019-9400-83F1FBA72185}" type="pres">
      <dgm:prSet presAssocID="{7BC03CB3-BCBF-4950-9D00-F54DE6C3E48E}" presName="space" presStyleCnt="0"/>
      <dgm:spPr/>
    </dgm:pt>
    <dgm:pt modelId="{8153D891-3284-468F-90A9-084638B80B87}" type="pres">
      <dgm:prSet presAssocID="{DF2FE486-B9E4-4310-9A44-3CA9AF04E83C}" presName="composite" presStyleCnt="0"/>
      <dgm:spPr/>
    </dgm:pt>
    <dgm:pt modelId="{E6DDD11E-CECE-4D85-8F3C-28DAC133EDD6}" type="pres">
      <dgm:prSet presAssocID="{DF2FE486-B9E4-4310-9A44-3CA9AF04E83C}" presName="LShape" presStyleLbl="alignNode1" presStyleIdx="4" presStyleCnt="11"/>
      <dgm:spPr/>
    </dgm:pt>
    <dgm:pt modelId="{079E47B6-1D35-47BF-9791-E7C58C9C8571}" type="pres">
      <dgm:prSet presAssocID="{DF2FE486-B9E4-4310-9A44-3CA9AF04E83C}" presName="ParentText" presStyleLbl="revTx" presStyleIdx="2" presStyleCnt="6">
        <dgm:presLayoutVars>
          <dgm:chMax val="0"/>
          <dgm:chPref val="0"/>
          <dgm:bulletEnabled val="1"/>
        </dgm:presLayoutVars>
      </dgm:prSet>
      <dgm:spPr/>
    </dgm:pt>
    <dgm:pt modelId="{A22FDA4E-B6A4-4ECB-957E-3C80FC7B9B4B}" type="pres">
      <dgm:prSet presAssocID="{DF2FE486-B9E4-4310-9A44-3CA9AF04E83C}" presName="Triangle" presStyleLbl="alignNode1" presStyleIdx="5" presStyleCnt="11"/>
      <dgm:spPr/>
    </dgm:pt>
    <dgm:pt modelId="{7BFDAF44-E2D8-41F5-A7FC-DD1A56354106}" type="pres">
      <dgm:prSet presAssocID="{022C4F49-06F3-4D29-BA58-6B6D464B27E8}" presName="sibTrans" presStyleCnt="0"/>
      <dgm:spPr/>
    </dgm:pt>
    <dgm:pt modelId="{C3331A72-1031-45BE-91F2-94F18E709A02}" type="pres">
      <dgm:prSet presAssocID="{022C4F49-06F3-4D29-BA58-6B6D464B27E8}" presName="space" presStyleCnt="0"/>
      <dgm:spPr/>
    </dgm:pt>
    <dgm:pt modelId="{3F9CA61B-0901-4171-A794-B9627BBD3180}" type="pres">
      <dgm:prSet presAssocID="{435EFE5F-E3B9-4FD0-903B-A0697E156AF9}" presName="composite" presStyleCnt="0"/>
      <dgm:spPr/>
    </dgm:pt>
    <dgm:pt modelId="{A0158633-9B86-4F5E-91BD-BC1178BE6C59}" type="pres">
      <dgm:prSet presAssocID="{435EFE5F-E3B9-4FD0-903B-A0697E156AF9}" presName="LShape" presStyleLbl="alignNode1" presStyleIdx="6" presStyleCnt="11"/>
      <dgm:spPr/>
    </dgm:pt>
    <dgm:pt modelId="{E6E87782-4164-4592-A30F-C9D068C4E3C8}" type="pres">
      <dgm:prSet presAssocID="{435EFE5F-E3B9-4FD0-903B-A0697E156AF9}" presName="ParentText" presStyleLbl="revTx" presStyleIdx="3" presStyleCnt="6">
        <dgm:presLayoutVars>
          <dgm:chMax val="0"/>
          <dgm:chPref val="0"/>
          <dgm:bulletEnabled val="1"/>
        </dgm:presLayoutVars>
      </dgm:prSet>
      <dgm:spPr/>
    </dgm:pt>
    <dgm:pt modelId="{0F1666C4-535B-41CE-B2A7-1845A39924FD}" type="pres">
      <dgm:prSet presAssocID="{435EFE5F-E3B9-4FD0-903B-A0697E156AF9}" presName="Triangle" presStyleLbl="alignNode1" presStyleIdx="7" presStyleCnt="11"/>
      <dgm:spPr/>
    </dgm:pt>
    <dgm:pt modelId="{42C3B74D-D1A6-450B-BA33-F7A0AA73BEBE}" type="pres">
      <dgm:prSet presAssocID="{A2AD88F5-9797-4E0B-87DD-177228911C1C}" presName="sibTrans" presStyleCnt="0"/>
      <dgm:spPr/>
    </dgm:pt>
    <dgm:pt modelId="{09B09422-373B-413D-BDE3-32DBF9667C00}" type="pres">
      <dgm:prSet presAssocID="{A2AD88F5-9797-4E0B-87DD-177228911C1C}" presName="space" presStyleCnt="0"/>
      <dgm:spPr/>
    </dgm:pt>
    <dgm:pt modelId="{370514FB-459A-448B-83BC-6D47CFF2E8DE}" type="pres">
      <dgm:prSet presAssocID="{22ECB2AA-4D65-4840-BFFB-5D678D5696CE}" presName="composite" presStyleCnt="0"/>
      <dgm:spPr/>
    </dgm:pt>
    <dgm:pt modelId="{9E4BB2E4-9DC5-4918-9D14-50246FEE8248}" type="pres">
      <dgm:prSet presAssocID="{22ECB2AA-4D65-4840-BFFB-5D678D5696CE}" presName="LShape" presStyleLbl="alignNode1" presStyleIdx="8" presStyleCnt="11"/>
      <dgm:spPr/>
    </dgm:pt>
    <dgm:pt modelId="{90A922B8-F79F-4341-9229-9EFAE6896F87}" type="pres">
      <dgm:prSet presAssocID="{22ECB2AA-4D65-4840-BFFB-5D678D5696CE}" presName="ParentText" presStyleLbl="revTx" presStyleIdx="4" presStyleCnt="6">
        <dgm:presLayoutVars>
          <dgm:chMax val="0"/>
          <dgm:chPref val="0"/>
          <dgm:bulletEnabled val="1"/>
        </dgm:presLayoutVars>
      </dgm:prSet>
      <dgm:spPr/>
    </dgm:pt>
    <dgm:pt modelId="{1E1A2F2E-C3A0-4154-80F2-666CE618D7B7}" type="pres">
      <dgm:prSet presAssocID="{22ECB2AA-4D65-4840-BFFB-5D678D5696CE}" presName="Triangle" presStyleLbl="alignNode1" presStyleIdx="9" presStyleCnt="11"/>
      <dgm:spPr/>
    </dgm:pt>
    <dgm:pt modelId="{E133545F-7C8D-4102-B6EF-733ADC268D0B}" type="pres">
      <dgm:prSet presAssocID="{7C7FD09C-DA0D-4AEE-9616-D1FAF13ACD5E}" presName="sibTrans" presStyleCnt="0"/>
      <dgm:spPr/>
    </dgm:pt>
    <dgm:pt modelId="{998D2590-C332-46D8-9DFE-DB87EA758FC3}" type="pres">
      <dgm:prSet presAssocID="{7C7FD09C-DA0D-4AEE-9616-D1FAF13ACD5E}" presName="space" presStyleCnt="0"/>
      <dgm:spPr/>
    </dgm:pt>
    <dgm:pt modelId="{E7C61E8E-D596-4681-8B55-EA4A49D565C4}" type="pres">
      <dgm:prSet presAssocID="{3569EA13-854C-400D-98F0-A4016C5AB9D4}" presName="composite" presStyleCnt="0"/>
      <dgm:spPr/>
    </dgm:pt>
    <dgm:pt modelId="{3B01D40B-CA35-4C1F-A646-F6CC83353938}" type="pres">
      <dgm:prSet presAssocID="{3569EA13-854C-400D-98F0-A4016C5AB9D4}" presName="LShape" presStyleLbl="alignNode1" presStyleIdx="10" presStyleCnt="11"/>
      <dgm:spPr/>
    </dgm:pt>
    <dgm:pt modelId="{D8FC3F6D-E078-47F9-B21B-3FB556CE9DD6}" type="pres">
      <dgm:prSet presAssocID="{3569EA13-854C-400D-98F0-A4016C5AB9D4}" presName="ParentText" presStyleLbl="revTx" presStyleIdx="5" presStyleCnt="6">
        <dgm:presLayoutVars>
          <dgm:chMax val="0"/>
          <dgm:chPref val="0"/>
          <dgm:bulletEnabled val="1"/>
        </dgm:presLayoutVars>
      </dgm:prSet>
      <dgm:spPr/>
    </dgm:pt>
  </dgm:ptLst>
  <dgm:cxnLst>
    <dgm:cxn modelId="{CBFD9004-2AD7-4576-86A9-067DC2AB63E0}" type="presOf" srcId="{0A4B6E4F-69A5-43B3-8921-D8E3FD034BD7}" destId="{46D01322-CD4E-487B-8DF5-6D4416A119B9}" srcOrd="0" destOrd="0" presId="urn:microsoft.com/office/officeart/2009/3/layout/StepUpProcess"/>
    <dgm:cxn modelId="{70AFB417-9472-42DC-B7BF-338A66B5A417}" type="presOf" srcId="{22ECB2AA-4D65-4840-BFFB-5D678D5696CE}" destId="{90A922B8-F79F-4341-9229-9EFAE6896F87}" srcOrd="0" destOrd="0" presId="urn:microsoft.com/office/officeart/2009/3/layout/StepUpProcess"/>
    <dgm:cxn modelId="{26FB0C34-989F-41A8-89CF-13B14F0B0DA9}" srcId="{D84BF82F-23C6-4744-9C7E-210CB4326180}" destId="{0EC79BC4-B909-4B77-A348-B03390C6043F}" srcOrd="1" destOrd="0" parTransId="{DF3156C3-3D68-4F70-AB42-CD32A13957DD}" sibTransId="{7BC03CB3-BCBF-4950-9D00-F54DE6C3E48E}"/>
    <dgm:cxn modelId="{CD3F8B41-34A0-40FC-A5CE-321F2B420881}" srcId="{D84BF82F-23C6-4744-9C7E-210CB4326180}" destId="{435EFE5F-E3B9-4FD0-903B-A0697E156AF9}" srcOrd="3" destOrd="0" parTransId="{BC072234-B2E1-4125-8F1E-19DD310B8646}" sibTransId="{A2AD88F5-9797-4E0B-87DD-177228911C1C}"/>
    <dgm:cxn modelId="{C1497E46-AF64-4EA6-A767-4C86700964E1}" type="presOf" srcId="{D84BF82F-23C6-4744-9C7E-210CB4326180}" destId="{A81CA200-DA4C-400E-A1E3-AA860FBBA05A}" srcOrd="0" destOrd="0" presId="urn:microsoft.com/office/officeart/2009/3/layout/StepUpProcess"/>
    <dgm:cxn modelId="{EB5DC97B-6AB2-472E-844B-945C804C4DDA}" srcId="{D84BF82F-23C6-4744-9C7E-210CB4326180}" destId="{0A4B6E4F-69A5-43B3-8921-D8E3FD034BD7}" srcOrd="0" destOrd="0" parTransId="{132C872A-951E-410C-81E2-FF0D5637BE6B}" sibTransId="{4AB94F81-2067-4D29-A549-E0D7304EC054}"/>
    <dgm:cxn modelId="{7994CC9B-BA43-42BC-84A6-8C0EAEE5A139}" srcId="{D84BF82F-23C6-4744-9C7E-210CB4326180}" destId="{3569EA13-854C-400D-98F0-A4016C5AB9D4}" srcOrd="5" destOrd="0" parTransId="{15927DD8-94D8-4509-A3CE-557BA8C7CDAE}" sibTransId="{28214989-C85E-4FEC-B5DB-97AE9571F4E1}"/>
    <dgm:cxn modelId="{843F5B9E-AC30-4411-A846-20DD4A6F4246}" type="presOf" srcId="{DF2FE486-B9E4-4310-9A44-3CA9AF04E83C}" destId="{079E47B6-1D35-47BF-9791-E7C58C9C8571}" srcOrd="0" destOrd="0" presId="urn:microsoft.com/office/officeart/2009/3/layout/StepUpProcess"/>
    <dgm:cxn modelId="{73352BBD-853C-4515-B6FC-A222380505EB}" srcId="{D84BF82F-23C6-4744-9C7E-210CB4326180}" destId="{DF2FE486-B9E4-4310-9A44-3CA9AF04E83C}" srcOrd="2" destOrd="0" parTransId="{F6859AD6-3CD4-4675-A90B-B18A79BAE343}" sibTransId="{022C4F49-06F3-4D29-BA58-6B6D464B27E8}"/>
    <dgm:cxn modelId="{9E83F6C0-95FE-4549-BBFD-EE91BD5825B0}" type="presOf" srcId="{3569EA13-854C-400D-98F0-A4016C5AB9D4}" destId="{D8FC3F6D-E078-47F9-B21B-3FB556CE9DD6}" srcOrd="0" destOrd="0" presId="urn:microsoft.com/office/officeart/2009/3/layout/StepUpProcess"/>
    <dgm:cxn modelId="{CBCA4FC8-992E-4E1A-B681-C8FA3FD98AFE}" type="presOf" srcId="{435EFE5F-E3B9-4FD0-903B-A0697E156AF9}" destId="{E6E87782-4164-4592-A30F-C9D068C4E3C8}" srcOrd="0" destOrd="0" presId="urn:microsoft.com/office/officeart/2009/3/layout/StepUpProcess"/>
    <dgm:cxn modelId="{F5897FCC-30D4-40A0-89CB-B591E7ECAA15}" type="presOf" srcId="{0EC79BC4-B909-4B77-A348-B03390C6043F}" destId="{E094287E-2107-40B4-818F-D81FB420CCDC}" srcOrd="0" destOrd="0" presId="urn:microsoft.com/office/officeart/2009/3/layout/StepUpProcess"/>
    <dgm:cxn modelId="{6ADF23D9-ED91-4991-90BE-5388A3EDC21A}" srcId="{D84BF82F-23C6-4744-9C7E-210CB4326180}" destId="{22ECB2AA-4D65-4840-BFFB-5D678D5696CE}" srcOrd="4" destOrd="0" parTransId="{DDDC45FA-033D-4255-9232-5C9E0F454851}" sibTransId="{7C7FD09C-DA0D-4AEE-9616-D1FAF13ACD5E}"/>
    <dgm:cxn modelId="{06A10897-CD0E-4C71-8942-A0290669D550}" type="presParOf" srcId="{A81CA200-DA4C-400E-A1E3-AA860FBBA05A}" destId="{132152BA-83F0-4416-B1E3-062506F1CE7C}" srcOrd="0" destOrd="0" presId="urn:microsoft.com/office/officeart/2009/3/layout/StepUpProcess"/>
    <dgm:cxn modelId="{A0153326-6201-466D-A5CF-D13585964429}" type="presParOf" srcId="{132152BA-83F0-4416-B1E3-062506F1CE7C}" destId="{42F92134-32D6-499F-806B-232BD711E46F}" srcOrd="0" destOrd="0" presId="urn:microsoft.com/office/officeart/2009/3/layout/StepUpProcess"/>
    <dgm:cxn modelId="{14AAE717-0C36-49F4-A300-D7E30E79721E}" type="presParOf" srcId="{132152BA-83F0-4416-B1E3-062506F1CE7C}" destId="{46D01322-CD4E-487B-8DF5-6D4416A119B9}" srcOrd="1" destOrd="0" presId="urn:microsoft.com/office/officeart/2009/3/layout/StepUpProcess"/>
    <dgm:cxn modelId="{653A0958-A3D5-4683-8F62-83C60942E145}" type="presParOf" srcId="{132152BA-83F0-4416-B1E3-062506F1CE7C}" destId="{5ADC69F2-0648-4653-A52C-35DF1E1FDD3B}" srcOrd="2" destOrd="0" presId="urn:microsoft.com/office/officeart/2009/3/layout/StepUpProcess"/>
    <dgm:cxn modelId="{F13F0A32-C7A2-4EC8-915A-7B3B8FE69295}" type="presParOf" srcId="{A81CA200-DA4C-400E-A1E3-AA860FBBA05A}" destId="{8E383830-6B76-4CF5-B3F7-8A2BA0788B6A}" srcOrd="1" destOrd="0" presId="urn:microsoft.com/office/officeart/2009/3/layout/StepUpProcess"/>
    <dgm:cxn modelId="{79E615C2-A19E-4EA2-815C-4AB85EE319EB}" type="presParOf" srcId="{8E383830-6B76-4CF5-B3F7-8A2BA0788B6A}" destId="{836666AE-9CE6-4E35-BB03-E0DD72CB49B4}" srcOrd="0" destOrd="0" presId="urn:microsoft.com/office/officeart/2009/3/layout/StepUpProcess"/>
    <dgm:cxn modelId="{6D019508-958E-4E9E-92F9-CF427AE322C5}" type="presParOf" srcId="{A81CA200-DA4C-400E-A1E3-AA860FBBA05A}" destId="{89E29EB8-0BB9-45C4-AECB-B44A33522CBC}" srcOrd="2" destOrd="0" presId="urn:microsoft.com/office/officeart/2009/3/layout/StepUpProcess"/>
    <dgm:cxn modelId="{F7630FA4-0D87-4BFD-93E4-404594901548}" type="presParOf" srcId="{89E29EB8-0BB9-45C4-AECB-B44A33522CBC}" destId="{DA0D69B9-579D-4781-9E7A-E01211AEF9B0}" srcOrd="0" destOrd="0" presId="urn:microsoft.com/office/officeart/2009/3/layout/StepUpProcess"/>
    <dgm:cxn modelId="{41A01864-8869-4B52-8EF6-0528DD6D9904}" type="presParOf" srcId="{89E29EB8-0BB9-45C4-AECB-B44A33522CBC}" destId="{E094287E-2107-40B4-818F-D81FB420CCDC}" srcOrd="1" destOrd="0" presId="urn:microsoft.com/office/officeart/2009/3/layout/StepUpProcess"/>
    <dgm:cxn modelId="{96A088B5-25CD-4688-B054-7B830750C2EC}" type="presParOf" srcId="{89E29EB8-0BB9-45C4-AECB-B44A33522CBC}" destId="{DF0AA0E3-0217-4F20-A0E0-5BD6ED451746}" srcOrd="2" destOrd="0" presId="urn:microsoft.com/office/officeart/2009/3/layout/StepUpProcess"/>
    <dgm:cxn modelId="{D1615DFF-CC65-4A58-83C1-6B7F5959557C}" type="presParOf" srcId="{A81CA200-DA4C-400E-A1E3-AA860FBBA05A}" destId="{4BF4DA7D-B55D-4360-BACC-104437F7BD9F}" srcOrd="3" destOrd="0" presId="urn:microsoft.com/office/officeart/2009/3/layout/StepUpProcess"/>
    <dgm:cxn modelId="{1CBE39A8-8985-48FF-82C9-B0C97768CC36}" type="presParOf" srcId="{4BF4DA7D-B55D-4360-BACC-104437F7BD9F}" destId="{CE162459-AB45-4019-9400-83F1FBA72185}" srcOrd="0" destOrd="0" presId="urn:microsoft.com/office/officeart/2009/3/layout/StepUpProcess"/>
    <dgm:cxn modelId="{2811AC58-5CB6-4BB4-8FC3-57727C713C29}" type="presParOf" srcId="{A81CA200-DA4C-400E-A1E3-AA860FBBA05A}" destId="{8153D891-3284-468F-90A9-084638B80B87}" srcOrd="4" destOrd="0" presId="urn:microsoft.com/office/officeart/2009/3/layout/StepUpProcess"/>
    <dgm:cxn modelId="{A6CDFD07-5466-4B63-9EC9-10E4CA61F040}" type="presParOf" srcId="{8153D891-3284-468F-90A9-084638B80B87}" destId="{E6DDD11E-CECE-4D85-8F3C-28DAC133EDD6}" srcOrd="0" destOrd="0" presId="urn:microsoft.com/office/officeart/2009/3/layout/StepUpProcess"/>
    <dgm:cxn modelId="{438EF9E0-F8E4-404A-95A1-8DB05A4B6A5F}" type="presParOf" srcId="{8153D891-3284-468F-90A9-084638B80B87}" destId="{079E47B6-1D35-47BF-9791-E7C58C9C8571}" srcOrd="1" destOrd="0" presId="urn:microsoft.com/office/officeart/2009/3/layout/StepUpProcess"/>
    <dgm:cxn modelId="{273AB48E-670C-4C1D-A816-974A912B4757}" type="presParOf" srcId="{8153D891-3284-468F-90A9-084638B80B87}" destId="{A22FDA4E-B6A4-4ECB-957E-3C80FC7B9B4B}" srcOrd="2" destOrd="0" presId="urn:microsoft.com/office/officeart/2009/3/layout/StepUpProcess"/>
    <dgm:cxn modelId="{079A378A-381B-4CED-BC40-D02BA315ACFB}" type="presParOf" srcId="{A81CA200-DA4C-400E-A1E3-AA860FBBA05A}" destId="{7BFDAF44-E2D8-41F5-A7FC-DD1A56354106}" srcOrd="5" destOrd="0" presId="urn:microsoft.com/office/officeart/2009/3/layout/StepUpProcess"/>
    <dgm:cxn modelId="{6C6922DA-800B-423C-8368-087254A4FBE2}" type="presParOf" srcId="{7BFDAF44-E2D8-41F5-A7FC-DD1A56354106}" destId="{C3331A72-1031-45BE-91F2-94F18E709A02}" srcOrd="0" destOrd="0" presId="urn:microsoft.com/office/officeart/2009/3/layout/StepUpProcess"/>
    <dgm:cxn modelId="{EA2289E7-3BDC-40A6-ABFF-8DD74D9B3136}" type="presParOf" srcId="{A81CA200-DA4C-400E-A1E3-AA860FBBA05A}" destId="{3F9CA61B-0901-4171-A794-B9627BBD3180}" srcOrd="6" destOrd="0" presId="urn:microsoft.com/office/officeart/2009/3/layout/StepUpProcess"/>
    <dgm:cxn modelId="{8911B524-F2C4-4EC5-BC63-6E2BAFDCD4D0}" type="presParOf" srcId="{3F9CA61B-0901-4171-A794-B9627BBD3180}" destId="{A0158633-9B86-4F5E-91BD-BC1178BE6C59}" srcOrd="0" destOrd="0" presId="urn:microsoft.com/office/officeart/2009/3/layout/StepUpProcess"/>
    <dgm:cxn modelId="{FEA95B77-A57C-484C-A1FB-4FEBE2946419}" type="presParOf" srcId="{3F9CA61B-0901-4171-A794-B9627BBD3180}" destId="{E6E87782-4164-4592-A30F-C9D068C4E3C8}" srcOrd="1" destOrd="0" presId="urn:microsoft.com/office/officeart/2009/3/layout/StepUpProcess"/>
    <dgm:cxn modelId="{405D3463-08E3-473D-90DB-196C852ED3BA}" type="presParOf" srcId="{3F9CA61B-0901-4171-A794-B9627BBD3180}" destId="{0F1666C4-535B-41CE-B2A7-1845A39924FD}" srcOrd="2" destOrd="0" presId="urn:microsoft.com/office/officeart/2009/3/layout/StepUpProcess"/>
    <dgm:cxn modelId="{DFA9E632-7904-4BB2-B6A4-D624DE55D5E2}" type="presParOf" srcId="{A81CA200-DA4C-400E-A1E3-AA860FBBA05A}" destId="{42C3B74D-D1A6-450B-BA33-F7A0AA73BEBE}" srcOrd="7" destOrd="0" presId="urn:microsoft.com/office/officeart/2009/3/layout/StepUpProcess"/>
    <dgm:cxn modelId="{BDDDC8AC-AE09-4707-BE2B-891A23EC2E01}" type="presParOf" srcId="{42C3B74D-D1A6-450B-BA33-F7A0AA73BEBE}" destId="{09B09422-373B-413D-BDE3-32DBF9667C00}" srcOrd="0" destOrd="0" presId="urn:microsoft.com/office/officeart/2009/3/layout/StepUpProcess"/>
    <dgm:cxn modelId="{978B188C-DAD0-4F7E-B08B-A4859AEC5BAA}" type="presParOf" srcId="{A81CA200-DA4C-400E-A1E3-AA860FBBA05A}" destId="{370514FB-459A-448B-83BC-6D47CFF2E8DE}" srcOrd="8" destOrd="0" presId="urn:microsoft.com/office/officeart/2009/3/layout/StepUpProcess"/>
    <dgm:cxn modelId="{F8CB0CD8-E794-46F5-9BF1-2D5CD6A29E91}" type="presParOf" srcId="{370514FB-459A-448B-83BC-6D47CFF2E8DE}" destId="{9E4BB2E4-9DC5-4918-9D14-50246FEE8248}" srcOrd="0" destOrd="0" presId="urn:microsoft.com/office/officeart/2009/3/layout/StepUpProcess"/>
    <dgm:cxn modelId="{99BB1B39-F12C-47FD-B54D-59FFB73C1EC5}" type="presParOf" srcId="{370514FB-459A-448B-83BC-6D47CFF2E8DE}" destId="{90A922B8-F79F-4341-9229-9EFAE6896F87}" srcOrd="1" destOrd="0" presId="urn:microsoft.com/office/officeart/2009/3/layout/StepUpProcess"/>
    <dgm:cxn modelId="{D193EF05-190D-4E32-8DFC-44E49E9D58A4}" type="presParOf" srcId="{370514FB-459A-448B-83BC-6D47CFF2E8DE}" destId="{1E1A2F2E-C3A0-4154-80F2-666CE618D7B7}" srcOrd="2" destOrd="0" presId="urn:microsoft.com/office/officeart/2009/3/layout/StepUpProcess"/>
    <dgm:cxn modelId="{CEF2D712-6AEF-490D-B0DE-8DEE7A622DC9}" type="presParOf" srcId="{A81CA200-DA4C-400E-A1E3-AA860FBBA05A}" destId="{E133545F-7C8D-4102-B6EF-733ADC268D0B}" srcOrd="9" destOrd="0" presId="urn:microsoft.com/office/officeart/2009/3/layout/StepUpProcess"/>
    <dgm:cxn modelId="{9CD6F21A-E755-4931-BC99-43F1F72D454C}" type="presParOf" srcId="{E133545F-7C8D-4102-B6EF-733ADC268D0B}" destId="{998D2590-C332-46D8-9DFE-DB87EA758FC3}" srcOrd="0" destOrd="0" presId="urn:microsoft.com/office/officeart/2009/3/layout/StepUpProcess"/>
    <dgm:cxn modelId="{D7274BBE-4C68-48C0-B51F-FA8812AA9A05}" type="presParOf" srcId="{A81CA200-DA4C-400E-A1E3-AA860FBBA05A}" destId="{E7C61E8E-D596-4681-8B55-EA4A49D565C4}" srcOrd="10" destOrd="0" presId="urn:microsoft.com/office/officeart/2009/3/layout/StepUpProcess"/>
    <dgm:cxn modelId="{DE582F23-B912-4394-8D16-28C3A214823E}" type="presParOf" srcId="{E7C61E8E-D596-4681-8B55-EA4A49D565C4}" destId="{3B01D40B-CA35-4C1F-A646-F6CC83353938}" srcOrd="0" destOrd="0" presId="urn:microsoft.com/office/officeart/2009/3/layout/StepUpProcess"/>
    <dgm:cxn modelId="{748C1E99-531A-478A-9BF4-FA6CE617FFBC}" type="presParOf" srcId="{E7C61E8E-D596-4681-8B55-EA4A49D565C4}" destId="{D8FC3F6D-E078-47F9-B21B-3FB556CE9DD6}"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92134-32D6-499F-806B-232BD711E46F}">
      <dsp:nvSpPr>
        <dsp:cNvPr id="0" name=""/>
        <dsp:cNvSpPr/>
      </dsp:nvSpPr>
      <dsp:spPr>
        <a:xfrm rot="5400000">
          <a:off x="189111" y="1998280"/>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D01322-CD4E-487B-8DF5-6D4416A119B9}">
      <dsp:nvSpPr>
        <dsp:cNvPr id="0" name=""/>
        <dsp:cNvSpPr/>
      </dsp:nvSpPr>
      <dsp:spPr>
        <a:xfrm>
          <a:off x="96601" y="2273813"/>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שילוח המלווים</a:t>
          </a:r>
          <a:endParaRPr lang="en-US" sz="1500" b="1" kern="1200" dirty="0"/>
        </a:p>
      </dsp:txBody>
      <dsp:txXfrm>
        <a:off x="96601" y="2273813"/>
        <a:ext cx="832547" cy="729776"/>
      </dsp:txXfrm>
    </dsp:sp>
    <dsp:sp modelId="{5ADC69F2-0648-4653-A52C-35DF1E1FDD3B}">
      <dsp:nvSpPr>
        <dsp:cNvPr id="0" name=""/>
        <dsp:cNvSpPr/>
      </dsp:nvSpPr>
      <dsp:spPr>
        <a:xfrm>
          <a:off x="772064" y="1930388"/>
          <a:ext cx="157084" cy="1570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0D69B9-579D-4781-9E7A-E01211AEF9B0}">
      <dsp:nvSpPr>
        <dsp:cNvPr id="0" name=""/>
        <dsp:cNvSpPr/>
      </dsp:nvSpPr>
      <dsp:spPr>
        <a:xfrm rot="5400000">
          <a:off x="1208311" y="1746078"/>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94287E-2107-40B4-818F-D81FB420CCDC}">
      <dsp:nvSpPr>
        <dsp:cNvPr id="0" name=""/>
        <dsp:cNvSpPr/>
      </dsp:nvSpPr>
      <dsp:spPr>
        <a:xfrm>
          <a:off x="1115801" y="2021611"/>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היאבקות בעירום</a:t>
          </a:r>
          <a:endParaRPr lang="en-US" sz="1500" b="1" kern="1200" dirty="0"/>
        </a:p>
      </dsp:txBody>
      <dsp:txXfrm>
        <a:off x="1115801" y="2021611"/>
        <a:ext cx="832547" cy="729776"/>
      </dsp:txXfrm>
    </dsp:sp>
    <dsp:sp modelId="{DF0AA0E3-0217-4F20-A0E0-5BD6ED451746}">
      <dsp:nvSpPr>
        <dsp:cNvPr id="0" name=""/>
        <dsp:cNvSpPr/>
      </dsp:nvSpPr>
      <dsp:spPr>
        <a:xfrm>
          <a:off x="1791264" y="1678186"/>
          <a:ext cx="157084" cy="1570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DDD11E-CECE-4D85-8F3C-28DAC133EDD6}">
      <dsp:nvSpPr>
        <dsp:cNvPr id="0" name=""/>
        <dsp:cNvSpPr/>
      </dsp:nvSpPr>
      <dsp:spPr>
        <a:xfrm rot="5400000">
          <a:off x="2227511" y="1493876"/>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E47B6-1D35-47BF-9791-E7C58C9C8571}">
      <dsp:nvSpPr>
        <dsp:cNvPr id="0" name=""/>
        <dsp:cNvSpPr/>
      </dsp:nvSpPr>
      <dsp:spPr>
        <a:xfrm>
          <a:off x="2135001" y="1769408"/>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סעודה ביחד</a:t>
          </a:r>
          <a:endParaRPr lang="en-US" sz="1500" b="1" kern="1200" dirty="0"/>
        </a:p>
      </dsp:txBody>
      <dsp:txXfrm>
        <a:off x="2135001" y="1769408"/>
        <a:ext cx="832547" cy="729776"/>
      </dsp:txXfrm>
    </dsp:sp>
    <dsp:sp modelId="{A22FDA4E-B6A4-4ECB-957E-3C80FC7B9B4B}">
      <dsp:nvSpPr>
        <dsp:cNvPr id="0" name=""/>
        <dsp:cNvSpPr/>
      </dsp:nvSpPr>
      <dsp:spPr>
        <a:xfrm>
          <a:off x="2810464" y="1425984"/>
          <a:ext cx="157084" cy="1570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58633-9B86-4F5E-91BD-BC1178BE6C59}">
      <dsp:nvSpPr>
        <dsp:cNvPr id="0" name=""/>
        <dsp:cNvSpPr/>
      </dsp:nvSpPr>
      <dsp:spPr>
        <a:xfrm rot="5400000">
          <a:off x="3246712" y="1241674"/>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E87782-4164-4592-A30F-C9D068C4E3C8}">
      <dsp:nvSpPr>
        <dsp:cNvPr id="0" name=""/>
        <dsp:cNvSpPr/>
      </dsp:nvSpPr>
      <dsp:spPr>
        <a:xfrm>
          <a:off x="3154202" y="1517206"/>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שינה באותו החדר</a:t>
          </a:r>
          <a:endParaRPr lang="en-US" sz="1500" b="1" kern="1200" dirty="0"/>
        </a:p>
      </dsp:txBody>
      <dsp:txXfrm>
        <a:off x="3154202" y="1517206"/>
        <a:ext cx="832547" cy="729776"/>
      </dsp:txXfrm>
    </dsp:sp>
    <dsp:sp modelId="{0F1666C4-535B-41CE-B2A7-1845A39924FD}">
      <dsp:nvSpPr>
        <dsp:cNvPr id="0" name=""/>
        <dsp:cNvSpPr/>
      </dsp:nvSpPr>
      <dsp:spPr>
        <a:xfrm>
          <a:off x="3829665" y="1173782"/>
          <a:ext cx="157084" cy="1570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4BB2E4-9DC5-4918-9D14-50246FEE8248}">
      <dsp:nvSpPr>
        <dsp:cNvPr id="0" name=""/>
        <dsp:cNvSpPr/>
      </dsp:nvSpPr>
      <dsp:spPr>
        <a:xfrm rot="5400000">
          <a:off x="4265912" y="989472"/>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A922B8-F79F-4341-9229-9EFAE6896F87}">
      <dsp:nvSpPr>
        <dsp:cNvPr id="0" name=""/>
        <dsp:cNvSpPr/>
      </dsp:nvSpPr>
      <dsp:spPr>
        <a:xfrm>
          <a:off x="4173402" y="1265004"/>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שיחה גלויה</a:t>
          </a:r>
          <a:endParaRPr lang="en-US" sz="1500" b="1" kern="1200" dirty="0"/>
        </a:p>
      </dsp:txBody>
      <dsp:txXfrm>
        <a:off x="4173402" y="1265004"/>
        <a:ext cx="832547" cy="729776"/>
      </dsp:txXfrm>
    </dsp:sp>
    <dsp:sp modelId="{1E1A2F2E-C3A0-4154-80F2-666CE618D7B7}">
      <dsp:nvSpPr>
        <dsp:cNvPr id="0" name=""/>
        <dsp:cNvSpPr/>
      </dsp:nvSpPr>
      <dsp:spPr>
        <a:xfrm>
          <a:off x="4848865" y="921580"/>
          <a:ext cx="157084" cy="157084"/>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01D40B-CA35-4C1F-A646-F6CC83353938}">
      <dsp:nvSpPr>
        <dsp:cNvPr id="0" name=""/>
        <dsp:cNvSpPr/>
      </dsp:nvSpPr>
      <dsp:spPr>
        <a:xfrm rot="5400000">
          <a:off x="5285113" y="737269"/>
          <a:ext cx="554200" cy="92217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FC3F6D-E078-47F9-B21B-3FB556CE9DD6}">
      <dsp:nvSpPr>
        <dsp:cNvPr id="0" name=""/>
        <dsp:cNvSpPr/>
      </dsp:nvSpPr>
      <dsp:spPr>
        <a:xfrm>
          <a:off x="5192603" y="1012802"/>
          <a:ext cx="832547" cy="729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ctr" defTabSz="666750" rtl="1">
            <a:lnSpc>
              <a:spcPct val="90000"/>
            </a:lnSpc>
            <a:spcBef>
              <a:spcPct val="0"/>
            </a:spcBef>
            <a:spcAft>
              <a:spcPct val="35000"/>
            </a:spcAft>
            <a:buNone/>
          </a:pPr>
          <a:r>
            <a:rPr lang="he-IL" sz="1500" b="1" kern="1200" dirty="0"/>
            <a:t>שכיבה ביחד</a:t>
          </a:r>
          <a:endParaRPr lang="en-US" sz="1500" b="1" kern="1200" dirty="0"/>
        </a:p>
      </dsp:txBody>
      <dsp:txXfrm>
        <a:off x="5192603" y="1012802"/>
        <a:ext cx="832547" cy="72977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C9B4B-F9FB-4E62-965F-3C0D7322FC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a:extLst>
              <a:ext uri="{FF2B5EF4-FFF2-40B4-BE49-F238E27FC236}">
                <a16:creationId xmlns:a16="http://schemas.microsoft.com/office/drawing/2014/main" id="{F39F2C6E-29C8-43EA-980E-1C03D0088C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865E49-CEC6-4F82-84C1-EEFE78A890D4}" type="datetimeFigureOut">
              <a:rPr lang="en-IL" smtClean="0"/>
              <a:t>18/01/2023</a:t>
            </a:fld>
            <a:endParaRPr lang="en-IL"/>
          </a:p>
        </p:txBody>
      </p:sp>
      <p:sp>
        <p:nvSpPr>
          <p:cNvPr id="4" name="Footer Placeholder 3">
            <a:extLst>
              <a:ext uri="{FF2B5EF4-FFF2-40B4-BE49-F238E27FC236}">
                <a16:creationId xmlns:a16="http://schemas.microsoft.com/office/drawing/2014/main" id="{90648137-DC54-4685-8FDD-2F90A1860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5" name="Slide Number Placeholder 4">
            <a:extLst>
              <a:ext uri="{FF2B5EF4-FFF2-40B4-BE49-F238E27FC236}">
                <a16:creationId xmlns:a16="http://schemas.microsoft.com/office/drawing/2014/main" id="{6DF94737-0AEA-4E3B-9D5A-26C8C2B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297BA-D083-46AE-B857-5CC9751A8411}" type="slidenum">
              <a:rPr lang="en-IL" smtClean="0"/>
              <a:t>‹#›</a:t>
            </a:fld>
            <a:endParaRPr lang="en-IL"/>
          </a:p>
        </p:txBody>
      </p:sp>
    </p:spTree>
    <p:extLst>
      <p:ext uri="{BB962C8B-B14F-4D97-AF65-F5344CB8AC3E}">
        <p14:creationId xmlns:p14="http://schemas.microsoft.com/office/powerpoint/2010/main" val="32868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22AEC-7A8B-4394-9AF0-0B20F89D0261}" type="datetimeFigureOut">
              <a:rPr lang="en-IL" smtClean="0"/>
              <a:t>18/01/2023</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D85D0-3394-492D-80AB-B2ABBE07D135}" type="slidenum">
              <a:rPr lang="en-IL" smtClean="0"/>
              <a:t>‹#›</a:t>
            </a:fld>
            <a:endParaRPr lang="en-IL"/>
          </a:p>
        </p:txBody>
      </p:sp>
    </p:spTree>
    <p:extLst>
      <p:ext uri="{BB962C8B-B14F-4D97-AF65-F5344CB8AC3E}">
        <p14:creationId xmlns:p14="http://schemas.microsoft.com/office/powerpoint/2010/main" val="301980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032266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26345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638905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590865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456584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574510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073366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494363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481492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0727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859687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269270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en-IL" smtClean="0"/>
              <a:t>18/01/2023</a:t>
            </a:fld>
            <a:endParaRPr lang="en-IL"/>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en-IL" smtClean="0"/>
              <a:t>‹#›</a:t>
            </a:fld>
            <a:endParaRPr lang="en-IL"/>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18/01/2023</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659135824"/>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3.png"/><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46C6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3EAEF5-82B4-4D84-8276-70AE1CEA8DD0}"/>
              </a:ext>
            </a:extLst>
          </p:cNvPr>
          <p:cNvPicPr>
            <a:picLocks noChangeAspect="1"/>
          </p:cNvPicPr>
          <p:nvPr/>
        </p:nvPicPr>
        <p:blipFill>
          <a:blip r:embed="rId2"/>
          <a:stretch>
            <a:fillRect/>
          </a:stretch>
        </p:blipFill>
        <p:spPr>
          <a:xfrm>
            <a:off x="474375" y="700238"/>
            <a:ext cx="11243249" cy="5457524"/>
          </a:xfrm>
          <a:prstGeom prst="rect">
            <a:avLst/>
          </a:prstGeom>
        </p:spPr>
      </p:pic>
    </p:spTree>
    <p:extLst>
      <p:ext uri="{BB962C8B-B14F-4D97-AF65-F5344CB8AC3E}">
        <p14:creationId xmlns:p14="http://schemas.microsoft.com/office/powerpoint/2010/main" val="1958654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1" y="75414"/>
            <a:ext cx="9603275" cy="527901"/>
          </a:xfrm>
        </p:spPr>
        <p:txBody>
          <a:bodyPr>
            <a:noAutofit/>
          </a:bodyPr>
          <a:lstStyle/>
          <a:p>
            <a:pPr algn="ctr" rtl="1"/>
            <a:r>
              <a:rPr lang="he-IL" sz="2800" b="1" dirty="0">
                <a:latin typeface="David" panose="020E0502060401010101" pitchFamily="34" charset="-79"/>
                <a:cs typeface="David" panose="020E0502060401010101" pitchFamily="34" charset="-79"/>
              </a:rPr>
              <a:t>מבוא לפילוסופיה יוונית</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137159" y="735290"/>
            <a:ext cx="11917680" cy="5783345"/>
          </a:xfrm>
        </p:spPr>
        <p:txBody>
          <a:bodyPr>
            <a:normAutofit fontScale="77500" lnSpcReduction="20000"/>
          </a:bodyPr>
          <a:lstStyle/>
          <a:p>
            <a:pPr marL="0" indent="0" algn="ctr" rtl="1">
              <a:buNone/>
            </a:pPr>
            <a:r>
              <a:rPr lang="he-IL" b="1" dirty="0">
                <a:latin typeface="David" panose="020E0502060401010101" pitchFamily="34" charset="-79"/>
                <a:cs typeface="David" panose="020E0502060401010101" pitchFamily="34" charset="-79"/>
              </a:rPr>
              <a:t>מבנה השיעור להיום</a:t>
            </a:r>
          </a:p>
          <a:p>
            <a:pPr marL="914400" lvl="2" indent="0" algn="r" rtl="1">
              <a:buNone/>
            </a:pPr>
            <a:endParaRPr lang="he-IL" b="1" dirty="0">
              <a:latin typeface="David" panose="020E0502060401010101" pitchFamily="34" charset="-79"/>
              <a:cs typeface="David" panose="020E0502060401010101" pitchFamily="34" charset="-79"/>
            </a:endParaRPr>
          </a:p>
          <a:p>
            <a:pPr marL="514350" indent="-514350" algn="r" rtl="1">
              <a:buFont typeface="+mj-lt"/>
              <a:buAutoNum type="arabicPeriod"/>
            </a:pPr>
            <a:r>
              <a:rPr lang="he-IL" b="1" dirty="0">
                <a:latin typeface="David" panose="020E0502060401010101" pitchFamily="34" charset="-79"/>
                <a:cs typeface="David" panose="020E0502060401010101" pitchFamily="34" charset="-79"/>
              </a:rPr>
              <a:t>מנהלה – עבודת הגמר</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דברי סיכום על </a:t>
            </a:r>
            <a:r>
              <a:rPr lang="he-IL" b="1" dirty="0" err="1">
                <a:latin typeface="David" panose="020E0502060401010101" pitchFamily="34" charset="-79"/>
                <a:cs typeface="David" panose="020E0502060401010101" pitchFamily="34" charset="-79"/>
              </a:rPr>
              <a:t>אריקסימאכוס</a:t>
            </a:r>
            <a:endParaRPr lang="he-IL" b="1" dirty="0">
              <a:latin typeface="David" panose="020E0502060401010101" pitchFamily="34" charset="-79"/>
              <a:cs typeface="David" panose="020E0502060401010101" pitchFamily="34" charset="-79"/>
            </a:endParaRP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היבריס והטבע</a:t>
            </a:r>
          </a:p>
          <a:p>
            <a:pPr marL="514350" indent="-514350" algn="r" rtl="1">
              <a:buFont typeface="+mj-lt"/>
              <a:buAutoNum type="arabicPeriod"/>
            </a:pPr>
            <a:r>
              <a:rPr lang="he-IL" b="1" dirty="0" err="1">
                <a:latin typeface="David" panose="020E0502060401010101" pitchFamily="34" charset="-79"/>
                <a:cs typeface="David" panose="020E0502060401010101" pitchFamily="34" charset="-79"/>
              </a:rPr>
              <a:t>אריסטופאניס</a:t>
            </a:r>
            <a:r>
              <a:rPr lang="he-IL" b="1" dirty="0">
                <a:latin typeface="David" panose="020E0502060401010101" pitchFamily="34" charset="-79"/>
                <a:cs typeface="David" panose="020E0502060401010101" pitchFamily="34" charset="-79"/>
              </a:rPr>
              <a:t> – </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טבע האדם כחצוי והמאבק נגד הפילוסוף</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כאחיזת עיניים?</a:t>
            </a:r>
          </a:p>
          <a:p>
            <a:pPr marL="514350" indent="-514350" algn="r" rtl="1">
              <a:buFont typeface="+mj-lt"/>
              <a:buAutoNum type="arabicPeriod"/>
            </a:pPr>
            <a:r>
              <a:rPr lang="he-IL" b="1" dirty="0" err="1">
                <a:latin typeface="David" panose="020E0502060401010101" pitchFamily="34" charset="-79"/>
                <a:cs typeface="David" panose="020E0502060401010101" pitchFamily="34" charset="-79"/>
              </a:rPr>
              <a:t>אגתון</a:t>
            </a:r>
            <a:r>
              <a:rPr lang="he-IL" b="1" dirty="0">
                <a:latin typeface="David" panose="020E0502060401010101" pitchFamily="34" charset="-79"/>
                <a:cs typeface="David" panose="020E0502060401010101" pitchFamily="34" charset="-79"/>
              </a:rPr>
              <a:t> – </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והיפה</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האל כמשורר והחכמה כיצירה</a:t>
            </a:r>
          </a:p>
          <a:p>
            <a:pPr marL="514350" indent="-514350" algn="r" rtl="1">
              <a:buFont typeface="+mj-lt"/>
              <a:buAutoNum type="arabicPeriod"/>
            </a:pPr>
            <a:r>
              <a:rPr lang="he-IL" b="1" dirty="0" err="1">
                <a:latin typeface="David" panose="020E0502060401010101" pitchFamily="34" charset="-79"/>
                <a:cs typeface="David" panose="020E0502060401010101" pitchFamily="34" charset="-79"/>
              </a:rPr>
              <a:t>דיוטימה</a:t>
            </a:r>
            <a:r>
              <a:rPr lang="he-IL" b="1" dirty="0">
                <a:latin typeface="David" panose="020E0502060401010101" pitchFamily="34" charset="-79"/>
                <a:cs typeface="David" panose="020E0502060401010101" pitchFamily="34" charset="-79"/>
              </a:rPr>
              <a:t> </a:t>
            </a:r>
            <a:r>
              <a:rPr lang="he-IL" b="1" dirty="0" err="1">
                <a:latin typeface="David" panose="020E0502060401010101" pitchFamily="34" charset="-79"/>
                <a:cs typeface="David" panose="020E0502060401010101" pitchFamily="34" charset="-79"/>
              </a:rPr>
              <a:t>סוקראטס</a:t>
            </a:r>
            <a:endParaRPr lang="he-IL" b="1" dirty="0">
              <a:latin typeface="David" panose="020E0502060401010101" pitchFamily="34" charset="-79"/>
              <a:cs typeface="David" panose="020E0502060401010101" pitchFamily="34" charset="-79"/>
            </a:endParaRP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כתופעת האמצע (</a:t>
            </a:r>
            <a:r>
              <a:rPr lang="en-US" b="1" dirty="0" err="1">
                <a:latin typeface="David" panose="020E0502060401010101" pitchFamily="34" charset="-79"/>
                <a:cs typeface="David" panose="020E0502060401010101" pitchFamily="34" charset="-79"/>
              </a:rPr>
              <a:t>metaxu</a:t>
            </a:r>
            <a:r>
              <a:rPr lang="he-IL" b="1" dirty="0">
                <a:latin typeface="David" panose="020E0502060401010101" pitchFamily="34" charset="-79"/>
                <a:cs typeface="David" panose="020E0502060401010101" pitchFamily="34" charset="-79"/>
              </a:rPr>
              <a:t>) וסיפור לידתו</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ואל-מוות</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ארוס וילודה</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סולם האהבה עפ"י </a:t>
            </a:r>
            <a:r>
              <a:rPr lang="he-IL" b="1" dirty="0" err="1">
                <a:latin typeface="David" panose="020E0502060401010101" pitchFamily="34" charset="-79"/>
                <a:cs typeface="David" panose="020E0502060401010101" pitchFamily="34" charset="-79"/>
              </a:rPr>
              <a:t>דיוטימה</a:t>
            </a:r>
            <a:endParaRPr lang="he-IL" b="1" dirty="0">
              <a:latin typeface="David" panose="020E0502060401010101" pitchFamily="34" charset="-79"/>
              <a:cs typeface="David" panose="020E0502060401010101" pitchFamily="34" charset="-79"/>
            </a:endParaRPr>
          </a:p>
          <a:p>
            <a:pPr marL="514350" indent="-514350" algn="r" rtl="1">
              <a:buFont typeface="+mj-lt"/>
              <a:buAutoNum type="arabicPeriod"/>
            </a:pPr>
            <a:r>
              <a:rPr lang="he-IL" b="1" dirty="0" err="1">
                <a:latin typeface="David" panose="020E0502060401010101" pitchFamily="34" charset="-79"/>
                <a:cs typeface="David" panose="020E0502060401010101" pitchFamily="34" charset="-79"/>
              </a:rPr>
              <a:t>אלקיביאדס</a:t>
            </a:r>
            <a:r>
              <a:rPr lang="he-IL" b="1" dirty="0">
                <a:latin typeface="David" panose="020E0502060401010101" pitchFamily="34" charset="-79"/>
                <a:cs typeface="David" panose="020E0502060401010101" pitchFamily="34" charset="-79"/>
              </a:rPr>
              <a:t> -	</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מה מחפש </a:t>
            </a:r>
            <a:r>
              <a:rPr lang="he-IL" b="1" dirty="0" err="1">
                <a:latin typeface="David" panose="020E0502060401010101" pitchFamily="34" charset="-79"/>
                <a:cs typeface="David" panose="020E0502060401010101" pitchFamily="34" charset="-79"/>
              </a:rPr>
              <a:t>אלקיביאדס</a:t>
            </a:r>
            <a:r>
              <a:rPr lang="he-IL" b="1" dirty="0">
                <a:latin typeface="David" panose="020E0502060401010101" pitchFamily="34" charset="-79"/>
                <a:cs typeface="David" panose="020E0502060401010101" pitchFamily="34" charset="-79"/>
              </a:rPr>
              <a:t> אצל </a:t>
            </a:r>
            <a:r>
              <a:rPr lang="he-IL" b="1" dirty="0" err="1">
                <a:latin typeface="David" panose="020E0502060401010101" pitchFamily="34" charset="-79"/>
                <a:cs typeface="David" panose="020E0502060401010101" pitchFamily="34" charset="-79"/>
              </a:rPr>
              <a:t>סוקראטס</a:t>
            </a:r>
            <a:endParaRPr lang="he-IL" b="1" dirty="0">
              <a:latin typeface="David" panose="020E0502060401010101" pitchFamily="34" charset="-79"/>
              <a:cs typeface="David" panose="020E0502060401010101" pitchFamily="34" charset="-79"/>
            </a:endParaRP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רדיפה של </a:t>
            </a:r>
            <a:r>
              <a:rPr lang="he-IL" b="1" dirty="0" err="1">
                <a:latin typeface="David" panose="020E0502060401010101" pitchFamily="34" charset="-79"/>
                <a:cs typeface="David" panose="020E0502060401010101" pitchFamily="34" charset="-79"/>
              </a:rPr>
              <a:t>אלקיביאדס</a:t>
            </a:r>
            <a:r>
              <a:rPr lang="he-IL" b="1" dirty="0">
                <a:latin typeface="David" panose="020E0502060401010101" pitchFamily="34" charset="-79"/>
                <a:cs typeface="David" panose="020E0502060401010101" pitchFamily="34" charset="-79"/>
              </a:rPr>
              <a:t> אחרי </a:t>
            </a:r>
            <a:r>
              <a:rPr lang="he-IL" b="1" dirty="0" err="1">
                <a:latin typeface="David" panose="020E0502060401010101" pitchFamily="34" charset="-79"/>
                <a:cs typeface="David" panose="020E0502060401010101" pitchFamily="34" charset="-79"/>
              </a:rPr>
              <a:t>סוקראטס</a:t>
            </a:r>
            <a:endParaRPr lang="he-IL" b="1" dirty="0">
              <a:latin typeface="David" panose="020E0502060401010101" pitchFamily="34" charset="-79"/>
              <a:cs typeface="David" panose="020E0502060401010101" pitchFamily="34" charset="-79"/>
            </a:endParaRPr>
          </a:p>
          <a:p>
            <a:pPr marL="0" indent="0" algn="r" rtl="1">
              <a:buNone/>
            </a:pPr>
            <a:endParaRPr lang="he-IL" b="1" dirty="0">
              <a:latin typeface="David" panose="020E0502060401010101" pitchFamily="34" charset="-79"/>
              <a:cs typeface="David" panose="020E0502060401010101" pitchFamily="34" charset="-79"/>
            </a:endParaRPr>
          </a:p>
          <a:p>
            <a:pPr marL="971550" lvl="1" indent="-514350" algn="r" rtl="1">
              <a:buFont typeface="+mj-lt"/>
              <a:buAutoNum type="arabicPeriod"/>
            </a:pPr>
            <a:endParaRPr lang="en-US" b="1" dirty="0">
              <a:latin typeface="David" panose="020E0502060401010101" pitchFamily="34" charset="-79"/>
              <a:cs typeface="David" panose="020E0502060401010101" pitchFamily="34" charset="-79"/>
            </a:endParaRPr>
          </a:p>
          <a:p>
            <a:pPr marL="514350" indent="-514350" algn="r" rtl="1">
              <a:buFont typeface="+mj-lt"/>
              <a:buAutoNum type="arabicPeriod"/>
            </a:pPr>
            <a:endParaRPr lang="he-IL" b="1" dirty="0">
              <a:latin typeface="David" panose="020E0502060401010101" pitchFamily="34" charset="-79"/>
              <a:cs typeface="David" panose="020E0502060401010101" pitchFamily="34" charset="-79"/>
            </a:endParaRPr>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0" y="6054290"/>
            <a:ext cx="803709" cy="803709"/>
          </a:xfrm>
          <a:prstGeom prst="rect">
            <a:avLst/>
          </a:prstGeom>
        </p:spPr>
      </p:pic>
      <p:pic>
        <p:nvPicPr>
          <p:cNvPr id="4" name="Picture 3">
            <a:extLst>
              <a:ext uri="{FF2B5EF4-FFF2-40B4-BE49-F238E27FC236}">
                <a16:creationId xmlns:a16="http://schemas.microsoft.com/office/drawing/2014/main" id="{65058700-0E8C-47AA-B5DD-79B658A3AFDC}"/>
              </a:ext>
            </a:extLst>
          </p:cNvPr>
          <p:cNvPicPr>
            <a:picLocks noChangeAspect="1"/>
          </p:cNvPicPr>
          <p:nvPr/>
        </p:nvPicPr>
        <p:blipFill>
          <a:blip r:embed="rId4"/>
          <a:stretch>
            <a:fillRect/>
          </a:stretch>
        </p:blipFill>
        <p:spPr>
          <a:xfrm>
            <a:off x="1294361" y="1189284"/>
            <a:ext cx="3657600" cy="4875356"/>
          </a:xfrm>
          <a:prstGeom prst="rect">
            <a:avLst/>
          </a:prstGeom>
        </p:spPr>
      </p:pic>
    </p:spTree>
    <p:extLst>
      <p:ext uri="{BB962C8B-B14F-4D97-AF65-F5344CB8AC3E}">
        <p14:creationId xmlns:p14="http://schemas.microsoft.com/office/powerpoint/2010/main" val="3913125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2" cy="6858001"/>
          </a:xfrm>
          <a:prstGeom prst="rect">
            <a:avLst/>
          </a:prstGeom>
        </p:spPr>
      </p:pic>
      <p:sp>
        <p:nvSpPr>
          <p:cNvPr id="3" name="TextBox 2"/>
          <p:cNvSpPr txBox="1"/>
          <p:nvPr/>
        </p:nvSpPr>
        <p:spPr>
          <a:xfrm>
            <a:off x="206738" y="218540"/>
            <a:ext cx="6488349" cy="923330"/>
          </a:xfrm>
          <a:prstGeom prst="rect">
            <a:avLst/>
          </a:prstGeom>
          <a:noFill/>
        </p:spPr>
        <p:txBody>
          <a:bodyPr wrap="square" rtlCol="0">
            <a:spAutoFit/>
          </a:bodyPr>
          <a:lstStyle/>
          <a:p>
            <a:pPr algn="r" rtl="1"/>
            <a:r>
              <a:rPr lang="he-IL" b="1" i="1" dirty="0">
                <a:latin typeface="Palatino Linotype" panose="02040502050505030304" pitchFamily="18" charset="0"/>
              </a:rPr>
              <a:t>"מאחר </a:t>
            </a:r>
            <a:r>
              <a:rPr lang="he-IL" b="1" i="1" dirty="0" err="1">
                <a:latin typeface="Palatino Linotype" panose="02040502050505030304" pitchFamily="18" charset="0"/>
              </a:rPr>
              <a:t>ופאוסאניאס</a:t>
            </a:r>
            <a:r>
              <a:rPr lang="he-IL" b="1" i="1" dirty="0">
                <a:latin typeface="Palatino Linotype" panose="02040502050505030304" pitchFamily="18" charset="0"/>
              </a:rPr>
              <a:t> פתח דבריו כיאות, אבל לא סיימם די הצורך, דומני שעלי להביא את נאומו לכלל סיום." </a:t>
            </a:r>
            <a:r>
              <a:rPr lang="en-US" b="1" i="1" dirty="0">
                <a:latin typeface="Palatino Linotype" panose="02040502050505030304" pitchFamily="18" charset="0"/>
              </a:rPr>
              <a:t>(telos </a:t>
            </a:r>
            <a:r>
              <a:rPr lang="en-US" b="1" i="1" dirty="0" err="1">
                <a:latin typeface="Palatino Linotype" panose="02040502050505030304" pitchFamily="18" charset="0"/>
              </a:rPr>
              <a:t>epitheinai</a:t>
            </a:r>
            <a:r>
              <a:rPr lang="en-US" b="1" i="1" dirty="0">
                <a:latin typeface="Palatino Linotype" panose="02040502050505030304" pitchFamily="18" charset="0"/>
              </a:rPr>
              <a:t> </a:t>
            </a:r>
            <a:r>
              <a:rPr lang="en-US" b="1" i="1" dirty="0" err="1">
                <a:latin typeface="Palatino Linotype" panose="02040502050505030304" pitchFamily="18" charset="0"/>
              </a:rPr>
              <a:t>toi</a:t>
            </a:r>
            <a:r>
              <a:rPr lang="en-US" b="1" i="1" dirty="0">
                <a:latin typeface="Palatino Linotype" panose="02040502050505030304" pitchFamily="18" charset="0"/>
              </a:rPr>
              <a:t> logoi)</a:t>
            </a:r>
          </a:p>
        </p:txBody>
      </p:sp>
    </p:spTree>
    <p:extLst>
      <p:ext uri="{BB962C8B-B14F-4D97-AF65-F5344CB8AC3E}">
        <p14:creationId xmlns:p14="http://schemas.microsoft.com/office/powerpoint/2010/main" val="2363226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9A4A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779C3E-FDE2-4878-AEDA-DF2288CA79D5}"/>
              </a:ext>
            </a:extLst>
          </p:cNvPr>
          <p:cNvPicPr>
            <a:picLocks noChangeAspect="1"/>
          </p:cNvPicPr>
          <p:nvPr/>
        </p:nvPicPr>
        <p:blipFill>
          <a:blip r:embed="rId2"/>
          <a:stretch>
            <a:fillRect/>
          </a:stretch>
        </p:blipFill>
        <p:spPr>
          <a:xfrm>
            <a:off x="2308125" y="747765"/>
            <a:ext cx="7575749" cy="5802458"/>
          </a:xfrm>
          <a:prstGeom prst="rect">
            <a:avLst/>
          </a:prstGeom>
        </p:spPr>
      </p:pic>
      <p:sp>
        <p:nvSpPr>
          <p:cNvPr id="3" name="TextBox 2">
            <a:extLst>
              <a:ext uri="{FF2B5EF4-FFF2-40B4-BE49-F238E27FC236}">
                <a16:creationId xmlns:a16="http://schemas.microsoft.com/office/drawing/2014/main" id="{56707288-FABA-46D4-A031-9A49C99706C8}"/>
              </a:ext>
            </a:extLst>
          </p:cNvPr>
          <p:cNvSpPr txBox="1"/>
          <p:nvPr/>
        </p:nvSpPr>
        <p:spPr>
          <a:xfrm>
            <a:off x="887308" y="93674"/>
            <a:ext cx="10228083" cy="646331"/>
          </a:xfrm>
          <a:prstGeom prst="rect">
            <a:avLst/>
          </a:prstGeom>
          <a:noFill/>
        </p:spPr>
        <p:txBody>
          <a:bodyPr wrap="square" rtlCol="0">
            <a:spAutoFit/>
          </a:bodyPr>
          <a:lstStyle/>
          <a:p>
            <a:pPr algn="r" rtl="1"/>
            <a:r>
              <a:rPr lang="he-IL" b="1" i="1" dirty="0">
                <a:latin typeface="David" panose="020E0502060401010101" pitchFamily="34" charset="-79"/>
                <a:cs typeface="David" panose="020E0502060401010101" pitchFamily="34" charset="-79"/>
              </a:rPr>
              <a:t>"שכן הרפואה, אם להגדירה על רגל אחת, אינה אלא בקיאות בארוטיקה של הגוף מבחינת מילויו והרקתו ומי שמבחין בתשוקות אלה את הארוס היפה והמגונה, הריהו חכם בחכמת הארוס מאין כמוהו."</a:t>
            </a:r>
            <a:endParaRPr lang="x-none" b="1" i="1" dirty="0">
              <a:latin typeface="David" panose="020E0502060401010101" pitchFamily="34" charset="-79"/>
              <a:cs typeface="David" panose="020E0502060401010101" pitchFamily="34" charset="-79"/>
            </a:endParaRPr>
          </a:p>
        </p:txBody>
      </p:sp>
      <p:pic>
        <p:nvPicPr>
          <p:cNvPr id="4" name="Picture 3"/>
          <p:cNvPicPr>
            <a:picLocks noChangeAspect="1"/>
          </p:cNvPicPr>
          <p:nvPr/>
        </p:nvPicPr>
        <p:blipFill>
          <a:blip r:embed="rId3"/>
          <a:stretch>
            <a:fillRect/>
          </a:stretch>
        </p:blipFill>
        <p:spPr>
          <a:xfrm>
            <a:off x="0" y="6227544"/>
            <a:ext cx="622383" cy="622383"/>
          </a:xfrm>
          <a:prstGeom prst="rect">
            <a:avLst/>
          </a:prstGeom>
        </p:spPr>
      </p:pic>
      <p:sp>
        <p:nvSpPr>
          <p:cNvPr id="5" name="TextBox 4"/>
          <p:cNvSpPr txBox="1"/>
          <p:nvPr/>
        </p:nvSpPr>
        <p:spPr>
          <a:xfrm>
            <a:off x="2829780" y="6550223"/>
            <a:ext cx="6343135" cy="307777"/>
          </a:xfrm>
          <a:prstGeom prst="rect">
            <a:avLst/>
          </a:prstGeom>
          <a:noFill/>
        </p:spPr>
        <p:txBody>
          <a:bodyPr wrap="square" rtlCol="0">
            <a:spAutoFit/>
          </a:bodyPr>
          <a:lstStyle/>
          <a:p>
            <a:pPr algn="ctr"/>
            <a:r>
              <a:rPr lang="he-IL" sz="1400" b="1" i="1" dirty="0"/>
              <a:t>מכונת רוב גולדברג להדלקת נורה</a:t>
            </a:r>
            <a:endParaRPr lang="en-US" sz="1400" b="1" i="1" dirty="0"/>
          </a:p>
        </p:txBody>
      </p:sp>
    </p:spTree>
    <p:extLst>
      <p:ext uri="{BB962C8B-B14F-4D97-AF65-F5344CB8AC3E}">
        <p14:creationId xmlns:p14="http://schemas.microsoft.com/office/powerpoint/2010/main" val="2549752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5F9404-4420-4CB4-8F17-5D1708679BA4}"/>
              </a:ext>
            </a:extLst>
          </p:cNvPr>
          <p:cNvSpPr txBox="1"/>
          <p:nvPr/>
        </p:nvSpPr>
        <p:spPr>
          <a:xfrm>
            <a:off x="8022210" y="5807360"/>
            <a:ext cx="3063712" cy="369332"/>
          </a:xfrm>
          <a:prstGeom prst="rect">
            <a:avLst/>
          </a:prstGeom>
          <a:noFill/>
        </p:spPr>
        <p:txBody>
          <a:bodyPr wrap="square" rtlCol="0">
            <a:spAutoFit/>
          </a:bodyPr>
          <a:lstStyle/>
          <a:p>
            <a:endParaRPr lang="x-none" dirty="0"/>
          </a:p>
        </p:txBody>
      </p:sp>
      <p:pic>
        <p:nvPicPr>
          <p:cNvPr id="7" name="Picture 6">
            <a:extLst>
              <a:ext uri="{FF2B5EF4-FFF2-40B4-BE49-F238E27FC236}">
                <a16:creationId xmlns:a16="http://schemas.microsoft.com/office/drawing/2014/main" id="{F6B54BFB-8B06-4F20-BD85-8B7B042F7310}"/>
              </a:ext>
            </a:extLst>
          </p:cNvPr>
          <p:cNvPicPr>
            <a:picLocks noChangeAspect="1"/>
          </p:cNvPicPr>
          <p:nvPr/>
        </p:nvPicPr>
        <p:blipFill>
          <a:blip r:embed="rId3"/>
          <a:stretch>
            <a:fillRect/>
          </a:stretch>
        </p:blipFill>
        <p:spPr>
          <a:xfrm>
            <a:off x="0" y="6287678"/>
            <a:ext cx="570322" cy="570322"/>
          </a:xfrm>
          <a:prstGeom prst="rect">
            <a:avLst/>
          </a:prstGeom>
          <a:solidFill>
            <a:schemeClr val="accent4">
              <a:lumMod val="20000"/>
              <a:lumOff val="80000"/>
            </a:schemeClr>
          </a:solidFill>
        </p:spPr>
      </p:pic>
      <p:sp>
        <p:nvSpPr>
          <p:cNvPr id="5" name="TextBox 4">
            <a:extLst>
              <a:ext uri="{FF2B5EF4-FFF2-40B4-BE49-F238E27FC236}">
                <a16:creationId xmlns:a16="http://schemas.microsoft.com/office/drawing/2014/main" id="{03CFF826-DBFF-4E92-B9B0-9C4366627A2B}"/>
              </a:ext>
            </a:extLst>
          </p:cNvPr>
          <p:cNvSpPr txBox="1"/>
          <p:nvPr/>
        </p:nvSpPr>
        <p:spPr>
          <a:xfrm>
            <a:off x="2865238" y="58226"/>
            <a:ext cx="6516907" cy="369332"/>
          </a:xfrm>
          <a:prstGeom prst="rect">
            <a:avLst/>
          </a:prstGeom>
          <a:noFill/>
        </p:spPr>
        <p:txBody>
          <a:bodyPr wrap="square" rtlCol="0">
            <a:spAutoFit/>
          </a:bodyPr>
          <a:lstStyle/>
          <a:p>
            <a:pPr algn="ctr" rtl="1"/>
            <a:r>
              <a:rPr lang="he-IL" b="1" dirty="0">
                <a:latin typeface="David" panose="020E0502060401010101" pitchFamily="34" charset="-79"/>
                <a:ea typeface="DFKai-SB" panose="03000509000000000000" pitchFamily="65" charset="-120"/>
                <a:cs typeface="David" panose="020E0502060401010101" pitchFamily="34" charset="-79"/>
              </a:rPr>
              <a:t>טבענו הקדום בנאום של </a:t>
            </a:r>
            <a:r>
              <a:rPr lang="he-IL" b="1" dirty="0" err="1">
                <a:latin typeface="David" panose="020E0502060401010101" pitchFamily="34" charset="-79"/>
                <a:ea typeface="DFKai-SB" panose="03000509000000000000" pitchFamily="65" charset="-120"/>
                <a:cs typeface="David" panose="020E0502060401010101" pitchFamily="34" charset="-79"/>
              </a:rPr>
              <a:t>אריסטופאניס</a:t>
            </a:r>
            <a:endParaRPr lang="x-none" b="1" i="1" dirty="0">
              <a:latin typeface="David" panose="020E0502060401010101" pitchFamily="34" charset="-79"/>
              <a:ea typeface="DFKai-SB" panose="03000509000000000000" pitchFamily="65" charset="-120"/>
              <a:cs typeface="David" panose="020E0502060401010101" pitchFamily="34" charset="-79"/>
            </a:endParaRPr>
          </a:p>
        </p:txBody>
      </p:sp>
      <p:pic>
        <p:nvPicPr>
          <p:cNvPr id="6" name="Picture 5"/>
          <p:cNvPicPr>
            <a:picLocks noChangeAspect="1"/>
          </p:cNvPicPr>
          <p:nvPr/>
        </p:nvPicPr>
        <p:blipFill>
          <a:blip r:embed="rId4"/>
          <a:stretch>
            <a:fillRect/>
          </a:stretch>
        </p:blipFill>
        <p:spPr>
          <a:xfrm>
            <a:off x="763221" y="585409"/>
            <a:ext cx="10720940" cy="4857926"/>
          </a:xfrm>
          <a:prstGeom prst="rect">
            <a:avLst/>
          </a:prstGeom>
        </p:spPr>
      </p:pic>
      <p:sp>
        <p:nvSpPr>
          <p:cNvPr id="8" name="TextBox 7"/>
          <p:cNvSpPr txBox="1"/>
          <p:nvPr/>
        </p:nvSpPr>
        <p:spPr>
          <a:xfrm>
            <a:off x="1587768" y="5649509"/>
            <a:ext cx="9071848" cy="923330"/>
          </a:xfrm>
          <a:prstGeom prst="rect">
            <a:avLst/>
          </a:prstGeom>
          <a:noFill/>
        </p:spPr>
        <p:txBody>
          <a:bodyPr wrap="square" rtlCol="0">
            <a:spAutoFit/>
          </a:bodyPr>
          <a:lstStyle/>
          <a:p>
            <a:pPr algn="just" rtl="1"/>
            <a:r>
              <a:rPr lang="he-IL" b="1" dirty="0">
                <a:latin typeface="David" panose="020E0502060401010101" pitchFamily="34" charset="-79"/>
                <a:cs typeface="David" panose="020E0502060401010101" pitchFamily="34" charset="-79"/>
              </a:rPr>
              <a:t>"לפנים לא היה טבענו כמות שהוא עכשיו....שראשית כל, היו המינים של בני האדם שלושה ולא שניים כמו עכשיו...שנית צורתו של האדם </a:t>
            </a:r>
            <a:r>
              <a:rPr lang="he-IL" b="1" dirty="0" err="1">
                <a:latin typeface="David" panose="020E0502060401010101" pitchFamily="34" charset="-79"/>
                <a:cs typeface="David" panose="020E0502060401010101" pitchFamily="34" charset="-79"/>
              </a:rPr>
              <a:t>היתה</a:t>
            </a:r>
            <a:r>
              <a:rPr lang="he-IL" b="1" dirty="0">
                <a:latin typeface="David" panose="020E0502060401010101" pitchFamily="34" charset="-79"/>
                <a:cs typeface="David" panose="020E0502060401010101" pitchFamily="34" charset="-79"/>
              </a:rPr>
              <a:t> עגולה כולה, גבו וחזהו היו עשויים במעוגל, הארבע ידיים היו לו ורגליים כמספר ידיו ועל צווארו המעוגל ישבו </a:t>
            </a:r>
            <a:r>
              <a:rPr lang="he-IL" b="1" i="1" dirty="0">
                <a:latin typeface="David" panose="020E0502060401010101" pitchFamily="34" charset="-79"/>
                <a:cs typeface="David" panose="020E0502060401010101" pitchFamily="34" charset="-79"/>
              </a:rPr>
              <a:t>שני </a:t>
            </a:r>
            <a:r>
              <a:rPr lang="he-IL" b="1" dirty="0">
                <a:latin typeface="David" panose="020E0502060401010101" pitchFamily="34" charset="-79"/>
                <a:cs typeface="David" panose="020E0502060401010101" pitchFamily="34" charset="-79"/>
              </a:rPr>
              <a:t>פרצופים שווים זה לזה בכל...מחוברים בראש אחד."</a:t>
            </a:r>
            <a:endParaRPr lang="en-US"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899976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2D7"/>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 y="-1"/>
            <a:ext cx="5134187" cy="6417734"/>
          </a:xfrm>
          <a:prstGeom prst="rect">
            <a:avLst/>
          </a:prstGeom>
        </p:spPr>
      </p:pic>
      <p:sp>
        <p:nvSpPr>
          <p:cNvPr id="5" name="TextBox 4"/>
          <p:cNvSpPr txBox="1"/>
          <p:nvPr/>
        </p:nvSpPr>
        <p:spPr>
          <a:xfrm>
            <a:off x="5134185" y="2028616"/>
            <a:ext cx="7057815" cy="2800767"/>
          </a:xfrm>
          <a:prstGeom prst="rect">
            <a:avLst/>
          </a:prstGeom>
          <a:noFill/>
        </p:spPr>
        <p:txBody>
          <a:bodyPr wrap="square" rtlCol="0">
            <a:spAutoFit/>
          </a:bodyPr>
          <a:lstStyle/>
          <a:p>
            <a:pPr algn="just" rtl="1"/>
            <a:r>
              <a:rPr lang="he-IL" sz="2000" b="1" dirty="0">
                <a:latin typeface="David" panose="020E0502060401010101" pitchFamily="34" charset="-79"/>
                <a:cs typeface="David" panose="020E0502060401010101" pitchFamily="34" charset="-79"/>
              </a:rPr>
              <a:t>ואם </a:t>
            </a:r>
            <a:r>
              <a:rPr lang="he-IL" sz="2000" b="1" dirty="0" err="1">
                <a:latin typeface="David" panose="020E0502060401010101" pitchFamily="34" charset="-79"/>
                <a:cs typeface="David" panose="020E0502060401010101" pitchFamily="34" charset="-79"/>
              </a:rPr>
              <a:t>היפאיסטוס</a:t>
            </a:r>
            <a:r>
              <a:rPr lang="he-IL" sz="2000" b="1" dirty="0">
                <a:latin typeface="David" panose="020E0502060401010101" pitchFamily="34" charset="-79"/>
                <a:cs typeface="David" panose="020E0502060401010101" pitchFamily="34" charset="-79"/>
              </a:rPr>
              <a:t> [אל המלאכה], וכלי עבודתו בידו, היה ניגש אליהם בשעה שכיבתם יחד והיה שואל: "מהו הדבר הזה, בני אדם, שרוצים אתם להשיג איש מרעהו?"  לא תהא תשובה בפיהם. "וכי לא לכך אתם משתוקקים," יאמר, "שתהיו מאוחדים ככל האפשר עד שלא תחסרו זה את זה, לא בלילה ולא ביום? שאם זאת תשוקתכם, נכון אני להתיך לרתך אתכם יחדיו עד שתיעשו חטיבה אחת וכל ימיכם תהיו שניכם כאחד...ולא תרפדו גם במותכם."....ידענו שכל מי שהיה שומע כך, לא היה מכחיש את הדבר.</a:t>
            </a:r>
          </a:p>
          <a:p>
            <a:pPr algn="just" rtl="1"/>
            <a:endParaRPr lang="he-IL" b="1" dirty="0">
              <a:latin typeface="David" panose="020E0502060401010101" pitchFamily="34" charset="-79"/>
              <a:cs typeface="David" panose="020E0502060401010101" pitchFamily="34" charset="-79"/>
            </a:endParaRPr>
          </a:p>
          <a:p>
            <a:pPr algn="ctr" rtl="1"/>
            <a:r>
              <a:rPr lang="he-IL" b="1" dirty="0" err="1">
                <a:latin typeface="David" panose="020E0502060401010101" pitchFamily="34" charset="-79"/>
                <a:cs typeface="David" panose="020E0502060401010101" pitchFamily="34" charset="-79"/>
              </a:rPr>
              <a:t>אריסטופאניס</a:t>
            </a:r>
            <a:r>
              <a:rPr lang="he-IL" b="1" dirty="0">
                <a:latin typeface="David" panose="020E0502060401010101" pitchFamily="34" charset="-79"/>
                <a:cs typeface="David" panose="020E0502060401010101" pitchFamily="34" charset="-79"/>
              </a:rPr>
              <a:t> במשתה</a:t>
            </a:r>
            <a:r>
              <a:rPr lang="he-IL" b="1" dirty="0">
                <a:latin typeface="Papyrus" panose="03070502060502030205" pitchFamily="66" charset="0"/>
              </a:rPr>
              <a:t>, </a:t>
            </a:r>
            <a:r>
              <a:rPr lang="en-US" b="1" dirty="0">
                <a:latin typeface="Papyrus" panose="03070502060502030205" pitchFamily="66" charset="0"/>
              </a:rPr>
              <a:t>192-193</a:t>
            </a:r>
            <a:endParaRPr lang="he-IL" b="1" dirty="0">
              <a:latin typeface="Papyrus" panose="03070502060502030205" pitchFamily="66" charset="0"/>
            </a:endParaRPr>
          </a:p>
        </p:txBody>
      </p:sp>
      <p:sp>
        <p:nvSpPr>
          <p:cNvPr id="7" name="TextBox 6"/>
          <p:cNvSpPr txBox="1"/>
          <p:nvPr/>
        </p:nvSpPr>
        <p:spPr>
          <a:xfrm>
            <a:off x="990842" y="6334780"/>
            <a:ext cx="2538919" cy="523220"/>
          </a:xfrm>
          <a:prstGeom prst="rect">
            <a:avLst/>
          </a:prstGeom>
          <a:noFill/>
        </p:spPr>
        <p:txBody>
          <a:bodyPr wrap="square" rtlCol="0">
            <a:spAutoFit/>
          </a:bodyPr>
          <a:lstStyle/>
          <a:p>
            <a:pPr algn="ctr"/>
            <a:r>
              <a:rPr lang="en-US" sz="1400" b="1" i="1" dirty="0"/>
              <a:t>Hephaestus in his Forge</a:t>
            </a:r>
          </a:p>
          <a:p>
            <a:pPr algn="ctr"/>
            <a:r>
              <a:rPr lang="en-US" sz="1400" b="1" i="1" dirty="0" err="1"/>
              <a:t>Pompeo</a:t>
            </a:r>
            <a:r>
              <a:rPr lang="en-US" sz="1400" b="1" i="1" dirty="0"/>
              <a:t> </a:t>
            </a:r>
            <a:r>
              <a:rPr lang="en-US" sz="1400" b="1" i="1" dirty="0" err="1"/>
              <a:t>Batoni</a:t>
            </a:r>
            <a:r>
              <a:rPr lang="en-US" sz="1400" b="1" i="1" dirty="0"/>
              <a:t> </a:t>
            </a:r>
          </a:p>
        </p:txBody>
      </p:sp>
    </p:spTree>
    <p:extLst>
      <p:ext uri="{BB962C8B-B14F-4D97-AF65-F5344CB8AC3E}">
        <p14:creationId xmlns:p14="http://schemas.microsoft.com/office/powerpoint/2010/main" val="1809914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E13A17-8A6A-4C96-A022-849021B01996}"/>
              </a:ext>
            </a:extLst>
          </p:cNvPr>
          <p:cNvSpPr txBox="1"/>
          <p:nvPr/>
        </p:nvSpPr>
        <p:spPr>
          <a:xfrm>
            <a:off x="0" y="2610203"/>
            <a:ext cx="678180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“Art is worth more than truth for life.”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“We have art in order that we not perish from the truth.”</a:t>
            </a:r>
            <a:endParaRPr kumimoji="0" lang="he-IL" sz="18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Arial" panose="020B0604020202020204" pitchFamily="34" charset="0"/>
            </a:endParaRPr>
          </a:p>
        </p:txBody>
      </p:sp>
      <p:pic>
        <p:nvPicPr>
          <p:cNvPr id="4" name="Picture 3">
            <a:extLst>
              <a:ext uri="{FF2B5EF4-FFF2-40B4-BE49-F238E27FC236}">
                <a16:creationId xmlns:a16="http://schemas.microsoft.com/office/drawing/2014/main" id="{7A69A42C-8F0C-49A9-87BA-C86F0791C908}"/>
              </a:ext>
            </a:extLst>
          </p:cNvPr>
          <p:cNvPicPr>
            <a:picLocks noChangeAspect="1"/>
          </p:cNvPicPr>
          <p:nvPr/>
        </p:nvPicPr>
        <p:blipFill>
          <a:blip r:embed="rId2"/>
          <a:stretch>
            <a:fillRect/>
          </a:stretch>
        </p:blipFill>
        <p:spPr>
          <a:xfrm>
            <a:off x="0" y="6117996"/>
            <a:ext cx="740004" cy="740004"/>
          </a:xfrm>
          <a:prstGeom prst="rect">
            <a:avLst/>
          </a:prstGeom>
          <a:solidFill>
            <a:schemeClr val="accent4">
              <a:lumMod val="20000"/>
              <a:lumOff val="80000"/>
            </a:schemeClr>
          </a:solidFill>
        </p:spPr>
      </p:pic>
      <p:sp>
        <p:nvSpPr>
          <p:cNvPr id="5" name="TextBox 4">
            <a:extLst>
              <a:ext uri="{FF2B5EF4-FFF2-40B4-BE49-F238E27FC236}">
                <a16:creationId xmlns:a16="http://schemas.microsoft.com/office/drawing/2014/main" id="{7C37A84D-628C-4E9F-A02B-B668E9CB5481}"/>
              </a:ext>
            </a:extLst>
          </p:cNvPr>
          <p:cNvSpPr txBox="1"/>
          <p:nvPr/>
        </p:nvSpPr>
        <p:spPr>
          <a:xfrm>
            <a:off x="-1213007" y="0"/>
            <a:ext cx="92078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2400" b="1" i="0"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endParaRPr>
          </a:p>
        </p:txBody>
      </p:sp>
      <p:pic>
        <p:nvPicPr>
          <p:cNvPr id="6" name="Picture 5"/>
          <p:cNvPicPr>
            <a:picLocks noChangeAspect="1"/>
          </p:cNvPicPr>
          <p:nvPr/>
        </p:nvPicPr>
        <p:blipFill>
          <a:blip r:embed="rId3"/>
          <a:stretch>
            <a:fillRect/>
          </a:stretch>
        </p:blipFill>
        <p:spPr>
          <a:xfrm>
            <a:off x="6798987" y="116732"/>
            <a:ext cx="5393014" cy="6741268"/>
          </a:xfrm>
          <a:prstGeom prst="rect">
            <a:avLst/>
          </a:prstGeom>
        </p:spPr>
      </p:pic>
    </p:spTree>
    <p:extLst>
      <p:ext uri="{BB962C8B-B14F-4D97-AF65-F5344CB8AC3E}">
        <p14:creationId xmlns:p14="http://schemas.microsoft.com/office/powerpoint/2010/main" val="1568477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7A0B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5F9404-4420-4CB4-8F17-5D1708679BA4}"/>
              </a:ext>
            </a:extLst>
          </p:cNvPr>
          <p:cNvSpPr txBox="1"/>
          <p:nvPr/>
        </p:nvSpPr>
        <p:spPr>
          <a:xfrm>
            <a:off x="8022210" y="5807360"/>
            <a:ext cx="30637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6B54BFB-8B06-4F20-BD85-8B7B042F7310}"/>
              </a:ext>
            </a:extLst>
          </p:cNvPr>
          <p:cNvPicPr>
            <a:picLocks noChangeAspect="1"/>
          </p:cNvPicPr>
          <p:nvPr/>
        </p:nvPicPr>
        <p:blipFill>
          <a:blip r:embed="rId2"/>
          <a:stretch>
            <a:fillRect/>
          </a:stretch>
        </p:blipFill>
        <p:spPr>
          <a:xfrm>
            <a:off x="0" y="5965370"/>
            <a:ext cx="892629" cy="892629"/>
          </a:xfrm>
          <a:prstGeom prst="rect">
            <a:avLst/>
          </a:prstGeom>
          <a:solidFill>
            <a:schemeClr val="accent4">
              <a:lumMod val="20000"/>
              <a:lumOff val="80000"/>
            </a:schemeClr>
          </a:solidFill>
        </p:spPr>
      </p:pic>
      <p:pic>
        <p:nvPicPr>
          <p:cNvPr id="3" name="Picture 2"/>
          <p:cNvPicPr>
            <a:picLocks noChangeAspect="1"/>
          </p:cNvPicPr>
          <p:nvPr/>
        </p:nvPicPr>
        <p:blipFill>
          <a:blip r:embed="rId3"/>
          <a:stretch>
            <a:fillRect/>
          </a:stretch>
        </p:blipFill>
        <p:spPr>
          <a:xfrm>
            <a:off x="3095422" y="1"/>
            <a:ext cx="5544885" cy="6858000"/>
          </a:xfrm>
          <a:prstGeom prst="rect">
            <a:avLst/>
          </a:prstGeom>
        </p:spPr>
      </p:pic>
      <p:sp>
        <p:nvSpPr>
          <p:cNvPr id="8" name="TextBox 7"/>
          <p:cNvSpPr txBox="1"/>
          <p:nvPr/>
        </p:nvSpPr>
        <p:spPr>
          <a:xfrm>
            <a:off x="8640307" y="2690336"/>
            <a:ext cx="3551693" cy="1477328"/>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he-IL" b="1" noProof="0" dirty="0">
                <a:solidFill>
                  <a:prstClr val="black"/>
                </a:solidFill>
                <a:latin typeface="David" panose="020E0502060401010101" pitchFamily="34" charset="-79"/>
                <a:cs typeface="David" panose="020E0502060401010101" pitchFamily="34" charset="-79"/>
              </a:rPr>
              <a:t>"והנני טוען שאמנם כל האלים מאושרים הם, אבל...ארוס הוא המאושר שבהם בהיותו היפה והטוב שבכולם.  יפה שבכולם, כיצד? ראשית, בהיותו צעיר האלים..."</a:t>
            </a:r>
            <a:endParaRPr kumimoji="0" lang="en-US" sz="2000" b="1"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9331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37529" cy="6858000"/>
          </a:xfrm>
          <a:prstGeom prst="rect">
            <a:avLst/>
          </a:prstGeom>
        </p:spPr>
      </p:pic>
      <p:sp>
        <p:nvSpPr>
          <p:cNvPr id="4" name="TextBox 3"/>
          <p:cNvSpPr txBox="1"/>
          <p:nvPr/>
        </p:nvSpPr>
        <p:spPr>
          <a:xfrm>
            <a:off x="5787957" y="1859339"/>
            <a:ext cx="5768503" cy="175432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mn-cs"/>
              </a:rPr>
              <a:t>משו</a:t>
            </a:r>
            <a:r>
              <a:rPr lang="he-IL" dirty="0">
                <a:solidFill>
                  <a:prstClr val="black"/>
                </a:solidFill>
                <a:latin typeface="Calibri" panose="020F0502020204030204"/>
              </a:rPr>
              <a:t>רר חכם הוא האל, ועד כדי כך שיש בידו לעשות גם אחרים למשוררים, שהרי כל אדם שהארוס יגע בו יהיה משורר...ואשר ליצירת כל בעלי החיים, מי זה יטען כנגדי שלא של ארוס היא אותה חכמה שמכוחה נולדים וגדלים כל בעלי החיים?</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he-IL" b="1" i="1" dirty="0">
                <a:solidFill>
                  <a:prstClr val="black"/>
                </a:solidFill>
                <a:latin typeface="Calibri" panose="020F0502020204030204"/>
              </a:rPr>
              <a:t>משתה, </a:t>
            </a:r>
            <a:r>
              <a:rPr lang="en-US" b="1" i="1" dirty="0">
                <a:solidFill>
                  <a:prstClr val="black"/>
                </a:solidFill>
                <a:latin typeface="Calibri" panose="020F0502020204030204"/>
              </a:rPr>
              <a:t>197a-b</a:t>
            </a:r>
          </a:p>
        </p:txBody>
      </p:sp>
    </p:spTree>
    <p:extLst>
      <p:ext uri="{BB962C8B-B14F-4D97-AF65-F5344CB8AC3E}">
        <p14:creationId xmlns:p14="http://schemas.microsoft.com/office/powerpoint/2010/main" val="1840277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4854101" y="2828835"/>
            <a:ext cx="6635166" cy="120032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400" b="1" u="none" strike="noStrike" kern="1200" cap="none" spc="0" normalizeH="0" baseline="0" noProof="0" dirty="0">
                <a:ln>
                  <a:noFill/>
                </a:ln>
                <a:solidFill>
                  <a:prstClr val="white"/>
                </a:solidFill>
                <a:effectLst/>
                <a:uLnTx/>
                <a:uFillTx/>
                <a:latin typeface="David" panose="020E0502060401010101" pitchFamily="34" charset="-79"/>
                <a:cs typeface="David" panose="020E0502060401010101" pitchFamily="34" charset="-79"/>
              </a:rPr>
              <a:t>"אך אניח לך לעת עתה, ואפנה אל הנאום על ארוס ששמעתי ביום מן הימים מפי </a:t>
            </a:r>
            <a:r>
              <a:rPr kumimoji="0" lang="he-IL" sz="2400" b="1" u="none" strike="noStrike" kern="1200" cap="none" spc="0" normalizeH="0" baseline="0" noProof="0" dirty="0" err="1">
                <a:ln>
                  <a:noFill/>
                </a:ln>
                <a:solidFill>
                  <a:prstClr val="white"/>
                </a:solidFill>
                <a:effectLst/>
                <a:uLnTx/>
                <a:uFillTx/>
                <a:latin typeface="David" panose="020E0502060401010101" pitchFamily="34" charset="-79"/>
                <a:cs typeface="David" panose="020E0502060401010101" pitchFamily="34" charset="-79"/>
              </a:rPr>
              <a:t>אשה</a:t>
            </a:r>
            <a:r>
              <a:rPr kumimoji="0" lang="he-IL" sz="2400" b="1" u="none" strike="noStrike" kern="1200" cap="none" spc="0" normalizeH="0" baseline="0" noProof="0" dirty="0">
                <a:ln>
                  <a:noFill/>
                </a:ln>
                <a:solidFill>
                  <a:prstClr val="white"/>
                </a:solidFill>
                <a:effectLst/>
                <a:uLnTx/>
                <a:uFillTx/>
                <a:latin typeface="David" panose="020E0502060401010101" pitchFamily="34" charset="-79"/>
                <a:cs typeface="David" panose="020E0502060401010101" pitchFamily="34" charset="-79"/>
              </a:rPr>
              <a:t> </a:t>
            </a:r>
            <a:r>
              <a:rPr kumimoji="0" lang="he-IL" sz="2400" b="1" u="none" strike="noStrike" kern="1200" cap="none" spc="0" normalizeH="0" baseline="0" noProof="0" dirty="0" err="1">
                <a:ln>
                  <a:noFill/>
                </a:ln>
                <a:solidFill>
                  <a:prstClr val="white"/>
                </a:solidFill>
                <a:effectLst/>
                <a:uLnTx/>
                <a:uFillTx/>
                <a:latin typeface="David" panose="020E0502060401010101" pitchFamily="34" charset="-79"/>
                <a:cs typeface="David" panose="020E0502060401010101" pitchFamily="34" charset="-79"/>
              </a:rPr>
              <a:t>ממנטינאיה</a:t>
            </a:r>
            <a:r>
              <a:rPr kumimoji="0" lang="he-IL" sz="2400" b="1" u="none" strike="noStrike" kern="1200" cap="none" spc="0" normalizeH="0" baseline="0" noProof="0" dirty="0">
                <a:ln>
                  <a:noFill/>
                </a:ln>
                <a:solidFill>
                  <a:prstClr val="white"/>
                </a:solidFill>
                <a:effectLst/>
                <a:uLnTx/>
                <a:uFillTx/>
                <a:latin typeface="David" panose="020E0502060401010101" pitchFamily="34" charset="-79"/>
                <a:cs typeface="David" panose="020E0502060401010101" pitchFamily="34" charset="-79"/>
              </a:rPr>
              <a:t>, </a:t>
            </a:r>
            <a:r>
              <a:rPr kumimoji="0" lang="he-IL" sz="2400" b="1" u="none" strike="noStrike" kern="1200" cap="none" spc="0" normalizeH="0" baseline="0" noProof="0" dirty="0" err="1">
                <a:ln>
                  <a:noFill/>
                </a:ln>
                <a:solidFill>
                  <a:prstClr val="white"/>
                </a:solidFill>
                <a:effectLst/>
                <a:uLnTx/>
                <a:uFillTx/>
                <a:latin typeface="David" panose="020E0502060401010101" pitchFamily="34" charset="-79"/>
                <a:cs typeface="David" panose="020E0502060401010101" pitchFamily="34" charset="-79"/>
              </a:rPr>
              <a:t>דיוטימה</a:t>
            </a:r>
            <a:r>
              <a:rPr kumimoji="0" lang="he-IL" sz="2400" b="1" u="none" strike="noStrike" kern="1200" cap="none" spc="0" normalizeH="0" baseline="0" noProof="0" dirty="0">
                <a:ln>
                  <a:noFill/>
                </a:ln>
                <a:solidFill>
                  <a:prstClr val="white"/>
                </a:solidFill>
                <a:effectLst/>
                <a:uLnTx/>
                <a:uFillTx/>
                <a:latin typeface="David" panose="020E0502060401010101" pitchFamily="34" charset="-79"/>
                <a:cs typeface="David" panose="020E0502060401010101" pitchFamily="34" charset="-79"/>
              </a:rPr>
              <a:t> שמה, אשר החכימה בחכמה  זו ובהרבה אחרות...."</a:t>
            </a:r>
            <a:endParaRPr kumimoji="0" lang="en-US" sz="2400" b="1" u="none" strike="noStrike" kern="1200" cap="none" spc="0" normalizeH="0" baseline="0" noProof="0" dirty="0">
              <a:ln>
                <a:noFill/>
              </a:ln>
              <a:solidFill>
                <a:prstClr val="white"/>
              </a:solidFill>
              <a:effectLst/>
              <a:uLnTx/>
              <a:uFillTx/>
              <a:latin typeface="David" panose="020E0502060401010101" pitchFamily="34" charset="-79"/>
              <a:cs typeface="David" panose="020E0502060401010101" pitchFamily="34" charset="-79"/>
            </a:endParaRPr>
          </a:p>
        </p:txBody>
      </p:sp>
      <p:pic>
        <p:nvPicPr>
          <p:cNvPr id="8" name="Picture 7"/>
          <p:cNvPicPr>
            <a:picLocks noChangeAspect="1"/>
          </p:cNvPicPr>
          <p:nvPr/>
        </p:nvPicPr>
        <p:blipFill>
          <a:blip r:embed="rId2"/>
          <a:stretch>
            <a:fillRect/>
          </a:stretch>
        </p:blipFill>
        <p:spPr>
          <a:xfrm>
            <a:off x="0" y="0"/>
            <a:ext cx="4231152" cy="6371617"/>
          </a:xfrm>
          <a:prstGeom prst="rect">
            <a:avLst/>
          </a:prstGeom>
        </p:spPr>
      </p:pic>
      <p:sp>
        <p:nvSpPr>
          <p:cNvPr id="9" name="TextBox 8"/>
          <p:cNvSpPr txBox="1"/>
          <p:nvPr/>
        </p:nvSpPr>
        <p:spPr>
          <a:xfrm>
            <a:off x="0" y="6334780"/>
            <a:ext cx="42311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prstClr val="white"/>
                </a:solidFill>
                <a:effectLst/>
                <a:uLnTx/>
                <a:uFillTx/>
                <a:latin typeface="Calibri" panose="020F0502020204030204"/>
                <a:ea typeface="+mn-ea"/>
                <a:cs typeface="+mn-cs"/>
              </a:rPr>
              <a:t>Diotima</a:t>
            </a:r>
            <a:r>
              <a:rPr kumimoji="0" lang="en-US" sz="1400" b="1" i="1" u="none" strike="noStrike" kern="1200" cap="none" spc="0" normalizeH="0" baseline="0" noProof="0" dirty="0">
                <a:ln>
                  <a:noFill/>
                </a:ln>
                <a:solidFill>
                  <a:prstClr val="white"/>
                </a:solidFill>
                <a:effectLst/>
                <a:uLnTx/>
                <a:uFillTx/>
                <a:latin typeface="Calibri" panose="020F0502020204030204"/>
                <a:ea typeface="+mn-ea"/>
                <a:cs typeface="+mn-cs"/>
              </a:rPr>
              <a:t> teaching the Young Socrates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Calibri" panose="020F0502020204030204"/>
                <a:ea typeface="+mn-ea"/>
                <a:cs typeface="+mn-cs"/>
              </a:rPr>
              <a:t>Jozef</a:t>
            </a: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400" b="1" i="0" u="none" strike="noStrike" kern="1200" cap="none" spc="0" normalizeH="0" baseline="0" noProof="0" dirty="0" err="1">
                <a:ln>
                  <a:noFill/>
                </a:ln>
                <a:solidFill>
                  <a:prstClr val="white"/>
                </a:solidFill>
                <a:effectLst/>
                <a:uLnTx/>
                <a:uFillTx/>
                <a:latin typeface="Calibri" panose="020F0502020204030204"/>
                <a:ea typeface="+mn-ea"/>
                <a:cs typeface="+mn-cs"/>
              </a:rPr>
              <a:t>Simmler</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950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5F9404-4420-4CB4-8F17-5D1708679BA4}"/>
              </a:ext>
            </a:extLst>
          </p:cNvPr>
          <p:cNvSpPr txBox="1"/>
          <p:nvPr/>
        </p:nvSpPr>
        <p:spPr>
          <a:xfrm>
            <a:off x="8022210" y="5807360"/>
            <a:ext cx="30637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6B54BFB-8B06-4F20-BD85-8B7B042F7310}"/>
              </a:ext>
            </a:extLst>
          </p:cNvPr>
          <p:cNvPicPr>
            <a:picLocks noChangeAspect="1"/>
          </p:cNvPicPr>
          <p:nvPr/>
        </p:nvPicPr>
        <p:blipFill>
          <a:blip r:embed="rId2"/>
          <a:stretch>
            <a:fillRect/>
          </a:stretch>
        </p:blipFill>
        <p:spPr>
          <a:xfrm>
            <a:off x="0" y="6079785"/>
            <a:ext cx="803073" cy="803073"/>
          </a:xfrm>
          <a:prstGeom prst="rect">
            <a:avLst/>
          </a:prstGeom>
          <a:solidFill>
            <a:schemeClr val="accent4">
              <a:lumMod val="20000"/>
              <a:lumOff val="80000"/>
            </a:schemeClr>
          </a:solidFill>
        </p:spPr>
      </p:pic>
      <p:sp>
        <p:nvSpPr>
          <p:cNvPr id="5" name="TextBox 4"/>
          <p:cNvSpPr txBox="1"/>
          <p:nvPr/>
        </p:nvSpPr>
        <p:spPr>
          <a:xfrm>
            <a:off x="3180941" y="4469"/>
            <a:ext cx="524320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1600" b="1" i="1" dirty="0" err="1">
                <a:solidFill>
                  <a:prstClr val="black"/>
                </a:solidFill>
                <a:latin typeface="Calibri" panose="020F0502020204030204"/>
              </a:rPr>
              <a:t>הדיימוני</a:t>
            </a:r>
            <a:r>
              <a:rPr lang="he-IL" sz="1600" b="1" i="1" dirty="0">
                <a:solidFill>
                  <a:prstClr val="black"/>
                </a:solidFill>
                <a:latin typeface="Calibri" panose="020F0502020204030204"/>
              </a:rPr>
              <a:t> – </a:t>
            </a:r>
            <a:r>
              <a:rPr lang="he-IL" sz="1600" b="1" dirty="0">
                <a:solidFill>
                  <a:prstClr val="black"/>
                </a:solidFill>
                <a:latin typeface="Calibri" panose="020F0502020204030204"/>
              </a:rPr>
              <a:t>מה שבין האלוהי לאנושי ומתווך ביניהם</a:t>
            </a:r>
            <a:endPar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DAIMONES</a:t>
            </a:r>
          </a:p>
        </p:txBody>
      </p:sp>
      <p:sp>
        <p:nvSpPr>
          <p:cNvPr id="9" name="TextBox 8"/>
          <p:cNvSpPr txBox="1"/>
          <p:nvPr/>
        </p:nvSpPr>
        <p:spPr>
          <a:xfrm>
            <a:off x="1628323" y="6326636"/>
            <a:ext cx="834844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Socrates and his </a:t>
            </a:r>
            <a:r>
              <a:rPr kumimoji="0" lang="en-US" sz="1600" b="1" i="1"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rPr>
              <a:t>Daimon</a:t>
            </a:r>
            <a:endParaRPr kumimoji="0" lang="en-US" sz="16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Eugene Delacroix</a:t>
            </a:r>
          </a:p>
        </p:txBody>
      </p:sp>
      <p:pic>
        <p:nvPicPr>
          <p:cNvPr id="3" name="Picture 2">
            <a:extLst>
              <a:ext uri="{FF2B5EF4-FFF2-40B4-BE49-F238E27FC236}">
                <a16:creationId xmlns:a16="http://schemas.microsoft.com/office/drawing/2014/main" id="{117DBBF2-C5A4-44BF-B634-6AAE5D2EF305}"/>
              </a:ext>
            </a:extLst>
          </p:cNvPr>
          <p:cNvPicPr>
            <a:picLocks noChangeAspect="1"/>
          </p:cNvPicPr>
          <p:nvPr/>
        </p:nvPicPr>
        <p:blipFill>
          <a:blip r:embed="rId3"/>
          <a:stretch>
            <a:fillRect/>
          </a:stretch>
        </p:blipFill>
        <p:spPr>
          <a:xfrm>
            <a:off x="2835159" y="495792"/>
            <a:ext cx="5934775" cy="5802891"/>
          </a:xfrm>
          <a:prstGeom prst="rect">
            <a:avLst/>
          </a:prstGeom>
        </p:spPr>
      </p:pic>
    </p:spTree>
    <p:extLst>
      <p:ext uri="{BB962C8B-B14F-4D97-AF65-F5344CB8AC3E}">
        <p14:creationId xmlns:p14="http://schemas.microsoft.com/office/powerpoint/2010/main" val="738300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4BD8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07796" y="0"/>
            <a:ext cx="4455267" cy="6567665"/>
          </a:xfrm>
          <a:prstGeom prst="rect">
            <a:avLst/>
          </a:prstGeom>
        </p:spPr>
      </p:pic>
      <p:sp>
        <p:nvSpPr>
          <p:cNvPr id="5" name="TextBox 4"/>
          <p:cNvSpPr txBox="1"/>
          <p:nvPr/>
        </p:nvSpPr>
        <p:spPr>
          <a:xfrm>
            <a:off x="476655" y="982494"/>
            <a:ext cx="2986392" cy="203132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התכונות ארוס מצד האם (</a:t>
            </a:r>
            <a:r>
              <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PENIA</a:t>
            </a: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"חבר למחסור"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נוקשה</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יחף</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חסר בית</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p:cNvSpPr txBox="1"/>
          <p:nvPr/>
        </p:nvSpPr>
        <p:spPr>
          <a:xfrm>
            <a:off x="9095362" y="982494"/>
            <a:ext cx="2675107"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התכונות ארוס מצד האב (</a:t>
            </a:r>
            <a:r>
              <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POROS</a:t>
            </a: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אורב ליפה ולטוב</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אמיץ</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צייד מובהק</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מוצא ידו בתחבולות</a:t>
            </a:r>
            <a:endParaRPr kumimoji="0" lang="en-US" sz="1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7" name="TextBox 6"/>
          <p:cNvSpPr txBox="1"/>
          <p:nvPr/>
        </p:nvSpPr>
        <p:spPr>
          <a:xfrm>
            <a:off x="4007796" y="6481321"/>
            <a:ext cx="44552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Venus and Mercury with Cupid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Correggio</a:t>
            </a:r>
          </a:p>
        </p:txBody>
      </p:sp>
      <p:pic>
        <p:nvPicPr>
          <p:cNvPr id="8" name="Picture 7">
            <a:extLst>
              <a:ext uri="{FF2B5EF4-FFF2-40B4-BE49-F238E27FC236}">
                <a16:creationId xmlns:a16="http://schemas.microsoft.com/office/drawing/2014/main" id="{DE5F1299-B126-4560-8F03-801E9A18307A}"/>
              </a:ext>
            </a:extLst>
          </p:cNvPr>
          <p:cNvPicPr>
            <a:picLocks noChangeAspect="1"/>
          </p:cNvPicPr>
          <p:nvPr/>
        </p:nvPicPr>
        <p:blipFill>
          <a:blip r:embed="rId3"/>
          <a:stretch>
            <a:fillRect/>
          </a:stretch>
        </p:blipFill>
        <p:spPr>
          <a:xfrm>
            <a:off x="0" y="6079785"/>
            <a:ext cx="803073" cy="803073"/>
          </a:xfrm>
          <a:prstGeom prst="rect">
            <a:avLst/>
          </a:prstGeom>
          <a:solidFill>
            <a:schemeClr val="accent4">
              <a:lumMod val="20000"/>
              <a:lumOff val="80000"/>
            </a:schemeClr>
          </a:solidFill>
        </p:spPr>
      </p:pic>
    </p:spTree>
    <p:extLst>
      <p:ext uri="{BB962C8B-B14F-4D97-AF65-F5344CB8AC3E}">
        <p14:creationId xmlns:p14="http://schemas.microsoft.com/office/powerpoint/2010/main" val="3225083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5F9404-4420-4CB4-8F17-5D1708679BA4}"/>
              </a:ext>
            </a:extLst>
          </p:cNvPr>
          <p:cNvSpPr txBox="1"/>
          <p:nvPr/>
        </p:nvSpPr>
        <p:spPr>
          <a:xfrm>
            <a:off x="8022210" y="5807360"/>
            <a:ext cx="30637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6B54BFB-8B06-4F20-BD85-8B7B042F7310}"/>
              </a:ext>
            </a:extLst>
          </p:cNvPr>
          <p:cNvPicPr>
            <a:picLocks noChangeAspect="1"/>
          </p:cNvPicPr>
          <p:nvPr/>
        </p:nvPicPr>
        <p:blipFill>
          <a:blip r:embed="rId2"/>
          <a:stretch>
            <a:fillRect/>
          </a:stretch>
        </p:blipFill>
        <p:spPr>
          <a:xfrm>
            <a:off x="0" y="5705756"/>
            <a:ext cx="1152244" cy="1152244"/>
          </a:xfrm>
          <a:prstGeom prst="rect">
            <a:avLst/>
          </a:prstGeom>
          <a:solidFill>
            <a:schemeClr val="accent4">
              <a:lumMod val="20000"/>
              <a:lumOff val="80000"/>
            </a:schemeClr>
          </a:solidFill>
        </p:spPr>
      </p:pic>
      <p:sp>
        <p:nvSpPr>
          <p:cNvPr id="8" name="TextBox 7"/>
          <p:cNvSpPr txBox="1"/>
          <p:nvPr/>
        </p:nvSpPr>
        <p:spPr>
          <a:xfrm>
            <a:off x="2180750" y="0"/>
            <a:ext cx="7179013"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“The proper object of erotic love is thus understood by Plato to be… that which belongs naturally to oneself but from which one has been separated.  Erotic love is thus for Plato primarily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self-love</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 for it is finally our true self which is at once native to us and lacked by us.  Self-love here does not mean love of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love…</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nor does it mean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selfish </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love…It means, at the human level, that erotic self-striving which characterizes all being: the desire of each thing to become [fully] what it 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David" panose="020E0502060401010101" pitchFamily="34" charset="-79"/>
              </a:rPr>
              <a:t>Aryeh</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 </a:t>
            </a: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David" panose="020E0502060401010101" pitchFamily="34" charset="-79"/>
              </a:rPr>
              <a:t>Kosman</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Platonic Love, </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David" panose="020E0502060401010101" pitchFamily="34" charset="-79"/>
              </a:rPr>
              <a:t>p. 60.		</a:t>
            </a:r>
          </a:p>
        </p:txBody>
      </p:sp>
      <p:sp>
        <p:nvSpPr>
          <p:cNvPr id="3" name="TextBox 2"/>
          <p:cNvSpPr txBox="1"/>
          <p:nvPr/>
        </p:nvSpPr>
        <p:spPr>
          <a:xfrm>
            <a:off x="2445497" y="5842337"/>
            <a:ext cx="7183394" cy="10156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‘The concept of my being beautiful is dependent upon and specified by the concept of my being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what </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I am….To love the beautiful in me is to love my essential being, my ‘realest’ self….Philosophy thus…teaches us what we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really </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want by teaching us what we really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are</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…Provisionally…talk of beauty as the proper object of </a:t>
            </a: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mn-cs"/>
              </a:rPr>
              <a:t>eros</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is talk of </a:t>
            </a: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mn-cs"/>
              </a:rPr>
              <a:t>eros</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as directed toward what is truly native to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mn-cs"/>
              </a:rPr>
              <a:t>Aryeh</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200" b="1" i="0" u="none" strike="noStrike" kern="1200" cap="none" spc="0" normalizeH="0" baseline="0" noProof="0" dirty="0" err="1">
                <a:ln>
                  <a:noFill/>
                </a:ln>
                <a:solidFill>
                  <a:prstClr val="white"/>
                </a:solidFill>
                <a:effectLst/>
                <a:uLnTx/>
                <a:uFillTx/>
                <a:latin typeface="Palatino Linotype" panose="02040502050505030304" pitchFamily="18" charset="0"/>
                <a:ea typeface="+mn-ea"/>
                <a:cs typeface="+mn-cs"/>
              </a:rPr>
              <a:t>Kosman</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 </a:t>
            </a:r>
            <a:r>
              <a:rPr kumimoji="0" lang="en-US" sz="1200" b="1"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Platonic Love, </a:t>
            </a:r>
            <a:r>
              <a:rPr kumimoji="0" lang="en-US" sz="1200" b="1"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p. 62.</a:t>
            </a:r>
          </a:p>
        </p:txBody>
      </p:sp>
      <p:pic>
        <p:nvPicPr>
          <p:cNvPr id="5" name="Picture 4"/>
          <p:cNvPicPr>
            <a:picLocks noChangeAspect="1"/>
          </p:cNvPicPr>
          <p:nvPr/>
        </p:nvPicPr>
        <p:blipFill>
          <a:blip r:embed="rId3"/>
          <a:stretch>
            <a:fillRect/>
          </a:stretch>
        </p:blipFill>
        <p:spPr>
          <a:xfrm>
            <a:off x="4099886" y="1154052"/>
            <a:ext cx="3874616" cy="4688285"/>
          </a:xfrm>
          <a:prstGeom prst="rect">
            <a:avLst/>
          </a:prstGeom>
        </p:spPr>
      </p:pic>
      <p:sp>
        <p:nvSpPr>
          <p:cNvPr id="6" name="TextBox 5"/>
          <p:cNvSpPr txBox="1"/>
          <p:nvPr/>
        </p:nvSpPr>
        <p:spPr>
          <a:xfrm>
            <a:off x="8022210" y="3278221"/>
            <a:ext cx="2675106"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‘Narcissus in love with his Reflection’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200" b="0" i="1"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rPr>
              <a:t>מאת</a:t>
            </a:r>
            <a:endParaRPr kumimoji="0" lang="en-US" sz="1200" b="0" i="1"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rPr>
              <a:t>Caravaggio</a:t>
            </a:r>
          </a:p>
        </p:txBody>
      </p:sp>
    </p:spTree>
    <p:extLst>
      <p:ext uri="{BB962C8B-B14F-4D97-AF65-F5344CB8AC3E}">
        <p14:creationId xmlns:p14="http://schemas.microsoft.com/office/powerpoint/2010/main" val="2925423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76877" y="1159342"/>
            <a:ext cx="7438246" cy="5206772"/>
          </a:xfrm>
          <a:prstGeom prst="rect">
            <a:avLst/>
          </a:prstGeom>
        </p:spPr>
      </p:pic>
      <p:sp>
        <p:nvSpPr>
          <p:cNvPr id="3" name="TextBox 2"/>
          <p:cNvSpPr txBox="1"/>
          <p:nvPr/>
        </p:nvSpPr>
        <p:spPr>
          <a:xfrm>
            <a:off x="2376877" y="6387049"/>
            <a:ext cx="7438246" cy="4709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אם ותינוק</a:t>
            </a:r>
            <a:endParaRPr kumimoji="0" lang="he-IL"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גוסטאב</a:t>
            </a:r>
            <a:r>
              <a:rPr kumimoji="0" lang="he-IL"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he-IL" sz="1200" b="1"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קלימט</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p:cNvSpPr txBox="1"/>
          <p:nvPr/>
        </p:nvSpPr>
        <p:spPr>
          <a:xfrm>
            <a:off x="2376877" y="-15946"/>
            <a:ext cx="743824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ארוס והולדה: שני ניסוחים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"ארוס הוא להולדה ביפה, כי בהולדה אנו מנכיחים את הנצח שבנו"</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"ההולדה היא הפעולה הארוטית של רדיפה אחר הטוב, למען  יהיה שלנו תמיד </a:t>
            </a:r>
            <a:endParaRPr kumimoji="0" lang="en-US"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5" name="Picture 4">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0" y="5705756"/>
            <a:ext cx="1152244" cy="1152244"/>
          </a:xfrm>
          <a:prstGeom prst="rect">
            <a:avLst/>
          </a:prstGeom>
        </p:spPr>
      </p:pic>
    </p:spTree>
    <p:extLst>
      <p:ext uri="{BB962C8B-B14F-4D97-AF65-F5344CB8AC3E}">
        <p14:creationId xmlns:p14="http://schemas.microsoft.com/office/powerpoint/2010/main" val="231412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5F9404-4420-4CB4-8F17-5D1708679BA4}"/>
              </a:ext>
            </a:extLst>
          </p:cNvPr>
          <p:cNvSpPr txBox="1"/>
          <p:nvPr/>
        </p:nvSpPr>
        <p:spPr>
          <a:xfrm>
            <a:off x="8241598" y="6312173"/>
            <a:ext cx="402621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Raphael,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mn-cs"/>
              </a:rPr>
              <a:t>Dante, Homer and Virgil on Mt. Parnassus</a:t>
            </a:r>
            <a:endParaRPr kumimoji="0" lang="x-none" sz="14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1845826" y="0"/>
            <a:ext cx="831714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מה אנו באמת רוצים להוליד?</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a:stretch>
            <a:fillRect/>
          </a:stretch>
        </p:blipFill>
        <p:spPr>
          <a:xfrm>
            <a:off x="11411" y="1007513"/>
            <a:ext cx="3837841" cy="5304660"/>
          </a:xfrm>
          <a:prstGeom prst="rect">
            <a:avLst/>
          </a:prstGeom>
        </p:spPr>
      </p:pic>
      <p:sp>
        <p:nvSpPr>
          <p:cNvPr id="12" name="TextBox 11"/>
          <p:cNvSpPr txBox="1"/>
          <p:nvPr/>
        </p:nvSpPr>
        <p:spPr>
          <a:xfrm>
            <a:off x="585868" y="699313"/>
            <a:ext cx="23443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ילדים?</a:t>
            </a:r>
            <a:endPar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p:cNvSpPr txBox="1"/>
          <p:nvPr/>
        </p:nvSpPr>
        <p:spPr>
          <a:xfrm>
            <a:off x="4885719" y="721008"/>
            <a:ext cx="223736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תהילה?</a:t>
            </a:r>
            <a:endPar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p:cNvSpPr txBox="1"/>
          <p:nvPr/>
        </p:nvSpPr>
        <p:spPr>
          <a:xfrm>
            <a:off x="9180481" y="721008"/>
            <a:ext cx="1964987"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לוגוס?</a:t>
            </a:r>
            <a:endPar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p:cNvSpPr txBox="1"/>
          <p:nvPr/>
        </p:nvSpPr>
        <p:spPr>
          <a:xfrm>
            <a:off x="282102" y="5942841"/>
            <a:ext cx="26413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4090937" y="6312173"/>
            <a:ext cx="382945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John Singer Sargent,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mn-cs"/>
              </a:rPr>
              <a:t>Victory and Death</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1411" y="6334780"/>
            <a:ext cx="347970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Mary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Cassat</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mn-cs"/>
              </a:rPr>
              <a:t>Mother and Child</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9" name="Picture 18"/>
          <p:cNvPicPr>
            <a:picLocks noChangeAspect="1"/>
          </p:cNvPicPr>
          <p:nvPr/>
        </p:nvPicPr>
        <p:blipFill>
          <a:blip r:embed="rId3"/>
          <a:stretch>
            <a:fillRect/>
          </a:stretch>
        </p:blipFill>
        <p:spPr>
          <a:xfrm>
            <a:off x="7995931" y="1007513"/>
            <a:ext cx="4196069" cy="5304660"/>
          </a:xfrm>
          <a:prstGeom prst="rect">
            <a:avLst/>
          </a:prstGeom>
        </p:spPr>
      </p:pic>
      <p:pic>
        <p:nvPicPr>
          <p:cNvPr id="5" name="Picture 4">
            <a:extLst>
              <a:ext uri="{FF2B5EF4-FFF2-40B4-BE49-F238E27FC236}">
                <a16:creationId xmlns:a16="http://schemas.microsoft.com/office/drawing/2014/main" id="{59A90F87-DC44-4987-90EB-F81A8263CB3D}"/>
              </a:ext>
            </a:extLst>
          </p:cNvPr>
          <p:cNvPicPr>
            <a:picLocks noChangeAspect="1"/>
          </p:cNvPicPr>
          <p:nvPr/>
        </p:nvPicPr>
        <p:blipFill>
          <a:blip r:embed="rId4"/>
          <a:stretch>
            <a:fillRect/>
          </a:stretch>
        </p:blipFill>
        <p:spPr>
          <a:xfrm>
            <a:off x="4538133" y="1007514"/>
            <a:ext cx="2958935" cy="5304660"/>
          </a:xfrm>
          <a:prstGeom prst="rect">
            <a:avLst/>
          </a:prstGeom>
        </p:spPr>
      </p:pic>
    </p:spTree>
    <p:extLst>
      <p:ext uri="{BB962C8B-B14F-4D97-AF65-F5344CB8AC3E}">
        <p14:creationId xmlns:p14="http://schemas.microsoft.com/office/powerpoint/2010/main" val="7545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812027" y="0"/>
            <a:ext cx="47625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SCALA AMORIS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20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סולם האהבה עפ"י </a:t>
            </a:r>
            <a:r>
              <a:rPr kumimoji="0" lang="he-IL" sz="20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דיוטימה</a:t>
            </a:r>
            <a:endParaRPr kumimoji="0" lang="en-US" sz="20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3" name="Picture 2"/>
          <p:cNvPicPr>
            <a:picLocks noChangeAspect="1"/>
          </p:cNvPicPr>
          <p:nvPr/>
        </p:nvPicPr>
        <p:blipFill>
          <a:blip r:embed="rId2"/>
          <a:stretch>
            <a:fillRect/>
          </a:stretch>
        </p:blipFill>
        <p:spPr>
          <a:xfrm>
            <a:off x="3812027" y="695325"/>
            <a:ext cx="4762500" cy="6162675"/>
          </a:xfrm>
          <a:prstGeom prst="rect">
            <a:avLst/>
          </a:prstGeom>
        </p:spPr>
      </p:pic>
      <p:grpSp>
        <p:nvGrpSpPr>
          <p:cNvPr id="4" name="Group 3">
            <a:extLst>
              <a:ext uri="{FF2B5EF4-FFF2-40B4-BE49-F238E27FC236}">
                <a16:creationId xmlns:a16="http://schemas.microsoft.com/office/drawing/2014/main" id="{7372925B-3D27-459C-B6C0-32E53E961901}"/>
              </a:ext>
            </a:extLst>
          </p:cNvPr>
          <p:cNvGrpSpPr/>
          <p:nvPr/>
        </p:nvGrpSpPr>
        <p:grpSpPr>
          <a:xfrm>
            <a:off x="2023353" y="925610"/>
            <a:ext cx="1788674" cy="5332769"/>
            <a:chOff x="2023353" y="925610"/>
            <a:chExt cx="1788674" cy="5332769"/>
          </a:xfrm>
        </p:grpSpPr>
        <p:cxnSp>
          <p:nvCxnSpPr>
            <p:cNvPr id="8" name="Straight Arrow Connector 7"/>
            <p:cNvCxnSpPr/>
            <p:nvPr/>
          </p:nvCxnSpPr>
          <p:spPr>
            <a:xfrm flipV="1">
              <a:off x="2918299" y="1294942"/>
              <a:ext cx="9726" cy="4963437"/>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023353" y="925610"/>
              <a:ext cx="178867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נצחיות</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6B34217E-B0B8-427A-84F4-2F22C78E04DF}"/>
              </a:ext>
            </a:extLst>
          </p:cNvPr>
          <p:cNvGrpSpPr/>
          <p:nvPr/>
        </p:nvGrpSpPr>
        <p:grpSpPr>
          <a:xfrm>
            <a:off x="9027875" y="925610"/>
            <a:ext cx="1788674" cy="5332770"/>
            <a:chOff x="9027875" y="925610"/>
            <a:chExt cx="1788674" cy="5332770"/>
          </a:xfrm>
        </p:grpSpPr>
        <p:cxnSp>
          <p:nvCxnSpPr>
            <p:cNvPr id="10" name="Straight Arrow Connector 9"/>
            <p:cNvCxnSpPr/>
            <p:nvPr/>
          </p:nvCxnSpPr>
          <p:spPr>
            <a:xfrm flipV="1">
              <a:off x="9883301" y="1294943"/>
              <a:ext cx="38911" cy="4963437"/>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027875" y="925610"/>
              <a:ext cx="178867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כלליות</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9" name="Picture 8">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0" y="6009502"/>
            <a:ext cx="848497" cy="848497"/>
          </a:xfrm>
          <a:prstGeom prst="rect">
            <a:avLst/>
          </a:prstGeom>
        </p:spPr>
      </p:pic>
    </p:spTree>
    <p:extLst>
      <p:ext uri="{BB962C8B-B14F-4D97-AF65-F5344CB8AC3E}">
        <p14:creationId xmlns:p14="http://schemas.microsoft.com/office/powerpoint/2010/main" val="320103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C586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3EAEF5-82B4-4D84-8276-70AE1CEA8DD0}"/>
              </a:ext>
            </a:extLst>
          </p:cNvPr>
          <p:cNvPicPr>
            <a:picLocks noChangeAspect="1"/>
          </p:cNvPicPr>
          <p:nvPr/>
        </p:nvPicPr>
        <p:blipFill>
          <a:blip r:embed="rId2"/>
          <a:stretch>
            <a:fillRect/>
          </a:stretch>
        </p:blipFill>
        <p:spPr>
          <a:xfrm>
            <a:off x="474375" y="700238"/>
            <a:ext cx="11243249" cy="5457524"/>
          </a:xfrm>
          <a:prstGeom prst="rect">
            <a:avLst/>
          </a:prstGeom>
        </p:spPr>
      </p:pic>
    </p:spTree>
    <p:extLst>
      <p:ext uri="{BB962C8B-B14F-4D97-AF65-F5344CB8AC3E}">
        <p14:creationId xmlns:p14="http://schemas.microsoft.com/office/powerpoint/2010/main" val="1196961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B6A8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8745837" cy="6637867"/>
          </a:xfrm>
          <a:prstGeom prst="rect">
            <a:avLst/>
          </a:prstGeom>
        </p:spPr>
      </p:pic>
      <p:sp>
        <p:nvSpPr>
          <p:cNvPr id="3" name="TextBox 2"/>
          <p:cNvSpPr txBox="1"/>
          <p:nvPr/>
        </p:nvSpPr>
        <p:spPr>
          <a:xfrm>
            <a:off x="0" y="6566170"/>
            <a:ext cx="862679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bg1"/>
                </a:solidFill>
                <a:effectLst/>
                <a:uLnTx/>
                <a:uFillTx/>
                <a:latin typeface="Palatino Linotype" panose="02040502050505030304" pitchFamily="18" charset="0"/>
                <a:ea typeface="+mn-ea"/>
                <a:cs typeface="+mn-cs"/>
              </a:rPr>
              <a:t>‘Socrates Teaching the Young Alcibiades’, </a:t>
            </a:r>
            <a:r>
              <a:rPr kumimoji="0" lang="en-US" sz="1400" b="1" u="none" strike="noStrike" kern="1200" cap="none" spc="0" normalizeH="0" baseline="0" noProof="0" dirty="0">
                <a:ln>
                  <a:noFill/>
                </a:ln>
                <a:solidFill>
                  <a:schemeClr val="bg1"/>
                </a:solidFill>
                <a:effectLst/>
                <a:uLnTx/>
                <a:uFillTx/>
                <a:latin typeface="Palatino Linotype" panose="02040502050505030304" pitchFamily="18" charset="0"/>
                <a:ea typeface="+mn-ea"/>
                <a:cs typeface="+mn-cs"/>
              </a:rPr>
              <a:t>Francois-Andre Vincent</a:t>
            </a:r>
          </a:p>
        </p:txBody>
      </p:sp>
      <p:sp>
        <p:nvSpPr>
          <p:cNvPr id="4" name="TextBox 3"/>
          <p:cNvSpPr txBox="1"/>
          <p:nvPr/>
        </p:nvSpPr>
        <p:spPr>
          <a:xfrm>
            <a:off x="8626791" y="0"/>
            <a:ext cx="356521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a:ln>
                  <a:noFill/>
                </a:ln>
                <a:solidFill>
                  <a:prstClr val="black"/>
                </a:solidFill>
                <a:effectLst/>
                <a:uLnTx/>
                <a:uFillTx/>
                <a:latin typeface="David" panose="020E0502060401010101" pitchFamily="34" charset="-79"/>
                <a:ea typeface="+mn-ea"/>
                <a:cs typeface="David" panose="020E0502060401010101" pitchFamily="34" charset="-79"/>
              </a:rPr>
              <a:t>אלקיביאדיס</a:t>
            </a: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18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וסוקראטס</a:t>
            </a:r>
            <a:endPar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השאלות שעל הפרק</a:t>
            </a:r>
            <a:endParaRPr kumimoji="0" lang="en-US"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5" name="TextBox 4"/>
          <p:cNvSpPr txBox="1"/>
          <p:nvPr/>
        </p:nvSpPr>
        <p:spPr>
          <a:xfrm>
            <a:off x="8626790" y="1050587"/>
            <a:ext cx="3565210"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מי האוהב או מי האהוב?</a:t>
            </a:r>
            <a:endParaRPr kumimoji="0" lang="en-US"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endParaRPr>
          </a:p>
        </p:txBody>
      </p:sp>
      <p:sp>
        <p:nvSpPr>
          <p:cNvPr id="6" name="TextBox 5"/>
          <p:cNvSpPr txBox="1"/>
          <p:nvPr/>
        </p:nvSpPr>
        <p:spPr>
          <a:xfrm>
            <a:off x="8626790" y="1795391"/>
            <a:ext cx="356521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למה אומר </a:t>
            </a:r>
            <a:r>
              <a:rPr kumimoji="0" lang="he-IL" sz="2400" b="1" i="0" u="none" strike="noStrike" kern="1200" cap="none" spc="0" normalizeH="0" baseline="0" noProof="0" dirty="0" err="1">
                <a:ln>
                  <a:noFill/>
                </a:ln>
                <a:solidFill>
                  <a:schemeClr val="bg1"/>
                </a:solidFill>
                <a:effectLst/>
                <a:uLnTx/>
                <a:uFillTx/>
                <a:latin typeface="David" panose="020E0502060401010101" pitchFamily="34" charset="-79"/>
                <a:ea typeface="+mn-ea"/>
                <a:cs typeface="David" panose="020E0502060401010101" pitchFamily="34" charset="-79"/>
              </a:rPr>
              <a:t>אלקיביאדיס</a:t>
            </a: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 "אין פיוס ביני ובינך!"</a:t>
            </a:r>
            <a:endParaRPr kumimoji="0" lang="en-US"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endParaRPr>
          </a:p>
        </p:txBody>
      </p:sp>
      <p:sp>
        <p:nvSpPr>
          <p:cNvPr id="7" name="TextBox 6"/>
          <p:cNvSpPr txBox="1"/>
          <p:nvPr/>
        </p:nvSpPr>
        <p:spPr>
          <a:xfrm>
            <a:off x="8626790" y="2909527"/>
            <a:ext cx="348901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מה בכלל מחפש אחד כמו </a:t>
            </a:r>
            <a:r>
              <a:rPr kumimoji="0" lang="he-IL" sz="2400" b="1" i="0" u="none" strike="noStrike" kern="1200" cap="none" spc="0" normalizeH="0" baseline="0" noProof="0" dirty="0" err="1">
                <a:ln>
                  <a:noFill/>
                </a:ln>
                <a:solidFill>
                  <a:schemeClr val="bg1"/>
                </a:solidFill>
                <a:effectLst/>
                <a:uLnTx/>
                <a:uFillTx/>
                <a:latin typeface="David" panose="020E0502060401010101" pitchFamily="34" charset="-79"/>
                <a:ea typeface="+mn-ea"/>
                <a:cs typeface="David" panose="020E0502060401010101" pitchFamily="34" charset="-79"/>
              </a:rPr>
              <a:t>אלקיביאדיס</a:t>
            </a: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 אצל</a:t>
            </a:r>
            <a:r>
              <a:rPr kumimoji="0" lang="he-IL" sz="2400" b="1" i="0" u="none" strike="noStrike" kern="1200" cap="none" spc="0" normalizeH="0" noProof="0" dirty="0">
                <a:ln>
                  <a:noFill/>
                </a:ln>
                <a:solidFill>
                  <a:schemeClr val="bg1"/>
                </a:solidFill>
                <a:effectLst/>
                <a:uLnTx/>
                <a:uFillTx/>
                <a:latin typeface="David" panose="020E0502060401010101" pitchFamily="34" charset="-79"/>
                <a:ea typeface="+mn-ea"/>
                <a:cs typeface="David" panose="020E0502060401010101" pitchFamily="34" charset="-79"/>
              </a:rPr>
              <a:t> </a:t>
            </a: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אחד כמו </a:t>
            </a:r>
            <a:r>
              <a:rPr kumimoji="0" lang="he-IL" sz="2400" b="1" i="0" u="none" strike="noStrike" kern="1200" cap="none" spc="0" normalizeH="0" baseline="0" noProof="0" dirty="0" err="1">
                <a:ln>
                  <a:noFill/>
                </a:ln>
                <a:solidFill>
                  <a:schemeClr val="bg1"/>
                </a:solidFill>
                <a:effectLst/>
                <a:uLnTx/>
                <a:uFillTx/>
                <a:latin typeface="David" panose="020E0502060401010101" pitchFamily="34" charset="-79"/>
                <a:ea typeface="+mn-ea"/>
                <a:cs typeface="David" panose="020E0502060401010101" pitchFamily="34" charset="-79"/>
              </a:rPr>
              <a:t>סוקראטס</a:t>
            </a: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rPr>
              <a:t>וההיפך?</a:t>
            </a:r>
            <a:endParaRPr kumimoji="0" lang="en-US" sz="2400" b="1" i="0" u="none" strike="noStrike" kern="1200" cap="none" spc="0" normalizeH="0" baseline="0" noProof="0" dirty="0">
              <a:ln>
                <a:noFill/>
              </a:ln>
              <a:solidFill>
                <a:schemeClr val="bg1"/>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17501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80">
                                          <p:stCondLst>
                                            <p:cond delay="0"/>
                                          </p:stCondLst>
                                        </p:cTn>
                                        <p:tgtEl>
                                          <p:spTgt spid="7"/>
                                        </p:tgtEl>
                                      </p:cBhvr>
                                    </p:animEffect>
                                    <p:anim calcmode="lin" valueType="num">
                                      <p:cBhvr>
                                        <p:cTn id="2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6" dur="26">
                                          <p:stCondLst>
                                            <p:cond delay="650"/>
                                          </p:stCondLst>
                                        </p:cTn>
                                        <p:tgtEl>
                                          <p:spTgt spid="7"/>
                                        </p:tgtEl>
                                      </p:cBhvr>
                                      <p:to x="100000" y="60000"/>
                                    </p:animScale>
                                    <p:animScale>
                                      <p:cBhvr>
                                        <p:cTn id="27" dur="166" decel="50000">
                                          <p:stCondLst>
                                            <p:cond delay="676"/>
                                          </p:stCondLst>
                                        </p:cTn>
                                        <p:tgtEl>
                                          <p:spTgt spid="7"/>
                                        </p:tgtEl>
                                      </p:cBhvr>
                                      <p:to x="100000" y="100000"/>
                                    </p:animScale>
                                    <p:animScale>
                                      <p:cBhvr>
                                        <p:cTn id="28" dur="26">
                                          <p:stCondLst>
                                            <p:cond delay="1312"/>
                                          </p:stCondLst>
                                        </p:cTn>
                                        <p:tgtEl>
                                          <p:spTgt spid="7"/>
                                        </p:tgtEl>
                                      </p:cBhvr>
                                      <p:to x="100000" y="80000"/>
                                    </p:animScale>
                                    <p:animScale>
                                      <p:cBhvr>
                                        <p:cTn id="29" dur="166" decel="50000">
                                          <p:stCondLst>
                                            <p:cond delay="1338"/>
                                          </p:stCondLst>
                                        </p:cTn>
                                        <p:tgtEl>
                                          <p:spTgt spid="7"/>
                                        </p:tgtEl>
                                      </p:cBhvr>
                                      <p:to x="100000" y="100000"/>
                                    </p:animScale>
                                    <p:animScale>
                                      <p:cBhvr>
                                        <p:cTn id="30" dur="26">
                                          <p:stCondLst>
                                            <p:cond delay="1642"/>
                                          </p:stCondLst>
                                        </p:cTn>
                                        <p:tgtEl>
                                          <p:spTgt spid="7"/>
                                        </p:tgtEl>
                                      </p:cBhvr>
                                      <p:to x="100000" y="90000"/>
                                    </p:animScale>
                                    <p:animScale>
                                      <p:cBhvr>
                                        <p:cTn id="31" dur="166" decel="50000">
                                          <p:stCondLst>
                                            <p:cond delay="1668"/>
                                          </p:stCondLst>
                                        </p:cTn>
                                        <p:tgtEl>
                                          <p:spTgt spid="7"/>
                                        </p:tgtEl>
                                      </p:cBhvr>
                                      <p:to x="100000" y="100000"/>
                                    </p:animScale>
                                    <p:animScale>
                                      <p:cBhvr>
                                        <p:cTn id="32" dur="26">
                                          <p:stCondLst>
                                            <p:cond delay="1808"/>
                                          </p:stCondLst>
                                        </p:cTn>
                                        <p:tgtEl>
                                          <p:spTgt spid="7"/>
                                        </p:tgtEl>
                                      </p:cBhvr>
                                      <p:to x="100000" y="95000"/>
                                    </p:animScale>
                                    <p:animScale>
                                      <p:cBhvr>
                                        <p:cTn id="3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21147" y="-1"/>
            <a:ext cx="4670854" cy="6442557"/>
          </a:xfrm>
          <a:prstGeom prst="rect">
            <a:avLst/>
          </a:prstGeom>
        </p:spPr>
      </p:pic>
      <p:sp>
        <p:nvSpPr>
          <p:cNvPr id="3" name="TextBox 2"/>
          <p:cNvSpPr txBox="1"/>
          <p:nvPr/>
        </p:nvSpPr>
        <p:spPr>
          <a:xfrm>
            <a:off x="7521147" y="6442556"/>
            <a:ext cx="45555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Alcibiades and Socrates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C.W. </a:t>
            </a:r>
            <a:r>
              <a:rPr kumimoji="0" lang="en-US" sz="1200" b="1" i="1" u="none" strike="noStrike" kern="1200" cap="none" spc="0" normalizeH="0" baseline="0" noProof="0" dirty="0" err="1">
                <a:ln>
                  <a:noFill/>
                </a:ln>
                <a:solidFill>
                  <a:prstClr val="black"/>
                </a:solidFill>
                <a:effectLst/>
                <a:uLnTx/>
                <a:uFillTx/>
                <a:latin typeface="Calibri" panose="020F0502020204030204"/>
                <a:ea typeface="+mn-ea"/>
                <a:cs typeface="+mn-cs"/>
              </a:rPr>
              <a:t>Eckersberg</a:t>
            </a:r>
            <a:endPar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0" y="6009502"/>
            <a:ext cx="848497" cy="848497"/>
          </a:xfrm>
          <a:prstGeom prst="rect">
            <a:avLst/>
          </a:prstGeom>
        </p:spPr>
      </p:pic>
      <p:graphicFrame>
        <p:nvGraphicFramePr>
          <p:cNvPr id="5" name="Diagram 4"/>
          <p:cNvGraphicFramePr/>
          <p:nvPr>
            <p:extLst/>
          </p:nvPr>
        </p:nvGraphicFramePr>
        <p:xfrm>
          <a:off x="848497" y="1493458"/>
          <a:ext cx="6030273" cy="39248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700391" y="-1"/>
            <a:ext cx="6235430"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אלקיביאדיס</a:t>
            </a: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18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וסוקראטס</a:t>
            </a: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1800" b="1" i="1" u="none"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נסיון</a:t>
            </a:r>
            <a:r>
              <a:rPr kumimoji="0" lang="he-IL"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פיתוי</a:t>
            </a:r>
            <a:endParaRPr kumimoji="0" lang="en-US" sz="1800" b="1" i="1"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791357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21253</TotalTime>
  <Words>881</Words>
  <Application>Microsoft Office PowerPoint</Application>
  <PresentationFormat>Widescreen</PresentationFormat>
  <Paragraphs>98</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David</vt:lpstr>
      <vt:lpstr>DFKai-SB</vt:lpstr>
      <vt:lpstr>Palatino Linotype</vt:lpstr>
      <vt:lpstr>Papyrus</vt:lpstr>
      <vt:lpstr>Office Theme</vt:lpstr>
      <vt:lpstr>1_Office Theme</vt:lpstr>
      <vt:lpstr>PowerPoint Presentation</vt:lpstr>
      <vt:lpstr>מבוא לפילוסופיה יוונית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אנדי גרמן</cp:lastModifiedBy>
  <cp:revision>407</cp:revision>
  <dcterms:created xsi:type="dcterms:W3CDTF">2020-03-16T20:46:23Z</dcterms:created>
  <dcterms:modified xsi:type="dcterms:W3CDTF">2023-01-19T21:17:37Z</dcterms:modified>
</cp:coreProperties>
</file>