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0" r:id="rId1"/>
  </p:sldMasterIdLst>
  <p:notesMasterIdLst>
    <p:notesMasterId r:id="rId20"/>
  </p:notesMasterIdLst>
  <p:handoutMasterIdLst>
    <p:handoutMasterId r:id="rId21"/>
  </p:handoutMasterIdLst>
  <p:sldIdLst>
    <p:sldId id="341" r:id="rId2"/>
    <p:sldId id="281" r:id="rId3"/>
    <p:sldId id="323" r:id="rId4"/>
    <p:sldId id="321" r:id="rId5"/>
    <p:sldId id="326" r:id="rId6"/>
    <p:sldId id="327" r:id="rId7"/>
    <p:sldId id="328" r:id="rId8"/>
    <p:sldId id="342" r:id="rId9"/>
    <p:sldId id="329" r:id="rId10"/>
    <p:sldId id="330" r:id="rId11"/>
    <p:sldId id="343" r:id="rId12"/>
    <p:sldId id="334" r:id="rId13"/>
    <p:sldId id="335" r:id="rId14"/>
    <p:sldId id="337" r:id="rId15"/>
    <p:sldId id="336" r:id="rId16"/>
    <p:sldId id="338" r:id="rId17"/>
    <p:sldId id="339" r:id="rId18"/>
    <p:sldId id="340" r:id="rId19"/>
  </p:sldIdLst>
  <p:sldSz cx="12192000" cy="6858000"/>
  <p:notesSz cx="6858000" cy="9144000"/>
  <p:defaultTextStyle>
    <a:defPPr>
      <a:defRPr lang="en-I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9164F07-74A5-4D88-A456-4C8466A3302F}">
          <p14:sldIdLst>
            <p14:sldId id="341"/>
            <p14:sldId id="281"/>
            <p14:sldId id="323"/>
            <p14:sldId id="321"/>
            <p14:sldId id="326"/>
            <p14:sldId id="327"/>
            <p14:sldId id="328"/>
            <p14:sldId id="342"/>
            <p14:sldId id="329"/>
            <p14:sldId id="330"/>
            <p14:sldId id="343"/>
            <p14:sldId id="334"/>
            <p14:sldId id="335"/>
            <p14:sldId id="337"/>
            <p14:sldId id="336"/>
            <p14:sldId id="338"/>
            <p14:sldId id="339"/>
            <p14:sldId id="340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y German" initials="AG" lastIdx="3" clrIdx="0">
    <p:extLst>
      <p:ext uri="{19B8F6BF-5375-455C-9EA6-DF929625EA0E}">
        <p15:presenceInfo xmlns:p15="http://schemas.microsoft.com/office/powerpoint/2012/main" userId="05ae5c36d565a09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9A4A1"/>
    <a:srgbClr val="C6B0A2"/>
    <a:srgbClr val="9794C1"/>
    <a:srgbClr val="A09080"/>
    <a:srgbClr val="7A6854"/>
    <a:srgbClr val="8D8059"/>
    <a:srgbClr val="827249"/>
    <a:srgbClr val="ABAD89"/>
    <a:srgbClr val="D3D3D3"/>
    <a:srgbClr val="EE7E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61" autoAdjust="0"/>
    <p:restoredTop sz="94660"/>
  </p:normalViewPr>
  <p:slideViewPr>
    <p:cSldViewPr snapToGrid="0">
      <p:cViewPr>
        <p:scale>
          <a:sx n="66" d="100"/>
          <a:sy n="66" d="100"/>
        </p:scale>
        <p:origin x="480" y="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1" d="100"/>
          <a:sy n="51" d="100"/>
        </p:scale>
        <p:origin x="2692" y="5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F7C9B4B-F9FB-4E62-965F-3C0D7322FC3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39F2C6E-29C8-43EA-980E-1C03D0088CE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865E49-CEC6-4F82-84C1-EEFE78A890D4}" type="datetimeFigureOut">
              <a:rPr lang="en-IL" smtClean="0"/>
              <a:t>03/01/2022</a:t>
            </a:fld>
            <a:endParaRPr lang="en-I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648137-DC54-4685-8FDD-2F90A186045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F94737-0AEA-4E3B-9D5A-26C8C2B7F11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2297BA-D083-46AE-B857-5CC9751A8411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2868625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322AEC-7A8B-4394-9AF0-0B20F89D0261}" type="datetimeFigureOut">
              <a:rPr lang="en-IL" smtClean="0"/>
              <a:t>03/01/2022</a:t>
            </a:fld>
            <a:endParaRPr lang="en-I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3D85D0-3394-492D-80AB-B2ABBE07D135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0198038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9A9E2-D8BF-45FD-8A6D-C91299852C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C11CBB-9938-4F59-96FC-34F5D87FBE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201CB2-EBC4-4DE6-8BE7-9B23019DF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en-IL" smtClean="0"/>
              <a:t>03/01/2022</a:t>
            </a:fld>
            <a:endParaRPr lang="en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06C053-F5C9-4365-8A34-F4B3D8B45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EA90CA-B63F-4A19-8242-63FB25B72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842958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9255D-A716-44A4-9E71-69C8A6570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B0EC5B-0153-4BD6-8F34-3282909DA5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45C051-ACE9-4061-9F17-D2009CFE6A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en-IL" smtClean="0"/>
              <a:t>03/01/2022</a:t>
            </a:fld>
            <a:endParaRPr lang="en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00B1ED-EC5C-44DF-A870-5B38220D3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897BD9-8644-4538-BB76-9FAAC220D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712121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A07D3-0219-4FBF-9A9F-34BDF9704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853E01-3CAD-4DBB-8823-DE891A5688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A88E72-B718-4DB1-AB91-329B9F8BE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en-IL" smtClean="0"/>
              <a:t>03/01/2022</a:t>
            </a:fld>
            <a:endParaRPr lang="en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81434E-08DE-4C9A-AC11-A2EC68E19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AF23E6-4B20-4BE8-9B11-8CC7BCC9B9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4214057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4D8AEC-A9E6-4A98-8833-49571417B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CA29CC-4495-49A5-A0C5-D6F5C51C58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8727C4-1E9A-4649-B987-214036A092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29D89F-8645-4116-9A01-727E38A5F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en-IL" smtClean="0"/>
              <a:t>03/01/2022</a:t>
            </a:fld>
            <a:endParaRPr lang="en-I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0AAFE5-5299-45CC-AF40-FD370E452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2B07C7-3684-421E-9F36-F0B2E50BF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449431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4FF28-652F-4412-B10C-F4596F4F5F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35C246-2833-476D-842F-BA8A2176B7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9C36EE-BFE3-4EE2-9AC7-3D935E2D5A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96FFAB-6C3D-46F8-8CA3-2D9A00971C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57CAEB3-1F56-4CF7-B274-498C08E44E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724ADD1-B5FC-4F6A-955C-4D104E029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en-IL" smtClean="0"/>
              <a:t>03/01/2022</a:t>
            </a:fld>
            <a:endParaRPr lang="en-I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E6F4DD9-5F13-4C6A-B96C-9659B199D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51DCCF-1285-45A6-BACF-3CF9F7130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548383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D79FFD-334E-4037-95A1-66C8B8848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82E94F-E88C-4BF6-A534-0538C56D4B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en-IL" smtClean="0"/>
              <a:t>03/01/2022</a:t>
            </a:fld>
            <a:endParaRPr lang="en-I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65702D5-DE6F-45E6-A397-6F1B81AD46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94BDE5-5FAD-4302-B527-19FB518D0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4923961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46D01C2-90FB-4DE6-B5BE-4A35EE277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en-IL" smtClean="0"/>
              <a:t>03/01/2022</a:t>
            </a:fld>
            <a:endParaRPr lang="en-I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1DE07E1-5F3F-4BCA-9815-1E7650137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425626-F060-4F54-81CC-FD2C9C7B4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40179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7E3D96-CF71-4870-9BD8-DD915FA86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4C01CF-5DED-4548-87F5-95152067A9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2B23D8-1633-4683-A077-AFCC29B8C6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101948-931B-4EE0-99BD-5C30B34BA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en-IL" smtClean="0"/>
              <a:t>03/01/2022</a:t>
            </a:fld>
            <a:endParaRPr lang="en-I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FB6BDF-C237-475C-9CB4-E7F5B83AC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0C353E-1ECC-49D1-A38B-A4DC2E3E2E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896111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6030F-EEE1-428F-8047-1CD16A083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4E570DB-34F4-4C87-8B60-6728C3C522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7F6316-FA70-4757-B9A8-3534BC8FFB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B3667F-649C-4E5A-A035-8C4A0F871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en-IL" smtClean="0"/>
              <a:t>03/01/2022</a:t>
            </a:fld>
            <a:endParaRPr lang="en-I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BC5013-4230-4E9B-9B12-1CFC2A3BF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E2CF8E-4918-4600-A517-F9A7878EB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531749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82A31B-C022-44A7-B93E-1FAEA816D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4B1F4A-5C04-4F16-88F3-B43D28E1E5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3C7F35-41F0-4DE9-A043-B775E4D8B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en-IL" smtClean="0"/>
              <a:t>03/01/2022</a:t>
            </a:fld>
            <a:endParaRPr lang="en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3E9425-00F6-4A26-A8B9-2B4222122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AE29B8-CEB0-47EE-8745-13B42F508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70155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FB3CAA-4B21-4CB6-AA14-E3FDD179FF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E76884-F036-493D-85D3-43C2B80620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ED8317-D423-4F28-9661-74FB8A807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en-IL" smtClean="0"/>
              <a:t>03/01/2022</a:t>
            </a:fld>
            <a:endParaRPr lang="en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6938C4-DEBF-4513-A4BD-5836E880A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447671-B310-44E5-A299-E2DBB153E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032266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E35235F-A085-477E-8234-48C94FE78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648506-8D3D-487B-8467-07E2177531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DEBE27-1BAD-47DC-B3D0-7C12554014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2CE9E8-7562-4D0A-9B4B-955B156BD39A}" type="datetimeFigureOut">
              <a:rPr lang="en-IL" smtClean="0"/>
              <a:t>03/01/2022</a:t>
            </a:fld>
            <a:endParaRPr lang="en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67EAF0-7A76-4025-BED7-890323BB2E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CF55F4-3BE7-4340-B678-EA5748C50A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51D229-6CB8-44D8-BA5B-6FE6B934DDE6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494885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I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22.png"/><Relationship Id="rId5" Type="http://schemas.openxmlformats.org/officeDocument/2006/relationships/image" Target="../media/image14.png"/><Relationship Id="rId10" Type="http://schemas.openxmlformats.org/officeDocument/2006/relationships/image" Target="../media/image21.png"/><Relationship Id="rId4" Type="http://schemas.openxmlformats.org/officeDocument/2006/relationships/image" Target="../media/image13.png"/><Relationship Id="rId9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46C6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B3EAEF5-82B4-4D84-8276-70AE1CEA8D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375" y="700238"/>
            <a:ext cx="11243249" cy="5457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654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5626D271-F6D7-4F19-93DF-B3BD36478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4361" y="75414"/>
            <a:ext cx="9603275" cy="527901"/>
          </a:xfrm>
        </p:spPr>
        <p:txBody>
          <a:bodyPr>
            <a:noAutofit/>
          </a:bodyPr>
          <a:lstStyle/>
          <a:p>
            <a:pPr algn="ctr" rtl="1"/>
            <a:r>
              <a:rPr lang="he-IL" sz="2800" b="1" dirty="0">
                <a:latin typeface="David" panose="020E0502060401010101" pitchFamily="34" charset="-79"/>
                <a:cs typeface="David" panose="020E0502060401010101" pitchFamily="34" charset="-79"/>
              </a:rPr>
              <a:t>מבוא לפילוסופיה יוונית</a:t>
            </a:r>
            <a:endParaRPr lang="en-IL" sz="28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B6D6AD-C9F0-4267-A258-66538304D7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" y="735290"/>
            <a:ext cx="11917680" cy="5783345"/>
          </a:xfrm>
        </p:spPr>
        <p:txBody>
          <a:bodyPr>
            <a:normAutofit fontScale="92500" lnSpcReduction="20000"/>
          </a:bodyPr>
          <a:lstStyle/>
          <a:p>
            <a:pPr marL="0" indent="0" algn="ctr" rtl="1">
              <a:buNone/>
            </a:pPr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מבנה השיעור להיום</a:t>
            </a:r>
          </a:p>
          <a:p>
            <a:pPr marL="914400" lvl="2" indent="0" algn="r" rtl="1">
              <a:buNone/>
            </a:pPr>
            <a:endParaRPr lang="he-IL" b="1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514350" indent="-514350" algn="r" rtl="1">
              <a:buFont typeface="+mj-lt"/>
              <a:buAutoNum type="arabicPeriod"/>
            </a:pPr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מנהלה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המשתה –מה נושא הדיאלוג הזה? ארוס, היפה, או הטוב?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מבנה המסירה של העלילה וזהות המוסרים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הרקע הפוליטי לדיאלוג והדמויות 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הולכים </a:t>
            </a:r>
            <a:r>
              <a:rPr lang="he-IL" b="1" dirty="0" err="1">
                <a:latin typeface="David" panose="020E0502060401010101" pitchFamily="34" charset="-79"/>
                <a:cs typeface="David" panose="020E0502060401010101" pitchFamily="34" charset="-79"/>
              </a:rPr>
              <a:t>לאגתון</a:t>
            </a:r>
            <a:endParaRPr lang="he-IL" b="1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971550" lvl="1" indent="-514350" algn="r" rtl="1">
              <a:buFont typeface="+mj-lt"/>
              <a:buAutoNum type="arabicPeriod"/>
            </a:pPr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מלחמת הפילוסופים והמשוררים</a:t>
            </a:r>
          </a:p>
          <a:p>
            <a:pPr marL="971550" lvl="1" indent="-514350" algn="r" rtl="1">
              <a:buFont typeface="+mj-lt"/>
              <a:buAutoNum type="arabicPeriod"/>
            </a:pPr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סדר הישיבה</a:t>
            </a:r>
          </a:p>
          <a:p>
            <a:pPr marL="971550" lvl="1" indent="-514350" algn="r" rtl="1">
              <a:buFont typeface="+mj-lt"/>
              <a:buAutoNum type="arabicPeriod"/>
            </a:pPr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סדר הנואמים</a:t>
            </a:r>
          </a:p>
          <a:p>
            <a:pPr marL="971550" lvl="1" indent="-514350" algn="r" rtl="1">
              <a:buFont typeface="+mj-lt"/>
              <a:buAutoNum type="arabicPeriod"/>
            </a:pPr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פרשיות האהבה בין הדמויות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נאום </a:t>
            </a:r>
            <a:r>
              <a:rPr lang="he-IL" b="1" dirty="0" err="1">
                <a:latin typeface="David" panose="020E0502060401010101" pitchFamily="34" charset="-79"/>
                <a:cs typeface="David" panose="020E0502060401010101" pitchFamily="34" charset="-79"/>
              </a:rPr>
              <a:t>פיידרוס</a:t>
            </a:r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 – ארוס, מוות והיחס בין אהוב ואוהב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נאום </a:t>
            </a:r>
            <a:r>
              <a:rPr lang="he-IL" b="1" dirty="0" err="1">
                <a:latin typeface="David" panose="020E0502060401010101" pitchFamily="34" charset="-79"/>
                <a:cs typeface="David" panose="020E0502060401010101" pitchFamily="34" charset="-79"/>
              </a:rPr>
              <a:t>פאוסניאס</a:t>
            </a:r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 – נאום החלוקה בין סוגי ארוס, בין גוף לנפש, בין עובדה לערך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פרשת הגיהוקים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נאום </a:t>
            </a:r>
            <a:r>
              <a:rPr lang="he-IL" b="1" dirty="0" err="1">
                <a:latin typeface="David" panose="020E0502060401010101" pitchFamily="34" charset="-79"/>
                <a:cs typeface="David" panose="020E0502060401010101" pitchFamily="34" charset="-79"/>
              </a:rPr>
              <a:t>אריקסימאכוס</a:t>
            </a:r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 – איש ה-</a:t>
            </a:r>
            <a:r>
              <a:rPr lang="en-US" b="1" i="1" dirty="0" err="1">
                <a:latin typeface="David" panose="020E0502060401010101" pitchFamily="34" charset="-79"/>
                <a:cs typeface="David" panose="020E0502060401010101" pitchFamily="34" charset="-79"/>
              </a:rPr>
              <a:t>technê</a:t>
            </a:r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 והארוס ככוח קוסמי</a:t>
            </a:r>
          </a:p>
          <a:p>
            <a:pPr marL="0" indent="0" algn="r" rtl="1">
              <a:buNone/>
            </a:pPr>
            <a:endParaRPr lang="he-IL" b="1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971550" lvl="1" indent="-514350" algn="r" rtl="1">
              <a:buFont typeface="+mj-lt"/>
              <a:buAutoNum type="arabicPeriod"/>
            </a:pPr>
            <a:endParaRPr lang="en-US" b="1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514350" indent="-514350" algn="r" rtl="1">
              <a:buFont typeface="+mj-lt"/>
              <a:buAutoNum type="arabicPeriod"/>
            </a:pPr>
            <a:endParaRPr lang="he-IL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F428FBA-FDC7-4CDD-AF7F-EA4D022BB6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054290"/>
            <a:ext cx="803709" cy="803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1259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CCA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E1F2744-56AD-4EDA-922E-62E3D819E7BF}"/>
              </a:ext>
            </a:extLst>
          </p:cNvPr>
          <p:cNvSpPr txBox="1"/>
          <p:nvPr/>
        </p:nvSpPr>
        <p:spPr>
          <a:xfrm>
            <a:off x="468848" y="1331838"/>
            <a:ext cx="333135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4000" b="1" dirty="0">
                <a:latin typeface="GFS Porson" panose="02000000000000000000" pitchFamily="50" charset="-95"/>
              </a:rPr>
              <a:t>Ἔρως</a:t>
            </a:r>
            <a:endParaRPr lang="he-IL" sz="4000" b="1" dirty="0">
              <a:latin typeface="GFS Porson" panose="02000000000000000000" pitchFamily="50" charset="-95"/>
            </a:endParaRPr>
          </a:p>
          <a:p>
            <a:pPr algn="ctr"/>
            <a:r>
              <a:rPr lang="he-IL" sz="2400" b="1" dirty="0">
                <a:latin typeface="GFS Porson" panose="02000000000000000000" pitchFamily="50" charset="-95"/>
              </a:rPr>
              <a:t>ארוס</a:t>
            </a:r>
          </a:p>
          <a:p>
            <a:pPr algn="ctr"/>
            <a:r>
              <a:rPr lang="he-IL" sz="2000" b="1" i="1" dirty="0">
                <a:latin typeface="GFS Porson" panose="02000000000000000000" pitchFamily="50" charset="-95"/>
              </a:rPr>
              <a:t>אהבה המלווה בתשוקה</a:t>
            </a:r>
            <a:endParaRPr lang="en-IL" sz="2800" b="1" i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A8AA9AE-DB68-47D6-AE6D-21766D923BCC}"/>
              </a:ext>
            </a:extLst>
          </p:cNvPr>
          <p:cNvSpPr txBox="1"/>
          <p:nvPr/>
        </p:nvSpPr>
        <p:spPr>
          <a:xfrm>
            <a:off x="6553200" y="372291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IL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71579F-A8D0-4499-9CC2-9C71EEFF791A}"/>
              </a:ext>
            </a:extLst>
          </p:cNvPr>
          <p:cNvSpPr txBox="1"/>
          <p:nvPr/>
        </p:nvSpPr>
        <p:spPr>
          <a:xfrm>
            <a:off x="5935980" y="2915195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L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F86ACD6-035D-40D7-8D92-621A9023FB8B}"/>
              </a:ext>
            </a:extLst>
          </p:cNvPr>
          <p:cNvSpPr/>
          <p:nvPr/>
        </p:nvSpPr>
        <p:spPr>
          <a:xfrm>
            <a:off x="8830772" y="4070302"/>
            <a:ext cx="2999539" cy="16644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l-GR" sz="4000" b="1" dirty="0">
                <a:latin typeface="GFS Porson" panose="02000000000000000000" pitchFamily="50" charset="-95"/>
                <a:ea typeface="Calibri" panose="020F0502020204030204" pitchFamily="34" charset="0"/>
                <a:cs typeface="Arial" panose="020B0604020202020204" pitchFamily="34" charset="0"/>
              </a:rPr>
              <a:t>Ἀ</a:t>
            </a:r>
            <a:r>
              <a:rPr lang="en-GB" sz="4000" b="1" dirty="0" err="1">
                <a:latin typeface="GFS Porson" panose="02000000000000000000" pitchFamily="50" charset="-95"/>
                <a:ea typeface="Calibri" panose="020F0502020204030204" pitchFamily="34" charset="0"/>
                <a:cs typeface="Arial" panose="020B0604020202020204" pitchFamily="34" charset="0"/>
              </a:rPr>
              <a:t>γά</a:t>
            </a:r>
            <a:r>
              <a:rPr lang="en-GB" sz="4000" b="1" dirty="0">
                <a:latin typeface="GFS Porson" panose="02000000000000000000" pitchFamily="50" charset="-95"/>
                <a:ea typeface="Calibri" panose="020F0502020204030204" pitchFamily="34" charset="0"/>
                <a:cs typeface="Arial" panose="020B0604020202020204" pitchFamily="34" charset="0"/>
              </a:rPr>
              <a:t>πη</a:t>
            </a:r>
            <a:endParaRPr lang="he-IL" sz="4000" b="1" dirty="0">
              <a:latin typeface="GFS Porson" panose="02000000000000000000" pitchFamily="50" charset="-95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e-IL" sz="2400" b="1" dirty="0" err="1">
                <a:effectLst/>
                <a:latin typeface="GFS Porson" panose="02000000000000000000" pitchFamily="50" charset="-95"/>
                <a:ea typeface="Calibri" panose="020F0502020204030204" pitchFamily="34" charset="0"/>
                <a:cs typeface="Arial" panose="020B0604020202020204" pitchFamily="34" charset="0"/>
              </a:rPr>
              <a:t>אגאפה</a:t>
            </a:r>
            <a:endParaRPr lang="he-IL" sz="2400" b="1" dirty="0">
              <a:effectLst/>
              <a:latin typeface="GFS Porson" panose="02000000000000000000" pitchFamily="50" charset="-95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he-IL" sz="2000" b="1" i="1" dirty="0">
                <a:latin typeface="GFS Porson" panose="02000000000000000000" pitchFamily="50" charset="-95"/>
                <a:ea typeface="Calibri" panose="020F0502020204030204" pitchFamily="34" charset="0"/>
                <a:cs typeface="Arial" panose="020B0604020202020204" pitchFamily="34" charset="0"/>
              </a:rPr>
              <a:t>אהבה המשוחררת מתשוקה</a:t>
            </a:r>
            <a:endParaRPr lang="en-IL" sz="1100" b="1" i="1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8C00A80-1ABB-40AD-8BD3-452D0249C47C}"/>
              </a:ext>
            </a:extLst>
          </p:cNvPr>
          <p:cNvSpPr/>
          <p:nvPr/>
        </p:nvSpPr>
        <p:spPr>
          <a:xfrm>
            <a:off x="9293239" y="1192089"/>
            <a:ext cx="2074606" cy="16644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l-GR" sz="4000" b="1" dirty="0">
                <a:latin typeface="GFS Porson" panose="02000000000000000000" pitchFamily="50" charset="-95"/>
                <a:ea typeface="Calibri" panose="020F0502020204030204" pitchFamily="34" charset="0"/>
                <a:cs typeface="Arial" panose="020B0604020202020204" pitchFamily="34" charset="0"/>
              </a:rPr>
              <a:t>Φιλία</a:t>
            </a:r>
            <a:endParaRPr lang="he-IL" sz="4000" b="1" dirty="0">
              <a:latin typeface="GFS Porson" panose="02000000000000000000" pitchFamily="50" charset="-95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e-IL" sz="2400" b="1" dirty="0">
                <a:latin typeface="GFS Porson" panose="02000000000000000000" pitchFamily="50" charset="-95"/>
                <a:ea typeface="Calibri" panose="020F0502020204030204" pitchFamily="34" charset="0"/>
                <a:cs typeface="Arial" panose="020B0604020202020204" pitchFamily="34" charset="0"/>
              </a:rPr>
              <a:t>פיליה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e-IL" sz="2000" b="1" i="1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אהבת אחים ורעות</a:t>
            </a:r>
            <a:endParaRPr lang="en-IL" sz="2800" b="1" i="1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C9B2C0C-A063-40CA-89D7-B093FEBAE243}"/>
              </a:ext>
            </a:extLst>
          </p:cNvPr>
          <p:cNvSpPr/>
          <p:nvPr/>
        </p:nvSpPr>
        <p:spPr>
          <a:xfrm>
            <a:off x="877719" y="3730266"/>
            <a:ext cx="2513615" cy="1664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IL" sz="4000" b="1" dirty="0" err="1">
                <a:latin typeface="GFS Porson" panose="02000000000000000000" pitchFamily="50" charset="-95"/>
                <a:ea typeface="Calibri" panose="020F0502020204030204" pitchFamily="34" charset="0"/>
                <a:cs typeface="Arial" panose="020B0604020202020204" pitchFamily="34" charset="0"/>
              </a:rPr>
              <a:t>Στόργη</a:t>
            </a:r>
            <a:endParaRPr lang="he-IL" sz="4000" b="1" dirty="0">
              <a:latin typeface="GFS Porson" panose="02000000000000000000" pitchFamily="50" charset="-95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he-IL" sz="2400" b="1" dirty="0" err="1">
                <a:effectLst/>
                <a:latin typeface="GFS Porson" panose="02000000000000000000" pitchFamily="50" charset="-95"/>
                <a:ea typeface="Calibri" panose="020F0502020204030204" pitchFamily="34" charset="0"/>
                <a:cs typeface="Arial" panose="020B0604020202020204" pitchFamily="34" charset="0"/>
              </a:rPr>
              <a:t>סטורג</a:t>
            </a:r>
            <a:r>
              <a:rPr lang="he-IL" sz="2400" b="1" dirty="0" err="1">
                <a:latin typeface="GFS Porson" panose="02000000000000000000" pitchFamily="50" charset="-95"/>
                <a:ea typeface="Calibri" panose="020F0502020204030204" pitchFamily="34" charset="0"/>
                <a:cs typeface="Arial" panose="020B0604020202020204" pitchFamily="34" charset="0"/>
              </a:rPr>
              <a:t>ה</a:t>
            </a:r>
            <a:endParaRPr lang="he-IL" sz="2400" b="1" dirty="0">
              <a:latin typeface="GFS Porson" panose="02000000000000000000" pitchFamily="50" charset="-95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he-IL" sz="2000" b="1" i="1" dirty="0">
                <a:effectLst/>
                <a:latin typeface="GFS Porson" panose="02000000000000000000" pitchFamily="50" charset="-95"/>
                <a:ea typeface="Calibri" panose="020F0502020204030204" pitchFamily="34" charset="0"/>
                <a:cs typeface="Arial" panose="020B0604020202020204" pitchFamily="34" charset="0"/>
              </a:rPr>
              <a:t>אהבת הורים וילדים</a:t>
            </a:r>
            <a:endParaRPr lang="en-IL" sz="1200" b="1" i="1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84CCD1B-CA69-46BC-8004-BC8C7AEDEDD3}"/>
              </a:ext>
            </a:extLst>
          </p:cNvPr>
          <p:cNvSpPr txBox="1"/>
          <p:nvPr/>
        </p:nvSpPr>
        <p:spPr>
          <a:xfrm>
            <a:off x="2318657" y="-39840"/>
            <a:ext cx="75546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sz="2800" b="1" dirty="0">
                <a:latin typeface="David" panose="020E0502060401010101" pitchFamily="34" charset="-79"/>
                <a:cs typeface="David" panose="020E0502060401010101" pitchFamily="34" charset="-79"/>
              </a:rPr>
              <a:t>כינויי האהבה ביוונית</a:t>
            </a:r>
            <a:endParaRPr lang="en-IL" sz="28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523C65E-2597-4BEB-979C-8EC77EE8E4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73540"/>
            <a:ext cx="784459" cy="78445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4A52187-0738-469B-A0FF-46C6BED32C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5398" y="483380"/>
            <a:ext cx="4081202" cy="6294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6756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E67DA2A-C367-4F51-8C61-8EDAAE0637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44664"/>
            <a:ext cx="813335" cy="81333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861BD45-8FA5-47DB-9EB4-FBB6540BE0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4178264" cy="407148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46F7E14-DCF3-4FC8-BA97-9AAD8F77BB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7147" y="3325221"/>
            <a:ext cx="4474853" cy="353277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1DF8C95-09DE-49BE-9FDE-780086DE3C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8266" y="1042578"/>
            <a:ext cx="3538882" cy="5096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7438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2BDE084-7D52-4CBB-A931-57D5F16551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44664"/>
            <a:ext cx="813335" cy="81333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161F845-698F-4BCA-A63B-16A406D971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1434" y="664028"/>
            <a:ext cx="3804618" cy="515032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0C83A15-7E50-45C3-909F-63E4E933ECDE}"/>
              </a:ext>
            </a:extLst>
          </p:cNvPr>
          <p:cNvSpPr txBox="1"/>
          <p:nvPr/>
        </p:nvSpPr>
        <p:spPr>
          <a:xfrm>
            <a:off x="7751182" y="233"/>
            <a:ext cx="45755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2400" b="1" dirty="0">
                <a:latin typeface="David" panose="020E0502060401010101" pitchFamily="34" charset="-79"/>
                <a:cs typeface="David" panose="020E0502060401010101" pitchFamily="34" charset="-79"/>
              </a:rPr>
              <a:t>זכייתו של </a:t>
            </a:r>
            <a:r>
              <a:rPr lang="he-IL" sz="2400" b="1" dirty="0" err="1">
                <a:latin typeface="David" panose="020E0502060401010101" pitchFamily="34" charset="-79"/>
                <a:cs typeface="David" panose="020E0502060401010101" pitchFamily="34" charset="-79"/>
              </a:rPr>
              <a:t>אגתון</a:t>
            </a:r>
            <a:r>
              <a:rPr lang="he-IL" sz="2400" b="1" dirty="0">
                <a:latin typeface="David" panose="020E0502060401010101" pitchFamily="34" charset="-79"/>
                <a:cs typeface="David" panose="020E0502060401010101" pitchFamily="34" charset="-79"/>
              </a:rPr>
              <a:t> בפסטיבל </a:t>
            </a:r>
            <a:r>
              <a:rPr lang="he-IL" sz="2400" b="1" dirty="0" err="1">
                <a:latin typeface="David" panose="020E0502060401010101" pitchFamily="34" charset="-79"/>
                <a:cs typeface="David" panose="020E0502060401010101" pitchFamily="34" charset="-79"/>
              </a:rPr>
              <a:t>הפאנאתינאיקה</a:t>
            </a:r>
            <a:r>
              <a:rPr lang="he-IL" sz="2400" b="1" dirty="0">
                <a:latin typeface="David" panose="020E0502060401010101" pitchFamily="34" charset="-79"/>
                <a:cs typeface="David" panose="020E0502060401010101" pitchFamily="34" charset="-79"/>
              </a:rPr>
              <a:t>– 416 לפנה"ס</a:t>
            </a:r>
            <a:endParaRPr lang="en-IL" sz="24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CB6018E-486F-481E-8AF1-0AA33C6F4C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64030"/>
            <a:ext cx="7902341" cy="515032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098D8CA-44F8-473F-B2FF-91C638344570}"/>
              </a:ext>
            </a:extLst>
          </p:cNvPr>
          <p:cNvSpPr txBox="1"/>
          <p:nvPr/>
        </p:nvSpPr>
        <p:spPr>
          <a:xfrm>
            <a:off x="286687" y="202364"/>
            <a:ext cx="64116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sz="2400" b="1" dirty="0">
                <a:latin typeface="David" panose="020E0502060401010101" pitchFamily="34" charset="-79"/>
                <a:cs typeface="David" panose="020E0502060401010101" pitchFamily="34" charset="-79"/>
              </a:rPr>
              <a:t>המסע האתונאי לסיציליה - 416</a:t>
            </a:r>
            <a:endParaRPr lang="en-IL" sz="24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8780504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06D5219-15AC-46EB-BEE0-DC5F61CDC549}"/>
              </a:ext>
            </a:extLst>
          </p:cNvPr>
          <p:cNvSpPr txBox="1"/>
          <p:nvPr/>
        </p:nvSpPr>
        <p:spPr>
          <a:xfrm>
            <a:off x="3359875" y="148884"/>
            <a:ext cx="55287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2400" b="1" dirty="0">
                <a:latin typeface="David" panose="020E0502060401010101" pitchFamily="34" charset="-79"/>
                <a:cs typeface="David" panose="020E0502060401010101" pitchFamily="34" charset="-79"/>
              </a:rPr>
              <a:t>"המשתה"</a:t>
            </a:r>
            <a:r>
              <a:rPr lang="en-US" sz="2400" b="1" dirty="0">
                <a:latin typeface="David" panose="020E0502060401010101" pitchFamily="34" charset="-79"/>
                <a:cs typeface="David" panose="020E0502060401010101" pitchFamily="34" charset="-79"/>
              </a:rPr>
              <a:t> – </a:t>
            </a:r>
            <a:r>
              <a:rPr lang="he-IL" sz="2400" b="1" dirty="0">
                <a:latin typeface="David" panose="020E0502060401010101" pitchFamily="34" charset="-79"/>
                <a:cs typeface="David" panose="020E0502060401010101" pitchFamily="34" charset="-79"/>
              </a:rPr>
              <a:t>הדמויות הפועלות</a:t>
            </a:r>
            <a:endParaRPr lang="en-IL" sz="24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FBFB7E8-2261-4595-9208-B3891599C4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45" y="3844359"/>
            <a:ext cx="1945178" cy="2437519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3632AEF8-FF74-45D0-B53C-4DA2DF79F834}"/>
              </a:ext>
            </a:extLst>
          </p:cNvPr>
          <p:cNvGrpSpPr/>
          <p:nvPr/>
        </p:nvGrpSpPr>
        <p:grpSpPr>
          <a:xfrm>
            <a:off x="5095154" y="657996"/>
            <a:ext cx="2001689" cy="2954250"/>
            <a:chOff x="306759" y="297826"/>
            <a:chExt cx="2533130" cy="4312701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FB4D192-68E0-4D76-A68B-876E925A4A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78273" y="297826"/>
              <a:ext cx="2461616" cy="2936332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76AB59F-B8F6-4BCE-B40D-CE091B496916}"/>
                </a:ext>
              </a:extLst>
            </p:cNvPr>
            <p:cNvSpPr txBox="1"/>
            <p:nvPr/>
          </p:nvSpPr>
          <p:spPr>
            <a:xfrm>
              <a:off x="306759" y="3262623"/>
              <a:ext cx="2533130" cy="13479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e-IL" b="1" dirty="0" err="1">
                  <a:latin typeface="David" panose="020E0502060401010101" pitchFamily="34" charset="-79"/>
                  <a:cs typeface="David" panose="020E0502060401010101" pitchFamily="34" charset="-79"/>
                </a:rPr>
                <a:t>אריקסימאכוס</a:t>
              </a:r>
              <a:endParaRPr lang="en-US" b="1" dirty="0">
                <a:latin typeface="David" panose="020E0502060401010101" pitchFamily="34" charset="-79"/>
                <a:cs typeface="David" panose="020E0502060401010101" pitchFamily="34" charset="-79"/>
              </a:endParaRPr>
            </a:p>
            <a:p>
              <a:pPr algn="ctr"/>
              <a:r>
                <a:rPr lang="he-IL" b="1" dirty="0">
                  <a:latin typeface="David" panose="020E0502060401010101" pitchFamily="34" charset="-79"/>
                  <a:cs typeface="David" panose="020E0502060401010101" pitchFamily="34" charset="-79"/>
                </a:rPr>
                <a:t>רופא חשוב, מקושר לפוליטיקה</a:t>
              </a:r>
              <a:endParaRPr lang="en-IL" b="1" dirty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766CC82-70E0-4750-A791-F71E5FFDD9ED}"/>
              </a:ext>
            </a:extLst>
          </p:cNvPr>
          <p:cNvGrpSpPr/>
          <p:nvPr/>
        </p:nvGrpSpPr>
        <p:grpSpPr>
          <a:xfrm>
            <a:off x="9513574" y="657996"/>
            <a:ext cx="2188029" cy="3364881"/>
            <a:chOff x="7282543" y="821072"/>
            <a:chExt cx="2188029" cy="3364881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A164AC1D-3DB0-48F2-84E7-284C901400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282543" y="821072"/>
              <a:ext cx="2188029" cy="2140166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FCADD78-FC35-4403-8354-E4D5DCC671DE}"/>
                </a:ext>
              </a:extLst>
            </p:cNvPr>
            <p:cNvSpPr txBox="1"/>
            <p:nvPr/>
          </p:nvSpPr>
          <p:spPr>
            <a:xfrm>
              <a:off x="7312307" y="2985624"/>
              <a:ext cx="212849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e-IL" b="1" dirty="0" err="1">
                  <a:latin typeface="David" panose="020E0502060401010101" pitchFamily="34" charset="-79"/>
                  <a:cs typeface="David" panose="020E0502060401010101" pitchFamily="34" charset="-79"/>
                </a:rPr>
                <a:t>אגאתון</a:t>
              </a:r>
              <a:endParaRPr lang="he-IL" b="1" dirty="0">
                <a:latin typeface="David" panose="020E0502060401010101" pitchFamily="34" charset="-79"/>
                <a:cs typeface="David" panose="020E0502060401010101" pitchFamily="34" charset="-79"/>
              </a:endParaRPr>
            </a:p>
            <a:p>
              <a:pPr algn="ctr"/>
              <a:r>
                <a:rPr lang="he-IL" b="1" dirty="0">
                  <a:latin typeface="David" panose="020E0502060401010101" pitchFamily="34" charset="-79"/>
                  <a:cs typeface="David" panose="020E0502060401010101" pitchFamily="34" charset="-79"/>
                </a:rPr>
                <a:t>המחזאי המוצלח ביותר של הסגנון החדש באתונה</a:t>
              </a:r>
              <a:endParaRPr lang="en-IL" b="1" dirty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B244182-A112-4FF8-916D-C5218EFCB1AB}"/>
              </a:ext>
            </a:extLst>
          </p:cNvPr>
          <p:cNvGrpSpPr/>
          <p:nvPr/>
        </p:nvGrpSpPr>
        <p:grpSpPr>
          <a:xfrm>
            <a:off x="9513574" y="4158909"/>
            <a:ext cx="2128500" cy="2695438"/>
            <a:chOff x="9949543" y="3693865"/>
            <a:chExt cx="2245178" cy="3636139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B8D7DFF7-18F3-4D2E-83DE-007211D2B21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949543" y="3693865"/>
              <a:ext cx="2245178" cy="2390569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6EF5A00-841B-400E-BE6F-99A8CA903C15}"/>
                </a:ext>
              </a:extLst>
            </p:cNvPr>
            <p:cNvSpPr txBox="1"/>
            <p:nvPr/>
          </p:nvSpPr>
          <p:spPr>
            <a:xfrm>
              <a:off x="9949543" y="6084434"/>
              <a:ext cx="2242457" cy="12455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e-IL" b="1" dirty="0" err="1">
                  <a:latin typeface="David" panose="020E0502060401010101" pitchFamily="34" charset="-79"/>
                  <a:cs typeface="David" panose="020E0502060401010101" pitchFamily="34" charset="-79"/>
                </a:rPr>
                <a:t>פאוסאניאס</a:t>
              </a:r>
              <a:endParaRPr lang="en-US" b="1" dirty="0">
                <a:latin typeface="David" panose="020E0502060401010101" pitchFamily="34" charset="-79"/>
                <a:cs typeface="David" panose="020E0502060401010101" pitchFamily="34" charset="-79"/>
              </a:endParaRPr>
            </a:p>
            <a:p>
              <a:pPr algn="ctr"/>
              <a:r>
                <a:rPr lang="he-IL" b="1" dirty="0">
                  <a:latin typeface="David" panose="020E0502060401010101" pitchFamily="34" charset="-79"/>
                  <a:cs typeface="David" panose="020E0502060401010101" pitchFamily="34" charset="-79"/>
                </a:rPr>
                <a:t>רטוריקן , בגיל העמידה</a:t>
              </a:r>
              <a:endParaRPr lang="en-IL" b="1" dirty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CEFAFD4-A143-4A28-BF39-7C6DE6013EB6}"/>
              </a:ext>
            </a:extLst>
          </p:cNvPr>
          <p:cNvGrpSpPr/>
          <p:nvPr/>
        </p:nvGrpSpPr>
        <p:grpSpPr>
          <a:xfrm>
            <a:off x="1242713" y="3730322"/>
            <a:ext cx="2012411" cy="3165911"/>
            <a:chOff x="3457660" y="780309"/>
            <a:chExt cx="2461617" cy="4213592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B0AA4C82-D36D-4EC9-8221-D920225EE0C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457661" y="780309"/>
              <a:ext cx="2461616" cy="2936332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B74534B-7C94-4EAC-9286-04BC849783D0}"/>
                </a:ext>
              </a:extLst>
            </p:cNvPr>
            <p:cNvSpPr txBox="1"/>
            <p:nvPr/>
          </p:nvSpPr>
          <p:spPr>
            <a:xfrm>
              <a:off x="3457660" y="3765018"/>
              <a:ext cx="2461617" cy="12288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e-IL" b="1" dirty="0" err="1">
                  <a:latin typeface="David" panose="020E0502060401010101" pitchFamily="34" charset="-79"/>
                  <a:cs typeface="David" panose="020E0502060401010101" pitchFamily="34" charset="-79"/>
                </a:rPr>
                <a:t>אריסטופאניס</a:t>
              </a:r>
              <a:endParaRPr lang="en-US" b="1" dirty="0">
                <a:latin typeface="David" panose="020E0502060401010101" pitchFamily="34" charset="-79"/>
                <a:cs typeface="David" panose="020E0502060401010101" pitchFamily="34" charset="-79"/>
              </a:endParaRPr>
            </a:p>
            <a:p>
              <a:pPr algn="ctr"/>
              <a:r>
                <a:rPr lang="he-IL" b="1" dirty="0">
                  <a:latin typeface="David" panose="020E0502060401010101" pitchFamily="34" charset="-79"/>
                  <a:cs typeface="David" panose="020E0502060401010101" pitchFamily="34" charset="-79"/>
                </a:rPr>
                <a:t>אבי הקומדיה התיאטרלית</a:t>
              </a:r>
              <a:endParaRPr lang="en-IL" b="1" dirty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DB4E72C9-8E47-46D5-B836-B6D7F7839B45}"/>
              </a:ext>
            </a:extLst>
          </p:cNvPr>
          <p:cNvSpPr txBox="1"/>
          <p:nvPr/>
        </p:nvSpPr>
        <p:spPr>
          <a:xfrm>
            <a:off x="5123409" y="6329325"/>
            <a:ext cx="1945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b="1" dirty="0" err="1">
                <a:latin typeface="David" panose="020E0502060401010101" pitchFamily="34" charset="-79"/>
                <a:cs typeface="David" panose="020E0502060401010101" pitchFamily="34" charset="-79"/>
              </a:rPr>
              <a:t>סוקראטס</a:t>
            </a:r>
            <a:endParaRPr lang="en-IL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A1FF010-1B4F-425B-B96D-3F595B508293}"/>
              </a:ext>
            </a:extLst>
          </p:cNvPr>
          <p:cNvGrpSpPr/>
          <p:nvPr/>
        </p:nvGrpSpPr>
        <p:grpSpPr>
          <a:xfrm>
            <a:off x="1066317" y="657996"/>
            <a:ext cx="2188029" cy="2782903"/>
            <a:chOff x="1094353" y="604702"/>
            <a:chExt cx="2188029" cy="2782903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912C153-F099-4116-B82C-69DEE2311785}"/>
                </a:ext>
              </a:extLst>
            </p:cNvPr>
            <p:cNvSpPr txBox="1"/>
            <p:nvPr/>
          </p:nvSpPr>
          <p:spPr>
            <a:xfrm>
              <a:off x="1094353" y="2464275"/>
              <a:ext cx="2188029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e-IL" b="1" dirty="0" err="1"/>
                <a:t>פיידרוס</a:t>
              </a:r>
              <a:endParaRPr lang="en-US" b="1" dirty="0"/>
            </a:p>
            <a:p>
              <a:pPr algn="ctr"/>
              <a:r>
                <a:rPr lang="he-IL" b="1" dirty="0">
                  <a:latin typeface="David" panose="020E0502060401010101" pitchFamily="34" charset="-79"/>
                  <a:cs typeface="David" panose="020E0502060401010101" pitchFamily="34" charset="-79"/>
                </a:rPr>
                <a:t>צעיר, יפה ובעל אמצעים</a:t>
              </a:r>
              <a:endParaRPr lang="en-IL" b="1" dirty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6B12730E-1BAB-4457-9FA2-4878D09152A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215457" y="604702"/>
              <a:ext cx="2066925" cy="1885950"/>
            </a:xfrm>
            <a:prstGeom prst="rect">
              <a:avLst/>
            </a:prstGeom>
          </p:spPr>
        </p:pic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EE58120A-2B3F-4486-8674-7ABE1042FB5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5972902"/>
            <a:ext cx="885097" cy="8850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12764445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D25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4D11679-E1C5-4FFD-B6F1-EE4D87C8B4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5865" y="585787"/>
            <a:ext cx="3474719" cy="613211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BFD6AE5-E4C8-4C20-9802-4146F36C25BB}"/>
              </a:ext>
            </a:extLst>
          </p:cNvPr>
          <p:cNvSpPr txBox="1"/>
          <p:nvPr/>
        </p:nvSpPr>
        <p:spPr>
          <a:xfrm>
            <a:off x="3510642" y="44247"/>
            <a:ext cx="48659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2800" b="1" dirty="0" err="1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אלקיביאדיס</a:t>
            </a:r>
            <a:r>
              <a:rPr lang="he-IL" sz="2800" b="1" dirty="0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(</a:t>
            </a:r>
            <a:r>
              <a:rPr lang="en-US" sz="2800" b="1" dirty="0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Alcibiades</a:t>
            </a:r>
            <a:r>
              <a:rPr lang="he-IL" sz="2800" b="1" dirty="0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)</a:t>
            </a:r>
            <a:endParaRPr lang="en-IL" sz="2800" b="1" dirty="0">
              <a:solidFill>
                <a:schemeClr val="bg1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E210F68-FCF2-45A7-BCD5-69C7801B2E09}"/>
              </a:ext>
            </a:extLst>
          </p:cNvPr>
          <p:cNvSpPr txBox="1"/>
          <p:nvPr/>
        </p:nvSpPr>
        <p:spPr>
          <a:xfrm>
            <a:off x="495639" y="1305341"/>
            <a:ext cx="360317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b="1" dirty="0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"מי שהיה, בשיעור ניכר, הדובר הלהוט ביותר בעד המסע [לסיציליה] היה </a:t>
            </a:r>
            <a:r>
              <a:rPr lang="he-IL" b="1" dirty="0" err="1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אלקיביאדס</a:t>
            </a:r>
            <a:r>
              <a:rPr lang="he-IL" b="1" dirty="0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בן </a:t>
            </a:r>
            <a:r>
              <a:rPr lang="he-IL" b="1" dirty="0" err="1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קליניאס</a:t>
            </a:r>
            <a:r>
              <a:rPr lang="he-IL" b="1" dirty="0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...ששאף מאד לקבל פיקוד שיאפשר לו לכבוש את סיציליה ואת </a:t>
            </a:r>
            <a:r>
              <a:rPr lang="he-IL" b="1" dirty="0" err="1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קרתאגו</a:t>
            </a:r>
            <a:r>
              <a:rPr lang="he-IL" b="1" dirty="0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ובכך לזכות בעושר ובתהילה הודות להצלחתו.  כי מעמדו בעיר ובין האזרחים גרמה לו לפתח תאוות הרבה מעבר ליכולתו לספק אותם..."</a:t>
            </a:r>
          </a:p>
          <a:p>
            <a:pPr algn="ctr" rtl="1"/>
            <a:r>
              <a:rPr lang="he-IL" b="1" dirty="0" err="1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תוקידידס</a:t>
            </a:r>
            <a:r>
              <a:rPr lang="he-IL" b="1" dirty="0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– "המלחמה </a:t>
            </a:r>
            <a:r>
              <a:rPr lang="he-IL" b="1" dirty="0" err="1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הפלופונסית</a:t>
            </a:r>
            <a:r>
              <a:rPr lang="he-IL" b="1" dirty="0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"</a:t>
            </a:r>
            <a:endParaRPr lang="en-IL" b="1" dirty="0">
              <a:solidFill>
                <a:schemeClr val="bg1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6.15.2-4</a:t>
            </a:r>
            <a:endParaRPr lang="en-IL" b="1" i="1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4EB391A-FB9D-4C72-A6CC-12319F4490D8}"/>
              </a:ext>
            </a:extLst>
          </p:cNvPr>
          <p:cNvSpPr txBox="1"/>
          <p:nvPr/>
        </p:nvSpPr>
        <p:spPr>
          <a:xfrm>
            <a:off x="7913518" y="1997838"/>
            <a:ext cx="4114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he-IL" b="1" dirty="0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"אחרי ששמעוהו [היינו – את </a:t>
            </a:r>
            <a:r>
              <a:rPr lang="he-IL" b="1" dirty="0" err="1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אלקיביאדיס</a:t>
            </a:r>
            <a:r>
              <a:rPr lang="he-IL" b="1" dirty="0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] התמלאו האתונאים תשוקה (ארוס) אדירה למסע (</a:t>
            </a:r>
            <a:r>
              <a:rPr lang="he-IL" b="1" dirty="0" err="1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לסציליה</a:t>
            </a:r>
            <a:r>
              <a:rPr lang="he-IL" b="1" dirty="0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), עוד יותר </a:t>
            </a:r>
            <a:r>
              <a:rPr lang="he-IL" b="1" dirty="0" err="1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מבעבר</a:t>
            </a:r>
            <a:r>
              <a:rPr lang="he-IL" b="1" dirty="0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."</a:t>
            </a:r>
          </a:p>
          <a:p>
            <a:pPr algn="just"/>
            <a:endParaRPr lang="en-US" b="1" dirty="0">
              <a:solidFill>
                <a:schemeClr val="bg1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ctr"/>
            <a:r>
              <a:rPr lang="en-US" b="1" dirty="0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6.19.1</a:t>
            </a:r>
            <a:r>
              <a:rPr lang="he-IL" b="1" dirty="0" err="1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תוקידידס</a:t>
            </a:r>
            <a:r>
              <a:rPr lang="he-IL" b="1" dirty="0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- </a:t>
            </a:r>
            <a:endParaRPr lang="en-IL" b="1" i="1" dirty="0">
              <a:solidFill>
                <a:schemeClr val="bg1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ED3C8D4-5C32-4129-94E8-4238DED688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705756"/>
            <a:ext cx="1152244" cy="115224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2828878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3D3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48A25E4-0823-41C0-AAF3-E179B835E1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0374" y="-15659"/>
            <a:ext cx="4591251" cy="6873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2249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35F9404-4420-4CB4-8F17-5D1708679BA4}"/>
              </a:ext>
            </a:extLst>
          </p:cNvPr>
          <p:cNvSpPr txBox="1"/>
          <p:nvPr/>
        </p:nvSpPr>
        <p:spPr>
          <a:xfrm>
            <a:off x="8022210" y="5807360"/>
            <a:ext cx="3063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L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DF63CA-30B6-47B4-AB52-75478F0D95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300" y="571500"/>
            <a:ext cx="6629400" cy="5715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6B54BFB-8B06-4F20-BD85-8B7B042F73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977288"/>
            <a:ext cx="880712" cy="88071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13952580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BAD8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E67DA2A-C367-4F51-8C61-8EDAAE0637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86914"/>
            <a:ext cx="871086" cy="8710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2BF47DD1-D19D-4974-BA8F-45C56F4B72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1349097"/>
              </p:ext>
            </p:extLst>
          </p:nvPr>
        </p:nvGraphicFramePr>
        <p:xfrm>
          <a:off x="2241458" y="4480560"/>
          <a:ext cx="7709085" cy="23774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569695">
                  <a:extLst>
                    <a:ext uri="{9D8B030D-6E8A-4147-A177-3AD203B41FA5}">
                      <a16:colId xmlns:a16="http://schemas.microsoft.com/office/drawing/2014/main" val="3528652411"/>
                    </a:ext>
                  </a:extLst>
                </a:gridCol>
                <a:gridCol w="2569695">
                  <a:extLst>
                    <a:ext uri="{9D8B030D-6E8A-4147-A177-3AD203B41FA5}">
                      <a16:colId xmlns:a16="http://schemas.microsoft.com/office/drawing/2014/main" val="3020780588"/>
                    </a:ext>
                  </a:extLst>
                </a:gridCol>
                <a:gridCol w="2569695">
                  <a:extLst>
                    <a:ext uri="{9D8B030D-6E8A-4147-A177-3AD203B41FA5}">
                      <a16:colId xmlns:a16="http://schemas.microsoft.com/office/drawing/2014/main" val="3532521114"/>
                    </a:ext>
                  </a:extLst>
                </a:gridCol>
              </a:tblGrid>
              <a:tr h="615461">
                <a:tc>
                  <a:txBody>
                    <a:bodyPr/>
                    <a:lstStyle/>
                    <a:p>
                      <a:pPr algn="ctr"/>
                      <a:r>
                        <a:rPr lang="he-IL" b="1" dirty="0"/>
                        <a:t>מסוגלים לשתות אך לא רוצים הערב</a:t>
                      </a:r>
                      <a:endParaRPr lang="en-IL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b="1" dirty="0"/>
                        <a:t>מסוגלים ולא אכפת להם</a:t>
                      </a:r>
                      <a:endParaRPr lang="en-IL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b="1" dirty="0"/>
                        <a:t>לא מסוגלים לשתות ולא רוצים</a:t>
                      </a:r>
                      <a:endParaRPr lang="en-IL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0266904"/>
                  </a:ext>
                </a:extLst>
              </a:tr>
              <a:tr h="615461">
                <a:tc>
                  <a:txBody>
                    <a:bodyPr/>
                    <a:lstStyle/>
                    <a:p>
                      <a:pPr algn="ctr"/>
                      <a:r>
                        <a:rPr lang="he-IL" b="1" dirty="0" err="1"/>
                        <a:t>אגאתון</a:t>
                      </a:r>
                      <a:endParaRPr lang="en-IL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b="1" dirty="0" err="1"/>
                        <a:t>סוקראטס</a:t>
                      </a:r>
                      <a:endParaRPr lang="en-IL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b="1" dirty="0" err="1"/>
                        <a:t>פאוסניאס</a:t>
                      </a:r>
                      <a:endParaRPr lang="he-IL" b="1" dirty="0"/>
                    </a:p>
                    <a:p>
                      <a:pPr algn="ctr" rtl="1"/>
                      <a:endParaRPr lang="en-IL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6871325"/>
                  </a:ext>
                </a:extLst>
              </a:tr>
              <a:tr h="351692">
                <a:tc>
                  <a:txBody>
                    <a:bodyPr/>
                    <a:lstStyle/>
                    <a:p>
                      <a:pPr algn="ctr"/>
                      <a:r>
                        <a:rPr lang="he-IL" b="1" dirty="0" err="1"/>
                        <a:t>אריסטופאנס</a:t>
                      </a:r>
                      <a:endParaRPr lang="en-IL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b="1" dirty="0" err="1"/>
                        <a:t>אריקסימאכוס</a:t>
                      </a:r>
                      <a:endParaRPr lang="en-IL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9199733"/>
                  </a:ext>
                </a:extLst>
              </a:tr>
              <a:tr h="351692">
                <a:tc>
                  <a:txBody>
                    <a:bodyPr/>
                    <a:lstStyle/>
                    <a:p>
                      <a:endParaRPr lang="en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b="1" dirty="0" err="1"/>
                        <a:t>פיידרוס</a:t>
                      </a:r>
                      <a:endParaRPr lang="en-IL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4433147"/>
                  </a:ext>
                </a:extLst>
              </a:tr>
              <a:tr h="351692">
                <a:tc>
                  <a:txBody>
                    <a:bodyPr/>
                    <a:lstStyle/>
                    <a:p>
                      <a:endParaRPr lang="en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b="1" dirty="0" err="1"/>
                        <a:t>אריסטודמוס</a:t>
                      </a:r>
                      <a:endParaRPr lang="en-IL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3030777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49C1555A-51FC-4A04-BFD8-2888B26A21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1458" y="0"/>
            <a:ext cx="7709084" cy="4465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6535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06D5219-15AC-46EB-BEE0-DC5F61CDC549}"/>
              </a:ext>
            </a:extLst>
          </p:cNvPr>
          <p:cNvSpPr txBox="1"/>
          <p:nvPr/>
        </p:nvSpPr>
        <p:spPr>
          <a:xfrm>
            <a:off x="3359875" y="0"/>
            <a:ext cx="55287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uttman Yad-Light" panose="02010401010101010101" pitchFamily="2" charset="-79"/>
                <a:cs typeface="Guttman Yad-Light" panose="02010401010101010101" pitchFamily="2" charset="-79"/>
              </a:rPr>
              <a:t>רומנטיקות</a:t>
            </a:r>
            <a:r>
              <a:rPr kumimoji="0" lang="he-IL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uttman Yad-Light" panose="02010401010101010101" pitchFamily="2" charset="-79"/>
                <a:cs typeface="Guttman Yad-Light" panose="02010401010101010101" pitchFamily="2" charset="-79"/>
              </a:rPr>
              <a:t> בין החבר'ה</a:t>
            </a:r>
            <a:endParaRPr kumimoji="0" lang="en-IL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dwardian Script ITC" panose="030303020407070D0804" pitchFamily="66" charset="0"/>
              <a:cs typeface="Guttman Yad-Light" panose="02010401010101010101" pitchFamily="2" charset="-79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632AEF8-FF74-45D0-B53C-4DA2DF79F834}"/>
              </a:ext>
            </a:extLst>
          </p:cNvPr>
          <p:cNvGrpSpPr/>
          <p:nvPr/>
        </p:nvGrpSpPr>
        <p:grpSpPr>
          <a:xfrm>
            <a:off x="953619" y="501041"/>
            <a:ext cx="2015657" cy="2678759"/>
            <a:chOff x="306759" y="297826"/>
            <a:chExt cx="2533130" cy="3503959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FB4D192-68E0-4D76-A68B-876E925A4AF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78273" y="297826"/>
              <a:ext cx="2461616" cy="2936332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76AB59F-B8F6-4BCE-B40D-CE091B496916}"/>
                </a:ext>
              </a:extLst>
            </p:cNvPr>
            <p:cNvSpPr txBox="1"/>
            <p:nvPr/>
          </p:nvSpPr>
          <p:spPr>
            <a:xfrm>
              <a:off x="306759" y="3262623"/>
              <a:ext cx="2533130" cy="5391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1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avid" panose="020E0502060401010101" pitchFamily="34" charset="-79"/>
                  <a:ea typeface="+mn-ea"/>
                  <a:cs typeface="David" panose="020E0502060401010101" pitchFamily="34" charset="-79"/>
                </a:rPr>
                <a:t>אריקסימאכוס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766CC82-70E0-4750-A791-F71E5FFDD9ED}"/>
              </a:ext>
            </a:extLst>
          </p:cNvPr>
          <p:cNvGrpSpPr/>
          <p:nvPr/>
        </p:nvGrpSpPr>
        <p:grpSpPr>
          <a:xfrm>
            <a:off x="4032766" y="3770002"/>
            <a:ext cx="2188029" cy="2533884"/>
            <a:chOff x="7282543" y="821072"/>
            <a:chExt cx="2188029" cy="2533884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A164AC1D-3DB0-48F2-84E7-284C901400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82543" y="821072"/>
              <a:ext cx="2188029" cy="2140166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FCADD78-FC35-4403-8354-E4D5DCC671DE}"/>
                </a:ext>
              </a:extLst>
            </p:cNvPr>
            <p:cNvSpPr txBox="1"/>
            <p:nvPr/>
          </p:nvSpPr>
          <p:spPr>
            <a:xfrm>
              <a:off x="7312307" y="2985624"/>
              <a:ext cx="21284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1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avid" panose="020E0502060401010101" pitchFamily="34" charset="-79"/>
                  <a:ea typeface="+mn-ea"/>
                  <a:cs typeface="David" panose="020E0502060401010101" pitchFamily="34" charset="-79"/>
                </a:rPr>
                <a:t>אגאתון</a:t>
              </a:r>
              <a:endParaRPr kumimoji="0" lang="he-IL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B244182-A112-4FF8-916D-C5218EFCB1AB}"/>
              </a:ext>
            </a:extLst>
          </p:cNvPr>
          <p:cNvGrpSpPr/>
          <p:nvPr/>
        </p:nvGrpSpPr>
        <p:grpSpPr>
          <a:xfrm>
            <a:off x="4169969" y="708939"/>
            <a:ext cx="2128499" cy="2687801"/>
            <a:chOff x="9949543" y="3693865"/>
            <a:chExt cx="2245178" cy="3147427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B8D7DFF7-18F3-4D2E-83DE-007211D2B21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949543" y="3693865"/>
              <a:ext cx="2245178" cy="2390569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6EF5A00-841B-400E-BE6F-99A8CA903C15}"/>
                </a:ext>
              </a:extLst>
            </p:cNvPr>
            <p:cNvSpPr txBox="1"/>
            <p:nvPr/>
          </p:nvSpPr>
          <p:spPr>
            <a:xfrm>
              <a:off x="9949543" y="6084435"/>
              <a:ext cx="2242457" cy="7568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1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avid" panose="020E0502060401010101" pitchFamily="34" charset="-79"/>
                  <a:ea typeface="+mn-ea"/>
                  <a:cs typeface="David" panose="020E0502060401010101" pitchFamily="34" charset="-79"/>
                </a:rPr>
                <a:t>פאוסאניאס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L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endParaRP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B0AA4C82-D36D-4EC9-8221-D920225EE0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54204" y="4162779"/>
            <a:ext cx="1757792" cy="237966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B74534B-7C94-4EAC-9286-04BC849783D0}"/>
              </a:ext>
            </a:extLst>
          </p:cNvPr>
          <p:cNvSpPr txBox="1"/>
          <p:nvPr/>
        </p:nvSpPr>
        <p:spPr>
          <a:xfrm>
            <a:off x="10112123" y="6489550"/>
            <a:ext cx="1757793" cy="6971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אריסטופאניס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vid" panose="020E0502060401010101" pitchFamily="34" charset="-79"/>
              <a:ea typeface="+mn-ea"/>
              <a:cs typeface="David" panose="020E0502060401010101" pitchFamily="34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L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vid" panose="020E0502060401010101" pitchFamily="34" charset="-79"/>
              <a:ea typeface="+mn-ea"/>
              <a:cs typeface="David" panose="020E0502060401010101" pitchFamily="34" charset="-79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8BF6908-0DD3-428F-88D9-11DDB44EB242}"/>
              </a:ext>
            </a:extLst>
          </p:cNvPr>
          <p:cNvGrpSpPr/>
          <p:nvPr/>
        </p:nvGrpSpPr>
        <p:grpSpPr>
          <a:xfrm>
            <a:off x="10086746" y="584775"/>
            <a:ext cx="1783170" cy="2434881"/>
            <a:chOff x="10000722" y="106427"/>
            <a:chExt cx="1973260" cy="2839334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FBFB7E8-2261-4595-9208-B3891599C46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000722" y="106427"/>
              <a:ext cx="1945178" cy="2437519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B4E72C9-8E47-46D5-B836-B6D7F7839B45}"/>
                </a:ext>
              </a:extLst>
            </p:cNvPr>
            <p:cNvSpPr txBox="1"/>
            <p:nvPr/>
          </p:nvSpPr>
          <p:spPr>
            <a:xfrm>
              <a:off x="10028804" y="2576429"/>
              <a:ext cx="19451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1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avid" panose="020E0502060401010101" pitchFamily="34" charset="-79"/>
                  <a:ea typeface="+mn-ea"/>
                  <a:cs typeface="David" panose="020E0502060401010101" pitchFamily="34" charset="-79"/>
                </a:rPr>
                <a:t>סוקראטס</a:t>
              </a:r>
              <a:endParaRPr kumimoji="0" lang="en-IL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A1FF010-1B4F-425B-B96D-3F595B508293}"/>
              </a:ext>
            </a:extLst>
          </p:cNvPr>
          <p:cNvGrpSpPr/>
          <p:nvPr/>
        </p:nvGrpSpPr>
        <p:grpSpPr>
          <a:xfrm>
            <a:off x="907613" y="3775722"/>
            <a:ext cx="2188029" cy="2379669"/>
            <a:chOff x="1094353" y="604702"/>
            <a:chExt cx="2188029" cy="2228905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912C153-F099-4116-B82C-69DEE2311785}"/>
                </a:ext>
              </a:extLst>
            </p:cNvPr>
            <p:cNvSpPr txBox="1"/>
            <p:nvPr/>
          </p:nvSpPr>
          <p:spPr>
            <a:xfrm>
              <a:off x="1094353" y="2464275"/>
              <a:ext cx="21880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1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avid" panose="020E0502060401010101" pitchFamily="34" charset="-79"/>
                  <a:cs typeface="David" panose="020E0502060401010101" pitchFamily="34" charset="-79"/>
                </a:rPr>
                <a:t>פיידרוס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6B12730E-1BAB-4457-9FA2-4878D09152A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215457" y="604702"/>
              <a:ext cx="2066925" cy="1885950"/>
            </a:xfrm>
            <a:prstGeom prst="rect">
              <a:avLst/>
            </a:prstGeom>
          </p:spPr>
        </p:pic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EE58120A-2B3F-4486-8674-7ABE1042FB5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5972902"/>
            <a:ext cx="885097" cy="8850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7AA8691-BC97-44FD-A82E-F956C12C0D2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87586" y="3179801"/>
            <a:ext cx="473117" cy="49839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7CA7F791-0352-4B74-A679-9EBD14249F3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89014" y="3146782"/>
            <a:ext cx="475529" cy="499915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E7823F86-5400-47FD-8D34-CF6A3D6837EC}"/>
              </a:ext>
            </a:extLst>
          </p:cNvPr>
          <p:cNvGrpSpPr/>
          <p:nvPr/>
        </p:nvGrpSpPr>
        <p:grpSpPr>
          <a:xfrm>
            <a:off x="7496581" y="632223"/>
            <a:ext cx="1609845" cy="3179790"/>
            <a:chOff x="7496581" y="632223"/>
            <a:chExt cx="1609845" cy="3179790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60327B8D-D2A6-4D30-B37B-40340E64EFF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496581" y="632223"/>
              <a:ext cx="1609845" cy="2841236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2AD2DD9-9A05-4DF5-AAF5-6E60FAD882FC}"/>
                </a:ext>
              </a:extLst>
            </p:cNvPr>
            <p:cNvSpPr txBox="1"/>
            <p:nvPr/>
          </p:nvSpPr>
          <p:spPr>
            <a:xfrm>
              <a:off x="7496581" y="3473459"/>
              <a:ext cx="160984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e-IL" sz="1600" b="1" dirty="0" err="1">
                  <a:latin typeface="David" panose="020E0502060401010101" pitchFamily="34" charset="-79"/>
                  <a:cs typeface="David" panose="020E0502060401010101" pitchFamily="34" charset="-79"/>
                </a:rPr>
                <a:t>אלקיביאדיס</a:t>
              </a:r>
              <a:endParaRPr lang="en-IL" sz="1600" b="1" dirty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  <p:pic>
        <p:nvPicPr>
          <p:cNvPr id="28" name="Picture 27">
            <a:extLst>
              <a:ext uri="{FF2B5EF4-FFF2-40B4-BE49-F238E27FC236}">
                <a16:creationId xmlns:a16="http://schemas.microsoft.com/office/drawing/2014/main" id="{64A7D4C8-A24D-4598-9865-B1AC2CA5418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358821" y="1552926"/>
            <a:ext cx="475529" cy="499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0003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090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4314F16-A4B1-46F2-AA9A-1C078197E7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31292"/>
            <a:ext cx="726707" cy="72670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D9DEECC-B368-4346-890B-55EE5E0C4FB2}"/>
              </a:ext>
            </a:extLst>
          </p:cNvPr>
          <p:cNvSpPr txBox="1"/>
          <p:nvPr/>
        </p:nvSpPr>
        <p:spPr>
          <a:xfrm>
            <a:off x="1894114" y="0"/>
            <a:ext cx="84037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2400" b="1" dirty="0">
                <a:latin typeface="David" panose="020E0502060401010101" pitchFamily="34" charset="-79"/>
                <a:cs typeface="David" panose="020E0502060401010101" pitchFamily="34" charset="-79"/>
              </a:rPr>
              <a:t>"לכבוד הוא לאל – שהוא נמנה עם העתיקים ביותר" - </a:t>
            </a:r>
            <a:r>
              <a:rPr lang="he-IL" sz="2400" b="1" dirty="0" err="1">
                <a:latin typeface="David" panose="020E0502060401010101" pitchFamily="34" charset="-79"/>
                <a:cs typeface="David" panose="020E0502060401010101" pitchFamily="34" charset="-79"/>
              </a:rPr>
              <a:t>פיידרוס</a:t>
            </a:r>
            <a:endParaRPr lang="en-IL" sz="24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E7090BC-8A72-447F-BCB9-7E5A1A6AB642}"/>
              </a:ext>
            </a:extLst>
          </p:cNvPr>
          <p:cNvGrpSpPr/>
          <p:nvPr/>
        </p:nvGrpSpPr>
        <p:grpSpPr>
          <a:xfrm>
            <a:off x="592409" y="647299"/>
            <a:ext cx="5664012" cy="6108956"/>
            <a:chOff x="592409" y="647299"/>
            <a:chExt cx="5664012" cy="6108956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7FAFABF3-F737-4BA1-A13E-95495C6717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2409" y="647299"/>
              <a:ext cx="5664012" cy="556843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C143624-D3D1-45D9-9E90-D13B366FE6AC}"/>
                </a:ext>
              </a:extLst>
            </p:cNvPr>
            <p:cNvSpPr txBox="1"/>
            <p:nvPr/>
          </p:nvSpPr>
          <p:spPr>
            <a:xfrm>
              <a:off x="1399672" y="6233035"/>
              <a:ext cx="404948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e-IL" sz="1400" b="1" dirty="0">
                  <a:latin typeface="David" panose="020E0502060401010101" pitchFamily="34" charset="-79"/>
                  <a:cs typeface="David" panose="020E0502060401010101" pitchFamily="34" charset="-79"/>
                </a:rPr>
                <a:t>סבא וסבתא נגד המחשב</a:t>
              </a:r>
              <a:endParaRPr lang="en-US" sz="1400" b="1" dirty="0">
                <a:latin typeface="David" panose="020E0502060401010101" pitchFamily="34" charset="-79"/>
                <a:cs typeface="David" panose="020E0502060401010101" pitchFamily="34" charset="-79"/>
              </a:endParaRPr>
            </a:p>
            <a:p>
              <a:pPr algn="ctr"/>
              <a:r>
                <a:rPr lang="he-IL" sz="1400" b="1" dirty="0">
                  <a:latin typeface="David" panose="020E0502060401010101" pitchFamily="34" charset="-79"/>
                  <a:cs typeface="David" panose="020E0502060401010101" pitchFamily="34" charset="-79"/>
                </a:rPr>
                <a:t>(אומן לא ידוע)</a:t>
              </a:r>
              <a:endParaRPr lang="en-IL" sz="1400" b="1" dirty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090F3B03-F453-4FF5-8B3C-D36399355C84}"/>
              </a:ext>
            </a:extLst>
          </p:cNvPr>
          <p:cNvGrpSpPr/>
          <p:nvPr/>
        </p:nvGrpSpPr>
        <p:grpSpPr>
          <a:xfrm>
            <a:off x="7613771" y="647299"/>
            <a:ext cx="4372763" cy="6086338"/>
            <a:chOff x="7613771" y="647299"/>
            <a:chExt cx="4372763" cy="6086338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A1A8B37-F9BC-42F8-B81F-B0D7B87A25F0}"/>
                </a:ext>
              </a:extLst>
            </p:cNvPr>
            <p:cNvSpPr txBox="1"/>
            <p:nvPr/>
          </p:nvSpPr>
          <p:spPr>
            <a:xfrm>
              <a:off x="8206757" y="6210417"/>
              <a:ext cx="318679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he-IL" sz="1400" b="1" dirty="0">
                  <a:latin typeface="David" panose="020E0502060401010101" pitchFamily="34" charset="-79"/>
                  <a:cs typeface="David" panose="020E0502060401010101" pitchFamily="34" charset="-79"/>
                </a:rPr>
                <a:t>דיוקנו של יהודי זקן מפולין</a:t>
              </a:r>
            </a:p>
            <a:p>
              <a:pPr algn="ctr" rtl="1"/>
              <a:r>
                <a:rPr lang="he-IL" sz="1400" b="1" dirty="0">
                  <a:latin typeface="David" panose="020E0502060401010101" pitchFamily="34" charset="-79"/>
                  <a:cs typeface="David" panose="020E0502060401010101" pitchFamily="34" charset="-79"/>
                </a:rPr>
                <a:t>איזידור קאופמן (המאה ה-19)</a:t>
              </a:r>
              <a:endParaRPr lang="en-IL" b="1" dirty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B21FDDE-A37E-4B0E-943E-39376B8D988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613771" y="647299"/>
              <a:ext cx="4372763" cy="55634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0187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2713FB3-3A56-44D9-8A7F-B5AB2FEBFB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1892" y="621569"/>
            <a:ext cx="6788215" cy="5614861"/>
          </a:xfrm>
          <a:prstGeom prst="rect">
            <a:avLst/>
          </a:prstGeom>
          <a:scene3d>
            <a:camera prst="orthographicFront"/>
            <a:lightRig rig="threePt" dir="t"/>
          </a:scene3d>
          <a:sp3d prstMaterial="dkEdge">
            <a:bevelT prst="slope"/>
          </a:sp3d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57F79D7-F225-4E1B-8434-AE9B7A9663AF}"/>
              </a:ext>
            </a:extLst>
          </p:cNvPr>
          <p:cNvSpPr txBox="1"/>
          <p:nvPr/>
        </p:nvSpPr>
        <p:spPr>
          <a:xfrm>
            <a:off x="2623793" y="-37515"/>
            <a:ext cx="6866314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2000" b="1" i="1" dirty="0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בעיית מעמד האוהב מול הנאהב</a:t>
            </a:r>
          </a:p>
          <a:p>
            <a:pPr algn="ctr"/>
            <a:r>
              <a:rPr lang="he-IL" sz="2000" b="1" i="1" dirty="0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)?</a:t>
            </a:r>
            <a:r>
              <a:rPr lang="en-US" sz="2000" b="1" i="1" dirty="0" err="1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Enthousiazmos</a:t>
            </a:r>
            <a:r>
              <a:rPr lang="he-IL" sz="2000" b="1" i="1" dirty="0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מיהו זה ש"אל בתוכו" (</a:t>
            </a:r>
          </a:p>
          <a:p>
            <a:pPr algn="ctr"/>
            <a:endParaRPr lang="en-IL" b="1" i="1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A0B93A5-252D-4CEF-BB1F-B737E9905F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083166"/>
            <a:ext cx="774834" cy="77483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66B79AF-2B18-44D7-9BB8-02B75E0A37BC}"/>
              </a:ext>
            </a:extLst>
          </p:cNvPr>
          <p:cNvSpPr txBox="1"/>
          <p:nvPr/>
        </p:nvSpPr>
        <p:spPr>
          <a:xfrm>
            <a:off x="2950027" y="6285917"/>
            <a:ext cx="6291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b="1" dirty="0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אכילס </a:t>
            </a:r>
            <a:r>
              <a:rPr lang="he-IL" b="1" dirty="0" err="1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ופטרוקלוס</a:t>
            </a:r>
            <a:endParaRPr lang="en-IL" b="1" dirty="0">
              <a:solidFill>
                <a:schemeClr val="bg1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9658834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794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BBF9D44-96E2-4B94-9FCA-80547D1365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4716" y="649411"/>
            <a:ext cx="3974171" cy="5559178"/>
          </a:xfrm>
          <a:prstGeom prst="rect">
            <a:avLst/>
          </a:prstGeom>
          <a:scene3d>
            <a:camera prst="orthographicFront"/>
            <a:lightRig rig="threePt" dir="t"/>
          </a:scene3d>
          <a:sp3d prstMaterial="metal">
            <a:bevelT w="152400" h="50800" prst="softRound"/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EA84F8A-55BE-47CA-8FB1-B5702ADD56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9227" y="605868"/>
            <a:ext cx="5646264" cy="5646264"/>
          </a:xfrm>
          <a:prstGeom prst="rect">
            <a:avLst/>
          </a:prstGeom>
          <a:scene3d>
            <a:camera prst="orthographicFront"/>
            <a:lightRig rig="threePt" dir="t"/>
          </a:scene3d>
          <a:sp3d prstMaterial="metal">
            <a:bevelT w="152400" h="50800" prst="softRound"/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14BE9C2-4C82-4A70-8174-BB992EBCCF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5926667"/>
            <a:ext cx="931332" cy="93133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3A4A98F-F063-4548-AB3A-084E10A7AD77}"/>
              </a:ext>
            </a:extLst>
          </p:cNvPr>
          <p:cNvSpPr txBox="1"/>
          <p:nvPr/>
        </p:nvSpPr>
        <p:spPr>
          <a:xfrm>
            <a:off x="1460916" y="6250941"/>
            <a:ext cx="45828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i="1" dirty="0"/>
              <a:t>Aphrodite </a:t>
            </a:r>
            <a:r>
              <a:rPr lang="en-US" sz="1400" b="1" i="1" dirty="0" err="1"/>
              <a:t>Pandemos</a:t>
            </a:r>
            <a:endParaRPr lang="en-US" sz="1400" b="1" i="1" dirty="0"/>
          </a:p>
          <a:p>
            <a:pPr algn="ctr"/>
            <a:r>
              <a:rPr lang="en-US" sz="1400" b="1" i="1" dirty="0"/>
              <a:t>Greek – Artist Unknown</a:t>
            </a:r>
            <a:endParaRPr lang="en-IL" sz="1400" b="1" i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6EF5255-0534-4FDA-9869-47971D6BA05F}"/>
              </a:ext>
            </a:extLst>
          </p:cNvPr>
          <p:cNvSpPr txBox="1"/>
          <p:nvPr/>
        </p:nvSpPr>
        <p:spPr>
          <a:xfrm>
            <a:off x="7918816" y="6250941"/>
            <a:ext cx="31459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Ouranos</a:t>
            </a:r>
          </a:p>
          <a:p>
            <a:pPr algn="ctr"/>
            <a:r>
              <a:rPr lang="en-US" sz="1400" b="1" i="1" dirty="0"/>
              <a:t>Fontana </a:t>
            </a:r>
            <a:r>
              <a:rPr lang="en-US" sz="1400" b="1" i="1" dirty="0" err="1"/>
              <a:t>Trevi</a:t>
            </a:r>
            <a:r>
              <a:rPr lang="en-US" sz="1400" b="1" i="1" dirty="0"/>
              <a:t>, Roma</a:t>
            </a:r>
            <a:endParaRPr lang="en-IL" sz="1400" b="1" i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6C7E668-6BC6-40DF-A786-BC2409703F6A}"/>
              </a:ext>
            </a:extLst>
          </p:cNvPr>
          <p:cNvSpPr txBox="1"/>
          <p:nvPr/>
        </p:nvSpPr>
        <p:spPr>
          <a:xfrm>
            <a:off x="1103799" y="0"/>
            <a:ext cx="99844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sz="2800" b="1" dirty="0">
                <a:latin typeface="David" panose="020E0502060401010101" pitchFamily="34" charset="-79"/>
                <a:cs typeface="David" panose="020E0502060401010101" pitchFamily="34" charset="-79"/>
              </a:rPr>
              <a:t>הארוס "השמימי" מול הארוס "ההמוני"</a:t>
            </a:r>
            <a:endParaRPr lang="en-IL" sz="28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9225260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06947A6-3CDD-4AD6-A09C-CB44F27390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432759"/>
            <a:ext cx="4622143" cy="394983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142730F-71FF-4000-8402-EF3F2F6F5F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9559" y="2432759"/>
            <a:ext cx="5266441" cy="394983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1C303B3-DD82-41F2-B20D-497FB2CB91FA}"/>
              </a:ext>
            </a:extLst>
          </p:cNvPr>
          <p:cNvSpPr txBox="1"/>
          <p:nvPr/>
        </p:nvSpPr>
        <p:spPr>
          <a:xfrm>
            <a:off x="1938779" y="6338804"/>
            <a:ext cx="83144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1200" b="1" dirty="0">
                <a:latin typeface="David" panose="020E0502060401010101" pitchFamily="34" charset="-79"/>
                <a:cs typeface="David" panose="020E0502060401010101" pitchFamily="34" charset="-79"/>
              </a:rPr>
              <a:t>"אנשי המשפט" - עורכי דין טוענים בלהט למען לקוחם</a:t>
            </a:r>
          </a:p>
          <a:p>
            <a:pPr algn="ctr" rtl="1"/>
            <a:r>
              <a:rPr lang="en-US" sz="1200" b="1" i="1" dirty="0" err="1">
                <a:latin typeface="Palatino Linotype" panose="02040502050505030304" pitchFamily="18" charset="0"/>
              </a:rPr>
              <a:t>Honore</a:t>
            </a:r>
            <a:r>
              <a:rPr lang="en-US" sz="1200" b="1" i="1" dirty="0">
                <a:latin typeface="Palatino Linotype" panose="02040502050505030304" pitchFamily="18" charset="0"/>
              </a:rPr>
              <a:t> Daumier</a:t>
            </a:r>
            <a:endParaRPr lang="en-IL" sz="1200" b="1" i="1" dirty="0">
              <a:latin typeface="Palatino Linotype" panose="0204050205050503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35C6F7-BD50-4A87-990F-F12F711E2E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44618"/>
            <a:ext cx="1013381" cy="101338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4C03D93-289B-4005-93A8-9C38106DCFA6}"/>
              </a:ext>
            </a:extLst>
          </p:cNvPr>
          <p:cNvSpPr txBox="1"/>
          <p:nvPr/>
        </p:nvSpPr>
        <p:spPr>
          <a:xfrm>
            <a:off x="1718820" y="546160"/>
            <a:ext cx="875435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he-IL" b="1" dirty="0">
                <a:latin typeface="Guttman Frank" panose="02010401010101010101" pitchFamily="2" charset="-79"/>
                <a:cs typeface="Guttman Frank" panose="02010401010101010101" pitchFamily="2" charset="-79"/>
              </a:rPr>
              <a:t>"נכון יותר להקדים ולומר איזהו הארוס שיש להללו...שכן כל פעולה ופעולה, זה טיבה:  כשלעצמה איננה לא יפה ולא מגונה...שום דבר מהדברים האלה איננו יפה כשלעצמו, אלא טיבו נקבע בשעת מעשה, והכל לפי דרך עשייתו.  שכן בהיעשותו בדרך יפה ונכונה – יהיה יפה, ושלא בדרך הנכונה, מגונה.  והוא הדין גם לגבי האהבה, ולא כל ארוס הוא יפה וראיו לשבח, אלא רק זה המעורר אדם לאהבה שיש בה מן היפה."</a:t>
            </a:r>
            <a:endParaRPr lang="en-IL" b="1" dirty="0">
              <a:cs typeface="Guttman Frank" panose="02010401010101010101" pitchFamily="2" charset="-79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6D95A57-CB74-4CD8-A41E-4F9D0607B3BA}"/>
              </a:ext>
            </a:extLst>
          </p:cNvPr>
          <p:cNvSpPr txBox="1"/>
          <p:nvPr/>
        </p:nvSpPr>
        <p:spPr>
          <a:xfrm>
            <a:off x="2009479" y="70751"/>
            <a:ext cx="81730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sz="2400" b="1" dirty="0" err="1">
                <a:latin typeface="David" panose="020E0502060401010101" pitchFamily="34" charset="-79"/>
                <a:cs typeface="David" panose="020E0502060401010101" pitchFamily="34" charset="-79"/>
              </a:rPr>
              <a:t>פאוסניאס</a:t>
            </a:r>
            <a:r>
              <a:rPr lang="he-IL" sz="2400" b="1" dirty="0">
                <a:latin typeface="David" panose="020E0502060401010101" pitchFamily="34" charset="-79"/>
                <a:cs typeface="David" panose="020E0502060401010101" pitchFamily="34" charset="-79"/>
              </a:rPr>
              <a:t> הסניגור</a:t>
            </a:r>
            <a:endParaRPr lang="en-IL" sz="24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149317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6B0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35F9404-4420-4CB4-8F17-5D1708679BA4}"/>
              </a:ext>
            </a:extLst>
          </p:cNvPr>
          <p:cNvSpPr txBox="1"/>
          <p:nvPr/>
        </p:nvSpPr>
        <p:spPr>
          <a:xfrm>
            <a:off x="8022210" y="5807360"/>
            <a:ext cx="3063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x-none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6B54BFB-8B06-4F20-BD85-8B7B042F73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05756"/>
            <a:ext cx="1152244" cy="115224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4C3CE1D-1B32-415C-A95E-D627552C9F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6451" y="741023"/>
            <a:ext cx="3843533" cy="584810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3CFF826-DBFF-4E92-B9B0-9C4366627A2B}"/>
              </a:ext>
            </a:extLst>
          </p:cNvPr>
          <p:cNvSpPr txBox="1"/>
          <p:nvPr/>
        </p:nvSpPr>
        <p:spPr>
          <a:xfrm>
            <a:off x="2419765" y="94692"/>
            <a:ext cx="65169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b="1" dirty="0">
                <a:latin typeface="David" panose="020E0502060401010101" pitchFamily="34" charset="-79"/>
                <a:ea typeface="DFKai-SB" panose="03000509000000000000" pitchFamily="65" charset="-120"/>
                <a:cs typeface="David" panose="020E0502060401010101" pitchFamily="34" charset="-79"/>
              </a:rPr>
              <a:t>פרשת הגיהוקים של </a:t>
            </a:r>
            <a:r>
              <a:rPr lang="he-IL" b="1" dirty="0" err="1">
                <a:latin typeface="David" panose="020E0502060401010101" pitchFamily="34" charset="-79"/>
                <a:ea typeface="DFKai-SB" panose="03000509000000000000" pitchFamily="65" charset="-120"/>
                <a:cs typeface="David" panose="020E0502060401010101" pitchFamily="34" charset="-79"/>
              </a:rPr>
              <a:t>אריסטופאנס</a:t>
            </a:r>
            <a:endParaRPr lang="he-IL" b="1" dirty="0">
              <a:latin typeface="David" panose="020E0502060401010101" pitchFamily="34" charset="-79"/>
              <a:ea typeface="DFKai-SB" panose="03000509000000000000" pitchFamily="65" charset="-120"/>
              <a:cs typeface="David" panose="020E0502060401010101" pitchFamily="34" charset="-79"/>
            </a:endParaRPr>
          </a:p>
          <a:p>
            <a:pPr algn="ctr" rtl="1"/>
            <a:r>
              <a:rPr lang="he-IL" b="1" i="1" dirty="0">
                <a:latin typeface="David" panose="020E0502060401010101" pitchFamily="34" charset="-79"/>
                <a:ea typeface="DFKai-SB" panose="03000509000000000000" pitchFamily="65" charset="-120"/>
                <a:cs typeface="David" panose="020E0502060401010101" pitchFamily="34" charset="-79"/>
              </a:rPr>
              <a:t>אתנחתא קומית בלבד?</a:t>
            </a:r>
            <a:endParaRPr lang="x-none" b="1" i="1" dirty="0">
              <a:latin typeface="David" panose="020E0502060401010101" pitchFamily="34" charset="-79"/>
              <a:ea typeface="DFKai-SB" panose="03000509000000000000" pitchFamily="65" charset="-120"/>
              <a:cs typeface="David" panose="020E0502060401010101" pitchFamily="34" charset="-79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85284" y="6589132"/>
            <a:ext cx="37858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sz="1200" b="1" i="1" dirty="0"/>
              <a:t>מסכה של שחקן במחזה קומי - אתונה</a:t>
            </a:r>
            <a:endParaRPr lang="en-US" sz="1200" b="1" i="1" dirty="0"/>
          </a:p>
        </p:txBody>
      </p:sp>
    </p:spTree>
    <p:extLst>
      <p:ext uri="{BB962C8B-B14F-4D97-AF65-F5344CB8AC3E}">
        <p14:creationId xmlns:p14="http://schemas.microsoft.com/office/powerpoint/2010/main" val="32742495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2" cy="685800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6738" y="218540"/>
            <a:ext cx="64883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b="1" i="1" dirty="0">
                <a:latin typeface="Palatino Linotype" panose="02040502050505030304" pitchFamily="18" charset="0"/>
              </a:rPr>
              <a:t>"מאחר </a:t>
            </a:r>
            <a:r>
              <a:rPr lang="he-IL" b="1" i="1" dirty="0" err="1">
                <a:latin typeface="Palatino Linotype" panose="02040502050505030304" pitchFamily="18" charset="0"/>
              </a:rPr>
              <a:t>ופאוסאניאס</a:t>
            </a:r>
            <a:r>
              <a:rPr lang="he-IL" b="1" i="1" dirty="0">
                <a:latin typeface="Palatino Linotype" panose="02040502050505030304" pitchFamily="18" charset="0"/>
              </a:rPr>
              <a:t> פתח דבריו כיאות, אבל לא סיימם די הצורך, דומני שעלי להביא את נאומו לכלל סיום." </a:t>
            </a:r>
            <a:r>
              <a:rPr lang="en-US" b="1" i="1" dirty="0">
                <a:latin typeface="Palatino Linotype" panose="02040502050505030304" pitchFamily="18" charset="0"/>
              </a:rPr>
              <a:t>(telos </a:t>
            </a:r>
            <a:r>
              <a:rPr lang="en-US" b="1" i="1" dirty="0" err="1">
                <a:latin typeface="Palatino Linotype" panose="02040502050505030304" pitchFamily="18" charset="0"/>
              </a:rPr>
              <a:t>epitheinai</a:t>
            </a:r>
            <a:r>
              <a:rPr lang="en-US" b="1" i="1" dirty="0">
                <a:latin typeface="Palatino Linotype" panose="02040502050505030304" pitchFamily="18" charset="0"/>
              </a:rPr>
              <a:t> </a:t>
            </a:r>
            <a:r>
              <a:rPr lang="en-US" b="1" i="1" dirty="0" err="1">
                <a:latin typeface="Palatino Linotype" panose="02040502050505030304" pitchFamily="18" charset="0"/>
              </a:rPr>
              <a:t>toi</a:t>
            </a:r>
            <a:r>
              <a:rPr lang="en-US" b="1" i="1" dirty="0">
                <a:latin typeface="Palatino Linotype" panose="02040502050505030304" pitchFamily="18" charset="0"/>
              </a:rPr>
              <a:t> logoi)</a:t>
            </a:r>
          </a:p>
        </p:txBody>
      </p:sp>
    </p:spTree>
    <p:extLst>
      <p:ext uri="{BB962C8B-B14F-4D97-AF65-F5344CB8AC3E}">
        <p14:creationId xmlns:p14="http://schemas.microsoft.com/office/powerpoint/2010/main" val="18099148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A4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8779C3E-FDE2-4878-AEDA-DF2288CA79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8125" y="747765"/>
            <a:ext cx="7575749" cy="580245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6707288-FABA-46D4-A031-9A49C99706C8}"/>
              </a:ext>
            </a:extLst>
          </p:cNvPr>
          <p:cNvSpPr txBox="1"/>
          <p:nvPr/>
        </p:nvSpPr>
        <p:spPr>
          <a:xfrm>
            <a:off x="887308" y="93674"/>
            <a:ext cx="102280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b="1" i="1" dirty="0">
                <a:latin typeface="David" panose="020E0502060401010101" pitchFamily="34" charset="-79"/>
                <a:cs typeface="David" panose="020E0502060401010101" pitchFamily="34" charset="-79"/>
              </a:rPr>
              <a:t>"שכן הרפואה, אם להגדירה על רגל אחת, אינה אלא בקיאות בארוטיקה של הגוף מבחינת מילויו והרקתו ומי שמבחין בתשוקות אלה את הארוס היפה והמגונה, הריהו חכם בחכמת הארוס מאין כמוהו."</a:t>
            </a:r>
            <a:endParaRPr lang="x-none" b="1" i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27544"/>
            <a:ext cx="622383" cy="62238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29780" y="6550223"/>
            <a:ext cx="63431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sz="1400" b="1" i="1" dirty="0"/>
              <a:t>מכונת רוב גולדברג להדלקת נורה</a:t>
            </a:r>
            <a:endParaRPr lang="en-US" sz="1400" b="1" i="1" dirty="0"/>
          </a:p>
        </p:txBody>
      </p:sp>
    </p:spTree>
    <p:extLst>
      <p:ext uri="{BB962C8B-B14F-4D97-AF65-F5344CB8AC3E}">
        <p14:creationId xmlns:p14="http://schemas.microsoft.com/office/powerpoint/2010/main" val="25497526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17985</TotalTime>
  <Words>526</Words>
  <Application>Microsoft Office PowerPoint</Application>
  <PresentationFormat>Widescreen</PresentationFormat>
  <Paragraphs>92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9" baseType="lpstr">
      <vt:lpstr>Arial</vt:lpstr>
      <vt:lpstr>Calibri</vt:lpstr>
      <vt:lpstr>Calibri Light</vt:lpstr>
      <vt:lpstr>David</vt:lpstr>
      <vt:lpstr>DFKai-SB</vt:lpstr>
      <vt:lpstr>Edwardian Script ITC</vt:lpstr>
      <vt:lpstr>GFS Porson</vt:lpstr>
      <vt:lpstr>Guttman Frank</vt:lpstr>
      <vt:lpstr>Guttman Yad-Light</vt:lpstr>
      <vt:lpstr>Palatino Linotype</vt:lpstr>
      <vt:lpstr>Office Theme</vt:lpstr>
      <vt:lpstr>PowerPoint Presentation</vt:lpstr>
      <vt:lpstr>מבוא לפילוסופיה יוונית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Η ΠΟΛΙΤΕΙΑ ΤΟΥ ΠΛΑΤΟΝΟΣ</dc:title>
  <dc:creator>Andy German</dc:creator>
  <cp:lastModifiedBy>Andy German</cp:lastModifiedBy>
  <cp:revision>381</cp:revision>
  <dcterms:created xsi:type="dcterms:W3CDTF">2020-03-16T20:46:23Z</dcterms:created>
  <dcterms:modified xsi:type="dcterms:W3CDTF">2022-01-04T06:45:38Z</dcterms:modified>
</cp:coreProperties>
</file>