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 id="2147483872" r:id="rId2"/>
  </p:sldMasterIdLst>
  <p:notesMasterIdLst>
    <p:notesMasterId r:id="rId26"/>
  </p:notesMasterIdLst>
  <p:handoutMasterIdLst>
    <p:handoutMasterId r:id="rId27"/>
  </p:handoutMasterIdLst>
  <p:sldIdLst>
    <p:sldId id="268" r:id="rId3"/>
    <p:sldId id="281" r:id="rId4"/>
    <p:sldId id="280" r:id="rId5"/>
    <p:sldId id="308" r:id="rId6"/>
    <p:sldId id="309" r:id="rId7"/>
    <p:sldId id="301" r:id="rId8"/>
    <p:sldId id="302" r:id="rId9"/>
    <p:sldId id="300" r:id="rId10"/>
    <p:sldId id="304" r:id="rId11"/>
    <p:sldId id="310" r:id="rId12"/>
    <p:sldId id="284" r:id="rId13"/>
    <p:sldId id="312" r:id="rId14"/>
    <p:sldId id="313" r:id="rId15"/>
    <p:sldId id="306" r:id="rId16"/>
    <p:sldId id="305" r:id="rId17"/>
    <p:sldId id="314" r:id="rId18"/>
    <p:sldId id="315" r:id="rId19"/>
    <p:sldId id="297" r:id="rId20"/>
    <p:sldId id="307" r:id="rId21"/>
    <p:sldId id="285" r:id="rId22"/>
    <p:sldId id="272" r:id="rId23"/>
    <p:sldId id="316" r:id="rId24"/>
    <p:sldId id="299" r:id="rId25"/>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164F07-74A5-4D88-A456-4C8466A3302F}">
          <p14:sldIdLst>
            <p14:sldId id="268"/>
            <p14:sldId id="281"/>
            <p14:sldId id="280"/>
            <p14:sldId id="308"/>
            <p14:sldId id="309"/>
            <p14:sldId id="301"/>
            <p14:sldId id="302"/>
            <p14:sldId id="300"/>
            <p14:sldId id="304"/>
            <p14:sldId id="310"/>
            <p14:sldId id="284"/>
            <p14:sldId id="312"/>
            <p14:sldId id="313"/>
            <p14:sldId id="306"/>
            <p14:sldId id="305"/>
            <p14:sldId id="314"/>
            <p14:sldId id="315"/>
            <p14:sldId id="297"/>
            <p14:sldId id="307"/>
            <p14:sldId id="285"/>
            <p14:sldId id="272"/>
            <p14:sldId id="316"/>
            <p14:sldId id="2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1"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CECE8"/>
    <a:srgbClr val="5F9757"/>
    <a:srgbClr val="F3C57B"/>
    <a:srgbClr val="ECBD75"/>
    <a:srgbClr val="98B3A7"/>
    <a:srgbClr val="479D38"/>
    <a:srgbClr val="F1DE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60"/>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C9B4B-F9FB-4E62-965F-3C0D7322FC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a:extLst>
              <a:ext uri="{FF2B5EF4-FFF2-40B4-BE49-F238E27FC236}">
                <a16:creationId xmlns:a16="http://schemas.microsoft.com/office/drawing/2014/main" id="{F39F2C6E-29C8-43EA-980E-1C03D0088C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865E49-CEC6-4F82-84C1-EEFE78A890D4}" type="datetimeFigureOut">
              <a:rPr lang="en-IL" smtClean="0"/>
              <a:t>24/05/2022</a:t>
            </a:fld>
            <a:endParaRPr lang="en-IL"/>
          </a:p>
        </p:txBody>
      </p:sp>
      <p:sp>
        <p:nvSpPr>
          <p:cNvPr id="4" name="Footer Placeholder 3">
            <a:extLst>
              <a:ext uri="{FF2B5EF4-FFF2-40B4-BE49-F238E27FC236}">
                <a16:creationId xmlns:a16="http://schemas.microsoft.com/office/drawing/2014/main" id="{90648137-DC54-4685-8FDD-2F90A18604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5" name="Slide Number Placeholder 4">
            <a:extLst>
              <a:ext uri="{FF2B5EF4-FFF2-40B4-BE49-F238E27FC236}">
                <a16:creationId xmlns:a16="http://schemas.microsoft.com/office/drawing/2014/main" id="{6DF94737-0AEA-4E3B-9D5A-26C8C2B7F1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2297BA-D083-46AE-B857-5CC9751A8411}" type="slidenum">
              <a:rPr lang="en-IL" smtClean="0"/>
              <a:t>‹#›</a:t>
            </a:fld>
            <a:endParaRPr lang="en-IL"/>
          </a:p>
        </p:txBody>
      </p:sp>
    </p:spTree>
    <p:extLst>
      <p:ext uri="{BB962C8B-B14F-4D97-AF65-F5344CB8AC3E}">
        <p14:creationId xmlns:p14="http://schemas.microsoft.com/office/powerpoint/2010/main" val="3286862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22AEC-7A8B-4394-9AF0-0B20F89D0261}" type="datetimeFigureOut">
              <a:rPr lang="en-IL" smtClean="0"/>
              <a:t>24/05/2022</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D85D0-3394-492D-80AB-B2ABBE07D135}" type="slidenum">
              <a:rPr lang="en-IL" smtClean="0"/>
              <a:t>‹#›</a:t>
            </a:fld>
            <a:endParaRPr lang="en-IL"/>
          </a:p>
        </p:txBody>
      </p:sp>
    </p:spTree>
    <p:extLst>
      <p:ext uri="{BB962C8B-B14F-4D97-AF65-F5344CB8AC3E}">
        <p14:creationId xmlns:p14="http://schemas.microsoft.com/office/powerpoint/2010/main" val="301980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18</a:t>
            </a:fld>
            <a:endParaRPr lang="en-US"/>
          </a:p>
        </p:txBody>
      </p:sp>
    </p:spTree>
    <p:extLst>
      <p:ext uri="{BB962C8B-B14F-4D97-AF65-F5344CB8AC3E}">
        <p14:creationId xmlns:p14="http://schemas.microsoft.com/office/powerpoint/2010/main" val="598461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20</a:t>
            </a:fld>
            <a:endParaRPr lang="en-US"/>
          </a:p>
        </p:txBody>
      </p:sp>
    </p:spTree>
    <p:extLst>
      <p:ext uri="{BB962C8B-B14F-4D97-AF65-F5344CB8AC3E}">
        <p14:creationId xmlns:p14="http://schemas.microsoft.com/office/powerpoint/2010/main" val="2833010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221E5-7225-48EB-A4EE-420E7BFCF7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566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1342266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en-IL" smtClean="0"/>
              <a:t>24/05/2022</a:t>
            </a:fld>
            <a:endParaRPr lang="en-IL"/>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032266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74982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655760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40"/>
            <a:ext cx="10515600" cy="2852737"/>
          </a:xfrm>
        </p:spPr>
        <p:txBody>
          <a:bodyPr anchor="b"/>
          <a:lstStyle>
            <a:lvl1pPr>
              <a:defRPr sz="5998"/>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5"/>
            <a:ext cx="10515600"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728434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464127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9" y="1681163"/>
            <a:ext cx="5157787"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101756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3988779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625068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7"/>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328546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7"/>
            <a:ext cx="6172200"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3079025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340073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24/05/2022</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986247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en-IL" smtClean="0"/>
              <a:t>24/05/2022</a:t>
            </a:fld>
            <a:endParaRPr lang="en-IL"/>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en-IL" smtClean="0"/>
              <a:t>‹#›</a:t>
            </a:fld>
            <a:endParaRPr lang="en-IL"/>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24/05/2022</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257003120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x-none"/>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6E9456-A9B4-4E76-9C01-484D60D5D328}"/>
              </a:ext>
            </a:extLst>
          </p:cNvPr>
          <p:cNvPicPr>
            <a:picLocks noChangeAspect="1"/>
          </p:cNvPicPr>
          <p:nvPr/>
        </p:nvPicPr>
        <p:blipFill>
          <a:blip r:embed="rId2"/>
          <a:stretch>
            <a:fillRect/>
          </a:stretch>
        </p:blipFill>
        <p:spPr>
          <a:xfrm>
            <a:off x="0" y="55282"/>
            <a:ext cx="12192000" cy="6747436"/>
          </a:xfrm>
          <a:prstGeom prst="rect">
            <a:avLst/>
          </a:prstGeom>
        </p:spPr>
      </p:pic>
    </p:spTree>
    <p:extLst>
      <p:ext uri="{BB962C8B-B14F-4D97-AF65-F5344CB8AC3E}">
        <p14:creationId xmlns:p14="http://schemas.microsoft.com/office/powerpoint/2010/main" val="158557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11522"/>
            <a:ext cx="9603275" cy="527901"/>
          </a:xfrm>
        </p:spPr>
        <p:txBody>
          <a:bodyPr>
            <a:noAutofit/>
          </a:bodyPr>
          <a:lstStyle/>
          <a:p>
            <a:pPr algn="ctr"/>
            <a:r>
              <a:rPr lang="el-GR" sz="2800" b="1" dirty="0">
                <a:latin typeface="GFS Porson" panose="02000000000000000000" pitchFamily="50" charset="-95"/>
                <a:cs typeface="David" panose="020E0502060401010101" pitchFamily="34" charset="-79"/>
              </a:rPr>
              <a:t>ΑΡΙΣΤΟΤΕΛΗΣ </a:t>
            </a:r>
            <a:endParaRPr lang="en-IL" sz="28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idx="1"/>
          </p:nvPr>
        </p:nvSpPr>
        <p:spPr>
          <a:xfrm>
            <a:off x="137160" y="801278"/>
            <a:ext cx="11917680" cy="5783345"/>
          </a:xfrm>
        </p:spPr>
        <p:txBody>
          <a:bodyPr>
            <a:normAutofit fontScale="70000" lnSpcReduction="20000"/>
          </a:bodyPr>
          <a:lstStyle/>
          <a:p>
            <a:pPr marL="0" indent="0" algn="ctr" rtl="1">
              <a:buNone/>
            </a:pPr>
            <a:r>
              <a:rPr lang="he-IL" b="1" dirty="0"/>
              <a:t>מבנה השיעורים על הפיזיקה</a:t>
            </a:r>
          </a:p>
          <a:p>
            <a:pPr marL="514350" indent="-514350" algn="r" rtl="1">
              <a:buFont typeface="+mj-lt"/>
              <a:buAutoNum type="arabicPeriod"/>
            </a:pPr>
            <a:r>
              <a:rPr lang="he-IL" b="1" dirty="0"/>
              <a:t>מהו טבע?  ההגדרה האריסטוטלית מול זו שלנו</a:t>
            </a:r>
          </a:p>
          <a:p>
            <a:pPr marL="971550" lvl="1" indent="-514350" algn="r" rtl="1">
              <a:buFont typeface="+mj-lt"/>
              <a:buAutoNum type="arabicPeriod"/>
            </a:pPr>
            <a:r>
              <a:rPr lang="he-IL" b="1" dirty="0"/>
              <a:t>הטבעי מול המלאכותי</a:t>
            </a:r>
          </a:p>
          <a:p>
            <a:pPr marL="971550" lvl="1" indent="-514350" algn="r" rtl="1">
              <a:buFont typeface="+mj-lt"/>
              <a:buAutoNum type="arabicPeriod"/>
            </a:pPr>
            <a:r>
              <a:rPr lang="en-US" b="1" dirty="0" err="1"/>
              <a:t>Ousia</a:t>
            </a:r>
            <a:r>
              <a:rPr lang="en-US" b="1" dirty="0"/>
              <a:t>, </a:t>
            </a:r>
            <a:r>
              <a:rPr lang="en-US" b="1" dirty="0" err="1"/>
              <a:t>Aitia</a:t>
            </a:r>
            <a:r>
              <a:rPr lang="en-US" b="1" dirty="0"/>
              <a:t>, </a:t>
            </a:r>
            <a:r>
              <a:rPr lang="en-US" b="1" dirty="0" err="1"/>
              <a:t>Metabolê</a:t>
            </a:r>
            <a:r>
              <a:rPr lang="en-US" b="1" dirty="0"/>
              <a:t>, </a:t>
            </a:r>
            <a:r>
              <a:rPr lang="en-US" b="1" dirty="0" err="1"/>
              <a:t>Kinêsis</a:t>
            </a:r>
            <a:endParaRPr lang="he-IL" b="1" dirty="0"/>
          </a:p>
          <a:p>
            <a:pPr marL="514350" indent="-514350" algn="r" rtl="1">
              <a:buFont typeface="+mj-lt"/>
              <a:buAutoNum type="arabicPeriod"/>
            </a:pPr>
            <a:r>
              <a:rPr lang="he-IL" b="1" dirty="0"/>
              <a:t>האם המתמטיקה חוקרת את הטבע?</a:t>
            </a:r>
          </a:p>
          <a:p>
            <a:pPr marL="514350" indent="-514350" algn="r" rtl="1">
              <a:buFont typeface="+mj-lt"/>
              <a:buAutoNum type="arabicPeriod"/>
            </a:pPr>
            <a:r>
              <a:rPr lang="he-IL" b="1" dirty="0"/>
              <a:t>איך נכון לחקור את הטבע?</a:t>
            </a:r>
          </a:p>
          <a:p>
            <a:pPr marL="971550" lvl="1" indent="-514350" algn="r" rtl="1">
              <a:buFont typeface="+mj-lt"/>
              <a:buAutoNum type="arabicPeriod"/>
            </a:pPr>
            <a:r>
              <a:rPr lang="he-IL" b="1" dirty="0"/>
              <a:t>שאלת ה-</a:t>
            </a:r>
            <a:r>
              <a:rPr lang="en-US" b="1" dirty="0"/>
              <a:t>ARCHE</a:t>
            </a:r>
            <a:r>
              <a:rPr lang="he-IL" b="1" dirty="0"/>
              <a:t> של תהליכים טבעיים </a:t>
            </a:r>
          </a:p>
          <a:p>
            <a:pPr marL="971550" lvl="1" indent="-514350" algn="r" rtl="1">
              <a:buFont typeface="+mj-lt"/>
              <a:buAutoNum type="arabicPeriod"/>
            </a:pPr>
            <a:r>
              <a:rPr lang="he-IL" b="1" dirty="0"/>
              <a:t>מהו המבנה של תהליכי שינוי (</a:t>
            </a:r>
            <a:r>
              <a:rPr lang="en-US" b="1" i="1" dirty="0" err="1"/>
              <a:t>Metabolê</a:t>
            </a:r>
            <a:r>
              <a:rPr lang="he-IL" b="1" i="1" dirty="0"/>
              <a:t>) </a:t>
            </a:r>
            <a:r>
              <a:rPr lang="he-IL" b="1" dirty="0"/>
              <a:t>ותנועה (</a:t>
            </a:r>
            <a:r>
              <a:rPr lang="en-US" b="1" dirty="0" err="1"/>
              <a:t>Kinêsis</a:t>
            </a:r>
            <a:r>
              <a:rPr lang="he-IL" b="1" dirty="0"/>
              <a:t>) טבעיים?</a:t>
            </a:r>
            <a:endParaRPr lang="en-US" b="1" dirty="0"/>
          </a:p>
          <a:p>
            <a:pPr marL="971550" lvl="1" indent="-514350" algn="r" rtl="1">
              <a:buFont typeface="+mj-lt"/>
              <a:buAutoNum type="arabicPeriod"/>
            </a:pPr>
            <a:r>
              <a:rPr lang="he-IL" b="1" dirty="0"/>
              <a:t>כמה ראשיות צריך כדי להסביר תהליכים כאלה?</a:t>
            </a:r>
          </a:p>
          <a:p>
            <a:pPr marL="514350" indent="-514350" algn="r" rtl="1">
              <a:buFont typeface="+mj-lt"/>
              <a:buAutoNum type="arabicPeriod"/>
            </a:pPr>
            <a:r>
              <a:rPr lang="he-IL" b="1" dirty="0"/>
              <a:t>ה"העדר" – מהו ומה אופן קיומו?</a:t>
            </a:r>
            <a:endParaRPr lang="en-US" b="1" dirty="0"/>
          </a:p>
          <a:p>
            <a:pPr marL="514350" indent="-514350" algn="r" rtl="1">
              <a:buFont typeface="+mj-lt"/>
              <a:buAutoNum type="arabicPeriod"/>
            </a:pPr>
            <a:r>
              <a:rPr lang="he-IL" b="1" dirty="0"/>
              <a:t>אופן הקיום של חומר</a:t>
            </a:r>
          </a:p>
          <a:p>
            <a:pPr marL="971550" lvl="1" indent="-514350" algn="r" rtl="1">
              <a:buFont typeface="+mj-lt"/>
              <a:buAutoNum type="arabicPeriod"/>
            </a:pPr>
            <a:r>
              <a:rPr lang="he-IL" b="1" dirty="0"/>
              <a:t>חומר ויכולת להתממש (</a:t>
            </a:r>
            <a:r>
              <a:rPr lang="en-US" b="1" i="1" dirty="0" err="1"/>
              <a:t>dynamis</a:t>
            </a:r>
            <a:r>
              <a:rPr lang="he-IL" b="1" dirty="0"/>
              <a:t>)</a:t>
            </a:r>
          </a:p>
          <a:p>
            <a:pPr marL="971550" lvl="1" indent="-514350" algn="r" rtl="1">
              <a:buFont typeface="+mj-lt"/>
              <a:buAutoNum type="arabicPeriod"/>
            </a:pPr>
            <a:r>
              <a:rPr lang="he-IL" b="1" dirty="0"/>
              <a:t>חומר ו"ההעדר"</a:t>
            </a:r>
          </a:p>
          <a:p>
            <a:pPr marL="514350" indent="-514350" algn="r" rtl="1">
              <a:buFont typeface="+mj-lt"/>
              <a:buAutoNum type="arabicPeriod"/>
            </a:pPr>
            <a:r>
              <a:rPr lang="he-IL" b="1" dirty="0"/>
              <a:t>אופן הקיום של צורה</a:t>
            </a:r>
          </a:p>
          <a:p>
            <a:pPr marL="971550" lvl="1" indent="-514350" algn="r" rtl="1">
              <a:buFont typeface="+mj-lt"/>
              <a:buAutoNum type="arabicPeriod"/>
            </a:pPr>
            <a:r>
              <a:rPr lang="he-IL" b="1" dirty="0"/>
              <a:t>"הצורה היא יותר טבע מחומר" - ???</a:t>
            </a:r>
            <a:endParaRPr lang="en-US" b="1" dirty="0"/>
          </a:p>
          <a:p>
            <a:pPr marL="971550" lvl="1" indent="-514350" algn="r" rtl="1">
              <a:buFont typeface="+mj-lt"/>
              <a:buAutoNum type="arabicPeriod"/>
            </a:pPr>
            <a:r>
              <a:rPr lang="he-IL" b="1" dirty="0"/>
              <a:t>צורה כפעילות </a:t>
            </a:r>
          </a:p>
          <a:p>
            <a:pPr marL="514350" indent="-514350" algn="r" rtl="1">
              <a:buFont typeface="+mj-lt"/>
              <a:buAutoNum type="arabicPeriod"/>
            </a:pPr>
            <a:r>
              <a:rPr lang="he-IL" b="1" dirty="0"/>
              <a:t>טבע ומושג "התכלית"</a:t>
            </a:r>
          </a:p>
          <a:p>
            <a:pPr marL="971550" lvl="1" indent="-514350" algn="r" rtl="1">
              <a:buFont typeface="+mj-lt"/>
              <a:buAutoNum type="arabicPeriod"/>
            </a:pPr>
            <a:r>
              <a:rPr lang="he-IL" b="1" dirty="0"/>
              <a:t>"הטבע הוא תכלית ולשם מה...." ???</a:t>
            </a:r>
          </a:p>
          <a:p>
            <a:pPr marL="514350" indent="-514350" algn="r" rtl="1">
              <a:buFont typeface="+mj-lt"/>
              <a:buAutoNum type="arabicPeriod"/>
            </a:pPr>
            <a:r>
              <a:rPr lang="he-IL" b="1" dirty="0"/>
              <a:t>תורת הסיבות האריסטוטלית והסיבה התכליתית</a:t>
            </a:r>
          </a:p>
        </p:txBody>
      </p:sp>
      <p:pic>
        <p:nvPicPr>
          <p:cNvPr id="2" name="Picture 1">
            <a:extLst>
              <a:ext uri="{FF2B5EF4-FFF2-40B4-BE49-F238E27FC236}">
                <a16:creationId xmlns:a16="http://schemas.microsoft.com/office/drawing/2014/main" id="{0F428FBA-FDC7-4CDD-AF7F-EA4D022BB6F1}"/>
              </a:ext>
            </a:extLst>
          </p:cNvPr>
          <p:cNvPicPr>
            <a:picLocks noChangeAspect="1"/>
          </p:cNvPicPr>
          <p:nvPr/>
        </p:nvPicPr>
        <p:blipFill>
          <a:blip r:embed="rId2"/>
          <a:stretch>
            <a:fillRect/>
          </a:stretch>
        </p:blipFill>
        <p:spPr>
          <a:xfrm>
            <a:off x="0" y="6077042"/>
            <a:ext cx="792480" cy="792480"/>
          </a:xfrm>
          <a:prstGeom prst="rect">
            <a:avLst/>
          </a:prstGeom>
        </p:spPr>
      </p:pic>
    </p:spTree>
    <p:extLst>
      <p:ext uri="{BB962C8B-B14F-4D97-AF65-F5344CB8AC3E}">
        <p14:creationId xmlns:p14="http://schemas.microsoft.com/office/powerpoint/2010/main" val="3913125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000">
              <a:schemeClr val="accent1">
                <a:lumMod val="8000"/>
                <a:lumOff val="9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838200" y="120028"/>
            <a:ext cx="10515600" cy="455007"/>
          </a:xfrm>
        </p:spPr>
        <p:txBody>
          <a:bodyPr>
            <a:noAutofit/>
          </a:bodyPr>
          <a:lstStyle/>
          <a:p>
            <a:pPr algn="ctr"/>
            <a:r>
              <a:rPr lang="el-GR" sz="2800" b="1" dirty="0">
                <a:latin typeface="GFS Porson" panose="02000000000000000000" pitchFamily="50" charset="-95"/>
                <a:cs typeface="David" panose="020E0502060401010101" pitchFamily="34" charset="-79"/>
              </a:rPr>
              <a:t>ΑΡΙΣΤΟΤΕΛΗΣ </a:t>
            </a:r>
            <a:endParaRPr lang="en-IL" sz="28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sz="half" idx="1"/>
          </p:nvPr>
        </p:nvSpPr>
        <p:spPr>
          <a:xfrm>
            <a:off x="838200" y="1112361"/>
            <a:ext cx="5181600" cy="5625609"/>
          </a:xfrm>
        </p:spPr>
        <p:txBody>
          <a:bodyPr>
            <a:normAutofit fontScale="40000" lnSpcReduction="20000"/>
          </a:bodyPr>
          <a:lstStyle/>
          <a:p>
            <a:pPr marL="0" indent="0" algn="ctr" rtl="1">
              <a:buNone/>
            </a:pPr>
            <a:endParaRPr lang="he-IL" sz="2000" b="1" i="1" dirty="0">
              <a:latin typeface="David" panose="020E0502060401010101" pitchFamily="34" charset="-79"/>
              <a:cs typeface="David" panose="020E0502060401010101" pitchFamily="34" charset="-79"/>
            </a:endParaRPr>
          </a:p>
          <a:p>
            <a:pPr marL="0" indent="0" algn="ctr" rtl="1">
              <a:buNone/>
            </a:pPr>
            <a:r>
              <a:rPr lang="he-IL" sz="3400" b="1" dirty="0"/>
              <a:t>אבל </a:t>
            </a:r>
            <a:r>
              <a:rPr lang="he-IL" sz="3400" dirty="0"/>
              <a:t>– אריסטו אומר שישים טבעיים (בני אדם, חיות, צמחים) הם "עצם במלוא המובן".  לכן עלינו להבין </a:t>
            </a:r>
            <a:r>
              <a:rPr lang="he-IL" sz="3400" b="1" dirty="0"/>
              <a:t>מהו טבע? מה זה יש טבעי?</a:t>
            </a:r>
            <a:endParaRPr lang="en-IL" sz="3400" b="1" dirty="0"/>
          </a:p>
          <a:p>
            <a:pPr marL="0" indent="0" algn="r" rtl="1">
              <a:buNone/>
            </a:pPr>
            <a:r>
              <a:rPr lang="he-IL" sz="3400" dirty="0"/>
              <a:t> </a:t>
            </a:r>
          </a:p>
          <a:p>
            <a:pPr marL="0" indent="0" algn="ctr" rtl="1">
              <a:buNone/>
            </a:pPr>
            <a:r>
              <a:rPr lang="he-IL" sz="3400" dirty="0"/>
              <a:t>לכן, משימתנו: למצוא את כל המתמודדים הטובים להיות עצם, למיין ולדרג אותם כדי לזהות ולהגדיר </a:t>
            </a:r>
            <a:r>
              <a:rPr lang="he-IL" sz="3400" b="1" dirty="0"/>
              <a:t>מהו עצם?</a:t>
            </a:r>
          </a:p>
          <a:p>
            <a:pPr algn="r" rtl="1"/>
            <a:endParaRPr lang="he-IL" sz="3400" dirty="0"/>
          </a:p>
          <a:p>
            <a:pPr marL="0" indent="0" algn="ctr" rtl="1">
              <a:buNone/>
            </a:pPr>
            <a:r>
              <a:rPr lang="en-US" sz="3400" b="1" dirty="0" err="1"/>
              <a:t>Ousia</a:t>
            </a:r>
            <a:r>
              <a:rPr lang="he-IL" sz="3400" b="1" dirty="0"/>
              <a:t> (עצם)  </a:t>
            </a:r>
          </a:p>
          <a:p>
            <a:pPr marL="0" indent="0" algn="r" rtl="1">
              <a:buNone/>
            </a:pPr>
            <a:r>
              <a:rPr lang="he-IL" sz="3400" dirty="0"/>
              <a:t>כל אופני ההוויה האלה פונים אל עבר מובן אחד שולט: </a:t>
            </a:r>
          </a:p>
          <a:p>
            <a:pPr marL="0" indent="0" algn="r" rtl="1">
              <a:buNone/>
            </a:pPr>
            <a:endParaRPr lang="he-IL" sz="3400" dirty="0"/>
          </a:p>
          <a:p>
            <a:pPr marL="0" indent="0" algn="r" rtl="1">
              <a:buNone/>
            </a:pPr>
            <a:r>
              <a:rPr lang="he-IL" sz="3400" dirty="0"/>
              <a:t>"מה שהווה נאמר באופנים רבים". דברים הווים כעצמים, כאיכויות של עצמים, ככמויות של עצמים, כמצבים של עצמים, וכו'). </a:t>
            </a:r>
          </a:p>
          <a:p>
            <a:pPr marL="0" indent="0" algn="r" rtl="1">
              <a:buNone/>
            </a:pPr>
            <a:endParaRPr lang="he-IL" sz="3400" dirty="0"/>
          </a:p>
          <a:p>
            <a:pPr marL="0" indent="0" algn="r" rtl="1">
              <a:buNone/>
            </a:pPr>
            <a:r>
              <a:rPr lang="he-IL" sz="3400" dirty="0"/>
              <a:t>את ההתחקות אחר סיבות אלו נעשה ע"י הכרת "מה ההווה באשר הוא הווה ומה ששייך לא כשלעצמו"</a:t>
            </a:r>
          </a:p>
          <a:p>
            <a:pPr marL="0" indent="0" algn="ctr" rtl="1">
              <a:buNone/>
            </a:pPr>
            <a:endParaRPr lang="he-IL" sz="3800" b="1" dirty="0"/>
          </a:p>
          <a:p>
            <a:pPr marL="0" indent="0" algn="ctr" rtl="1">
              <a:buNone/>
            </a:pPr>
            <a:r>
              <a:rPr lang="he-IL" sz="3800" dirty="0"/>
              <a:t>קרי - של </a:t>
            </a:r>
            <a:r>
              <a:rPr lang="he-IL" sz="3800" b="1" dirty="0"/>
              <a:t>כל </a:t>
            </a:r>
            <a:r>
              <a:rPr lang="he-IL" sz="3800" dirty="0"/>
              <a:t>מה שהווה וגם של כל יכולתנו לחשוב חשיבה הגיונית ומחייבת (מכאן העיסוק בחוק הסתירה)</a:t>
            </a:r>
            <a:endParaRPr lang="en-IL" sz="3800" dirty="0"/>
          </a:p>
          <a:p>
            <a:pPr marL="0" indent="0" algn="ctr" rtl="1">
              <a:buNone/>
            </a:pPr>
            <a:endParaRPr lang="he-IL" sz="3800" b="1" dirty="0"/>
          </a:p>
          <a:p>
            <a:pPr marL="0" indent="0" algn="ctr" rtl="1">
              <a:buNone/>
            </a:pPr>
            <a:r>
              <a:rPr lang="he-IL" sz="3800" b="1" dirty="0"/>
              <a:t>הגדרה ראשונית לחכמה:</a:t>
            </a:r>
            <a:r>
              <a:rPr lang="he-IL" sz="3800" dirty="0"/>
              <a:t> ידיעות הסיבות והראשיות של הכל. </a:t>
            </a:r>
          </a:p>
          <a:p>
            <a:pPr lvl="1" algn="r" rtl="1"/>
            <a:endParaRPr lang="he-IL" sz="2600" dirty="0"/>
          </a:p>
        </p:txBody>
      </p:sp>
      <p:pic>
        <p:nvPicPr>
          <p:cNvPr id="7" name="Content Placeholder 6">
            <a:extLst>
              <a:ext uri="{FF2B5EF4-FFF2-40B4-BE49-F238E27FC236}">
                <a16:creationId xmlns:a16="http://schemas.microsoft.com/office/drawing/2014/main" id="{2E88A078-3F7E-48F8-BFB4-A9BCDA6DC23B}"/>
              </a:ext>
            </a:extLst>
          </p:cNvPr>
          <p:cNvPicPr>
            <a:picLocks noGrp="1" noChangeAspect="1"/>
          </p:cNvPicPr>
          <p:nvPr>
            <p:ph sz="half" idx="2"/>
          </p:nvPr>
        </p:nvPicPr>
        <p:blipFill>
          <a:blip r:embed="rId2"/>
          <a:stretch>
            <a:fillRect/>
          </a:stretch>
        </p:blipFill>
        <p:spPr>
          <a:xfrm>
            <a:off x="6096000" y="877284"/>
            <a:ext cx="6096000" cy="5980715"/>
          </a:xfrm>
          <a:prstGeom prst="rect">
            <a:avLst/>
          </a:prstGeom>
        </p:spPr>
      </p:pic>
      <p:sp>
        <p:nvSpPr>
          <p:cNvPr id="6" name="TextBox 5">
            <a:extLst>
              <a:ext uri="{FF2B5EF4-FFF2-40B4-BE49-F238E27FC236}">
                <a16:creationId xmlns:a16="http://schemas.microsoft.com/office/drawing/2014/main" id="{AE9D415A-DCF7-4B8E-88FD-3822046FD8BF}"/>
              </a:ext>
            </a:extLst>
          </p:cNvPr>
          <p:cNvSpPr txBox="1"/>
          <p:nvPr/>
        </p:nvSpPr>
        <p:spPr>
          <a:xfrm>
            <a:off x="2035796" y="515621"/>
            <a:ext cx="8120407" cy="400110"/>
          </a:xfrm>
          <a:prstGeom prst="rect">
            <a:avLst/>
          </a:prstGeom>
          <a:noFill/>
        </p:spPr>
        <p:txBody>
          <a:bodyPr wrap="square" rtlCol="0">
            <a:spAutoFit/>
          </a:bodyPr>
          <a:lstStyle/>
          <a:p>
            <a:pPr algn="ctr" rtl="1"/>
            <a:r>
              <a:rPr lang="he-IL" sz="2000" b="1" dirty="0">
                <a:latin typeface="David" panose="020E0502060401010101" pitchFamily="34" charset="-79"/>
                <a:cs typeface="David" panose="020E0502060401010101" pitchFamily="34" charset="-79"/>
              </a:rPr>
              <a:t>מפת הדרכים של </a:t>
            </a:r>
            <a:r>
              <a:rPr lang="he-IL" sz="2000" b="1" i="1" dirty="0">
                <a:latin typeface="David" panose="020E0502060401010101" pitchFamily="34" charset="-79"/>
                <a:cs typeface="David" panose="020E0502060401010101" pitchFamily="34" charset="-79"/>
              </a:rPr>
              <a:t>המטפיזיקה </a:t>
            </a:r>
            <a:r>
              <a:rPr lang="he-IL" sz="2000" b="1" dirty="0">
                <a:latin typeface="David" panose="020E0502060401010101" pitchFamily="34" charset="-79"/>
                <a:cs typeface="David" panose="020E0502060401010101" pitchFamily="34" charset="-79"/>
              </a:rPr>
              <a:t>והמעבר ל</a:t>
            </a:r>
            <a:r>
              <a:rPr lang="he-IL" sz="2000" b="1" i="1" dirty="0">
                <a:latin typeface="David" panose="020E0502060401010101" pitchFamily="34" charset="-79"/>
                <a:cs typeface="David" panose="020E0502060401010101" pitchFamily="34" charset="-79"/>
              </a:rPr>
              <a:t>פיזיקה</a:t>
            </a:r>
            <a:endParaRPr lang="he-IL" sz="2000" b="1" dirty="0">
              <a:latin typeface="David" panose="020E0502060401010101" pitchFamily="34" charset="-79"/>
              <a:cs typeface="David" panose="020E0502060401010101" pitchFamily="34" charset="-79"/>
            </a:endParaRPr>
          </a:p>
        </p:txBody>
      </p:sp>
      <p:sp>
        <p:nvSpPr>
          <p:cNvPr id="9" name="Arrow: Down 8">
            <a:extLst>
              <a:ext uri="{FF2B5EF4-FFF2-40B4-BE49-F238E27FC236}">
                <a16:creationId xmlns:a16="http://schemas.microsoft.com/office/drawing/2014/main" id="{24DBFD83-85BA-47E5-A4B3-2372B6FB1928}"/>
              </a:ext>
            </a:extLst>
          </p:cNvPr>
          <p:cNvSpPr/>
          <p:nvPr/>
        </p:nvSpPr>
        <p:spPr>
          <a:xfrm rot="10800000">
            <a:off x="3153376" y="1662033"/>
            <a:ext cx="484632" cy="348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pic>
        <p:nvPicPr>
          <p:cNvPr id="14" name="Picture 13">
            <a:extLst>
              <a:ext uri="{FF2B5EF4-FFF2-40B4-BE49-F238E27FC236}">
                <a16:creationId xmlns:a16="http://schemas.microsoft.com/office/drawing/2014/main" id="{B35F788C-3B50-4F39-B792-8CD9C90B7E97}"/>
              </a:ext>
            </a:extLst>
          </p:cNvPr>
          <p:cNvPicPr>
            <a:picLocks noChangeAspect="1"/>
          </p:cNvPicPr>
          <p:nvPr/>
        </p:nvPicPr>
        <p:blipFill>
          <a:blip r:embed="rId3"/>
          <a:stretch>
            <a:fillRect/>
          </a:stretch>
        </p:blipFill>
        <p:spPr>
          <a:xfrm>
            <a:off x="3140913" y="2375016"/>
            <a:ext cx="530398" cy="365792"/>
          </a:xfrm>
          <a:prstGeom prst="rect">
            <a:avLst/>
          </a:prstGeom>
        </p:spPr>
      </p:pic>
      <p:pic>
        <p:nvPicPr>
          <p:cNvPr id="15" name="Picture 14">
            <a:extLst>
              <a:ext uri="{FF2B5EF4-FFF2-40B4-BE49-F238E27FC236}">
                <a16:creationId xmlns:a16="http://schemas.microsoft.com/office/drawing/2014/main" id="{9A3BA343-3E46-4568-A90A-E6F907EDDCFE}"/>
              </a:ext>
            </a:extLst>
          </p:cNvPr>
          <p:cNvPicPr>
            <a:picLocks noChangeAspect="1"/>
          </p:cNvPicPr>
          <p:nvPr/>
        </p:nvPicPr>
        <p:blipFill>
          <a:blip r:embed="rId3"/>
          <a:stretch>
            <a:fillRect/>
          </a:stretch>
        </p:blipFill>
        <p:spPr>
          <a:xfrm>
            <a:off x="3140913" y="3221701"/>
            <a:ext cx="530398" cy="306779"/>
          </a:xfrm>
          <a:prstGeom prst="rect">
            <a:avLst/>
          </a:prstGeom>
        </p:spPr>
      </p:pic>
      <p:sp>
        <p:nvSpPr>
          <p:cNvPr id="16" name="Arrow: Down 15">
            <a:extLst>
              <a:ext uri="{FF2B5EF4-FFF2-40B4-BE49-F238E27FC236}">
                <a16:creationId xmlns:a16="http://schemas.microsoft.com/office/drawing/2014/main" id="{2B4E70BA-F5D4-4B04-A662-B3F37663AFAF}"/>
              </a:ext>
            </a:extLst>
          </p:cNvPr>
          <p:cNvSpPr/>
          <p:nvPr/>
        </p:nvSpPr>
        <p:spPr>
          <a:xfrm rot="10800000">
            <a:off x="3153376" y="3925165"/>
            <a:ext cx="484632" cy="348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7" name="Arrow: Down 16">
            <a:extLst>
              <a:ext uri="{FF2B5EF4-FFF2-40B4-BE49-F238E27FC236}">
                <a16:creationId xmlns:a16="http://schemas.microsoft.com/office/drawing/2014/main" id="{39BDA108-D6CD-4811-A277-F4659FC3DCA7}"/>
              </a:ext>
            </a:extLst>
          </p:cNvPr>
          <p:cNvSpPr/>
          <p:nvPr/>
        </p:nvSpPr>
        <p:spPr>
          <a:xfrm rot="10800000">
            <a:off x="3186684" y="4539323"/>
            <a:ext cx="484632" cy="348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8" name="Arrow: Down 17">
            <a:extLst>
              <a:ext uri="{FF2B5EF4-FFF2-40B4-BE49-F238E27FC236}">
                <a16:creationId xmlns:a16="http://schemas.microsoft.com/office/drawing/2014/main" id="{083D916A-96E9-4CFD-9CD7-5189228309E2}"/>
              </a:ext>
            </a:extLst>
          </p:cNvPr>
          <p:cNvSpPr/>
          <p:nvPr/>
        </p:nvSpPr>
        <p:spPr>
          <a:xfrm rot="10800000">
            <a:off x="3180662" y="5351131"/>
            <a:ext cx="484632" cy="3487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pic>
        <p:nvPicPr>
          <p:cNvPr id="12" name="Picture 11">
            <a:extLst>
              <a:ext uri="{FF2B5EF4-FFF2-40B4-BE49-F238E27FC236}">
                <a16:creationId xmlns:a16="http://schemas.microsoft.com/office/drawing/2014/main" id="{29AED421-5877-40B5-9E24-57ADD84A7044}"/>
              </a:ext>
            </a:extLst>
          </p:cNvPr>
          <p:cNvPicPr>
            <a:picLocks noChangeAspect="1"/>
          </p:cNvPicPr>
          <p:nvPr/>
        </p:nvPicPr>
        <p:blipFill>
          <a:blip r:embed="rId4"/>
          <a:stretch>
            <a:fillRect/>
          </a:stretch>
        </p:blipFill>
        <p:spPr>
          <a:xfrm>
            <a:off x="0" y="6061435"/>
            <a:ext cx="796565" cy="796565"/>
          </a:xfrm>
          <a:prstGeom prst="rect">
            <a:avLst/>
          </a:prstGeom>
        </p:spPr>
      </p:pic>
    </p:spTree>
    <p:extLst>
      <p:ext uri="{BB962C8B-B14F-4D97-AF65-F5344CB8AC3E}">
        <p14:creationId xmlns:p14="http://schemas.microsoft.com/office/powerpoint/2010/main" val="3249754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DEA8"/>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B274C9-BF12-4F54-B4C3-960E00DAACF5}"/>
              </a:ext>
            </a:extLst>
          </p:cNvPr>
          <p:cNvPicPr>
            <a:picLocks noChangeAspect="1"/>
          </p:cNvPicPr>
          <p:nvPr/>
        </p:nvPicPr>
        <p:blipFill>
          <a:blip r:embed="rId2"/>
          <a:stretch>
            <a:fillRect/>
          </a:stretch>
        </p:blipFill>
        <p:spPr>
          <a:xfrm>
            <a:off x="796565" y="-17445"/>
            <a:ext cx="8534400" cy="6875445"/>
          </a:xfrm>
          <a:prstGeom prst="rect">
            <a:avLst/>
          </a:prstGeom>
        </p:spPr>
      </p:pic>
      <p:pic>
        <p:nvPicPr>
          <p:cNvPr id="3" name="Picture 2">
            <a:extLst>
              <a:ext uri="{FF2B5EF4-FFF2-40B4-BE49-F238E27FC236}">
                <a16:creationId xmlns:a16="http://schemas.microsoft.com/office/drawing/2014/main" id="{4A21F8A6-6258-42B5-B650-2E2F8CC4E5C5}"/>
              </a:ext>
            </a:extLst>
          </p:cNvPr>
          <p:cNvPicPr>
            <a:picLocks noChangeAspect="1"/>
          </p:cNvPicPr>
          <p:nvPr/>
        </p:nvPicPr>
        <p:blipFill>
          <a:blip r:embed="rId3"/>
          <a:stretch>
            <a:fillRect/>
          </a:stretch>
        </p:blipFill>
        <p:spPr>
          <a:xfrm>
            <a:off x="0" y="6061435"/>
            <a:ext cx="796565" cy="796565"/>
          </a:xfrm>
          <a:prstGeom prst="rect">
            <a:avLst/>
          </a:prstGeom>
        </p:spPr>
      </p:pic>
      <p:sp>
        <p:nvSpPr>
          <p:cNvPr id="4" name="TextBox 3">
            <a:extLst>
              <a:ext uri="{FF2B5EF4-FFF2-40B4-BE49-F238E27FC236}">
                <a16:creationId xmlns:a16="http://schemas.microsoft.com/office/drawing/2014/main" id="{34665CFF-56C6-4C33-B96A-716366BB48BC}"/>
              </a:ext>
            </a:extLst>
          </p:cNvPr>
          <p:cNvSpPr txBox="1"/>
          <p:nvPr/>
        </p:nvSpPr>
        <p:spPr>
          <a:xfrm>
            <a:off x="7660640" y="2712533"/>
            <a:ext cx="4531360" cy="4154984"/>
          </a:xfrm>
          <a:prstGeom prst="rect">
            <a:avLst/>
          </a:prstGeom>
          <a:noFill/>
        </p:spPr>
        <p:txBody>
          <a:bodyPr wrap="square" rtlCol="0">
            <a:spAutoFit/>
          </a:bodyPr>
          <a:lstStyle/>
          <a:p>
            <a:pPr algn="r" rtl="1"/>
            <a:r>
              <a:rPr lang="he-IL" sz="2400" b="1" dirty="0">
                <a:latin typeface="David" panose="020E0502060401010101" pitchFamily="34" charset="-79"/>
                <a:cs typeface="David" panose="020E0502060401010101" pitchFamily="34" charset="-79"/>
              </a:rPr>
              <a:t>"מאחר ובכל חקירה שיש לה ראשיות (</a:t>
            </a:r>
            <a:r>
              <a:rPr lang="en-US" sz="2400" b="1" i="1" dirty="0" err="1">
                <a:latin typeface="David" panose="020E0502060401010101" pitchFamily="34" charset="-79"/>
                <a:cs typeface="David" panose="020E0502060401010101" pitchFamily="34" charset="-79"/>
              </a:rPr>
              <a:t>archê</a:t>
            </a:r>
            <a:r>
              <a:rPr lang="he-IL" sz="2400" b="1" i="1"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או סיבות (</a:t>
            </a:r>
            <a:r>
              <a:rPr lang="en-US" sz="2400" b="1" i="1" dirty="0" err="1">
                <a:latin typeface="David" panose="020E0502060401010101" pitchFamily="34" charset="-79"/>
                <a:cs typeface="David" panose="020E0502060401010101" pitchFamily="34" charset="-79"/>
              </a:rPr>
              <a:t>aitia</a:t>
            </a:r>
            <a:r>
              <a:rPr lang="he-IL" sz="2400" b="1" i="1"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או יסודות </a:t>
            </a:r>
            <a:r>
              <a:rPr lang="he-IL" sz="2400" b="1" i="1" dirty="0">
                <a:latin typeface="David" panose="020E0502060401010101" pitchFamily="34" charset="-79"/>
                <a:cs typeface="David" panose="020E0502060401010101" pitchFamily="34" charset="-79"/>
              </a:rPr>
              <a:t>(</a:t>
            </a:r>
            <a:r>
              <a:rPr lang="en-US" sz="2400" b="1" i="1" dirty="0" err="1">
                <a:latin typeface="David" panose="020E0502060401010101" pitchFamily="34" charset="-79"/>
                <a:cs typeface="David" panose="020E0502060401010101" pitchFamily="34" charset="-79"/>
              </a:rPr>
              <a:t>stoicheia</a:t>
            </a:r>
            <a:r>
              <a:rPr lang="he-IL" sz="2400" b="1" dirty="0">
                <a:latin typeface="David" panose="020E0502060401010101" pitchFamily="34" charset="-79"/>
                <a:cs typeface="David" panose="020E0502060401010101" pitchFamily="34" charset="-79"/>
              </a:rPr>
              <a:t>)</a:t>
            </a:r>
            <a:r>
              <a:rPr lang="he-IL" sz="2400" b="1" i="1" dirty="0">
                <a:latin typeface="David" panose="020E0502060401010101" pitchFamily="34" charset="-79"/>
                <a:cs typeface="David" panose="020E0502060401010101" pitchFamily="34" charset="-79"/>
              </a:rPr>
              <a:t>,</a:t>
            </a:r>
            <a:r>
              <a:rPr lang="he-IL" sz="2400" b="1" dirty="0">
                <a:latin typeface="David" panose="020E0502060401010101" pitchFamily="34" charset="-79"/>
                <a:cs typeface="David" panose="020E0502060401010101" pitchFamily="34" charset="-79"/>
              </a:rPr>
              <a:t> נובעת הידיעה מגילוי אלה (שהרי כאשר נגלה את הסיבות הראשונות ואת ההתחלות הראשונות ונלך עד היסודות, רק אז חושבים אנו שאנו מבינים...) ברור שגם בחקר הטבע יש לנסות להגדיר תחילה את מה שנוגע לראשיות." </a:t>
            </a:r>
          </a:p>
          <a:p>
            <a:pPr algn="r" rtl="1"/>
            <a:endParaRPr lang="he-IL" sz="2400" b="1" dirty="0">
              <a:latin typeface="David" panose="020E0502060401010101" pitchFamily="34" charset="-79"/>
              <a:cs typeface="David" panose="020E0502060401010101" pitchFamily="34" charset="-79"/>
            </a:endParaRPr>
          </a:p>
          <a:p>
            <a:pPr algn="ctr" rtl="1"/>
            <a:r>
              <a:rPr lang="he-IL" sz="2400" b="1" dirty="0">
                <a:latin typeface="David" panose="020E0502060401010101" pitchFamily="34" charset="-79"/>
                <a:cs typeface="David" panose="020E0502060401010101" pitchFamily="34" charset="-79"/>
              </a:rPr>
              <a:t>אריסטו, פיזיקה, א, 1</a:t>
            </a:r>
            <a:endParaRPr lang="en-IL"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35088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79D38"/>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FFDB06-1968-4E48-870B-7187B4DDE88B}"/>
              </a:ext>
            </a:extLst>
          </p:cNvPr>
          <p:cNvPicPr>
            <a:picLocks noChangeAspect="1"/>
          </p:cNvPicPr>
          <p:nvPr/>
        </p:nvPicPr>
        <p:blipFill>
          <a:blip r:embed="rId2"/>
          <a:stretch>
            <a:fillRect/>
          </a:stretch>
        </p:blipFill>
        <p:spPr>
          <a:xfrm>
            <a:off x="1097165" y="489527"/>
            <a:ext cx="9997670" cy="6276140"/>
          </a:xfrm>
          <a:prstGeom prst="rect">
            <a:avLst/>
          </a:prstGeom>
        </p:spPr>
      </p:pic>
      <p:pic>
        <p:nvPicPr>
          <p:cNvPr id="3" name="Picture 2">
            <a:extLst>
              <a:ext uri="{FF2B5EF4-FFF2-40B4-BE49-F238E27FC236}">
                <a16:creationId xmlns:a16="http://schemas.microsoft.com/office/drawing/2014/main" id="{682B0721-CA02-4EDF-BCE0-3E517F7B3004}"/>
              </a:ext>
            </a:extLst>
          </p:cNvPr>
          <p:cNvPicPr>
            <a:picLocks noChangeAspect="1"/>
          </p:cNvPicPr>
          <p:nvPr/>
        </p:nvPicPr>
        <p:blipFill>
          <a:blip r:embed="rId3"/>
          <a:stretch>
            <a:fillRect/>
          </a:stretch>
        </p:blipFill>
        <p:spPr>
          <a:xfrm>
            <a:off x="0" y="6061435"/>
            <a:ext cx="796565" cy="796565"/>
          </a:xfrm>
          <a:prstGeom prst="rect">
            <a:avLst/>
          </a:prstGeom>
        </p:spPr>
      </p:pic>
      <p:sp>
        <p:nvSpPr>
          <p:cNvPr id="4" name="TextBox 3">
            <a:extLst>
              <a:ext uri="{FF2B5EF4-FFF2-40B4-BE49-F238E27FC236}">
                <a16:creationId xmlns:a16="http://schemas.microsoft.com/office/drawing/2014/main" id="{DA31F1F6-A7F4-4ECF-BAC8-06D287D93259}"/>
              </a:ext>
            </a:extLst>
          </p:cNvPr>
          <p:cNvSpPr txBox="1"/>
          <p:nvPr/>
        </p:nvSpPr>
        <p:spPr>
          <a:xfrm>
            <a:off x="1097165" y="92333"/>
            <a:ext cx="9997670" cy="400110"/>
          </a:xfrm>
          <a:prstGeom prst="rect">
            <a:avLst/>
          </a:prstGeom>
          <a:noFill/>
        </p:spPr>
        <p:txBody>
          <a:bodyPr wrap="square" rtlCol="0">
            <a:spAutoFit/>
          </a:bodyPr>
          <a:lstStyle/>
          <a:p>
            <a:pPr algn="ctr" rtl="1"/>
            <a:r>
              <a:rPr lang="he-IL" sz="2000" b="1" dirty="0"/>
              <a:t>מהי סיבה (</a:t>
            </a:r>
            <a:r>
              <a:rPr lang="en-US" sz="2000" b="1" dirty="0"/>
              <a:t>AITIA</a:t>
            </a:r>
            <a:r>
              <a:rPr lang="he-IL" sz="2000" b="1" dirty="0"/>
              <a:t>) עבורנו? </a:t>
            </a:r>
            <a:endParaRPr lang="en-IL" sz="2000" b="1" dirty="0"/>
          </a:p>
        </p:txBody>
      </p:sp>
      <p:sp>
        <p:nvSpPr>
          <p:cNvPr id="5" name="TextBox 4">
            <a:extLst>
              <a:ext uri="{FF2B5EF4-FFF2-40B4-BE49-F238E27FC236}">
                <a16:creationId xmlns:a16="http://schemas.microsoft.com/office/drawing/2014/main" id="{2CA7F2D6-0929-4362-9F12-F6C2248E20A6}"/>
              </a:ext>
            </a:extLst>
          </p:cNvPr>
          <p:cNvSpPr txBox="1"/>
          <p:nvPr/>
        </p:nvSpPr>
        <p:spPr>
          <a:xfrm>
            <a:off x="5260157" y="6259662"/>
            <a:ext cx="2714920" cy="400110"/>
          </a:xfrm>
          <a:prstGeom prst="rect">
            <a:avLst/>
          </a:prstGeom>
          <a:noFill/>
        </p:spPr>
        <p:txBody>
          <a:bodyPr wrap="square" rtlCol="0">
            <a:spAutoFit/>
          </a:bodyPr>
          <a:lstStyle/>
          <a:p>
            <a:r>
              <a:rPr lang="he-IL" sz="2000" b="1" dirty="0"/>
              <a:t>ועבור אריסטו?</a:t>
            </a:r>
            <a:endParaRPr lang="en-IL" sz="2000" dirty="0"/>
          </a:p>
        </p:txBody>
      </p:sp>
    </p:spTree>
    <p:extLst>
      <p:ext uri="{BB962C8B-B14F-4D97-AF65-F5344CB8AC3E}">
        <p14:creationId xmlns:p14="http://schemas.microsoft.com/office/powerpoint/2010/main" val="3105975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D88256-BCB0-49E9-92D6-3700F335D79F}"/>
              </a:ext>
            </a:extLst>
          </p:cNvPr>
          <p:cNvPicPr>
            <a:picLocks noChangeAspect="1"/>
          </p:cNvPicPr>
          <p:nvPr/>
        </p:nvPicPr>
        <p:blipFill>
          <a:blip r:embed="rId2"/>
          <a:stretch>
            <a:fillRect/>
          </a:stretch>
        </p:blipFill>
        <p:spPr>
          <a:xfrm>
            <a:off x="7066921" y="1187468"/>
            <a:ext cx="4322439" cy="5328366"/>
          </a:xfrm>
          <a:prstGeom prst="rect">
            <a:avLst/>
          </a:prstGeom>
        </p:spPr>
      </p:pic>
      <p:sp>
        <p:nvSpPr>
          <p:cNvPr id="7" name="Content Placeholder 6">
            <a:extLst>
              <a:ext uri="{FF2B5EF4-FFF2-40B4-BE49-F238E27FC236}">
                <a16:creationId xmlns:a16="http://schemas.microsoft.com/office/drawing/2014/main" id="{BE126CD2-5376-4C0C-A8BA-719BCEBD40EA}"/>
              </a:ext>
            </a:extLst>
          </p:cNvPr>
          <p:cNvSpPr>
            <a:spLocks noGrp="1"/>
          </p:cNvSpPr>
          <p:nvPr>
            <p:ph sz="half" idx="4294967295"/>
          </p:nvPr>
        </p:nvSpPr>
        <p:spPr>
          <a:xfrm>
            <a:off x="558800" y="1127332"/>
            <a:ext cx="5181600" cy="3054509"/>
          </a:xfrm>
        </p:spPr>
        <p:txBody>
          <a:bodyPr>
            <a:normAutofit/>
          </a:bodyPr>
          <a:lstStyle/>
          <a:p>
            <a:pPr algn="just"/>
            <a:r>
              <a:rPr lang="en-US" sz="2400" dirty="0">
                <a:latin typeface="Perpetua" panose="02020502060401020303" pitchFamily="18" charset="0"/>
              </a:rPr>
              <a:t>“Of the things that are, some are by nature, others through other causes.  By nature are animals and their parts, plants [and their parts], and the simple bodies such as earth, fire, air and water (for these things and things like them we say to be by nature).  And all of them obviously differ from things not put together by nature.”</a:t>
            </a:r>
            <a:endParaRPr lang="en-IL" sz="2400" dirty="0">
              <a:latin typeface="Perpetua" panose="02020502060401020303" pitchFamily="18" charset="0"/>
            </a:endParaRPr>
          </a:p>
        </p:txBody>
      </p:sp>
      <p:sp>
        <p:nvSpPr>
          <p:cNvPr id="9" name="TextBox 8">
            <a:extLst>
              <a:ext uri="{FF2B5EF4-FFF2-40B4-BE49-F238E27FC236}">
                <a16:creationId xmlns:a16="http://schemas.microsoft.com/office/drawing/2014/main" id="{069D4AAC-8D32-450E-95B5-2179D1C7CB91}"/>
              </a:ext>
            </a:extLst>
          </p:cNvPr>
          <p:cNvSpPr txBox="1"/>
          <p:nvPr/>
        </p:nvSpPr>
        <p:spPr>
          <a:xfrm>
            <a:off x="670560" y="416559"/>
            <a:ext cx="10718800" cy="584775"/>
          </a:xfrm>
          <a:prstGeom prst="rect">
            <a:avLst/>
          </a:prstGeom>
          <a:noFill/>
        </p:spPr>
        <p:txBody>
          <a:bodyPr wrap="square" rtlCol="0">
            <a:spAutoFit/>
          </a:bodyPr>
          <a:lstStyle/>
          <a:p>
            <a:pPr algn="ctr"/>
            <a:r>
              <a:rPr lang="en-US" sz="3200" b="1" dirty="0">
                <a:latin typeface="Palatino Linotype" panose="02040502050505030304" pitchFamily="18" charset="0"/>
              </a:rPr>
              <a:t>Aristotle, </a:t>
            </a:r>
            <a:r>
              <a:rPr lang="en-US" sz="3200" b="1" i="1" dirty="0">
                <a:latin typeface="Palatino Linotype" panose="02040502050505030304" pitchFamily="18" charset="0"/>
              </a:rPr>
              <a:t>Physics, </a:t>
            </a:r>
            <a:r>
              <a:rPr lang="en-US" sz="3200" b="1" dirty="0">
                <a:latin typeface="Palatino Linotype" panose="02040502050505030304" pitchFamily="18" charset="0"/>
              </a:rPr>
              <a:t>Book II, Chapter 1</a:t>
            </a:r>
            <a:endParaRPr lang="en-IL" sz="3200" b="1" dirty="0">
              <a:latin typeface="Palatino Linotype" panose="02040502050505030304" pitchFamily="18" charset="0"/>
            </a:endParaRPr>
          </a:p>
        </p:txBody>
      </p:sp>
      <p:sp>
        <p:nvSpPr>
          <p:cNvPr id="10" name="TextBox 9">
            <a:extLst>
              <a:ext uri="{FF2B5EF4-FFF2-40B4-BE49-F238E27FC236}">
                <a16:creationId xmlns:a16="http://schemas.microsoft.com/office/drawing/2014/main" id="{E5B056A7-249F-422C-869E-0C7D5D9E23B7}"/>
              </a:ext>
            </a:extLst>
          </p:cNvPr>
          <p:cNvSpPr txBox="1"/>
          <p:nvPr/>
        </p:nvSpPr>
        <p:spPr>
          <a:xfrm>
            <a:off x="896941" y="3851651"/>
            <a:ext cx="4843459" cy="3046988"/>
          </a:xfrm>
          <a:prstGeom prst="rect">
            <a:avLst/>
          </a:prstGeom>
          <a:noFill/>
        </p:spPr>
        <p:txBody>
          <a:bodyPr wrap="square" rtlCol="0">
            <a:spAutoFit/>
          </a:bodyPr>
          <a:lstStyle/>
          <a:p>
            <a:pPr algn="just" rtl="1"/>
            <a:r>
              <a:rPr lang="he-IL" sz="2400" b="1" dirty="0">
                <a:latin typeface="David" panose="020E0502060401010101" pitchFamily="34" charset="-79"/>
                <a:cs typeface="David" panose="020E0502060401010101" pitchFamily="34" charset="-79"/>
              </a:rPr>
              <a:t>"מבין הדברים שהווים, אחדים הם עפ"י הטבע, ואחדים בשל סיבות אחרות. עפ"י הטבע – בעלי חיים וחלקיהם, הצמחים והגופים הפשוטים כגון אדמה, אש, אוויר ומים (שהרי על אלה וכיוצא באלה אנו אומרים שהם עפ"י הטבע). וכולם שונים בבירור מהדברים שהרכבם אינו עפ"י הטבע...."</a:t>
            </a:r>
            <a:endParaRPr lang="en-IL"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709442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8B3A7"/>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46F2F6-8F42-4E5F-92B7-522432BC04FB}"/>
              </a:ext>
            </a:extLst>
          </p:cNvPr>
          <p:cNvPicPr>
            <a:picLocks noChangeAspect="1"/>
          </p:cNvPicPr>
          <p:nvPr/>
        </p:nvPicPr>
        <p:blipFill>
          <a:blip r:embed="rId2"/>
          <a:stretch>
            <a:fillRect/>
          </a:stretch>
        </p:blipFill>
        <p:spPr>
          <a:xfrm>
            <a:off x="5811520" y="132080"/>
            <a:ext cx="6268720" cy="6512560"/>
          </a:xfrm>
          <a:prstGeom prst="rect">
            <a:avLst/>
          </a:prstGeom>
        </p:spPr>
      </p:pic>
      <p:sp>
        <p:nvSpPr>
          <p:cNvPr id="3" name="TextBox 2">
            <a:extLst>
              <a:ext uri="{FF2B5EF4-FFF2-40B4-BE49-F238E27FC236}">
                <a16:creationId xmlns:a16="http://schemas.microsoft.com/office/drawing/2014/main" id="{3853236D-1BD6-473D-AF46-97DA84A2588E}"/>
              </a:ext>
            </a:extLst>
          </p:cNvPr>
          <p:cNvSpPr txBox="1"/>
          <p:nvPr/>
        </p:nvSpPr>
        <p:spPr>
          <a:xfrm>
            <a:off x="111760" y="228600"/>
            <a:ext cx="5501641" cy="1938992"/>
          </a:xfrm>
          <a:prstGeom prst="rect">
            <a:avLst/>
          </a:prstGeom>
          <a:noFill/>
        </p:spPr>
        <p:txBody>
          <a:bodyPr wrap="square" rtlCol="0">
            <a:spAutoFit/>
          </a:bodyPr>
          <a:lstStyle/>
          <a:p>
            <a:pPr algn="just"/>
            <a:r>
              <a:rPr lang="he-IL" sz="2000" dirty="0"/>
              <a:t>"</a:t>
            </a:r>
            <a:r>
              <a:rPr lang="en-US" sz="2000" dirty="0"/>
              <a:t>For each of these things [the natural things] has within itself a source (</a:t>
            </a:r>
            <a:r>
              <a:rPr lang="en-US" sz="2000" i="1" dirty="0" err="1"/>
              <a:t>archē</a:t>
            </a:r>
            <a:r>
              <a:rPr lang="en-US" sz="2000" dirty="0"/>
              <a:t>) of motion (</a:t>
            </a:r>
            <a:r>
              <a:rPr lang="en-US" sz="2000" i="1" dirty="0" err="1"/>
              <a:t>kinēsis</a:t>
            </a:r>
            <a:r>
              <a:rPr lang="en-US" sz="2000" dirty="0"/>
              <a:t>) and rest (</a:t>
            </a:r>
            <a:r>
              <a:rPr lang="en-US" sz="2000" i="1" dirty="0"/>
              <a:t>stasis</a:t>
            </a:r>
            <a:r>
              <a:rPr lang="en-US" sz="2000" dirty="0"/>
              <a:t>), either in place, or by growth and shrinkage, or by alteration.  But a bed or a cloak, or any other such kind of thing…to the extent that it is from art (</a:t>
            </a:r>
            <a:r>
              <a:rPr lang="en-US" sz="2000" i="1" dirty="0" err="1"/>
              <a:t>techn</a:t>
            </a:r>
            <a:r>
              <a:rPr lang="en-US" sz="2000" dirty="0" err="1"/>
              <a:t>ē</a:t>
            </a:r>
            <a:r>
              <a:rPr lang="en-US" sz="2000" i="1" dirty="0"/>
              <a:t>) </a:t>
            </a:r>
            <a:r>
              <a:rPr lang="en-US" sz="2000" dirty="0"/>
              <a:t>has no innate impulse of change.”</a:t>
            </a:r>
            <a:endParaRPr lang="en-IL" sz="2000" dirty="0"/>
          </a:p>
        </p:txBody>
      </p:sp>
      <p:sp>
        <p:nvSpPr>
          <p:cNvPr id="4" name="TextBox 3">
            <a:extLst>
              <a:ext uri="{FF2B5EF4-FFF2-40B4-BE49-F238E27FC236}">
                <a16:creationId xmlns:a16="http://schemas.microsoft.com/office/drawing/2014/main" id="{4714DB84-BB0C-4F25-8D9E-E0E5745BB585}"/>
              </a:ext>
            </a:extLst>
          </p:cNvPr>
          <p:cNvSpPr txBox="1"/>
          <p:nvPr/>
        </p:nvSpPr>
        <p:spPr>
          <a:xfrm>
            <a:off x="218441" y="4397871"/>
            <a:ext cx="5394960" cy="2246769"/>
          </a:xfrm>
          <a:prstGeom prst="rect">
            <a:avLst/>
          </a:prstGeom>
          <a:noFill/>
        </p:spPr>
        <p:txBody>
          <a:bodyPr wrap="square" rtlCol="0">
            <a:spAutoFit/>
          </a:bodyPr>
          <a:lstStyle/>
          <a:p>
            <a:pPr algn="just" rtl="1"/>
            <a:r>
              <a:rPr lang="he-IL" sz="2000" dirty="0"/>
              <a:t>"וברור שכל אלה [הישים הטבעיים] שונים מהדברים שהרכבם אינו עפ"י הטבע. </a:t>
            </a:r>
            <a:r>
              <a:rPr lang="he-IL" sz="2000" b="1" i="1" dirty="0"/>
              <a:t>כי כל אחד מהם יש לו בתוך עצמו ראשית</a:t>
            </a:r>
            <a:r>
              <a:rPr lang="he-IL" sz="2000" i="1" dirty="0"/>
              <a:t> </a:t>
            </a:r>
            <a:r>
              <a:rPr lang="he-IL" sz="2000" b="1" i="1" dirty="0"/>
              <a:t>של תנועה ומנוחה </a:t>
            </a:r>
            <a:r>
              <a:rPr lang="he-IL" sz="2000" dirty="0"/>
              <a:t>– בין מבחינת מקום, בין מבחינת גדילה והידלדלות, ובין מבחינת שינויי איכות. ואילו מיטה או בגד או כל דבר מעין זה... במידה והוא תוצר של מלאכה אין לו כל דחף טבוע בו לשינוי."</a:t>
            </a:r>
            <a:endParaRPr lang="en-IL" sz="2000" dirty="0"/>
          </a:p>
        </p:txBody>
      </p:sp>
    </p:spTree>
    <p:extLst>
      <p:ext uri="{BB962C8B-B14F-4D97-AF65-F5344CB8AC3E}">
        <p14:creationId xmlns:p14="http://schemas.microsoft.com/office/powerpoint/2010/main" val="761491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838200" y="50487"/>
            <a:ext cx="10515600" cy="369333"/>
          </a:xfrm>
        </p:spPr>
        <p:txBody>
          <a:bodyPr>
            <a:noAutofit/>
          </a:bodyPr>
          <a:lstStyle/>
          <a:p>
            <a:pPr algn="ctr"/>
            <a:r>
              <a:rPr lang="el-GR" sz="2800" b="1" dirty="0">
                <a:latin typeface="GFS Porson" panose="02000000000000000000" pitchFamily="50" charset="-95"/>
                <a:cs typeface="David" panose="020E0502060401010101" pitchFamily="34" charset="-79"/>
              </a:rPr>
              <a:t>ΑΡΙΣΤΟΤΕΛΗΣ </a:t>
            </a:r>
            <a:endParaRPr lang="x-none" sz="2800" b="1" dirty="0">
              <a:latin typeface="David" panose="020E0502060401010101" pitchFamily="34" charset="-79"/>
              <a:cs typeface="David" panose="020E0502060401010101" pitchFamily="34" charset="-79"/>
            </a:endParaRPr>
          </a:p>
        </p:txBody>
      </p:sp>
      <p:sp>
        <p:nvSpPr>
          <p:cNvPr id="13" name="Content Placeholder 12">
            <a:extLst>
              <a:ext uri="{FF2B5EF4-FFF2-40B4-BE49-F238E27FC236}">
                <a16:creationId xmlns:a16="http://schemas.microsoft.com/office/drawing/2014/main" id="{63F32ECF-A883-4E44-9FE7-1D5093AD6199}"/>
              </a:ext>
            </a:extLst>
          </p:cNvPr>
          <p:cNvSpPr>
            <a:spLocks noGrp="1"/>
          </p:cNvSpPr>
          <p:nvPr>
            <p:ph sz="half" idx="2"/>
          </p:nvPr>
        </p:nvSpPr>
        <p:spPr>
          <a:xfrm>
            <a:off x="6312356" y="556352"/>
            <a:ext cx="5041444" cy="5745296"/>
          </a:xfrm>
        </p:spPr>
        <p:txBody>
          <a:bodyPr>
            <a:normAutofit lnSpcReduction="10000"/>
          </a:bodyPr>
          <a:lstStyle/>
          <a:p>
            <a:pPr marL="0" indent="0" algn="ctr">
              <a:buNone/>
            </a:pPr>
            <a:r>
              <a:rPr lang="el-GR" b="1" dirty="0">
                <a:latin typeface="GFS Porson" panose="02000000000000000000" pitchFamily="50" charset="-95"/>
              </a:rPr>
              <a:t>Φύσις </a:t>
            </a:r>
            <a:r>
              <a:rPr lang="el-GR" sz="2400" b="1" i="1" dirty="0">
                <a:latin typeface="GFS Porson" panose="02000000000000000000" pitchFamily="50" charset="-95"/>
              </a:rPr>
              <a:t>(</a:t>
            </a:r>
            <a:r>
              <a:rPr lang="en-US" sz="2400" b="1" i="1" dirty="0" err="1">
                <a:latin typeface="Palatino Linotype" panose="02040502050505030304" pitchFamily="18" charset="0"/>
              </a:rPr>
              <a:t>physis</a:t>
            </a:r>
            <a:r>
              <a:rPr lang="en-US" sz="2400" b="1" i="1" dirty="0">
                <a:latin typeface="Palatino Linotype" panose="02040502050505030304" pitchFamily="18" charset="0"/>
              </a:rPr>
              <a:t>)</a:t>
            </a:r>
          </a:p>
          <a:p>
            <a:pPr marL="0" indent="0" algn="ctr">
              <a:buNone/>
            </a:pPr>
            <a:endParaRPr lang="en-US" sz="2400" b="1" i="1" dirty="0">
              <a:latin typeface="Palatino Linotype" panose="02040502050505030304" pitchFamily="18" charset="0"/>
            </a:endParaRPr>
          </a:p>
          <a:p>
            <a:pPr marL="0" indent="0" algn="ctr" rtl="1">
              <a:buNone/>
            </a:pPr>
            <a:r>
              <a:rPr lang="he-IL" sz="2400" dirty="0">
                <a:latin typeface="Palatino Linotype" panose="02040502050505030304" pitchFamily="18" charset="0"/>
              </a:rPr>
              <a:t>מהפועל היווני </a:t>
            </a:r>
            <a:r>
              <a:rPr lang="el-GR" b="1" dirty="0">
                <a:latin typeface="GFS Porson" panose="02000000000000000000" pitchFamily="50" charset="-95"/>
              </a:rPr>
              <a:t>φύο</a:t>
            </a:r>
            <a:r>
              <a:rPr lang="he-IL" b="1" dirty="0">
                <a:latin typeface="GFS Porson" panose="02000000000000000000" pitchFamily="50" charset="-95"/>
              </a:rPr>
              <a:t> </a:t>
            </a:r>
            <a:r>
              <a:rPr lang="he-IL" sz="2400" dirty="0">
                <a:latin typeface="GFS Porson" panose="02000000000000000000" pitchFamily="50" charset="-95"/>
              </a:rPr>
              <a:t>שמשמעו "לצמוח, לפרוח, להופיע, לצאת אל האור"</a:t>
            </a:r>
          </a:p>
          <a:p>
            <a:pPr marL="0" indent="0" algn="ctr" rtl="1">
              <a:buNone/>
            </a:pPr>
            <a:endParaRPr lang="he-IL" sz="2400" b="1" dirty="0">
              <a:latin typeface="GFS Porson" panose="02000000000000000000" pitchFamily="50" charset="-95"/>
            </a:endParaRPr>
          </a:p>
          <a:p>
            <a:pPr marL="0" indent="0" algn="ctr" rtl="1">
              <a:buNone/>
            </a:pPr>
            <a:endParaRPr lang="he-IL" dirty="0">
              <a:latin typeface="Palatino Linotype" panose="02040502050505030304" pitchFamily="18" charset="0"/>
            </a:endParaRPr>
          </a:p>
          <a:p>
            <a:pPr marL="0" indent="0" algn="ctr" rtl="1">
              <a:buNone/>
            </a:pPr>
            <a:r>
              <a:rPr lang="he-IL" sz="2600" dirty="0">
                <a:latin typeface="Palatino Linotype" panose="02040502050505030304" pitchFamily="18" charset="0"/>
              </a:rPr>
              <a:t>תורגם ללטינית בפועל </a:t>
            </a:r>
            <a:r>
              <a:rPr lang="en-US" sz="2600" i="1" dirty="0" err="1">
                <a:latin typeface="Palatino Linotype" panose="02040502050505030304" pitchFamily="18" charset="0"/>
              </a:rPr>
              <a:t>nasce</a:t>
            </a:r>
            <a:r>
              <a:rPr lang="en-US" sz="2600" i="1" dirty="0">
                <a:latin typeface="Palatino Linotype" panose="02040502050505030304" pitchFamily="18" charset="0"/>
              </a:rPr>
              <a:t> </a:t>
            </a:r>
            <a:r>
              <a:rPr lang="he-IL" sz="2600" i="1" dirty="0">
                <a:latin typeface="Palatino Linotype" panose="02040502050505030304" pitchFamily="18" charset="0"/>
              </a:rPr>
              <a:t> </a:t>
            </a:r>
            <a:r>
              <a:rPr lang="he-IL" sz="2600" dirty="0">
                <a:latin typeface="Palatino Linotype" panose="02040502050505030304" pitchFamily="18" charset="0"/>
              </a:rPr>
              <a:t>(להיוולד), ומשם לשם העצם </a:t>
            </a:r>
            <a:r>
              <a:rPr lang="en-US" sz="2600" i="1" dirty="0" err="1">
                <a:latin typeface="Palatino Linotype" panose="02040502050505030304" pitchFamily="18" charset="0"/>
              </a:rPr>
              <a:t>natura</a:t>
            </a:r>
            <a:endParaRPr lang="en-US" sz="2600" i="1" dirty="0">
              <a:latin typeface="Palatino Linotype" panose="02040502050505030304" pitchFamily="18" charset="0"/>
            </a:endParaRPr>
          </a:p>
          <a:p>
            <a:pPr marL="0" indent="0" algn="ctr" rtl="1">
              <a:buNone/>
            </a:pPr>
            <a:r>
              <a:rPr lang="he-IL" sz="2600" dirty="0">
                <a:latin typeface="Palatino Linotype" panose="02040502050505030304" pitchFamily="18" charset="0"/>
              </a:rPr>
              <a:t>ומשם הכל היסטוריה</a:t>
            </a:r>
            <a:r>
              <a:rPr lang="en-US" sz="2600" dirty="0">
                <a:latin typeface="Palatino Linotype" panose="02040502050505030304" pitchFamily="18" charset="0"/>
              </a:rPr>
              <a:t>, </a:t>
            </a:r>
            <a:r>
              <a:rPr lang="he-IL" sz="2600" dirty="0">
                <a:latin typeface="Palatino Linotype" panose="02040502050505030304" pitchFamily="18" charset="0"/>
              </a:rPr>
              <a:t>אבל....</a:t>
            </a:r>
          </a:p>
          <a:p>
            <a:pPr marL="0" indent="0" algn="ctr" rtl="1">
              <a:buNone/>
            </a:pPr>
            <a:r>
              <a:rPr lang="en-US" dirty="0">
                <a:latin typeface="Palatino Linotype" panose="02040502050505030304" pitchFamily="18" charset="0"/>
              </a:rPr>
              <a:t>	</a:t>
            </a:r>
            <a:r>
              <a:rPr lang="he-IL" dirty="0">
                <a:latin typeface="Palatino Linotype" panose="02040502050505030304" pitchFamily="18" charset="0"/>
              </a:rPr>
              <a:t> </a:t>
            </a:r>
          </a:p>
          <a:p>
            <a:pPr marL="0" indent="0" algn="ctr" rtl="1">
              <a:buNone/>
            </a:pPr>
            <a:endParaRPr lang="he-IL" dirty="0">
              <a:latin typeface="Palatino Linotype" panose="02040502050505030304" pitchFamily="18" charset="0"/>
            </a:endParaRPr>
          </a:p>
          <a:p>
            <a:pPr marL="0" indent="0" algn="ctr" rtl="1">
              <a:buNone/>
            </a:pPr>
            <a:r>
              <a:rPr lang="he-IL" sz="2600" dirty="0">
                <a:latin typeface="Palatino Linotype" panose="02040502050505030304" pitchFamily="18" charset="0"/>
              </a:rPr>
              <a:t>אריסטו לא בהכרח יסכים שה- </a:t>
            </a:r>
            <a:r>
              <a:rPr lang="en-US" sz="2600" dirty="0">
                <a:latin typeface="Palatino Linotype" panose="02040502050505030304" pitchFamily="18" charset="0"/>
              </a:rPr>
              <a:t>nature</a:t>
            </a:r>
            <a:r>
              <a:rPr lang="he-IL" sz="2600" dirty="0">
                <a:latin typeface="Palatino Linotype" panose="02040502050505030304" pitchFamily="18" charset="0"/>
              </a:rPr>
              <a:t> כפי שאנחנו מבינים אותו הוא </a:t>
            </a:r>
            <a:r>
              <a:rPr lang="en-US" sz="2600" i="1" dirty="0" err="1">
                <a:latin typeface="Palatino Linotype" panose="02040502050505030304" pitchFamily="18" charset="0"/>
              </a:rPr>
              <a:t>physis</a:t>
            </a:r>
            <a:endParaRPr lang="he-IL" sz="2600" dirty="0">
              <a:latin typeface="Palatino Linotype" panose="02040502050505030304" pitchFamily="18" charset="0"/>
            </a:endParaRPr>
          </a:p>
          <a:p>
            <a:pPr marL="0" indent="0" algn="ctr" rtl="1">
              <a:buNone/>
            </a:pPr>
            <a:endParaRPr lang="en-US" dirty="0">
              <a:latin typeface="Palatino Linotype" panose="02040502050505030304" pitchFamily="18" charset="0"/>
            </a:endParaRPr>
          </a:p>
          <a:p>
            <a:pPr marL="0" indent="0" algn="ctr" rtl="1">
              <a:buNone/>
            </a:pPr>
            <a:endParaRPr lang="x-none" b="1" i="1" dirty="0"/>
          </a:p>
        </p:txBody>
      </p:sp>
      <p:pic>
        <p:nvPicPr>
          <p:cNvPr id="2" name="Picture 1">
            <a:extLst>
              <a:ext uri="{FF2B5EF4-FFF2-40B4-BE49-F238E27FC236}">
                <a16:creationId xmlns:a16="http://schemas.microsoft.com/office/drawing/2014/main" id="{0F428FBA-FDC7-4CDD-AF7F-EA4D022BB6F1}"/>
              </a:ext>
            </a:extLst>
          </p:cNvPr>
          <p:cNvPicPr>
            <a:picLocks noChangeAspect="1"/>
          </p:cNvPicPr>
          <p:nvPr/>
        </p:nvPicPr>
        <p:blipFill>
          <a:blip r:embed="rId3"/>
          <a:stretch>
            <a:fillRect/>
          </a:stretch>
        </p:blipFill>
        <p:spPr>
          <a:xfrm>
            <a:off x="27474" y="6061435"/>
            <a:ext cx="796565" cy="796565"/>
          </a:xfrm>
          <a:prstGeom prst="rect">
            <a:avLst/>
          </a:prstGeom>
        </p:spPr>
      </p:pic>
      <p:sp>
        <p:nvSpPr>
          <p:cNvPr id="5" name="TextBox 4">
            <a:extLst>
              <a:ext uri="{FF2B5EF4-FFF2-40B4-BE49-F238E27FC236}">
                <a16:creationId xmlns:a16="http://schemas.microsoft.com/office/drawing/2014/main" id="{F0DDB7C7-132B-4E5B-965B-68C65EE005E8}"/>
              </a:ext>
            </a:extLst>
          </p:cNvPr>
          <p:cNvSpPr txBox="1"/>
          <p:nvPr/>
        </p:nvSpPr>
        <p:spPr>
          <a:xfrm>
            <a:off x="5638800" y="2971800"/>
            <a:ext cx="914400" cy="914400"/>
          </a:xfrm>
          <a:prstGeom prst="rect">
            <a:avLst/>
          </a:prstGeom>
          <a:noFill/>
        </p:spPr>
        <p:txBody>
          <a:bodyPr wrap="square" rtlCol="0">
            <a:spAutoFit/>
          </a:bodyPr>
          <a:lstStyle/>
          <a:p>
            <a:endParaRPr lang="x-none" dirty="0"/>
          </a:p>
        </p:txBody>
      </p:sp>
      <p:sp>
        <p:nvSpPr>
          <p:cNvPr id="6" name="TextBox 5">
            <a:extLst>
              <a:ext uri="{FF2B5EF4-FFF2-40B4-BE49-F238E27FC236}">
                <a16:creationId xmlns:a16="http://schemas.microsoft.com/office/drawing/2014/main" id="{1605EA96-E265-4CB1-B4C3-7209A734AA51}"/>
              </a:ext>
            </a:extLst>
          </p:cNvPr>
          <p:cNvSpPr txBox="1"/>
          <p:nvPr/>
        </p:nvSpPr>
        <p:spPr>
          <a:xfrm>
            <a:off x="914400" y="39693"/>
            <a:ext cx="10515599" cy="369332"/>
          </a:xfrm>
          <a:prstGeom prst="rect">
            <a:avLst/>
          </a:prstGeom>
          <a:noFill/>
        </p:spPr>
        <p:txBody>
          <a:bodyPr wrap="square" rtlCol="0">
            <a:spAutoFit/>
          </a:bodyPr>
          <a:lstStyle/>
          <a:p>
            <a:pPr algn="ctr"/>
            <a:endParaRPr lang="x-none" b="1" i="1" dirty="0"/>
          </a:p>
        </p:txBody>
      </p:sp>
      <p:sp>
        <p:nvSpPr>
          <p:cNvPr id="15" name="Arrow: Down 14">
            <a:extLst>
              <a:ext uri="{FF2B5EF4-FFF2-40B4-BE49-F238E27FC236}">
                <a16:creationId xmlns:a16="http://schemas.microsoft.com/office/drawing/2014/main" id="{A8EDD980-62E4-49BE-8C36-7E9A025488F9}"/>
              </a:ext>
            </a:extLst>
          </p:cNvPr>
          <p:cNvSpPr/>
          <p:nvPr/>
        </p:nvSpPr>
        <p:spPr>
          <a:xfrm>
            <a:off x="8520684" y="1086210"/>
            <a:ext cx="484632" cy="40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16" name="Picture 15">
            <a:extLst>
              <a:ext uri="{FF2B5EF4-FFF2-40B4-BE49-F238E27FC236}">
                <a16:creationId xmlns:a16="http://schemas.microsoft.com/office/drawing/2014/main" id="{ECC7872E-C8A5-41DA-968E-9674447A913E}"/>
              </a:ext>
            </a:extLst>
          </p:cNvPr>
          <p:cNvPicPr>
            <a:picLocks noChangeAspect="1"/>
          </p:cNvPicPr>
          <p:nvPr/>
        </p:nvPicPr>
        <p:blipFill>
          <a:blip r:embed="rId4"/>
          <a:stretch>
            <a:fillRect/>
          </a:stretch>
        </p:blipFill>
        <p:spPr>
          <a:xfrm>
            <a:off x="8487111" y="2381553"/>
            <a:ext cx="518205" cy="426757"/>
          </a:xfrm>
          <a:prstGeom prst="rect">
            <a:avLst/>
          </a:prstGeom>
        </p:spPr>
      </p:pic>
      <p:sp>
        <p:nvSpPr>
          <p:cNvPr id="17" name="Arrow: Down 16">
            <a:extLst>
              <a:ext uri="{FF2B5EF4-FFF2-40B4-BE49-F238E27FC236}">
                <a16:creationId xmlns:a16="http://schemas.microsoft.com/office/drawing/2014/main" id="{D90385DF-1784-481B-84A3-D5904CB15C79}"/>
              </a:ext>
            </a:extLst>
          </p:cNvPr>
          <p:cNvSpPr/>
          <p:nvPr/>
        </p:nvSpPr>
        <p:spPr>
          <a:xfrm>
            <a:off x="8520684" y="4651522"/>
            <a:ext cx="484632" cy="40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TextBox 17">
            <a:extLst>
              <a:ext uri="{FF2B5EF4-FFF2-40B4-BE49-F238E27FC236}">
                <a16:creationId xmlns:a16="http://schemas.microsoft.com/office/drawing/2014/main" id="{9C55871E-AE07-48DD-8FC6-C82E36F13BC5}"/>
              </a:ext>
            </a:extLst>
          </p:cNvPr>
          <p:cNvSpPr txBox="1"/>
          <p:nvPr/>
        </p:nvSpPr>
        <p:spPr>
          <a:xfrm>
            <a:off x="1292400" y="6492875"/>
            <a:ext cx="4727399" cy="307777"/>
          </a:xfrm>
          <a:prstGeom prst="rect">
            <a:avLst/>
          </a:prstGeom>
          <a:noFill/>
        </p:spPr>
        <p:txBody>
          <a:bodyPr wrap="square" rtlCol="0">
            <a:spAutoFit/>
          </a:bodyPr>
          <a:lstStyle/>
          <a:p>
            <a:pPr algn="ctr"/>
            <a:r>
              <a:rPr lang="en-US" sz="1400" b="1" i="1" dirty="0"/>
              <a:t>Aristotle’s Physics (Latin) Venice, 1483</a:t>
            </a:r>
            <a:endParaRPr lang="x-none" sz="1400" b="1" i="1" dirty="0"/>
          </a:p>
        </p:txBody>
      </p:sp>
      <p:pic>
        <p:nvPicPr>
          <p:cNvPr id="21" name="Content Placeholder 20">
            <a:extLst>
              <a:ext uri="{FF2B5EF4-FFF2-40B4-BE49-F238E27FC236}">
                <a16:creationId xmlns:a16="http://schemas.microsoft.com/office/drawing/2014/main" id="{85296E60-BF80-4111-8F2E-7B686C0DC8DC}"/>
              </a:ext>
            </a:extLst>
          </p:cNvPr>
          <p:cNvPicPr>
            <a:picLocks noGrp="1" noChangeAspect="1"/>
          </p:cNvPicPr>
          <p:nvPr>
            <p:ph sz="half" idx="1"/>
          </p:nvPr>
        </p:nvPicPr>
        <p:blipFill>
          <a:blip r:embed="rId5"/>
          <a:stretch>
            <a:fillRect/>
          </a:stretch>
        </p:blipFill>
        <p:spPr>
          <a:xfrm>
            <a:off x="1212993" y="430614"/>
            <a:ext cx="5120851" cy="6029103"/>
          </a:xfrm>
          <a:prstGeom prst="rect">
            <a:avLst/>
          </a:prstGeom>
        </p:spPr>
      </p:pic>
    </p:spTree>
    <p:extLst>
      <p:ext uri="{BB962C8B-B14F-4D97-AF65-F5344CB8AC3E}">
        <p14:creationId xmlns:p14="http://schemas.microsoft.com/office/powerpoint/2010/main" val="996151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01EAF5-1667-47F4-B028-A854A253DE38}"/>
              </a:ext>
            </a:extLst>
          </p:cNvPr>
          <p:cNvPicPr>
            <a:picLocks noChangeAspect="1"/>
          </p:cNvPicPr>
          <p:nvPr/>
        </p:nvPicPr>
        <p:blipFill>
          <a:blip r:embed="rId3"/>
          <a:stretch>
            <a:fillRect/>
          </a:stretch>
        </p:blipFill>
        <p:spPr>
          <a:xfrm>
            <a:off x="1291934" y="0"/>
            <a:ext cx="9608129" cy="644292"/>
          </a:xfrm>
          <a:prstGeom prst="rect">
            <a:avLst/>
          </a:prstGeom>
        </p:spPr>
      </p:pic>
      <p:pic>
        <p:nvPicPr>
          <p:cNvPr id="5" name="Picture 4">
            <a:extLst>
              <a:ext uri="{FF2B5EF4-FFF2-40B4-BE49-F238E27FC236}">
                <a16:creationId xmlns:a16="http://schemas.microsoft.com/office/drawing/2014/main" id="{06C59F3A-6674-4A19-8A7D-B8C1D9B3484D}"/>
              </a:ext>
            </a:extLst>
          </p:cNvPr>
          <p:cNvPicPr>
            <a:picLocks noChangeAspect="1"/>
          </p:cNvPicPr>
          <p:nvPr/>
        </p:nvPicPr>
        <p:blipFill>
          <a:blip r:embed="rId4"/>
          <a:stretch>
            <a:fillRect/>
          </a:stretch>
        </p:blipFill>
        <p:spPr>
          <a:xfrm>
            <a:off x="0" y="5934670"/>
            <a:ext cx="923330" cy="923330"/>
          </a:xfrm>
          <a:prstGeom prst="rect">
            <a:avLst/>
          </a:prstGeom>
        </p:spPr>
      </p:pic>
      <p:sp>
        <p:nvSpPr>
          <p:cNvPr id="6" name="TextBox 5">
            <a:extLst>
              <a:ext uri="{FF2B5EF4-FFF2-40B4-BE49-F238E27FC236}">
                <a16:creationId xmlns:a16="http://schemas.microsoft.com/office/drawing/2014/main" id="{3AD3DAF3-54E8-4902-B105-8930145D4F28}"/>
              </a:ext>
            </a:extLst>
          </p:cNvPr>
          <p:cNvSpPr txBox="1"/>
          <p:nvPr/>
        </p:nvSpPr>
        <p:spPr>
          <a:xfrm>
            <a:off x="3074877" y="6049004"/>
            <a:ext cx="6042242" cy="923330"/>
          </a:xfrm>
          <a:prstGeom prst="rect">
            <a:avLst/>
          </a:prstGeom>
          <a:noFill/>
        </p:spPr>
        <p:txBody>
          <a:bodyPr wrap="square" rtlCol="0">
            <a:spAutoFit/>
          </a:bodyPr>
          <a:lstStyle/>
          <a:p>
            <a:r>
              <a:rPr lang="en-US" b="1" dirty="0">
                <a:latin typeface="Perpetua" panose="02020502060401020303" pitchFamily="18" charset="0"/>
              </a:rPr>
              <a:t>“One must see whether the mathematician differs from one who studies nature…”</a:t>
            </a:r>
          </a:p>
          <a:p>
            <a:pPr algn="ctr"/>
            <a:r>
              <a:rPr lang="en-US" b="1" i="1" dirty="0">
                <a:latin typeface="Perpetua" panose="02020502060401020303" pitchFamily="18" charset="0"/>
              </a:rPr>
              <a:t>Aristotle, Physics, Book II, Chapter 2</a:t>
            </a:r>
            <a:endParaRPr lang="en-IL" b="1" i="1" dirty="0">
              <a:latin typeface="Perpetua" panose="02020502060401020303" pitchFamily="18" charset="0"/>
            </a:endParaRPr>
          </a:p>
        </p:txBody>
      </p:sp>
      <p:pic>
        <p:nvPicPr>
          <p:cNvPr id="7" name="Picture 6">
            <a:extLst>
              <a:ext uri="{FF2B5EF4-FFF2-40B4-BE49-F238E27FC236}">
                <a16:creationId xmlns:a16="http://schemas.microsoft.com/office/drawing/2014/main" id="{EADAC6FE-B691-4D44-BA5A-C7694A1EBE14}"/>
              </a:ext>
            </a:extLst>
          </p:cNvPr>
          <p:cNvPicPr>
            <a:picLocks noChangeAspect="1"/>
          </p:cNvPicPr>
          <p:nvPr/>
        </p:nvPicPr>
        <p:blipFill>
          <a:blip r:embed="rId5"/>
          <a:stretch>
            <a:fillRect/>
          </a:stretch>
        </p:blipFill>
        <p:spPr>
          <a:xfrm>
            <a:off x="1804636" y="475263"/>
            <a:ext cx="8677970" cy="5635596"/>
          </a:xfrm>
          <a:prstGeom prst="rect">
            <a:avLst/>
          </a:prstGeom>
        </p:spPr>
      </p:pic>
      <p:sp>
        <p:nvSpPr>
          <p:cNvPr id="8" name="TextBox 7">
            <a:extLst>
              <a:ext uri="{FF2B5EF4-FFF2-40B4-BE49-F238E27FC236}">
                <a16:creationId xmlns:a16="http://schemas.microsoft.com/office/drawing/2014/main" id="{1A0A78A3-7E5C-4553-9B75-27B25A597EC6}"/>
              </a:ext>
            </a:extLst>
          </p:cNvPr>
          <p:cNvSpPr txBox="1"/>
          <p:nvPr/>
        </p:nvSpPr>
        <p:spPr>
          <a:xfrm>
            <a:off x="3051607" y="4888043"/>
            <a:ext cx="5920033" cy="923330"/>
          </a:xfrm>
          <a:prstGeom prst="rect">
            <a:avLst/>
          </a:prstGeom>
          <a:noFill/>
        </p:spPr>
        <p:txBody>
          <a:bodyPr wrap="square" rtlCol="0">
            <a:spAutoFit/>
          </a:bodyPr>
          <a:lstStyle/>
          <a:p>
            <a:pPr algn="ctr"/>
            <a:r>
              <a:rPr lang="en-US" b="1" dirty="0"/>
              <a:t>Euclid and his Students</a:t>
            </a:r>
          </a:p>
          <a:p>
            <a:pPr algn="ctr"/>
            <a:r>
              <a:rPr lang="en-US" b="1" dirty="0"/>
              <a:t>In </a:t>
            </a:r>
            <a:r>
              <a:rPr lang="en-US" b="1" i="1" dirty="0"/>
              <a:t>The School of Athens</a:t>
            </a:r>
          </a:p>
          <a:p>
            <a:pPr algn="ctr"/>
            <a:r>
              <a:rPr lang="en-US" b="1" dirty="0"/>
              <a:t>Raphael</a:t>
            </a:r>
            <a:endParaRPr lang="en-IL" b="1" dirty="0"/>
          </a:p>
        </p:txBody>
      </p:sp>
    </p:spTree>
    <p:extLst>
      <p:ext uri="{BB962C8B-B14F-4D97-AF65-F5344CB8AC3E}">
        <p14:creationId xmlns:p14="http://schemas.microsoft.com/office/powerpoint/2010/main" val="59794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86B0D9-19A5-4D93-8B99-17F9CAEA2741}"/>
              </a:ext>
            </a:extLst>
          </p:cNvPr>
          <p:cNvPicPr>
            <a:picLocks noChangeAspect="1"/>
          </p:cNvPicPr>
          <p:nvPr/>
        </p:nvPicPr>
        <p:blipFill>
          <a:blip r:embed="rId2"/>
          <a:stretch>
            <a:fillRect/>
          </a:stretch>
        </p:blipFill>
        <p:spPr>
          <a:xfrm>
            <a:off x="0" y="1249"/>
            <a:ext cx="8623956" cy="6856751"/>
          </a:xfrm>
          <a:prstGeom prst="rect">
            <a:avLst/>
          </a:prstGeom>
        </p:spPr>
      </p:pic>
      <p:sp>
        <p:nvSpPr>
          <p:cNvPr id="3" name="TextBox 2">
            <a:extLst>
              <a:ext uri="{FF2B5EF4-FFF2-40B4-BE49-F238E27FC236}">
                <a16:creationId xmlns:a16="http://schemas.microsoft.com/office/drawing/2014/main" id="{466B7937-0DB9-470A-AA86-00433D867A98}"/>
              </a:ext>
            </a:extLst>
          </p:cNvPr>
          <p:cNvSpPr txBox="1"/>
          <p:nvPr/>
        </p:nvSpPr>
        <p:spPr>
          <a:xfrm>
            <a:off x="1865722" y="6429080"/>
            <a:ext cx="4892511" cy="369332"/>
          </a:xfrm>
          <a:prstGeom prst="rect">
            <a:avLst/>
          </a:prstGeom>
          <a:noFill/>
        </p:spPr>
        <p:txBody>
          <a:bodyPr wrap="square" rtlCol="0">
            <a:spAutoFit/>
          </a:bodyPr>
          <a:lstStyle/>
          <a:p>
            <a:pPr algn="ctr"/>
            <a:r>
              <a:rPr lang="en-US" b="1" i="1" dirty="0">
                <a:solidFill>
                  <a:schemeClr val="bg1"/>
                </a:solidFill>
                <a:latin typeface="Perpetua" panose="02020502060401020303" pitchFamily="18" charset="0"/>
              </a:rPr>
              <a:t>The House at </a:t>
            </a:r>
            <a:r>
              <a:rPr lang="en-US" b="1" i="1" dirty="0" err="1">
                <a:solidFill>
                  <a:schemeClr val="bg1"/>
                </a:solidFill>
                <a:latin typeface="Perpetua" panose="02020502060401020303" pitchFamily="18" charset="0"/>
              </a:rPr>
              <a:t>Auvers</a:t>
            </a:r>
            <a:r>
              <a:rPr lang="en-US" b="1" i="1" dirty="0">
                <a:solidFill>
                  <a:schemeClr val="bg1"/>
                </a:solidFill>
                <a:latin typeface="Perpetua" panose="02020502060401020303" pitchFamily="18" charset="0"/>
              </a:rPr>
              <a:t>, by Vincent Van Gogh</a:t>
            </a:r>
            <a:endParaRPr lang="en-IL" b="1" i="1" dirty="0">
              <a:solidFill>
                <a:schemeClr val="bg1"/>
              </a:solidFill>
              <a:latin typeface="Perpetua" panose="02020502060401020303" pitchFamily="18" charset="0"/>
            </a:endParaRPr>
          </a:p>
        </p:txBody>
      </p:sp>
      <p:sp>
        <p:nvSpPr>
          <p:cNvPr id="4" name="TextBox 3">
            <a:extLst>
              <a:ext uri="{FF2B5EF4-FFF2-40B4-BE49-F238E27FC236}">
                <a16:creationId xmlns:a16="http://schemas.microsoft.com/office/drawing/2014/main" id="{9069FD30-5779-4550-A4E6-5A0A3A57C9B2}"/>
              </a:ext>
            </a:extLst>
          </p:cNvPr>
          <p:cNvSpPr txBox="1"/>
          <p:nvPr/>
        </p:nvSpPr>
        <p:spPr>
          <a:xfrm>
            <a:off x="8823489" y="791852"/>
            <a:ext cx="3167406" cy="3170099"/>
          </a:xfrm>
          <a:prstGeom prst="rect">
            <a:avLst/>
          </a:prstGeom>
          <a:noFill/>
        </p:spPr>
        <p:txBody>
          <a:bodyPr wrap="square" rtlCol="0">
            <a:spAutoFit/>
          </a:bodyPr>
          <a:lstStyle/>
          <a:p>
            <a:pPr algn="r" rtl="1"/>
            <a:r>
              <a:rPr lang="he-IL" sz="2000" b="1" dirty="0">
                <a:latin typeface="David" panose="020E0502060401010101" pitchFamily="34" charset="-79"/>
                <a:cs typeface="David" panose="020E0502060401010101" pitchFamily="34" charset="-79"/>
              </a:rPr>
              <a:t>האם בית, כבית, יש לו עקרון תנועה ומנוחה מתוך עצמו?</a:t>
            </a:r>
          </a:p>
          <a:p>
            <a:pPr algn="r" rtl="1"/>
            <a:endParaRPr lang="he-IL" sz="2000" b="1" dirty="0">
              <a:latin typeface="David" panose="020E0502060401010101" pitchFamily="34" charset="-79"/>
              <a:cs typeface="David" panose="020E0502060401010101" pitchFamily="34" charset="-79"/>
            </a:endParaRPr>
          </a:p>
          <a:p>
            <a:pPr algn="just" rtl="1"/>
            <a:r>
              <a:rPr lang="he-IL" sz="2000" b="1" dirty="0">
                <a:latin typeface="David" panose="020E0502060401010101" pitchFamily="34" charset="-79"/>
                <a:cs typeface="David" panose="020E0502060401010101" pitchFamily="34" charset="-79"/>
              </a:rPr>
              <a:t>"אך מיטה, או בגד, או כל דבר אחר מסוג זה, - כמתוארים</a:t>
            </a:r>
            <a:r>
              <a:rPr lang="en-US" sz="2000" b="1" dirty="0">
                <a:latin typeface="David" panose="020E0502060401010101" pitchFamily="34" charset="-79"/>
                <a:cs typeface="David" panose="020E0502060401010101" pitchFamily="34" charset="-79"/>
              </a:rPr>
              <a:t> </a:t>
            </a:r>
            <a:r>
              <a:rPr lang="he-IL" sz="2000" b="1" dirty="0">
                <a:latin typeface="David" panose="020E0502060401010101" pitchFamily="34" charset="-79"/>
                <a:cs typeface="David" panose="020E0502060401010101" pitchFamily="34" charset="-79"/>
              </a:rPr>
              <a:t> ע"י התיאורים האלה וככל שהם תוצר של מלאכה – אין בהם שום דחף טבעי לשינוי."</a:t>
            </a:r>
          </a:p>
          <a:p>
            <a:pPr algn="just" rtl="1"/>
            <a:endParaRPr lang="he-IL" sz="2000" b="1" dirty="0">
              <a:latin typeface="David" panose="020E0502060401010101" pitchFamily="34" charset="-79"/>
              <a:cs typeface="David" panose="020E0502060401010101" pitchFamily="34" charset="-79"/>
            </a:endParaRPr>
          </a:p>
          <a:p>
            <a:pPr algn="ctr" rtl="1"/>
            <a:r>
              <a:rPr lang="he-IL" sz="2000" b="1" i="1" dirty="0">
                <a:latin typeface="David" panose="020E0502060401010101" pitchFamily="34" charset="-79"/>
                <a:cs typeface="David" panose="020E0502060401010101" pitchFamily="34" charset="-79"/>
              </a:rPr>
              <a:t>פיזיקה, </a:t>
            </a:r>
            <a:r>
              <a:rPr lang="he-IL" sz="2000" b="1" dirty="0">
                <a:latin typeface="David" panose="020E0502060401010101" pitchFamily="34" charset="-79"/>
                <a:cs typeface="David" panose="020E0502060401010101" pitchFamily="34" charset="-79"/>
              </a:rPr>
              <a:t>ב, 1</a:t>
            </a:r>
            <a:endParaRPr lang="en-IL" sz="2000" b="1" i="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33000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89FE7A-D0E9-4B44-A761-06166EEC3B32}"/>
              </a:ext>
            </a:extLst>
          </p:cNvPr>
          <p:cNvSpPr txBox="1"/>
          <p:nvPr/>
        </p:nvSpPr>
        <p:spPr>
          <a:xfrm>
            <a:off x="1057353" y="1110458"/>
            <a:ext cx="4213781" cy="5509200"/>
          </a:xfrm>
          <a:prstGeom prst="rect">
            <a:avLst/>
          </a:prstGeom>
          <a:noFill/>
        </p:spPr>
        <p:txBody>
          <a:bodyPr wrap="square" rtlCol="0">
            <a:spAutoFit/>
          </a:bodyPr>
          <a:lstStyle/>
          <a:p>
            <a:pPr algn="r" rtl="1"/>
            <a:r>
              <a:rPr lang="he-IL" sz="2400" b="1" dirty="0">
                <a:latin typeface="David" panose="020E0502060401010101" pitchFamily="34" charset="-79"/>
                <a:cs typeface="David" panose="020E0502060401010101" pitchFamily="34" charset="-79"/>
              </a:rPr>
              <a:t>""מן ההכרח שההתחלה (</a:t>
            </a:r>
            <a:r>
              <a:rPr lang="en-US" sz="2400" b="1" i="1" dirty="0" err="1">
                <a:latin typeface="David" panose="020E0502060401010101" pitchFamily="34" charset="-79"/>
                <a:cs typeface="David" panose="020E0502060401010101" pitchFamily="34" charset="-79"/>
              </a:rPr>
              <a:t>archê</a:t>
            </a:r>
            <a:r>
              <a:rPr lang="he-IL" sz="2400" b="1" i="1"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תהיה או אחת או רבות.  </a:t>
            </a:r>
          </a:p>
          <a:p>
            <a:pPr algn="r" rtl="1"/>
            <a:endParaRPr lang="he-IL" sz="2400" b="1" dirty="0">
              <a:latin typeface="David" panose="020E0502060401010101" pitchFamily="34" charset="-79"/>
              <a:cs typeface="David" panose="020E0502060401010101" pitchFamily="34" charset="-79"/>
            </a:endParaRPr>
          </a:p>
          <a:p>
            <a:pPr algn="r" rtl="1"/>
            <a:r>
              <a:rPr lang="he-IL" sz="2400" b="1" dirty="0">
                <a:latin typeface="David" panose="020E0502060401010101" pitchFamily="34" charset="-79"/>
                <a:cs typeface="David" panose="020E0502060401010101" pitchFamily="34" charset="-79"/>
              </a:rPr>
              <a:t>ואם אחת, כי אז או לא בתנועה (כפי שאומרים </a:t>
            </a:r>
            <a:r>
              <a:rPr lang="he-IL" sz="2400" b="1" dirty="0" err="1">
                <a:latin typeface="David" panose="020E0502060401010101" pitchFamily="34" charset="-79"/>
                <a:cs typeface="David" panose="020E0502060401010101" pitchFamily="34" charset="-79"/>
              </a:rPr>
              <a:t>פרמנידס</a:t>
            </a:r>
            <a:r>
              <a:rPr lang="he-IL" sz="2400" b="1" dirty="0">
                <a:latin typeface="David" panose="020E0502060401010101" pitchFamily="34" charset="-79"/>
                <a:cs typeface="David" panose="020E0502060401010101" pitchFamily="34" charset="-79"/>
              </a:rPr>
              <a:t> </a:t>
            </a:r>
            <a:r>
              <a:rPr lang="he-IL" sz="2400" b="1" dirty="0" err="1">
                <a:latin typeface="David" panose="020E0502060401010101" pitchFamily="34" charset="-79"/>
                <a:cs typeface="David" panose="020E0502060401010101" pitchFamily="34" charset="-79"/>
              </a:rPr>
              <a:t>ומליסוס</a:t>
            </a:r>
            <a:r>
              <a:rPr lang="he-IL" sz="2400" b="1" dirty="0">
                <a:latin typeface="David" panose="020E0502060401010101" pitchFamily="34" charset="-79"/>
                <a:cs typeface="David" panose="020E0502060401010101" pitchFamily="34" charset="-79"/>
              </a:rPr>
              <a:t>) או נעה (כמו שאומרים חוקרי הטבע).</a:t>
            </a:r>
          </a:p>
          <a:p>
            <a:pPr algn="r" rtl="1"/>
            <a:endParaRPr lang="he-IL" sz="2400" b="1" dirty="0">
              <a:latin typeface="David" panose="020E0502060401010101" pitchFamily="34" charset="-79"/>
              <a:cs typeface="David" panose="020E0502060401010101" pitchFamily="34" charset="-79"/>
            </a:endParaRPr>
          </a:p>
          <a:p>
            <a:pPr algn="r" rtl="1"/>
            <a:r>
              <a:rPr lang="he-IL" sz="2400" b="1" dirty="0">
                <a:latin typeface="David" panose="020E0502060401010101" pitchFamily="34" charset="-79"/>
                <a:cs typeface="David" panose="020E0502060401010101" pitchFamily="34" charset="-79"/>
              </a:rPr>
              <a:t>ואם רבו, כי אז או במספר סופי, או במספר אין סופי.</a:t>
            </a:r>
          </a:p>
          <a:p>
            <a:pPr algn="r" rtl="1"/>
            <a:endParaRPr lang="he-IL" sz="2400" b="1" dirty="0">
              <a:latin typeface="David" panose="020E0502060401010101" pitchFamily="34" charset="-79"/>
              <a:cs typeface="David" panose="020E0502060401010101" pitchFamily="34" charset="-79"/>
            </a:endParaRPr>
          </a:p>
          <a:p>
            <a:pPr algn="r" rtl="1"/>
            <a:r>
              <a:rPr lang="he-IL" sz="2400" b="1" dirty="0">
                <a:latin typeface="David" panose="020E0502060401010101" pitchFamily="34" charset="-79"/>
                <a:cs typeface="David" panose="020E0502060401010101" pitchFamily="34" charset="-79"/>
              </a:rPr>
              <a:t>ואם סופי יותר מאחת, הרי [צריך שיהיו] שתיים, או שלושה, או ארבע, או מספר אחר</a:t>
            </a:r>
            <a:r>
              <a:rPr lang="en-US" sz="2400" b="1" dirty="0">
                <a:latin typeface="David" panose="020E0502060401010101" pitchFamily="34" charset="-79"/>
                <a:cs typeface="David" panose="020E0502060401010101" pitchFamily="34" charset="-79"/>
              </a:rPr>
              <a:t>.</a:t>
            </a:r>
            <a:r>
              <a:rPr lang="he-IL" sz="2400" b="1" dirty="0">
                <a:latin typeface="David" panose="020E0502060401010101" pitchFamily="34" charset="-79"/>
                <a:cs typeface="David" panose="020E0502060401010101" pitchFamily="34" charset="-79"/>
              </a:rPr>
              <a:t>"</a:t>
            </a:r>
          </a:p>
          <a:p>
            <a:pPr algn="r" rtl="1"/>
            <a:endParaRPr lang="he-IL" sz="2000" dirty="0"/>
          </a:p>
          <a:p>
            <a:pPr algn="r" rtl="1"/>
            <a:endParaRPr lang="en-IL" sz="2000" dirty="0"/>
          </a:p>
        </p:txBody>
      </p:sp>
      <p:pic>
        <p:nvPicPr>
          <p:cNvPr id="4" name="Picture 3">
            <a:extLst>
              <a:ext uri="{FF2B5EF4-FFF2-40B4-BE49-F238E27FC236}">
                <a16:creationId xmlns:a16="http://schemas.microsoft.com/office/drawing/2014/main" id="{FEDA681E-7788-447B-BE98-A80FD999DE63}"/>
              </a:ext>
            </a:extLst>
          </p:cNvPr>
          <p:cNvPicPr>
            <a:picLocks noChangeAspect="1"/>
          </p:cNvPicPr>
          <p:nvPr/>
        </p:nvPicPr>
        <p:blipFill>
          <a:blip r:embed="rId3"/>
          <a:stretch>
            <a:fillRect/>
          </a:stretch>
        </p:blipFill>
        <p:spPr>
          <a:xfrm>
            <a:off x="6683566" y="0"/>
            <a:ext cx="5508434" cy="6858000"/>
          </a:xfrm>
          <a:prstGeom prst="rect">
            <a:avLst/>
          </a:prstGeom>
        </p:spPr>
      </p:pic>
      <p:sp>
        <p:nvSpPr>
          <p:cNvPr id="5" name="TextBox 4">
            <a:extLst>
              <a:ext uri="{FF2B5EF4-FFF2-40B4-BE49-F238E27FC236}">
                <a16:creationId xmlns:a16="http://schemas.microsoft.com/office/drawing/2014/main" id="{6443534E-F6BC-40C3-8F40-F8E3AA61501F}"/>
              </a:ext>
            </a:extLst>
          </p:cNvPr>
          <p:cNvSpPr txBox="1"/>
          <p:nvPr/>
        </p:nvSpPr>
        <p:spPr>
          <a:xfrm>
            <a:off x="347201" y="238342"/>
            <a:ext cx="5634087" cy="369332"/>
          </a:xfrm>
          <a:prstGeom prst="rect">
            <a:avLst/>
          </a:prstGeom>
          <a:noFill/>
        </p:spPr>
        <p:txBody>
          <a:bodyPr wrap="square" rtlCol="0">
            <a:spAutoFit/>
          </a:bodyPr>
          <a:lstStyle/>
          <a:p>
            <a:pPr algn="ctr" rtl="1"/>
            <a:r>
              <a:rPr lang="he-IL" b="1" dirty="0"/>
              <a:t>"אם כמה ראשיות </a:t>
            </a:r>
            <a:r>
              <a:rPr lang="he-IL" b="1" dirty="0">
                <a:latin typeface="David" panose="020E0502060401010101" pitchFamily="34" charset="-79"/>
                <a:cs typeface="David" panose="020E0502060401010101" pitchFamily="34" charset="-79"/>
              </a:rPr>
              <a:t>(</a:t>
            </a:r>
            <a:r>
              <a:rPr lang="en-US" b="1" i="1" dirty="0" err="1">
                <a:latin typeface="David" panose="020E0502060401010101" pitchFamily="34" charset="-79"/>
                <a:cs typeface="David" panose="020E0502060401010101" pitchFamily="34" charset="-79"/>
              </a:rPr>
              <a:t>archê</a:t>
            </a:r>
            <a:r>
              <a:rPr lang="he-IL" b="1" i="1" dirty="0">
                <a:latin typeface="David" panose="020E0502060401010101" pitchFamily="34" charset="-79"/>
                <a:cs typeface="David" panose="020E0502060401010101" pitchFamily="34" charset="-79"/>
              </a:rPr>
              <a:t>) </a:t>
            </a:r>
            <a:r>
              <a:rPr lang="he-IL" b="1" dirty="0">
                <a:latin typeface="David" panose="020E0502060401010101" pitchFamily="34" charset="-79"/>
                <a:cs typeface="David" panose="020E0502060401010101" pitchFamily="34" charset="-79"/>
              </a:rPr>
              <a:t>ניתן לחוקר את הטבע?</a:t>
            </a:r>
            <a:endParaRPr lang="en-IL" b="1" dirty="0"/>
          </a:p>
        </p:txBody>
      </p:sp>
    </p:spTree>
    <p:extLst>
      <p:ext uri="{BB962C8B-B14F-4D97-AF65-F5344CB8AC3E}">
        <p14:creationId xmlns:p14="http://schemas.microsoft.com/office/powerpoint/2010/main" val="3899976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7A1E81-02DC-44E0-843E-9688004AEE9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1CF4C1E-44AC-48AB-AE88-93BC6E1C8861}"/>
              </a:ext>
            </a:extLst>
          </p:cNvPr>
          <p:cNvSpPr txBox="1"/>
          <p:nvPr/>
        </p:nvSpPr>
        <p:spPr>
          <a:xfrm>
            <a:off x="358219" y="1734759"/>
            <a:ext cx="4586140" cy="2308324"/>
          </a:xfrm>
          <a:prstGeom prst="rect">
            <a:avLst/>
          </a:prstGeom>
          <a:noFill/>
        </p:spPr>
        <p:txBody>
          <a:bodyPr wrap="square" rtlCol="0">
            <a:spAutoFit/>
          </a:bodyPr>
          <a:lstStyle/>
          <a:p>
            <a:pPr algn="just"/>
            <a:r>
              <a:rPr lang="en-US" sz="2400" b="1" dirty="0">
                <a:solidFill>
                  <a:schemeClr val="bg1"/>
                </a:solidFill>
                <a:latin typeface="Palatino Linotype" panose="02040502050505030304" pitchFamily="18" charset="0"/>
              </a:rPr>
              <a:t>“Now to consider whether Being is one and motionless </a:t>
            </a:r>
            <a:r>
              <a:rPr lang="el-GR" sz="2400" b="1" dirty="0">
                <a:solidFill>
                  <a:schemeClr val="bg1"/>
                </a:solidFill>
                <a:latin typeface="Palatino Linotype" panose="02040502050505030304" pitchFamily="18" charset="0"/>
              </a:rPr>
              <a:t>–</a:t>
            </a:r>
            <a:r>
              <a:rPr lang="en-US" sz="2400" b="1" dirty="0">
                <a:solidFill>
                  <a:schemeClr val="bg1"/>
                </a:solidFill>
                <a:latin typeface="Palatino Linotype" panose="02040502050505030304" pitchFamily="18" charset="0"/>
              </a:rPr>
              <a:t>this is </a:t>
            </a:r>
            <a:r>
              <a:rPr lang="en-US" sz="2400" b="1" i="1" dirty="0">
                <a:solidFill>
                  <a:schemeClr val="bg1"/>
                </a:solidFill>
                <a:latin typeface="Palatino Linotype" panose="02040502050505030304" pitchFamily="18" charset="0"/>
              </a:rPr>
              <a:t>not </a:t>
            </a:r>
            <a:r>
              <a:rPr lang="en-US" sz="2400" b="1" dirty="0">
                <a:solidFill>
                  <a:schemeClr val="bg1"/>
                </a:solidFill>
                <a:latin typeface="Palatino Linotype" panose="02040502050505030304" pitchFamily="18" charset="0"/>
              </a:rPr>
              <a:t>to examine nature….”</a:t>
            </a:r>
          </a:p>
          <a:p>
            <a:pPr algn="just"/>
            <a:endParaRPr lang="en-US" sz="2400" b="1" dirty="0">
              <a:solidFill>
                <a:schemeClr val="bg1"/>
              </a:solidFill>
              <a:latin typeface="Palatino Linotype" panose="02040502050505030304" pitchFamily="18" charset="0"/>
            </a:endParaRPr>
          </a:p>
          <a:p>
            <a:pPr algn="ctr"/>
            <a:r>
              <a:rPr lang="en-US" sz="2400" b="1" dirty="0">
                <a:solidFill>
                  <a:schemeClr val="bg1"/>
                </a:solidFill>
                <a:latin typeface="Palatino Linotype" panose="02040502050505030304" pitchFamily="18" charset="0"/>
              </a:rPr>
              <a:t>Aristotle, </a:t>
            </a:r>
            <a:r>
              <a:rPr lang="en-US" sz="2400" b="1" i="1" dirty="0">
                <a:solidFill>
                  <a:schemeClr val="bg1"/>
                </a:solidFill>
                <a:latin typeface="Palatino Linotype" panose="02040502050505030304" pitchFamily="18" charset="0"/>
              </a:rPr>
              <a:t>Physics, </a:t>
            </a:r>
            <a:r>
              <a:rPr lang="en-US" sz="2400" b="1" dirty="0">
                <a:solidFill>
                  <a:schemeClr val="bg1"/>
                </a:solidFill>
                <a:latin typeface="Palatino Linotype" panose="02040502050505030304" pitchFamily="18" charset="0"/>
              </a:rPr>
              <a:t>I, ii</a:t>
            </a:r>
            <a:endParaRPr lang="en-IL" sz="2400" b="1" dirty="0">
              <a:solidFill>
                <a:schemeClr val="bg1"/>
              </a:solidFill>
              <a:latin typeface="Palatino Linotype" panose="02040502050505030304" pitchFamily="18" charset="0"/>
            </a:endParaRPr>
          </a:p>
        </p:txBody>
      </p:sp>
      <p:pic>
        <p:nvPicPr>
          <p:cNvPr id="5" name="Graphic 4" descr="No sign">
            <a:extLst>
              <a:ext uri="{FF2B5EF4-FFF2-40B4-BE49-F238E27FC236}">
                <a16:creationId xmlns:a16="http://schemas.microsoft.com/office/drawing/2014/main" id="{EDBA5E93-CD87-4D81-9CD3-8FE21FC208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99522" y="638665"/>
            <a:ext cx="4500513" cy="4500513"/>
          </a:xfrm>
          <a:prstGeom prst="rect">
            <a:avLst/>
          </a:prstGeom>
        </p:spPr>
      </p:pic>
    </p:spTree>
    <p:extLst>
      <p:ext uri="{BB962C8B-B14F-4D97-AF65-F5344CB8AC3E}">
        <p14:creationId xmlns:p14="http://schemas.microsoft.com/office/powerpoint/2010/main" val="364692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920C4E-2A38-4372-AB5F-953FD4D52334}"/>
              </a:ext>
            </a:extLst>
          </p:cNvPr>
          <p:cNvPicPr>
            <a:picLocks noChangeAspect="1"/>
          </p:cNvPicPr>
          <p:nvPr/>
        </p:nvPicPr>
        <p:blipFill>
          <a:blip r:embed="rId2"/>
          <a:stretch>
            <a:fillRect/>
          </a:stretch>
        </p:blipFill>
        <p:spPr>
          <a:xfrm>
            <a:off x="5816338" y="0"/>
            <a:ext cx="6375662" cy="3429000"/>
          </a:xfrm>
          <a:prstGeom prst="rect">
            <a:avLst/>
          </a:prstGeom>
        </p:spPr>
      </p:pic>
      <p:pic>
        <p:nvPicPr>
          <p:cNvPr id="3" name="Picture 2">
            <a:extLst>
              <a:ext uri="{FF2B5EF4-FFF2-40B4-BE49-F238E27FC236}">
                <a16:creationId xmlns:a16="http://schemas.microsoft.com/office/drawing/2014/main" id="{6B4461D2-03C4-4FE8-B120-4CECA13FE1C2}"/>
              </a:ext>
            </a:extLst>
          </p:cNvPr>
          <p:cNvPicPr>
            <a:picLocks noChangeAspect="1"/>
          </p:cNvPicPr>
          <p:nvPr/>
        </p:nvPicPr>
        <p:blipFill>
          <a:blip r:embed="rId3"/>
          <a:stretch>
            <a:fillRect/>
          </a:stretch>
        </p:blipFill>
        <p:spPr>
          <a:xfrm>
            <a:off x="-3143" y="3429000"/>
            <a:ext cx="6096000" cy="3429000"/>
          </a:xfrm>
          <a:prstGeom prst="rect">
            <a:avLst/>
          </a:prstGeom>
        </p:spPr>
      </p:pic>
      <p:sp>
        <p:nvSpPr>
          <p:cNvPr id="4" name="TextBox 3">
            <a:extLst>
              <a:ext uri="{FF2B5EF4-FFF2-40B4-BE49-F238E27FC236}">
                <a16:creationId xmlns:a16="http://schemas.microsoft.com/office/drawing/2014/main" id="{726EF55D-14E6-4495-AD4E-3E949215A170}"/>
              </a:ext>
            </a:extLst>
          </p:cNvPr>
          <p:cNvSpPr txBox="1"/>
          <p:nvPr/>
        </p:nvSpPr>
        <p:spPr>
          <a:xfrm>
            <a:off x="285946" y="1002777"/>
            <a:ext cx="5241303" cy="1423447"/>
          </a:xfrm>
          <a:prstGeom prst="rect">
            <a:avLst/>
          </a:prstGeom>
          <a:noFill/>
        </p:spPr>
        <p:txBody>
          <a:bodyPr wrap="square" rtlCol="0">
            <a:spAutoFit/>
          </a:bodyPr>
          <a:lstStyle/>
          <a:p>
            <a:pPr algn="ctr"/>
            <a:r>
              <a:rPr lang="el-GR" sz="2800" b="1" dirty="0">
                <a:latin typeface="GFS Porson" panose="02000000000000000000" pitchFamily="50" charset="-95"/>
              </a:rPr>
              <a:t>Στέρησις</a:t>
            </a:r>
          </a:p>
          <a:p>
            <a:pPr algn="ctr"/>
            <a:r>
              <a:rPr lang="en-US" sz="2800" b="1" dirty="0" err="1"/>
              <a:t>Sterêsis</a:t>
            </a:r>
            <a:endParaRPr lang="en-US" sz="2800" b="1" dirty="0"/>
          </a:p>
          <a:p>
            <a:pPr algn="ctr"/>
            <a:r>
              <a:rPr lang="he-IL" sz="2800" b="1" dirty="0"/>
              <a:t>ההעדר (או "החֶסר")</a:t>
            </a:r>
            <a:endParaRPr lang="en-IL" sz="2800" b="1" dirty="0"/>
          </a:p>
        </p:txBody>
      </p:sp>
      <p:sp>
        <p:nvSpPr>
          <p:cNvPr id="5" name="TextBox 4">
            <a:extLst>
              <a:ext uri="{FF2B5EF4-FFF2-40B4-BE49-F238E27FC236}">
                <a16:creationId xmlns:a16="http://schemas.microsoft.com/office/drawing/2014/main" id="{19E04ECF-6D16-4029-9B8C-18B90C6E12A0}"/>
              </a:ext>
            </a:extLst>
          </p:cNvPr>
          <p:cNvSpPr txBox="1"/>
          <p:nvPr/>
        </p:nvSpPr>
        <p:spPr>
          <a:xfrm>
            <a:off x="6997830" y="4577892"/>
            <a:ext cx="4289196" cy="1200329"/>
          </a:xfrm>
          <a:prstGeom prst="rect">
            <a:avLst/>
          </a:prstGeom>
          <a:noFill/>
        </p:spPr>
        <p:txBody>
          <a:bodyPr wrap="square" rtlCol="0">
            <a:spAutoFit/>
          </a:bodyPr>
          <a:lstStyle/>
          <a:p>
            <a:pPr algn="ctr" rtl="1"/>
            <a:r>
              <a:rPr lang="he-IL" sz="2400" b="1" dirty="0">
                <a:latin typeface="David" panose="020E0502060401010101" pitchFamily="34" charset="-79"/>
                <a:cs typeface="David" panose="020E0502060401010101" pitchFamily="34" charset="-79"/>
              </a:rPr>
              <a:t>ביש טבעי, </a:t>
            </a:r>
            <a:r>
              <a:rPr lang="en-US" sz="2400" b="1" i="1" dirty="0" err="1">
                <a:latin typeface="David" panose="020E0502060401010101" pitchFamily="34" charset="-79"/>
                <a:cs typeface="David" panose="020E0502060401010101" pitchFamily="34" charset="-79"/>
              </a:rPr>
              <a:t>Sterêsis</a:t>
            </a:r>
            <a:r>
              <a:rPr lang="he-IL" sz="2400" b="1" i="1"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פירושו העדרו של משהו ששייך לאותו דבר עפ"י טבעו.</a:t>
            </a:r>
            <a:endParaRPr lang="en-IL"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151424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616E78-865E-446E-AB3F-98203B7E1597}"/>
              </a:ext>
            </a:extLst>
          </p:cNvPr>
          <p:cNvPicPr>
            <a:picLocks noChangeAspect="1"/>
          </p:cNvPicPr>
          <p:nvPr/>
        </p:nvPicPr>
        <p:blipFill>
          <a:blip r:embed="rId3"/>
          <a:stretch>
            <a:fillRect/>
          </a:stretch>
        </p:blipFill>
        <p:spPr>
          <a:xfrm>
            <a:off x="6553200" y="1688287"/>
            <a:ext cx="5049520" cy="4155984"/>
          </a:xfrm>
          <a:prstGeom prst="rect">
            <a:avLst/>
          </a:prstGeom>
        </p:spPr>
      </p:pic>
      <p:pic>
        <p:nvPicPr>
          <p:cNvPr id="3" name="Picture 2">
            <a:extLst>
              <a:ext uri="{FF2B5EF4-FFF2-40B4-BE49-F238E27FC236}">
                <a16:creationId xmlns:a16="http://schemas.microsoft.com/office/drawing/2014/main" id="{DDB14252-54ED-4DC2-B71B-783679E64AFB}"/>
              </a:ext>
            </a:extLst>
          </p:cNvPr>
          <p:cNvPicPr>
            <a:picLocks noChangeAspect="1"/>
          </p:cNvPicPr>
          <p:nvPr/>
        </p:nvPicPr>
        <p:blipFill>
          <a:blip r:embed="rId4"/>
          <a:stretch>
            <a:fillRect/>
          </a:stretch>
        </p:blipFill>
        <p:spPr>
          <a:xfrm>
            <a:off x="374367" y="1669821"/>
            <a:ext cx="5721632" cy="4192915"/>
          </a:xfrm>
          <a:prstGeom prst="rect">
            <a:avLst/>
          </a:prstGeom>
        </p:spPr>
      </p:pic>
      <p:pic>
        <p:nvPicPr>
          <p:cNvPr id="4" name="Picture 3">
            <a:extLst>
              <a:ext uri="{FF2B5EF4-FFF2-40B4-BE49-F238E27FC236}">
                <a16:creationId xmlns:a16="http://schemas.microsoft.com/office/drawing/2014/main" id="{9D848B6E-CB6B-4AAA-B1AC-179F542A4A08}"/>
              </a:ext>
            </a:extLst>
          </p:cNvPr>
          <p:cNvPicPr>
            <a:picLocks noChangeAspect="1"/>
          </p:cNvPicPr>
          <p:nvPr/>
        </p:nvPicPr>
        <p:blipFill>
          <a:blip r:embed="rId5"/>
          <a:stretch>
            <a:fillRect/>
          </a:stretch>
        </p:blipFill>
        <p:spPr>
          <a:xfrm>
            <a:off x="0" y="5881202"/>
            <a:ext cx="976797" cy="976797"/>
          </a:xfrm>
          <a:prstGeom prst="rect">
            <a:avLst/>
          </a:prstGeom>
        </p:spPr>
      </p:pic>
      <p:sp>
        <p:nvSpPr>
          <p:cNvPr id="5" name="TextBox 4">
            <a:extLst>
              <a:ext uri="{FF2B5EF4-FFF2-40B4-BE49-F238E27FC236}">
                <a16:creationId xmlns:a16="http://schemas.microsoft.com/office/drawing/2014/main" id="{9971C245-C10C-4434-8B33-A910AF73E05D}"/>
              </a:ext>
            </a:extLst>
          </p:cNvPr>
          <p:cNvSpPr txBox="1"/>
          <p:nvPr/>
        </p:nvSpPr>
        <p:spPr>
          <a:xfrm>
            <a:off x="1065991" y="96181"/>
            <a:ext cx="10060015" cy="1077218"/>
          </a:xfrm>
          <a:prstGeom prst="rect">
            <a:avLst/>
          </a:prstGeom>
          <a:noFill/>
        </p:spPr>
        <p:txBody>
          <a:bodyPr wrap="square" rtlCol="0">
            <a:spAutoFit/>
          </a:bodyPr>
          <a:lstStyle/>
          <a:p>
            <a:pPr algn="ctr"/>
            <a:r>
              <a:rPr lang="el-GR" sz="3200" b="1" dirty="0">
                <a:solidFill>
                  <a:schemeClr val="bg1"/>
                </a:solidFill>
                <a:latin typeface="GFS Porson" panose="02000000000000000000" pitchFamily="50" charset="-95"/>
              </a:rPr>
              <a:t>ὓλη</a:t>
            </a:r>
            <a:r>
              <a:rPr lang="en-US" sz="3200" b="1" dirty="0">
                <a:solidFill>
                  <a:schemeClr val="bg1"/>
                </a:solidFill>
                <a:latin typeface="GFS Porson" panose="02000000000000000000" pitchFamily="50" charset="-95"/>
              </a:rPr>
              <a:t> (</a:t>
            </a:r>
            <a:r>
              <a:rPr lang="en-US" sz="3200" b="1" i="1" dirty="0" err="1">
                <a:solidFill>
                  <a:schemeClr val="bg1"/>
                </a:solidFill>
                <a:latin typeface="Palatino Linotype" panose="02040502050505030304" pitchFamily="18" charset="0"/>
              </a:rPr>
              <a:t>Hylē</a:t>
            </a:r>
            <a:r>
              <a:rPr lang="en-US" sz="3200" b="1" dirty="0">
                <a:solidFill>
                  <a:schemeClr val="bg1"/>
                </a:solidFill>
                <a:latin typeface="Palatino Linotype" panose="02040502050505030304" pitchFamily="18" charset="0"/>
              </a:rPr>
              <a:t>)</a:t>
            </a:r>
            <a:r>
              <a:rPr lang="el-GR" sz="3200" b="1" dirty="0">
                <a:solidFill>
                  <a:schemeClr val="bg1"/>
                </a:solidFill>
                <a:latin typeface="GFS Porson" panose="02000000000000000000" pitchFamily="50" charset="-95"/>
              </a:rPr>
              <a:t> </a:t>
            </a:r>
            <a:endParaRPr lang="he-IL" sz="3200" b="1" dirty="0">
              <a:solidFill>
                <a:schemeClr val="bg1"/>
              </a:solidFill>
              <a:latin typeface="GFS Porson" panose="02000000000000000000" pitchFamily="50" charset="-95"/>
            </a:endParaRPr>
          </a:p>
          <a:p>
            <a:pPr algn="ctr"/>
            <a:r>
              <a:rPr lang="he-IL" sz="3200" b="1" dirty="0">
                <a:solidFill>
                  <a:schemeClr val="bg1"/>
                </a:solidFill>
              </a:rPr>
              <a:t>החומר – מהו בדיוק?</a:t>
            </a:r>
            <a:endParaRPr lang="en-IL" sz="3200" b="1" dirty="0">
              <a:solidFill>
                <a:schemeClr val="bg1"/>
              </a:solidFill>
            </a:endParaRPr>
          </a:p>
        </p:txBody>
      </p:sp>
    </p:spTree>
    <p:extLst>
      <p:ext uri="{BB962C8B-B14F-4D97-AF65-F5344CB8AC3E}">
        <p14:creationId xmlns:p14="http://schemas.microsoft.com/office/powerpoint/2010/main" val="2050532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C57B"/>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C59F3A-6674-4A19-8A7D-B8C1D9B3484D}"/>
              </a:ext>
            </a:extLst>
          </p:cNvPr>
          <p:cNvPicPr>
            <a:picLocks noChangeAspect="1"/>
          </p:cNvPicPr>
          <p:nvPr/>
        </p:nvPicPr>
        <p:blipFill>
          <a:blip r:embed="rId2"/>
          <a:stretch>
            <a:fillRect/>
          </a:stretch>
        </p:blipFill>
        <p:spPr>
          <a:xfrm>
            <a:off x="0" y="6289040"/>
            <a:ext cx="568960" cy="568960"/>
          </a:xfrm>
          <a:prstGeom prst="rect">
            <a:avLst/>
          </a:prstGeom>
        </p:spPr>
      </p:pic>
      <p:pic>
        <p:nvPicPr>
          <p:cNvPr id="9" name="Content Placeholder 8">
            <a:extLst>
              <a:ext uri="{FF2B5EF4-FFF2-40B4-BE49-F238E27FC236}">
                <a16:creationId xmlns:a16="http://schemas.microsoft.com/office/drawing/2014/main" id="{50DB401B-7ECA-4B47-8062-70CFB3823D3E}"/>
              </a:ext>
            </a:extLst>
          </p:cNvPr>
          <p:cNvPicPr>
            <a:picLocks noGrp="1" noChangeAspect="1"/>
          </p:cNvPicPr>
          <p:nvPr>
            <p:ph sz="half" idx="1"/>
          </p:nvPr>
        </p:nvPicPr>
        <p:blipFill>
          <a:blip r:embed="rId3"/>
          <a:stretch>
            <a:fillRect/>
          </a:stretch>
        </p:blipFill>
        <p:spPr>
          <a:xfrm>
            <a:off x="3070623" y="1480531"/>
            <a:ext cx="6350724" cy="5377469"/>
          </a:xfrm>
          <a:prstGeom prst="rect">
            <a:avLst/>
          </a:prstGeom>
          <a:solidFill>
            <a:srgbClr val="ECBD75"/>
          </a:solidFill>
        </p:spPr>
      </p:pic>
      <p:sp>
        <p:nvSpPr>
          <p:cNvPr id="8" name="Content Placeholder 7">
            <a:extLst>
              <a:ext uri="{FF2B5EF4-FFF2-40B4-BE49-F238E27FC236}">
                <a16:creationId xmlns:a16="http://schemas.microsoft.com/office/drawing/2014/main" id="{FA666B09-8F45-4543-91ED-7E3E788C1274}"/>
              </a:ext>
            </a:extLst>
          </p:cNvPr>
          <p:cNvSpPr>
            <a:spLocks noGrp="1"/>
          </p:cNvSpPr>
          <p:nvPr>
            <p:ph sz="half" idx="2"/>
          </p:nvPr>
        </p:nvSpPr>
        <p:spPr>
          <a:xfrm>
            <a:off x="760427" y="97130"/>
            <a:ext cx="10588293" cy="1637401"/>
          </a:xfrm>
        </p:spPr>
        <p:txBody>
          <a:bodyPr>
            <a:normAutofit fontScale="25000" lnSpcReduction="20000"/>
          </a:bodyPr>
          <a:lstStyle/>
          <a:p>
            <a:pPr marL="0" indent="0" algn="ctr" rtl="1">
              <a:lnSpc>
                <a:spcPct val="100000"/>
              </a:lnSpc>
              <a:spcBef>
                <a:spcPts val="0"/>
              </a:spcBef>
              <a:buNone/>
            </a:pPr>
            <a:r>
              <a:rPr lang="el-GR" sz="12800" b="1" dirty="0">
                <a:latin typeface="GFS Porson" panose="02000000000000000000" pitchFamily="50" charset="-95"/>
              </a:rPr>
              <a:t>Δύναμις</a:t>
            </a:r>
            <a:endParaRPr lang="he-IL" sz="12800" b="1" dirty="0">
              <a:latin typeface="GFS Porson" panose="02000000000000000000" pitchFamily="50" charset="-95"/>
            </a:endParaRPr>
          </a:p>
          <a:p>
            <a:pPr marL="0" indent="0" algn="ctr" rtl="1">
              <a:lnSpc>
                <a:spcPct val="100000"/>
              </a:lnSpc>
              <a:spcBef>
                <a:spcPts val="0"/>
              </a:spcBef>
              <a:buNone/>
            </a:pPr>
            <a:r>
              <a:rPr lang="el-GR" sz="11200" b="1" dirty="0">
                <a:latin typeface="GFS Porson" panose="02000000000000000000" pitchFamily="50" charset="-95"/>
              </a:rPr>
              <a:t> </a:t>
            </a:r>
            <a:r>
              <a:rPr lang="en-US" sz="11200" b="1" dirty="0">
                <a:latin typeface="Palatino Linotype" panose="02040502050505030304" pitchFamily="18" charset="0"/>
              </a:rPr>
              <a:t>(</a:t>
            </a:r>
            <a:r>
              <a:rPr lang="en-US" sz="11200" b="1" i="1" dirty="0" err="1">
                <a:latin typeface="Palatino Linotype" panose="02040502050505030304" pitchFamily="18" charset="0"/>
              </a:rPr>
              <a:t>Dynamis</a:t>
            </a:r>
            <a:r>
              <a:rPr lang="en-US" sz="11200" b="1" dirty="0">
                <a:latin typeface="Palatino Linotype" panose="02040502050505030304" pitchFamily="18" charset="0"/>
              </a:rPr>
              <a:t>)</a:t>
            </a:r>
            <a:endParaRPr lang="el-GR" sz="11200" b="1" dirty="0">
              <a:latin typeface="Palatino Linotype" panose="02040502050505030304" pitchFamily="18" charset="0"/>
            </a:endParaRPr>
          </a:p>
          <a:p>
            <a:pPr marL="0" indent="0" algn="ctr" rtl="1">
              <a:lnSpc>
                <a:spcPct val="100000"/>
              </a:lnSpc>
              <a:spcBef>
                <a:spcPts val="0"/>
              </a:spcBef>
              <a:buNone/>
            </a:pPr>
            <a:r>
              <a:rPr lang="he-IL" sz="8000" b="1" dirty="0">
                <a:latin typeface="Palatino Linotype" panose="02040502050505030304" pitchFamily="18" charset="0"/>
              </a:rPr>
              <a:t>אצל אריסטו: יכולת להתממש</a:t>
            </a:r>
          </a:p>
          <a:p>
            <a:pPr marL="0" indent="0" algn="ctr" rtl="1">
              <a:lnSpc>
                <a:spcPct val="100000"/>
              </a:lnSpc>
              <a:spcBef>
                <a:spcPts val="0"/>
              </a:spcBef>
              <a:buNone/>
            </a:pPr>
            <a:r>
              <a:rPr lang="he-IL" sz="8000" b="1" dirty="0">
                <a:latin typeface="Palatino Linotype" panose="02040502050505030304" pitchFamily="18" charset="0"/>
              </a:rPr>
              <a:t>אבל אז צריך תמיד לשאול: </a:t>
            </a:r>
            <a:r>
              <a:rPr lang="he-IL" sz="8000" b="1" i="1" dirty="0">
                <a:latin typeface="Palatino Linotype" panose="02040502050505030304" pitchFamily="18" charset="0"/>
              </a:rPr>
              <a:t>יכולת למימוש של מה</a:t>
            </a:r>
            <a:r>
              <a:rPr lang="he-IL" sz="8000" b="1" dirty="0">
                <a:latin typeface="Palatino Linotype" panose="02040502050505030304" pitchFamily="18" charset="0"/>
              </a:rPr>
              <a:t>?</a:t>
            </a:r>
          </a:p>
          <a:p>
            <a:pPr marL="0" indent="0" algn="ctr" rtl="1">
              <a:lnSpc>
                <a:spcPct val="100000"/>
              </a:lnSpc>
              <a:spcBef>
                <a:spcPts val="0"/>
              </a:spcBef>
              <a:buNone/>
            </a:pPr>
            <a:r>
              <a:rPr lang="he-IL" sz="7400" b="1" dirty="0">
                <a:latin typeface="Palatino Linotype" panose="02040502050505030304" pitchFamily="18" charset="0"/>
              </a:rPr>
              <a:t> </a:t>
            </a:r>
            <a:endParaRPr lang="en-US" sz="7400" b="1" dirty="0">
              <a:latin typeface="Palatino Linotype" panose="02040502050505030304" pitchFamily="18" charset="0"/>
            </a:endParaRPr>
          </a:p>
          <a:p>
            <a:pPr marL="0" indent="0" algn="ctr" rtl="1">
              <a:lnSpc>
                <a:spcPct val="100000"/>
              </a:lnSpc>
              <a:buNone/>
            </a:pPr>
            <a:endParaRPr lang="he-IL" sz="1600" b="1" dirty="0">
              <a:latin typeface="Palatino Linotype" panose="02040502050505030304" pitchFamily="18" charset="0"/>
            </a:endParaRPr>
          </a:p>
          <a:p>
            <a:pPr marL="0" indent="0" algn="ctr" rtl="1">
              <a:lnSpc>
                <a:spcPct val="100000"/>
              </a:lnSpc>
              <a:buNone/>
            </a:pPr>
            <a:endParaRPr lang="en-IL" sz="1600" b="1" dirty="0"/>
          </a:p>
        </p:txBody>
      </p:sp>
    </p:spTree>
    <p:extLst>
      <p:ext uri="{BB962C8B-B14F-4D97-AF65-F5344CB8AC3E}">
        <p14:creationId xmlns:p14="http://schemas.microsoft.com/office/powerpoint/2010/main" val="1142721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F9757"/>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EFF099-BDA4-49B7-980A-C6BA6CA8943B}"/>
              </a:ext>
            </a:extLst>
          </p:cNvPr>
          <p:cNvPicPr>
            <a:picLocks noChangeAspect="1"/>
          </p:cNvPicPr>
          <p:nvPr/>
        </p:nvPicPr>
        <p:blipFill>
          <a:blip r:embed="rId2"/>
          <a:stretch>
            <a:fillRect/>
          </a:stretch>
        </p:blipFill>
        <p:spPr>
          <a:xfrm>
            <a:off x="0" y="1"/>
            <a:ext cx="6934814" cy="6842760"/>
          </a:xfrm>
          <a:prstGeom prst="rect">
            <a:avLst/>
          </a:prstGeom>
        </p:spPr>
      </p:pic>
      <p:sp>
        <p:nvSpPr>
          <p:cNvPr id="6" name="TextBox 5">
            <a:extLst>
              <a:ext uri="{FF2B5EF4-FFF2-40B4-BE49-F238E27FC236}">
                <a16:creationId xmlns:a16="http://schemas.microsoft.com/office/drawing/2014/main" id="{395AC5CC-4FDE-4FA3-90AA-36D67CF2B581}"/>
              </a:ext>
            </a:extLst>
          </p:cNvPr>
          <p:cNvSpPr txBox="1"/>
          <p:nvPr/>
        </p:nvSpPr>
        <p:spPr>
          <a:xfrm>
            <a:off x="7107810" y="2674946"/>
            <a:ext cx="4732256" cy="1508105"/>
          </a:xfrm>
          <a:prstGeom prst="rect">
            <a:avLst/>
          </a:prstGeom>
          <a:noFill/>
        </p:spPr>
        <p:txBody>
          <a:bodyPr wrap="square" rtlCol="0">
            <a:spAutoFit/>
          </a:bodyPr>
          <a:lstStyle/>
          <a:p>
            <a:pPr algn="ctr" rtl="1"/>
            <a:r>
              <a:rPr lang="he-IL" sz="2800" b="1" dirty="0">
                <a:latin typeface="FrankRuehl" panose="020E0503060101010101" pitchFamily="34" charset="-79"/>
                <a:cs typeface="FrankRuehl" panose="020E0503060101010101" pitchFamily="34" charset="-79"/>
              </a:rPr>
              <a:t>"ועוד, בן אדם נולד מבן אדם, אבל לא מיטה ממיטה."</a:t>
            </a:r>
          </a:p>
          <a:p>
            <a:pPr algn="r" rtl="1"/>
            <a:endParaRPr lang="he-IL" dirty="0"/>
          </a:p>
          <a:p>
            <a:pPr algn="r" rtl="1"/>
            <a:endParaRPr lang="en-IL" dirty="0"/>
          </a:p>
        </p:txBody>
      </p:sp>
      <p:sp>
        <p:nvSpPr>
          <p:cNvPr id="7" name="TextBox 6">
            <a:extLst>
              <a:ext uri="{FF2B5EF4-FFF2-40B4-BE49-F238E27FC236}">
                <a16:creationId xmlns:a16="http://schemas.microsoft.com/office/drawing/2014/main" id="{0970713E-5E2E-4190-BD6B-5DE07CEF6D13}"/>
              </a:ext>
            </a:extLst>
          </p:cNvPr>
          <p:cNvSpPr txBox="1"/>
          <p:nvPr/>
        </p:nvSpPr>
        <p:spPr>
          <a:xfrm>
            <a:off x="546755" y="6504495"/>
            <a:ext cx="5637229" cy="369332"/>
          </a:xfrm>
          <a:prstGeom prst="rect">
            <a:avLst/>
          </a:prstGeom>
          <a:noFill/>
        </p:spPr>
        <p:txBody>
          <a:bodyPr wrap="square" rtlCol="0">
            <a:spAutoFit/>
          </a:bodyPr>
          <a:lstStyle/>
          <a:p>
            <a:pPr algn="ctr" rtl="1"/>
            <a:r>
              <a:rPr lang="he-IL" b="1" i="1" dirty="0">
                <a:solidFill>
                  <a:schemeClr val="bg1"/>
                </a:solidFill>
              </a:rPr>
              <a:t>המדונה </a:t>
            </a:r>
            <a:r>
              <a:rPr lang="he-IL" b="1" i="1" dirty="0" err="1">
                <a:solidFill>
                  <a:schemeClr val="bg1"/>
                </a:solidFill>
              </a:rPr>
              <a:t>הסיסטינית</a:t>
            </a:r>
            <a:r>
              <a:rPr lang="he-IL" b="1" i="1" dirty="0">
                <a:solidFill>
                  <a:schemeClr val="bg1"/>
                </a:solidFill>
              </a:rPr>
              <a:t>, </a:t>
            </a:r>
            <a:r>
              <a:rPr lang="he-IL" b="1" dirty="0">
                <a:solidFill>
                  <a:schemeClr val="bg1"/>
                </a:solidFill>
              </a:rPr>
              <a:t>מאת רפאל</a:t>
            </a:r>
            <a:endParaRPr lang="en-IL" b="1" i="1" dirty="0">
              <a:solidFill>
                <a:schemeClr val="bg1"/>
              </a:solidFill>
            </a:endParaRPr>
          </a:p>
        </p:txBody>
      </p:sp>
    </p:spTree>
    <p:extLst>
      <p:ext uri="{BB962C8B-B14F-4D97-AF65-F5344CB8AC3E}">
        <p14:creationId xmlns:p14="http://schemas.microsoft.com/office/powerpoint/2010/main" val="1385604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52070F-E501-43C4-AE8A-86D4BE528639}"/>
              </a:ext>
            </a:extLst>
          </p:cNvPr>
          <p:cNvPicPr>
            <a:picLocks noChangeAspect="1"/>
          </p:cNvPicPr>
          <p:nvPr/>
        </p:nvPicPr>
        <p:blipFill>
          <a:blip r:embed="rId2"/>
          <a:stretch>
            <a:fillRect/>
          </a:stretch>
        </p:blipFill>
        <p:spPr>
          <a:xfrm>
            <a:off x="0" y="0"/>
            <a:ext cx="5428496" cy="6858000"/>
          </a:xfrm>
          <a:prstGeom prst="rect">
            <a:avLst/>
          </a:prstGeom>
        </p:spPr>
      </p:pic>
      <p:sp>
        <p:nvSpPr>
          <p:cNvPr id="3" name="TextBox 2">
            <a:extLst>
              <a:ext uri="{FF2B5EF4-FFF2-40B4-BE49-F238E27FC236}">
                <a16:creationId xmlns:a16="http://schemas.microsoft.com/office/drawing/2014/main" id="{B48973FC-740D-44AB-94C8-007BABBB1B55}"/>
              </a:ext>
            </a:extLst>
          </p:cNvPr>
          <p:cNvSpPr txBox="1"/>
          <p:nvPr/>
        </p:nvSpPr>
        <p:spPr>
          <a:xfrm>
            <a:off x="6096000" y="1690062"/>
            <a:ext cx="5335571" cy="4093428"/>
          </a:xfrm>
          <a:prstGeom prst="rect">
            <a:avLst/>
          </a:prstGeom>
          <a:noFill/>
        </p:spPr>
        <p:txBody>
          <a:bodyPr wrap="square" rtlCol="0">
            <a:spAutoFit/>
          </a:bodyPr>
          <a:lstStyle/>
          <a:p>
            <a:pPr algn="just"/>
            <a:r>
              <a:rPr lang="en-US" sz="2000" b="1" dirty="0">
                <a:latin typeface="High Tower Text" panose="02040502050506030303" pitchFamily="18" charset="0"/>
              </a:rPr>
              <a:t>“Those who speak of forms….separate the natural things, which are less separable than the mathematical things.  This would be clear if one were to try and state the definitions of each of these [natural] things – both themselves and their properties.  For the ‘odd’ and ‘even’, and the ‘straight’ and the ‘curved’, and also ‘number’, ‘line’, and ‘figure’ are without motion.  But this is no longer so with flesh, bone, or human being.”  These are spoken of like a snub nose…”</a:t>
            </a:r>
          </a:p>
          <a:p>
            <a:pPr algn="just"/>
            <a:endParaRPr lang="en-US" sz="2000" b="1" dirty="0">
              <a:latin typeface="High Tower Text" panose="02040502050506030303" pitchFamily="18" charset="0"/>
            </a:endParaRPr>
          </a:p>
          <a:p>
            <a:pPr algn="ctr"/>
            <a:r>
              <a:rPr lang="en-US" sz="2000" b="1" i="1" dirty="0">
                <a:latin typeface="High Tower Text" panose="02040502050506030303" pitchFamily="18" charset="0"/>
              </a:rPr>
              <a:t>Aristotle</a:t>
            </a:r>
            <a:r>
              <a:rPr lang="en-US" sz="2000" i="1" dirty="0">
                <a:latin typeface="High Tower Text" panose="02040502050506030303" pitchFamily="18" charset="0"/>
              </a:rPr>
              <a:t>, </a:t>
            </a:r>
            <a:r>
              <a:rPr lang="en-US" sz="2000" b="1" dirty="0">
                <a:latin typeface="High Tower Text" panose="02040502050506030303" pitchFamily="18" charset="0"/>
              </a:rPr>
              <a:t>Physics, II, iii, 194a</a:t>
            </a:r>
            <a:endParaRPr lang="en-IL" sz="2000" b="1" i="1" dirty="0">
              <a:latin typeface="High Tower Text" panose="02040502050506030303" pitchFamily="18" charset="0"/>
            </a:endParaRPr>
          </a:p>
        </p:txBody>
      </p:sp>
    </p:spTree>
    <p:extLst>
      <p:ext uri="{BB962C8B-B14F-4D97-AF65-F5344CB8AC3E}">
        <p14:creationId xmlns:p14="http://schemas.microsoft.com/office/powerpoint/2010/main" val="1630613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46804" y="5872188"/>
            <a:ext cx="9498391" cy="576064"/>
          </a:xfrm>
        </p:spPr>
        <p:txBody>
          <a:bodyPr>
            <a:normAutofit fontScale="90000"/>
          </a:bodyPr>
          <a:lstStyle/>
          <a:p>
            <a:br>
              <a:rPr lang="he-IL" sz="3600" b="1" dirty="0"/>
            </a:br>
            <a:br>
              <a:rPr lang="he-IL" sz="3600" b="1" dirty="0"/>
            </a:br>
            <a:br>
              <a:rPr lang="he-IL" sz="3600" b="1" dirty="0"/>
            </a:br>
            <a:br>
              <a:rPr lang="he-IL" sz="3600" b="1" dirty="0"/>
            </a:br>
            <a:br>
              <a:rPr lang="he-IL" sz="3600" b="1" dirty="0"/>
            </a:br>
            <a:br>
              <a:rPr lang="en-US" sz="3600" b="1" dirty="0"/>
            </a:br>
            <a:r>
              <a:rPr lang="en-US" sz="3600" b="1" i="1" dirty="0">
                <a:latin typeface="Palatino Linotype" panose="02040502050505030304" pitchFamily="18" charset="0"/>
              </a:rPr>
              <a:t>Energeia</a:t>
            </a:r>
            <a:r>
              <a:rPr lang="he-IL" sz="3600" b="1" i="1" dirty="0">
                <a:latin typeface="Palatino Linotype" panose="02040502050505030304" pitchFamily="18" charset="0"/>
              </a:rPr>
              <a:t> </a:t>
            </a:r>
            <a:r>
              <a:rPr lang="en-US" sz="3600" b="1" dirty="0"/>
              <a:t>(</a:t>
            </a:r>
            <a:r>
              <a:rPr lang="el-GR" sz="3600" b="1" dirty="0">
                <a:latin typeface="GFS Porson" panose="02000500070000020004" pitchFamily="2" charset="-95"/>
              </a:rPr>
              <a:t>ἡ ἐνέργεια)</a:t>
            </a:r>
            <a:endParaRPr lang="en-US" sz="3600" b="1"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49" y="5674128"/>
            <a:ext cx="1152128" cy="1152127"/>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18</a:t>
            </a:fld>
            <a:endParaRPr lang="en-US" dirty="0"/>
          </a:p>
        </p:txBody>
      </p:sp>
      <p:sp>
        <p:nvSpPr>
          <p:cNvPr id="8" name="Rectangle 7"/>
          <p:cNvSpPr/>
          <p:nvPr/>
        </p:nvSpPr>
        <p:spPr>
          <a:xfrm>
            <a:off x="8202665" y="1696154"/>
            <a:ext cx="3440783" cy="3465692"/>
          </a:xfrm>
          <a:prstGeom prst="rect">
            <a:avLst/>
          </a:prstGeom>
        </p:spPr>
        <p:txBody>
          <a:bodyPr wrap="square">
            <a:spAutoFit/>
          </a:bodyPr>
          <a:lstStyle/>
          <a:p>
            <a:pPr algn="r" rtl="1"/>
            <a:r>
              <a:rPr lang="he-IL" sz="2400" dirty="0"/>
              <a:t>המילה </a:t>
            </a:r>
            <a:r>
              <a:rPr lang="en-US" sz="2400" dirty="0"/>
              <a:t> = </a:t>
            </a:r>
            <a:r>
              <a:rPr lang="el-GR" sz="2400" dirty="0">
                <a:latin typeface="GFS Porson" panose="02000500070000020004" pitchFamily="2" charset="-95"/>
              </a:rPr>
              <a:t>ἐργόν</a:t>
            </a:r>
            <a:r>
              <a:rPr lang="he-IL" sz="2400" dirty="0">
                <a:latin typeface="GFS Porson" panose="02000500070000020004" pitchFamily="2" charset="-95"/>
              </a:rPr>
              <a:t> </a:t>
            </a:r>
            <a:r>
              <a:rPr lang="he-IL" sz="2400" dirty="0"/>
              <a:t>עבודה, פעולה </a:t>
            </a:r>
          </a:p>
          <a:p>
            <a:pPr algn="ctr" rtl="1"/>
            <a:r>
              <a:rPr lang="he-IL" sz="2400" b="1" dirty="0"/>
              <a:t>+</a:t>
            </a:r>
            <a:endParaRPr lang="en-US" sz="2400" b="1" dirty="0"/>
          </a:p>
          <a:p>
            <a:pPr algn="r" rtl="1"/>
            <a:r>
              <a:rPr lang="he-IL" sz="2400" dirty="0"/>
              <a:t>– </a:t>
            </a:r>
            <a:r>
              <a:rPr lang="en-US" sz="2400" dirty="0" err="1"/>
              <a:t>En</a:t>
            </a:r>
            <a:r>
              <a:rPr lang="en-US" sz="2400" dirty="0"/>
              <a:t> </a:t>
            </a:r>
            <a:r>
              <a:rPr lang="he-IL" sz="2400" dirty="0"/>
              <a:t>– בתוך, ב..., להיות ב...</a:t>
            </a:r>
            <a:endParaRPr lang="el-GR" sz="2400" dirty="0"/>
          </a:p>
          <a:p>
            <a:pPr algn="r" rtl="1"/>
            <a:endParaRPr lang="he-IL" sz="2400" dirty="0"/>
          </a:p>
          <a:p>
            <a:pPr algn="r" rtl="1"/>
            <a:r>
              <a:rPr lang="el-GR" sz="2400" b="1" dirty="0">
                <a:latin typeface="GFS Porson" panose="02000500070000020004" pitchFamily="2" charset="-95"/>
              </a:rPr>
              <a:t>ἐνέργος</a:t>
            </a:r>
            <a:r>
              <a:rPr lang="he-IL" sz="2400" b="1" dirty="0">
                <a:latin typeface="GFS Porson" panose="02000500070000020004" pitchFamily="2" charset="-95"/>
              </a:rPr>
              <a:t> = </a:t>
            </a:r>
            <a:r>
              <a:rPr lang="he-IL" sz="2400" dirty="0">
                <a:latin typeface="GFS Porson" panose="02000500070000020004" pitchFamily="2" charset="-95"/>
              </a:rPr>
              <a:t>עסוק</a:t>
            </a:r>
            <a:endParaRPr lang="he-IL" sz="2400" dirty="0"/>
          </a:p>
          <a:p>
            <a:pPr algn="r" rtl="1">
              <a:lnSpc>
                <a:spcPct val="150000"/>
              </a:lnSpc>
            </a:pPr>
            <a:endParaRPr lang="en-US" dirty="0"/>
          </a:p>
          <a:p>
            <a:pPr algn="r" rtl="1">
              <a:lnSpc>
                <a:spcPct val="150000"/>
              </a:lnSpc>
            </a:pPr>
            <a:endParaRPr lang="en-US" dirty="0"/>
          </a:p>
        </p:txBody>
      </p:sp>
      <p:pic>
        <p:nvPicPr>
          <p:cNvPr id="4" name="Picture 3">
            <a:extLst>
              <a:ext uri="{FF2B5EF4-FFF2-40B4-BE49-F238E27FC236}">
                <a16:creationId xmlns:a16="http://schemas.microsoft.com/office/drawing/2014/main" id="{3EC89D97-34DE-4529-8BC0-B856CCA3460E}"/>
              </a:ext>
            </a:extLst>
          </p:cNvPr>
          <p:cNvPicPr>
            <a:picLocks noChangeAspect="1"/>
          </p:cNvPicPr>
          <p:nvPr/>
        </p:nvPicPr>
        <p:blipFill>
          <a:blip r:embed="rId5"/>
          <a:stretch>
            <a:fillRect/>
          </a:stretch>
        </p:blipFill>
        <p:spPr>
          <a:xfrm>
            <a:off x="1186577" y="172619"/>
            <a:ext cx="9608129" cy="493819"/>
          </a:xfrm>
          <a:prstGeom prst="rect">
            <a:avLst/>
          </a:prstGeom>
        </p:spPr>
      </p:pic>
      <p:pic>
        <p:nvPicPr>
          <p:cNvPr id="5" name="Picture 4">
            <a:extLst>
              <a:ext uri="{FF2B5EF4-FFF2-40B4-BE49-F238E27FC236}">
                <a16:creationId xmlns:a16="http://schemas.microsoft.com/office/drawing/2014/main" id="{2B9324B1-EB8B-470E-B59F-18AD07234D1A}"/>
              </a:ext>
            </a:extLst>
          </p:cNvPr>
          <p:cNvPicPr>
            <a:picLocks noChangeAspect="1"/>
          </p:cNvPicPr>
          <p:nvPr/>
        </p:nvPicPr>
        <p:blipFill>
          <a:blip r:embed="rId6"/>
          <a:stretch>
            <a:fillRect/>
          </a:stretch>
        </p:blipFill>
        <p:spPr>
          <a:xfrm>
            <a:off x="1025742" y="666438"/>
            <a:ext cx="7345260" cy="5130205"/>
          </a:xfrm>
          <a:prstGeom prst="rect">
            <a:avLst/>
          </a:prstGeom>
        </p:spPr>
      </p:pic>
    </p:spTree>
    <p:extLst>
      <p:ext uri="{BB962C8B-B14F-4D97-AF65-F5344CB8AC3E}">
        <p14:creationId xmlns:p14="http://schemas.microsoft.com/office/powerpoint/2010/main" val="28967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03D1E5-573E-4603-8695-B1738E332850}"/>
              </a:ext>
            </a:extLst>
          </p:cNvPr>
          <p:cNvSpPr>
            <a:spLocks noGrp="1"/>
          </p:cNvSpPr>
          <p:nvPr>
            <p:ph type="title"/>
          </p:nvPr>
        </p:nvSpPr>
        <p:spPr>
          <a:xfrm>
            <a:off x="1188577" y="0"/>
            <a:ext cx="10515600" cy="1325563"/>
          </a:xfrm>
        </p:spPr>
        <p:txBody>
          <a:bodyPr/>
          <a:lstStyle/>
          <a:p>
            <a:pPr algn="ctr" rtl="1"/>
            <a:r>
              <a:rPr lang="he-IL" dirty="0">
                <a:solidFill>
                  <a:schemeClr val="bg1"/>
                </a:solidFill>
                <a:latin typeface="David" panose="020E0502060401010101" pitchFamily="34" charset="-79"/>
                <a:cs typeface="David" panose="020E0502060401010101" pitchFamily="34" charset="-79"/>
              </a:rPr>
              <a:t>מהי, אם כן, הצורה?</a:t>
            </a:r>
            <a:endParaRPr lang="en-IL" dirty="0">
              <a:solidFill>
                <a:schemeClr val="bg1"/>
              </a:solidFill>
              <a:latin typeface="David" panose="020E0502060401010101" pitchFamily="34" charset="-79"/>
              <a:cs typeface="David" panose="020E0502060401010101" pitchFamily="34" charset="-79"/>
            </a:endParaRPr>
          </a:p>
        </p:txBody>
      </p:sp>
      <p:pic>
        <p:nvPicPr>
          <p:cNvPr id="8" name="Content Placeholder 7">
            <a:extLst>
              <a:ext uri="{FF2B5EF4-FFF2-40B4-BE49-F238E27FC236}">
                <a16:creationId xmlns:a16="http://schemas.microsoft.com/office/drawing/2014/main" id="{581C6E83-FD5B-4413-A4A2-1CA1A5F032DD}"/>
              </a:ext>
            </a:extLst>
          </p:cNvPr>
          <p:cNvPicPr>
            <a:picLocks noGrp="1" noChangeAspect="1"/>
          </p:cNvPicPr>
          <p:nvPr>
            <p:ph sz="half" idx="1"/>
          </p:nvPr>
        </p:nvPicPr>
        <p:blipFill>
          <a:blip r:embed="rId2"/>
          <a:stretch>
            <a:fillRect/>
          </a:stretch>
        </p:blipFill>
        <p:spPr>
          <a:xfrm>
            <a:off x="0" y="898768"/>
            <a:ext cx="6446377" cy="5413455"/>
          </a:xfrm>
          <a:prstGeom prst="rect">
            <a:avLst/>
          </a:prstGeom>
        </p:spPr>
      </p:pic>
      <p:pic>
        <p:nvPicPr>
          <p:cNvPr id="7" name="Content Placeholder 6">
            <a:extLst>
              <a:ext uri="{FF2B5EF4-FFF2-40B4-BE49-F238E27FC236}">
                <a16:creationId xmlns:a16="http://schemas.microsoft.com/office/drawing/2014/main" id="{085828E5-B320-4A38-A6FA-8ACB821A679B}"/>
              </a:ext>
            </a:extLst>
          </p:cNvPr>
          <p:cNvPicPr>
            <a:picLocks noGrp="1" noChangeAspect="1"/>
          </p:cNvPicPr>
          <p:nvPr>
            <p:ph sz="half" idx="2"/>
          </p:nvPr>
        </p:nvPicPr>
        <p:blipFill>
          <a:blip r:embed="rId3"/>
          <a:stretch>
            <a:fillRect/>
          </a:stretch>
        </p:blipFill>
        <p:spPr>
          <a:xfrm>
            <a:off x="7092071" y="950279"/>
            <a:ext cx="4833301" cy="5361944"/>
          </a:xfrm>
          <a:prstGeom prst="rect">
            <a:avLst/>
          </a:prstGeom>
        </p:spPr>
      </p:pic>
      <p:sp>
        <p:nvSpPr>
          <p:cNvPr id="10" name="TextBox 9">
            <a:extLst>
              <a:ext uri="{FF2B5EF4-FFF2-40B4-BE49-F238E27FC236}">
                <a16:creationId xmlns:a16="http://schemas.microsoft.com/office/drawing/2014/main" id="{285990E7-1A0F-4C0A-89BB-18B6EE7CD609}"/>
              </a:ext>
            </a:extLst>
          </p:cNvPr>
          <p:cNvSpPr txBox="1"/>
          <p:nvPr/>
        </p:nvSpPr>
        <p:spPr>
          <a:xfrm>
            <a:off x="7557520" y="6312223"/>
            <a:ext cx="3922332" cy="369332"/>
          </a:xfrm>
          <a:prstGeom prst="rect">
            <a:avLst/>
          </a:prstGeom>
          <a:noFill/>
        </p:spPr>
        <p:txBody>
          <a:bodyPr wrap="square" rtlCol="0">
            <a:spAutoFit/>
          </a:bodyPr>
          <a:lstStyle/>
          <a:p>
            <a:pPr algn="ctr" rtl="1"/>
            <a:r>
              <a:rPr lang="he-IL" b="1" dirty="0">
                <a:solidFill>
                  <a:schemeClr val="bg1"/>
                </a:solidFill>
              </a:rPr>
              <a:t>מהי צורת העין? פעולת הראייה</a:t>
            </a:r>
            <a:endParaRPr lang="en-IL" b="1" dirty="0">
              <a:solidFill>
                <a:schemeClr val="bg1"/>
              </a:solidFill>
            </a:endParaRPr>
          </a:p>
        </p:txBody>
      </p:sp>
      <p:sp>
        <p:nvSpPr>
          <p:cNvPr id="12" name="TextBox 11">
            <a:extLst>
              <a:ext uri="{FF2B5EF4-FFF2-40B4-BE49-F238E27FC236}">
                <a16:creationId xmlns:a16="http://schemas.microsoft.com/office/drawing/2014/main" id="{A3C5027A-67E6-4FCC-9EFA-666A8EFFEBEF}"/>
              </a:ext>
            </a:extLst>
          </p:cNvPr>
          <p:cNvSpPr txBox="1"/>
          <p:nvPr/>
        </p:nvSpPr>
        <p:spPr>
          <a:xfrm>
            <a:off x="632388" y="6315086"/>
            <a:ext cx="5181600" cy="369332"/>
          </a:xfrm>
          <a:prstGeom prst="rect">
            <a:avLst/>
          </a:prstGeom>
          <a:noFill/>
        </p:spPr>
        <p:txBody>
          <a:bodyPr wrap="square" rtlCol="0">
            <a:spAutoFit/>
          </a:bodyPr>
          <a:lstStyle/>
          <a:p>
            <a:pPr algn="ctr"/>
            <a:r>
              <a:rPr lang="he-IL" b="1" dirty="0">
                <a:solidFill>
                  <a:schemeClr val="bg1"/>
                </a:solidFill>
              </a:rPr>
              <a:t>מהי צורת הגרזן? פעולת החיתוך</a:t>
            </a:r>
            <a:endParaRPr lang="en-IL" b="1" dirty="0">
              <a:solidFill>
                <a:schemeClr val="bg1"/>
              </a:solidFill>
            </a:endParaRPr>
          </a:p>
        </p:txBody>
      </p:sp>
    </p:spTree>
    <p:extLst>
      <p:ext uri="{BB962C8B-B14F-4D97-AF65-F5344CB8AC3E}">
        <p14:creationId xmlns:p14="http://schemas.microsoft.com/office/powerpoint/2010/main" val="159748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46804" y="880408"/>
            <a:ext cx="9498391" cy="576064"/>
          </a:xfrm>
        </p:spPr>
        <p:txBody>
          <a:bodyPr>
            <a:normAutofit fontScale="90000"/>
          </a:bodyPr>
          <a:lstStyle/>
          <a:p>
            <a:pPr algn="ctr"/>
            <a:br>
              <a:rPr lang="he-IL" sz="3600" dirty="0"/>
            </a:br>
            <a:br>
              <a:rPr lang="he-IL" sz="3600" dirty="0"/>
            </a:br>
            <a:br>
              <a:rPr lang="he-IL" sz="3600" dirty="0"/>
            </a:br>
            <a:br>
              <a:rPr lang="he-IL" sz="3600" dirty="0"/>
            </a:br>
            <a:br>
              <a:rPr lang="he-IL" sz="3600" dirty="0"/>
            </a:br>
            <a:r>
              <a:rPr lang="en-US" sz="3600" b="1" i="1" dirty="0" err="1"/>
              <a:t>Energeia</a:t>
            </a:r>
            <a:r>
              <a:rPr lang="en-US" sz="3600" b="1" dirty="0"/>
              <a:t> (</a:t>
            </a:r>
            <a:r>
              <a:rPr lang="el-GR" sz="3600" b="1" dirty="0">
                <a:latin typeface="GFS Porson" panose="02000500070000020004" pitchFamily="2" charset="-95"/>
              </a:rPr>
              <a:t>ἐνέργεια) </a:t>
            </a:r>
            <a:r>
              <a:rPr lang="en-US" sz="3600" dirty="0"/>
              <a:t>&amp; </a:t>
            </a:r>
            <a:r>
              <a:rPr lang="en-US" sz="3600" b="1" i="1" dirty="0" err="1"/>
              <a:t>Dynamis</a:t>
            </a:r>
            <a:r>
              <a:rPr lang="el-GR" sz="3600" b="1" i="1" dirty="0"/>
              <a:t> </a:t>
            </a:r>
            <a:r>
              <a:rPr lang="el-GR" sz="3600" b="1" dirty="0"/>
              <a:t>(</a:t>
            </a:r>
            <a:r>
              <a:rPr lang="el-GR" sz="3600" b="1" dirty="0">
                <a:latin typeface="GFS Porson" panose="02000500070000020004" pitchFamily="2" charset="-95"/>
              </a:rPr>
              <a:t>δύναμις</a:t>
            </a:r>
            <a:r>
              <a:rPr lang="el-GR" sz="3600" dirty="0">
                <a:latin typeface="GFS Porson" panose="02000500070000020004" pitchFamily="2" charset="-95"/>
              </a:rPr>
              <a:t>)</a:t>
            </a:r>
            <a:endParaRPr lang="en-US" sz="36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49" y="5674128"/>
            <a:ext cx="1152128" cy="1152127"/>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20</a:t>
            </a:fld>
            <a:endParaRPr lang="en-US" dirty="0"/>
          </a:p>
        </p:txBody>
      </p:sp>
      <p:sp>
        <p:nvSpPr>
          <p:cNvPr id="3" name="Rectangle 2"/>
          <p:cNvSpPr/>
          <p:nvPr/>
        </p:nvSpPr>
        <p:spPr>
          <a:xfrm>
            <a:off x="1775520" y="1549689"/>
            <a:ext cx="8640960" cy="4247317"/>
          </a:xfrm>
          <a:prstGeom prst="rect">
            <a:avLst/>
          </a:prstGeom>
          <a:blipFill>
            <a:blip r:embed="rId3"/>
            <a:tile tx="0" ty="0" sx="100000" sy="100000" flip="none" algn="tl"/>
          </a:blipFill>
        </p:spPr>
        <p:txBody>
          <a:bodyPr wrap="square">
            <a:spAutoFit/>
          </a:bodyPr>
          <a:lstStyle/>
          <a:p>
            <a:pPr algn="just" rtl="1">
              <a:lnSpc>
                <a:spcPct val="150000"/>
              </a:lnSpc>
            </a:pPr>
            <a:r>
              <a:rPr lang="he-IL" sz="2000" dirty="0"/>
              <a:t>"</a:t>
            </a:r>
            <a:r>
              <a:rPr lang="he-IL" sz="2000" b="1" dirty="0"/>
              <a:t>היות-בפעולה</a:t>
            </a:r>
            <a:r>
              <a:rPr lang="he-IL" sz="2000" dirty="0"/>
              <a:t> (</a:t>
            </a:r>
            <a:r>
              <a:rPr lang="en-US" sz="2000" i="1" dirty="0" err="1"/>
              <a:t>energeia</a:t>
            </a:r>
            <a:r>
              <a:rPr lang="he-IL" sz="2000" dirty="0"/>
              <a:t>) הינו מה שהווה שלא באופן אותו אנו מכנים</a:t>
            </a:r>
            <a:r>
              <a:rPr lang="el-GR" sz="2000" dirty="0"/>
              <a:t> </a:t>
            </a:r>
            <a:r>
              <a:rPr lang="he-IL" sz="2000" dirty="0"/>
              <a:t>להיות "בכוח" (</a:t>
            </a:r>
            <a:r>
              <a:rPr lang="en-US" sz="2000" i="1" dirty="0"/>
              <a:t>en </a:t>
            </a:r>
            <a:r>
              <a:rPr lang="en-US" sz="2000" i="1" dirty="0" err="1"/>
              <a:t>dynamei</a:t>
            </a:r>
            <a:r>
              <a:rPr lang="he-IL" sz="2000" i="1" dirty="0"/>
              <a:t>). </a:t>
            </a:r>
            <a:r>
              <a:rPr lang="he-IL" sz="2000" dirty="0"/>
              <a:t>בכוח (</a:t>
            </a:r>
            <a:r>
              <a:rPr lang="en-US" sz="2000" i="1" dirty="0" err="1"/>
              <a:t>dynamis</a:t>
            </a:r>
            <a:r>
              <a:rPr lang="he-IL" sz="2000" dirty="0"/>
              <a:t>), למשל, נאמר על...האדם שיכול להתבונן גם כשאיננו מתבונן [כשהוא ישן למשל]... אופן הנוכחות האחרת של מה שהווה הוא "בפועל" (</a:t>
            </a:r>
            <a:r>
              <a:rPr lang="en-US" sz="2000" i="1" dirty="0" err="1"/>
              <a:t>energei</a:t>
            </a:r>
            <a:r>
              <a:rPr lang="en-US" sz="2000" i="1" dirty="0"/>
              <a:t> </a:t>
            </a:r>
            <a:r>
              <a:rPr lang="he-IL" sz="2000" i="1" dirty="0"/>
              <a:t>) </a:t>
            </a:r>
            <a:r>
              <a:rPr lang="he-IL" sz="2000" dirty="0"/>
              <a:t>וכוונתנו תתברר מהתבוננות ישירה בדוגמאות, ואין צורך לחפש הגדרה לכל דבר, כי אדם מסוגל לראות מיד באמצעות משל: הבונה בפועל מול מי שיכול לבנות אך איננו בונה כרגע, מי שער מול מי שישן, מי שרואה מול מי שעיניו עצומות אבל יש בו את כוח הראיה, מה שנוצר מהחומר מול החומר, מה שהושלם מול מה שבלתי מושלם.  "היות-בפעולה" (</a:t>
            </a:r>
            <a:r>
              <a:rPr lang="en-US" sz="2000" i="1" dirty="0" err="1"/>
              <a:t>energeia</a:t>
            </a:r>
            <a:r>
              <a:rPr lang="he-IL" sz="2000" i="1" dirty="0"/>
              <a:t>) </a:t>
            </a:r>
            <a:r>
              <a:rPr lang="he-IL" sz="2000" dirty="0"/>
              <a:t>הוא האחד, היות-בכוח (</a:t>
            </a:r>
            <a:r>
              <a:rPr lang="en-US" sz="2000" i="1" dirty="0" err="1"/>
              <a:t>dynamis</a:t>
            </a:r>
            <a:r>
              <a:rPr lang="he-IL" sz="2000" i="1" dirty="0"/>
              <a:t>) </a:t>
            </a:r>
            <a:r>
              <a:rPr lang="he-IL" sz="2000" dirty="0"/>
              <a:t>הוא השני.</a:t>
            </a:r>
          </a:p>
          <a:p>
            <a:pPr algn="ctr" rtl="1">
              <a:lnSpc>
                <a:spcPct val="150000"/>
              </a:lnSpc>
            </a:pPr>
            <a:r>
              <a:rPr lang="he-IL" sz="2000" b="1" dirty="0"/>
              <a:t>מתוך </a:t>
            </a:r>
            <a:r>
              <a:rPr lang="he-IL" sz="2000" b="1" i="1" dirty="0"/>
              <a:t>המטפיזיקה של אריסטו</a:t>
            </a:r>
            <a:r>
              <a:rPr lang="he-IL" sz="2000" b="1" dirty="0"/>
              <a:t>, ספר </a:t>
            </a:r>
            <a:r>
              <a:rPr lang="en-US" sz="2000" b="1" dirty="0"/>
              <a:t>VII</a:t>
            </a:r>
            <a:r>
              <a:rPr lang="he-IL" sz="2000" b="1" dirty="0"/>
              <a:t> (</a:t>
            </a:r>
            <a:r>
              <a:rPr lang="el-GR" sz="2000" b="1" dirty="0"/>
              <a:t>Θ</a:t>
            </a:r>
            <a:r>
              <a:rPr lang="he-IL" sz="2000" b="1" dirty="0"/>
              <a:t>), פרק 6	</a:t>
            </a:r>
            <a:endParaRPr lang="en-US" sz="2000" b="1" dirty="0"/>
          </a:p>
        </p:txBody>
      </p:sp>
      <p:pic>
        <p:nvPicPr>
          <p:cNvPr id="4" name="Picture 3">
            <a:extLst>
              <a:ext uri="{FF2B5EF4-FFF2-40B4-BE49-F238E27FC236}">
                <a16:creationId xmlns:a16="http://schemas.microsoft.com/office/drawing/2014/main" id="{965DAB18-F5E0-4F0C-A8D2-21EC6205A66F}"/>
              </a:ext>
            </a:extLst>
          </p:cNvPr>
          <p:cNvPicPr>
            <a:picLocks noChangeAspect="1"/>
          </p:cNvPicPr>
          <p:nvPr/>
        </p:nvPicPr>
        <p:blipFill>
          <a:blip r:embed="rId5"/>
          <a:stretch>
            <a:fillRect/>
          </a:stretch>
        </p:blipFill>
        <p:spPr>
          <a:xfrm>
            <a:off x="1291934" y="184890"/>
            <a:ext cx="9608129" cy="493819"/>
          </a:xfrm>
          <a:prstGeom prst="rect">
            <a:avLst/>
          </a:prstGeom>
        </p:spPr>
      </p:pic>
    </p:spTree>
    <p:extLst>
      <p:ext uri="{BB962C8B-B14F-4D97-AF65-F5344CB8AC3E}">
        <p14:creationId xmlns:p14="http://schemas.microsoft.com/office/powerpoint/2010/main" val="290017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63581" y="6311746"/>
            <a:ext cx="360040" cy="365125"/>
          </a:xfrm>
        </p:spPr>
        <p:txBody>
          <a:bodyPr/>
          <a:lstStyle/>
          <a:p>
            <a:fld id="{7DC1BBB0-96F0-4077-A278-0F3FB5C104D3}" type="slidenum">
              <a:rPr lang="en-US" smtClean="0">
                <a:solidFill>
                  <a:schemeClr val="tx2"/>
                </a:solidFill>
              </a:rPr>
              <a:t>21</a:t>
            </a:fld>
            <a:endParaRPr lang="en-US" dirty="0">
              <a:solidFill>
                <a:schemeClr val="tx2"/>
              </a:solidFill>
            </a:endParaRPr>
          </a:p>
        </p:txBody>
      </p:sp>
      <p:pic>
        <p:nvPicPr>
          <p:cNvPr id="4" name="Picture 3"/>
          <p:cNvPicPr>
            <a:picLocks noChangeAspect="1"/>
          </p:cNvPicPr>
          <p:nvPr/>
        </p:nvPicPr>
        <p:blipFill rotWithShape="1">
          <a:blip r:embed="rId2"/>
          <a:srcRect b="2982"/>
          <a:stretch/>
        </p:blipFill>
        <p:spPr>
          <a:xfrm>
            <a:off x="1588" y="12605"/>
            <a:ext cx="12188825" cy="6845395"/>
          </a:xfrm>
          <a:prstGeom prst="rect">
            <a:avLst/>
          </a:prstGeom>
        </p:spPr>
      </p:pic>
    </p:spTree>
    <p:extLst>
      <p:ext uri="{BB962C8B-B14F-4D97-AF65-F5344CB8AC3E}">
        <p14:creationId xmlns:p14="http://schemas.microsoft.com/office/powerpoint/2010/main" val="361415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AB3A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1214" y="549430"/>
            <a:ext cx="9495917" cy="575914"/>
          </a:xfrm>
        </p:spPr>
        <p:txBody>
          <a:bodyPr>
            <a:normAutofit fontScale="90000"/>
          </a:bodyPr>
          <a:lstStyle/>
          <a:p>
            <a:pPr algn="r" rtl="1"/>
            <a:br>
              <a:rPr lang="he-IL" sz="3599" dirty="0"/>
            </a:br>
            <a:br>
              <a:rPr lang="he-IL" sz="3599" dirty="0"/>
            </a:br>
            <a:br>
              <a:rPr lang="he-IL" sz="3599" dirty="0"/>
            </a:br>
            <a:br>
              <a:rPr lang="he-IL" sz="3599" dirty="0"/>
            </a:br>
            <a:br>
              <a:rPr lang="he-IL" sz="3599" dirty="0"/>
            </a:br>
            <a:endParaRPr lang="en-US" sz="3599" dirty="0"/>
          </a:p>
        </p:txBody>
      </p:sp>
      <p:sp>
        <p:nvSpPr>
          <p:cNvPr id="7" name="Slide Number Placeholder 6"/>
          <p:cNvSpPr>
            <a:spLocks noGrp="1"/>
          </p:cNvSpPr>
          <p:nvPr>
            <p:ph type="sldNum" sz="quarter" idx="12"/>
          </p:nvPr>
        </p:nvSpPr>
        <p:spPr>
          <a:xfrm>
            <a:off x="11674781" y="6159509"/>
            <a:ext cx="385181" cy="365030"/>
          </a:xfrm>
        </p:spPr>
        <p:txBody>
          <a:bodyPr/>
          <a:lstStyle/>
          <a:p>
            <a:pPr defTabSz="914126"/>
            <a:fld id="{7DC1BBB0-96F0-4077-A278-0F3FB5C104D3}" type="slidenum">
              <a:rPr lang="en-US">
                <a:solidFill>
                  <a:prstClr val="black">
                    <a:tint val="75000"/>
                  </a:prstClr>
                </a:solidFill>
                <a:latin typeface="Calibri" panose="020F0502020204030204"/>
              </a:rPr>
              <a:pPr defTabSz="914126"/>
              <a:t>22</a:t>
            </a:fld>
            <a:endParaRPr lang="en-US" dirty="0">
              <a:solidFill>
                <a:prstClr val="black">
                  <a:tint val="75000"/>
                </a:prstClr>
              </a:solidFill>
              <a:latin typeface="Calibri" panose="020F0502020204030204"/>
            </a:endParaRPr>
          </a:p>
        </p:txBody>
      </p:sp>
      <p:sp>
        <p:nvSpPr>
          <p:cNvPr id="8" name="Title 1"/>
          <p:cNvSpPr txBox="1">
            <a:spLocks/>
          </p:cNvSpPr>
          <p:nvPr/>
        </p:nvSpPr>
        <p:spPr>
          <a:xfrm>
            <a:off x="1348041" y="45504"/>
            <a:ext cx="9495917" cy="503925"/>
          </a:xfrm>
          <a:prstGeom prst="rect">
            <a:avLst/>
          </a:prstGeom>
        </p:spPr>
        <p:txBody>
          <a:bodyPr vert="horz" lIns="91416" tIns="45708" rIns="91416" bIns="45708" rtlCol="0" anchor="b">
            <a:noAutofit/>
          </a:bodyPr>
          <a:lstStyle>
            <a:lvl1pPr algn="l" defTabSz="914400" rtl="0" eaLnBrk="1" latinLnBrk="0" hangingPunct="1">
              <a:lnSpc>
                <a:spcPct val="90000"/>
              </a:lnSpc>
              <a:spcBef>
                <a:spcPct val="0"/>
              </a:spcBef>
              <a:buNone/>
              <a:defRPr sz="5400" kern="1200">
                <a:solidFill>
                  <a:schemeClr val="tx1">
                    <a:lumMod val="75000"/>
                  </a:schemeClr>
                </a:solidFill>
                <a:latin typeface="+mj-lt"/>
                <a:ea typeface="+mj-ea"/>
                <a:cs typeface="+mj-cs"/>
              </a:defRPr>
            </a:lvl1pPr>
          </a:lstStyle>
          <a:p>
            <a:pPr algn="ctr" defTabSz="914126" rtl="1"/>
            <a:br>
              <a:rPr lang="he-IL" sz="3599" b="1" dirty="0">
                <a:solidFill>
                  <a:prstClr val="black">
                    <a:lumMod val="75000"/>
                  </a:prstClr>
                </a:solidFill>
                <a:latin typeface="Calibri Light" panose="020F0302020204030204"/>
                <a:cs typeface="Times New Roman" panose="02020603050405020304" pitchFamily="18" charset="0"/>
              </a:rPr>
            </a:br>
            <a:br>
              <a:rPr lang="he-IL" sz="3599" b="1" dirty="0">
                <a:solidFill>
                  <a:prstClr val="black">
                    <a:lumMod val="75000"/>
                  </a:prstClr>
                </a:solidFill>
                <a:latin typeface="Calibri Light" panose="020F0302020204030204"/>
                <a:cs typeface="Times New Roman" panose="02020603050405020304" pitchFamily="18" charset="0"/>
              </a:rPr>
            </a:br>
            <a:br>
              <a:rPr lang="he-IL" sz="3599" b="1" dirty="0">
                <a:solidFill>
                  <a:prstClr val="black">
                    <a:lumMod val="75000"/>
                  </a:prstClr>
                </a:solidFill>
                <a:latin typeface="Calibri Light" panose="020F0302020204030204"/>
                <a:cs typeface="Times New Roman" panose="02020603050405020304" pitchFamily="18" charset="0"/>
              </a:rPr>
            </a:br>
            <a:br>
              <a:rPr lang="en-US" sz="3599" b="1" dirty="0">
                <a:solidFill>
                  <a:prstClr val="black">
                    <a:lumMod val="75000"/>
                  </a:prstClr>
                </a:solidFill>
                <a:latin typeface="Calibri Light" panose="020F0302020204030204"/>
              </a:rPr>
            </a:br>
            <a:r>
              <a:rPr lang="he-IL" sz="3599" b="1" dirty="0">
                <a:solidFill>
                  <a:prstClr val="black">
                    <a:lumMod val="75000"/>
                  </a:prstClr>
                </a:solidFill>
                <a:latin typeface="GFS Porson" panose="02000500070000020004" pitchFamily="2" charset="-95"/>
                <a:cs typeface="Times New Roman" panose="02020603050405020304" pitchFamily="18" charset="0"/>
              </a:rPr>
              <a:t> </a:t>
            </a:r>
            <a:endParaRPr lang="en-US" sz="3599" b="1" dirty="0">
              <a:solidFill>
                <a:prstClr val="black">
                  <a:lumMod val="75000"/>
                </a:prstClr>
              </a:solidFill>
              <a:latin typeface="GFS Porson" panose="02000500070000020004" pitchFamily="2" charset="-95"/>
              <a:cs typeface="Times New Roman" panose="02020603050405020304" pitchFamily="18" charset="0"/>
            </a:endParaRPr>
          </a:p>
          <a:p>
            <a:pPr algn="ctr" defTabSz="914126" rtl="1"/>
            <a:r>
              <a:rPr lang="he-IL" sz="3599" b="1" dirty="0">
                <a:solidFill>
                  <a:prstClr val="black">
                    <a:lumMod val="75000"/>
                  </a:prstClr>
                </a:solidFill>
                <a:latin typeface="GFS Porson" panose="02000500070000020004" pitchFamily="2" charset="-95"/>
                <a:cs typeface="Times New Roman" panose="02020603050405020304" pitchFamily="18" charset="0"/>
              </a:rPr>
              <a:t>(</a:t>
            </a:r>
            <a:r>
              <a:rPr lang="el-GR" sz="3599" b="1" dirty="0">
                <a:solidFill>
                  <a:prstClr val="black">
                    <a:lumMod val="75000"/>
                  </a:prstClr>
                </a:solidFill>
                <a:latin typeface="GFS Porson" panose="02000500070000020004" pitchFamily="2" charset="-95"/>
              </a:rPr>
              <a:t>Τέλος</a:t>
            </a:r>
            <a:r>
              <a:rPr lang="he-IL" sz="3599" b="1" dirty="0">
                <a:solidFill>
                  <a:prstClr val="black">
                    <a:lumMod val="75000"/>
                  </a:prstClr>
                </a:solidFill>
                <a:latin typeface="Calibri Light" panose="020F0302020204030204"/>
                <a:cs typeface="Times New Roman" panose="02020603050405020304" pitchFamily="18" charset="0"/>
              </a:rPr>
              <a:t>)</a:t>
            </a:r>
            <a:r>
              <a:rPr lang="he-IL" sz="3199" b="1" dirty="0">
                <a:solidFill>
                  <a:prstClr val="black">
                    <a:lumMod val="75000"/>
                  </a:prstClr>
                </a:solidFill>
                <a:latin typeface="Calibri Light" panose="020F0302020204030204"/>
                <a:cs typeface="Times New Roman" panose="02020603050405020304" pitchFamily="18" charset="0"/>
              </a:rPr>
              <a:t> </a:t>
            </a:r>
            <a:r>
              <a:rPr lang="en-US" sz="3199" b="1" dirty="0" err="1">
                <a:solidFill>
                  <a:prstClr val="black">
                    <a:lumMod val="75000"/>
                  </a:prstClr>
                </a:solidFill>
                <a:latin typeface="Palatino Linotype" panose="02040502050505030304" pitchFamily="18" charset="0"/>
              </a:rPr>
              <a:t>Telos</a:t>
            </a:r>
            <a:endParaRPr lang="he-IL" sz="3599" b="1" i="1" dirty="0">
              <a:solidFill>
                <a:prstClr val="black">
                  <a:lumMod val="75000"/>
                </a:prstClr>
              </a:solidFill>
              <a:latin typeface="Calibri Light" panose="020F0302020204030204"/>
              <a:cs typeface="Arial" panose="020B0604020202020204" pitchFamily="34" charset="0"/>
            </a:endParaRPr>
          </a:p>
        </p:txBody>
      </p:sp>
      <p:sp>
        <p:nvSpPr>
          <p:cNvPr id="4" name="Rectangle 3">
            <a:extLst>
              <a:ext uri="{FF2B5EF4-FFF2-40B4-BE49-F238E27FC236}">
                <a16:creationId xmlns:a16="http://schemas.microsoft.com/office/drawing/2014/main" id="{D5D0A345-82DE-48E4-BAD1-44D502605657}"/>
              </a:ext>
            </a:extLst>
          </p:cNvPr>
          <p:cNvSpPr/>
          <p:nvPr/>
        </p:nvSpPr>
        <p:spPr>
          <a:xfrm>
            <a:off x="1465488" y="527344"/>
            <a:ext cx="8809333" cy="2308324"/>
          </a:xfrm>
          <a:prstGeom prst="rect">
            <a:avLst/>
          </a:prstGeom>
        </p:spPr>
        <p:txBody>
          <a:bodyPr wrap="square">
            <a:spAutoFit/>
          </a:bodyPr>
          <a:lstStyle/>
          <a:p>
            <a:pPr algn="ctr" rtl="1"/>
            <a:r>
              <a:rPr lang="he-IL" sz="2400" b="1" dirty="0">
                <a:solidFill>
                  <a:prstClr val="black"/>
                </a:solidFill>
                <a:latin typeface="David" panose="020E0502060401010101" pitchFamily="34" charset="-79"/>
                <a:cs typeface="David" panose="020E0502060401010101" pitchFamily="34" charset="-79"/>
              </a:rPr>
              <a:t>למונח הזה שני מובנים:</a:t>
            </a:r>
          </a:p>
          <a:p>
            <a:pPr algn="ctr" rtl="1"/>
            <a:r>
              <a:rPr lang="he-IL" sz="2400" dirty="0">
                <a:solidFill>
                  <a:prstClr val="black"/>
                </a:solidFill>
                <a:latin typeface="David" panose="020E0502060401010101" pitchFamily="34" charset="-79"/>
                <a:cs typeface="David" panose="020E0502060401010101" pitchFamily="34" charset="-79"/>
              </a:rPr>
              <a:t>1. "סוף" במובן כרונולוגי: האירוע האחרון שמתרחש על ציר זמן כלשהו</a:t>
            </a:r>
            <a:endParaRPr lang="en-US" sz="2400" dirty="0">
              <a:solidFill>
                <a:prstClr val="black"/>
              </a:solidFill>
              <a:latin typeface="David" panose="020E0502060401010101" pitchFamily="34" charset="-79"/>
              <a:cs typeface="David" panose="020E0502060401010101" pitchFamily="34" charset="-79"/>
            </a:endParaRPr>
          </a:p>
          <a:p>
            <a:pPr algn="ctr" rtl="1"/>
            <a:endParaRPr lang="he-IL" sz="2400" dirty="0">
              <a:solidFill>
                <a:prstClr val="black"/>
              </a:solidFill>
              <a:latin typeface="David" panose="020E0502060401010101" pitchFamily="34" charset="-79"/>
              <a:cs typeface="David" panose="020E0502060401010101" pitchFamily="34" charset="-79"/>
            </a:endParaRPr>
          </a:p>
          <a:p>
            <a:pPr algn="ctr" rtl="1"/>
            <a:r>
              <a:rPr lang="he-IL" sz="2400" dirty="0">
                <a:solidFill>
                  <a:prstClr val="black"/>
                </a:solidFill>
                <a:latin typeface="David" panose="020E0502060401010101" pitchFamily="34" charset="-79"/>
                <a:cs typeface="David" panose="020E0502060401010101" pitchFamily="34" charset="-79"/>
              </a:rPr>
              <a:t>אבל לא זה המובן השולט של המילה אצל אריסטו...</a:t>
            </a:r>
          </a:p>
          <a:p>
            <a:pPr algn="ctr" rtl="1"/>
            <a:endParaRPr lang="he-IL" sz="2400" dirty="0">
              <a:solidFill>
                <a:prstClr val="black"/>
              </a:solidFill>
              <a:latin typeface="David" panose="020E0502060401010101" pitchFamily="34" charset="-79"/>
              <a:cs typeface="David" panose="020E0502060401010101" pitchFamily="34" charset="-79"/>
            </a:endParaRPr>
          </a:p>
          <a:p>
            <a:pPr algn="ctr" rtl="1"/>
            <a:r>
              <a:rPr lang="he-IL" sz="2400" dirty="0">
                <a:solidFill>
                  <a:prstClr val="black"/>
                </a:solidFill>
                <a:latin typeface="David" panose="020E0502060401010101" pitchFamily="34" charset="-79"/>
                <a:cs typeface="David" panose="020E0502060401010101" pitchFamily="34" charset="-79"/>
              </a:rPr>
              <a:t>2.  המובן השולט אינו "סוף" של משהו, כי אם </a:t>
            </a:r>
            <a:r>
              <a:rPr lang="he-IL" sz="2400" b="1" dirty="0">
                <a:solidFill>
                  <a:prstClr val="black"/>
                </a:solidFill>
                <a:latin typeface="David" panose="020E0502060401010101" pitchFamily="34" charset="-79"/>
                <a:cs typeface="David" panose="020E0502060401010101" pitchFamily="34" charset="-79"/>
              </a:rPr>
              <a:t>השלמתו</a:t>
            </a:r>
          </a:p>
        </p:txBody>
      </p:sp>
      <p:pic>
        <p:nvPicPr>
          <p:cNvPr id="5" name="Picture 4">
            <a:extLst>
              <a:ext uri="{FF2B5EF4-FFF2-40B4-BE49-F238E27FC236}">
                <a16:creationId xmlns:a16="http://schemas.microsoft.com/office/drawing/2014/main" id="{1F341F45-DBCE-47A7-B154-67E7A8A90B93}"/>
              </a:ext>
            </a:extLst>
          </p:cNvPr>
          <p:cNvPicPr>
            <a:picLocks noChangeAspect="1"/>
          </p:cNvPicPr>
          <p:nvPr/>
        </p:nvPicPr>
        <p:blipFill>
          <a:blip r:embed="rId3"/>
          <a:stretch>
            <a:fillRect/>
          </a:stretch>
        </p:blipFill>
        <p:spPr>
          <a:xfrm>
            <a:off x="5896913" y="2827896"/>
            <a:ext cx="6293500" cy="3750527"/>
          </a:xfrm>
          <a:prstGeom prst="rect">
            <a:avLst/>
          </a:prstGeom>
        </p:spPr>
      </p:pic>
      <p:sp>
        <p:nvSpPr>
          <p:cNvPr id="9" name="TextBox 8">
            <a:extLst>
              <a:ext uri="{FF2B5EF4-FFF2-40B4-BE49-F238E27FC236}">
                <a16:creationId xmlns:a16="http://schemas.microsoft.com/office/drawing/2014/main" id="{F66A3925-B134-453E-9020-D655C74F6792}"/>
              </a:ext>
            </a:extLst>
          </p:cNvPr>
          <p:cNvSpPr txBox="1"/>
          <p:nvPr/>
        </p:nvSpPr>
        <p:spPr>
          <a:xfrm>
            <a:off x="6124427" y="6565535"/>
            <a:ext cx="6035969" cy="338554"/>
          </a:xfrm>
          <a:prstGeom prst="rect">
            <a:avLst/>
          </a:prstGeom>
          <a:noFill/>
        </p:spPr>
        <p:txBody>
          <a:bodyPr wrap="square" rtlCol="0">
            <a:spAutoFit/>
          </a:bodyPr>
          <a:lstStyle/>
          <a:p>
            <a:pPr algn="ctr"/>
            <a:r>
              <a:rPr lang="he-IL" sz="1600" b="1" dirty="0">
                <a:solidFill>
                  <a:prstClr val="black"/>
                </a:solidFill>
                <a:latin typeface="David" panose="020E0502060401010101" pitchFamily="34" charset="-79"/>
                <a:cs typeface="David" panose="020E0502060401010101" pitchFamily="34" charset="-79"/>
              </a:rPr>
              <a:t>"מבכים את ישו המת", מאת </a:t>
            </a:r>
            <a:r>
              <a:rPr lang="he-IL" sz="1600" b="1" dirty="0" err="1">
                <a:solidFill>
                  <a:prstClr val="black"/>
                </a:solidFill>
                <a:latin typeface="David" panose="020E0502060401010101" pitchFamily="34" charset="-79"/>
                <a:cs typeface="David" panose="020E0502060401010101" pitchFamily="34" charset="-79"/>
              </a:rPr>
              <a:t>ניקולו</a:t>
            </a:r>
            <a:r>
              <a:rPr lang="he-IL" sz="1600" b="1" dirty="0">
                <a:solidFill>
                  <a:prstClr val="black"/>
                </a:solidFill>
                <a:latin typeface="David" panose="020E0502060401010101" pitchFamily="34" charset="-79"/>
                <a:cs typeface="David" panose="020E0502060401010101" pitchFamily="34" charset="-79"/>
              </a:rPr>
              <a:t> דל </a:t>
            </a:r>
            <a:r>
              <a:rPr lang="he-IL" sz="1600" b="1" dirty="0" err="1">
                <a:solidFill>
                  <a:prstClr val="black"/>
                </a:solidFill>
                <a:latin typeface="David" panose="020E0502060401010101" pitchFamily="34" charset="-79"/>
                <a:cs typeface="David" panose="020E0502060401010101" pitchFamily="34" charset="-79"/>
              </a:rPr>
              <a:t>ארקו</a:t>
            </a:r>
            <a:endParaRPr lang="x-none" sz="1600" b="1" dirty="0">
              <a:solidFill>
                <a:prstClr val="black"/>
              </a:solidFill>
              <a:latin typeface="David" panose="020E0502060401010101" pitchFamily="34" charset="-79"/>
              <a:cs typeface="David" panose="020E0502060401010101" pitchFamily="34" charset="-79"/>
            </a:endParaRPr>
          </a:p>
        </p:txBody>
      </p:sp>
      <p:pic>
        <p:nvPicPr>
          <p:cNvPr id="10" name="Picture 9">
            <a:extLst>
              <a:ext uri="{FF2B5EF4-FFF2-40B4-BE49-F238E27FC236}">
                <a16:creationId xmlns:a16="http://schemas.microsoft.com/office/drawing/2014/main" id="{D35378E2-3722-4BF8-A812-5661488B07E4}"/>
              </a:ext>
            </a:extLst>
          </p:cNvPr>
          <p:cNvPicPr>
            <a:picLocks noChangeAspect="1"/>
          </p:cNvPicPr>
          <p:nvPr/>
        </p:nvPicPr>
        <p:blipFill>
          <a:blip r:embed="rId4"/>
          <a:stretch>
            <a:fillRect/>
          </a:stretch>
        </p:blipFill>
        <p:spPr>
          <a:xfrm>
            <a:off x="1585" y="2827895"/>
            <a:ext cx="5895329" cy="3737640"/>
          </a:xfrm>
          <a:prstGeom prst="rect">
            <a:avLst/>
          </a:prstGeom>
        </p:spPr>
      </p:pic>
      <p:sp>
        <p:nvSpPr>
          <p:cNvPr id="12" name="TextBox 11">
            <a:extLst>
              <a:ext uri="{FF2B5EF4-FFF2-40B4-BE49-F238E27FC236}">
                <a16:creationId xmlns:a16="http://schemas.microsoft.com/office/drawing/2014/main" id="{CE0A06AC-A5AF-4727-8FBC-721C8BCFDE9E}"/>
              </a:ext>
            </a:extLst>
          </p:cNvPr>
          <p:cNvSpPr txBox="1"/>
          <p:nvPr/>
        </p:nvSpPr>
        <p:spPr>
          <a:xfrm>
            <a:off x="8106" y="6565535"/>
            <a:ext cx="5835289" cy="338554"/>
          </a:xfrm>
          <a:prstGeom prst="rect">
            <a:avLst/>
          </a:prstGeom>
          <a:noFill/>
        </p:spPr>
        <p:txBody>
          <a:bodyPr wrap="square" rtlCol="0">
            <a:spAutoFit/>
          </a:bodyPr>
          <a:lstStyle/>
          <a:p>
            <a:pPr algn="ctr" rtl="1"/>
            <a:r>
              <a:rPr lang="he-IL" sz="1600" b="1" dirty="0">
                <a:solidFill>
                  <a:prstClr val="black"/>
                </a:solidFill>
                <a:latin typeface="David" panose="020E0502060401010101" pitchFamily="34" charset="-79"/>
                <a:cs typeface="David" panose="020E0502060401010101" pitchFamily="34" charset="-79"/>
              </a:rPr>
              <a:t>"החושב", מאת אוגוסט רודן</a:t>
            </a:r>
            <a:endParaRPr lang="x-none" sz="1600" b="1" dirty="0">
              <a:solidFill>
                <a:prstClr val="black"/>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4707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ECE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0258" y="548680"/>
            <a:ext cx="9498391" cy="576064"/>
          </a:xfrm>
        </p:spPr>
        <p:txBody>
          <a:bodyPr>
            <a:normAutofit fontScale="90000"/>
          </a:bodyPr>
          <a:lstStyle/>
          <a:p>
            <a:pPr algn="r" rtl="1"/>
            <a:br>
              <a:rPr lang="he-IL" sz="3600" dirty="0"/>
            </a:br>
            <a:br>
              <a:rPr lang="he-IL" sz="3600" dirty="0"/>
            </a:br>
            <a:br>
              <a:rPr lang="he-IL" sz="3600" dirty="0"/>
            </a:br>
            <a:br>
              <a:rPr lang="he-IL" sz="3600" dirty="0"/>
            </a:br>
            <a:br>
              <a:rPr lang="he-IL" sz="3600" dirty="0"/>
            </a:br>
            <a:endParaRPr lang="en-US" sz="36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60220"/>
            <a:ext cx="690982" cy="690981"/>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23</a:t>
            </a:fld>
            <a:endParaRPr lang="en-US" dirty="0"/>
          </a:p>
        </p:txBody>
      </p:sp>
      <p:sp>
        <p:nvSpPr>
          <p:cNvPr id="8" name="Title 1"/>
          <p:cNvSpPr txBox="1">
            <a:spLocks/>
          </p:cNvSpPr>
          <p:nvPr/>
        </p:nvSpPr>
        <p:spPr>
          <a:xfrm>
            <a:off x="1483324" y="202452"/>
            <a:ext cx="9498391" cy="57606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75000"/>
                  </a:schemeClr>
                </a:solidFill>
                <a:latin typeface="+mj-lt"/>
                <a:ea typeface="+mj-ea"/>
                <a:cs typeface="+mj-cs"/>
              </a:defRPr>
            </a:lvl1pPr>
          </a:lstStyle>
          <a:p>
            <a:pPr algn="ctr" rtl="1"/>
            <a:br>
              <a:rPr lang="he-IL" sz="3600" dirty="0"/>
            </a:br>
            <a:br>
              <a:rPr lang="he-IL" sz="3600" dirty="0"/>
            </a:br>
            <a:br>
              <a:rPr lang="he-IL" sz="3600" dirty="0"/>
            </a:br>
            <a:br>
              <a:rPr lang="he-IL" sz="3600" dirty="0"/>
            </a:br>
            <a:br>
              <a:rPr lang="he-IL" sz="3600" dirty="0"/>
            </a:br>
            <a:br>
              <a:rPr lang="en-US" sz="3600" dirty="0"/>
            </a:br>
            <a:r>
              <a:rPr lang="he-IL" sz="3600" b="1" dirty="0">
                <a:latin typeface="David" panose="020E0502060401010101" pitchFamily="34" charset="-79"/>
                <a:cs typeface="David" panose="020E0502060401010101" pitchFamily="34" charset="-79"/>
              </a:rPr>
              <a:t>תורת הסיבות האריסטוטלית</a:t>
            </a:r>
            <a:endParaRPr lang="en-US" sz="3600" b="1" dirty="0">
              <a:latin typeface="David" panose="020E0502060401010101" pitchFamily="34" charset="-79"/>
              <a:cs typeface="David" panose="020E0502060401010101" pitchFamily="34" charset="-79"/>
            </a:endParaRPr>
          </a:p>
        </p:txBody>
      </p:sp>
      <p:sp>
        <p:nvSpPr>
          <p:cNvPr id="4" name="TextBox 3">
            <a:extLst>
              <a:ext uri="{FF2B5EF4-FFF2-40B4-BE49-F238E27FC236}">
                <a16:creationId xmlns:a16="http://schemas.microsoft.com/office/drawing/2014/main" id="{DE860017-217C-41F9-A1B0-FAC9BB920F14}"/>
              </a:ext>
            </a:extLst>
          </p:cNvPr>
          <p:cNvSpPr txBox="1"/>
          <p:nvPr/>
        </p:nvSpPr>
        <p:spPr>
          <a:xfrm>
            <a:off x="6626419" y="5720661"/>
            <a:ext cx="4998720" cy="646331"/>
          </a:xfrm>
          <a:prstGeom prst="rect">
            <a:avLst/>
          </a:prstGeom>
          <a:noFill/>
        </p:spPr>
        <p:txBody>
          <a:bodyPr wrap="square" rtlCol="0">
            <a:spAutoFit/>
          </a:bodyPr>
          <a:lstStyle/>
          <a:p>
            <a:pPr algn="ctr"/>
            <a:r>
              <a:rPr lang="he-IL" b="1" i="1" dirty="0">
                <a:latin typeface="David" panose="020E0502060401010101" pitchFamily="34" charset="-79"/>
                <a:cs typeface="David" panose="020E0502060401010101" pitchFamily="34" charset="-79"/>
              </a:rPr>
              <a:t>אריסטו, הפיזיקה, ספר ב, פרק 3</a:t>
            </a:r>
            <a:endParaRPr lang="en-US" dirty="0">
              <a:latin typeface="David" panose="020E0502060401010101" pitchFamily="34" charset="-79"/>
              <a:cs typeface="David" panose="020E0502060401010101" pitchFamily="34" charset="-79"/>
            </a:endParaRPr>
          </a:p>
          <a:p>
            <a:pPr algn="ctr"/>
            <a:endParaRPr lang="en-IL" dirty="0"/>
          </a:p>
        </p:txBody>
      </p:sp>
      <p:pic>
        <p:nvPicPr>
          <p:cNvPr id="5" name="Picture 4">
            <a:extLst>
              <a:ext uri="{FF2B5EF4-FFF2-40B4-BE49-F238E27FC236}">
                <a16:creationId xmlns:a16="http://schemas.microsoft.com/office/drawing/2014/main" id="{7B600DC6-FF5D-47CF-883D-25E7871C653C}"/>
              </a:ext>
            </a:extLst>
          </p:cNvPr>
          <p:cNvPicPr>
            <a:picLocks noChangeAspect="1"/>
          </p:cNvPicPr>
          <p:nvPr/>
        </p:nvPicPr>
        <p:blipFill>
          <a:blip r:embed="rId4"/>
          <a:stretch>
            <a:fillRect/>
          </a:stretch>
        </p:blipFill>
        <p:spPr>
          <a:xfrm>
            <a:off x="0" y="662860"/>
            <a:ext cx="5400708" cy="5497360"/>
          </a:xfrm>
          <a:prstGeom prst="rect">
            <a:avLst/>
          </a:prstGeom>
        </p:spPr>
      </p:pic>
      <p:graphicFrame>
        <p:nvGraphicFramePr>
          <p:cNvPr id="9" name="Table 8">
            <a:extLst>
              <a:ext uri="{FF2B5EF4-FFF2-40B4-BE49-F238E27FC236}">
                <a16:creationId xmlns:a16="http://schemas.microsoft.com/office/drawing/2014/main" id="{EAB468DF-417D-4DDB-987E-4D8ABBEFA6C3}"/>
              </a:ext>
            </a:extLst>
          </p:cNvPr>
          <p:cNvGraphicFramePr>
            <a:graphicFrameLocks noGrp="1"/>
          </p:cNvGraphicFramePr>
          <p:nvPr>
            <p:extLst>
              <p:ext uri="{D42A27DB-BD31-4B8C-83A1-F6EECF244321}">
                <p14:modId xmlns:p14="http://schemas.microsoft.com/office/powerpoint/2010/main" val="3383512612"/>
              </p:ext>
            </p:extLst>
          </p:nvPr>
        </p:nvGraphicFramePr>
        <p:xfrm>
          <a:off x="6059559" y="893433"/>
          <a:ext cx="6132441" cy="4805641"/>
        </p:xfrm>
        <a:graphic>
          <a:graphicData uri="http://schemas.openxmlformats.org/drawingml/2006/table">
            <a:tbl>
              <a:tblPr firstRow="1" bandRow="1">
                <a:tableStyleId>{21E4AEA4-8DFA-4A89-87EB-49C32662AFE0}</a:tableStyleId>
              </a:tblPr>
              <a:tblGrid>
                <a:gridCol w="2044147">
                  <a:extLst>
                    <a:ext uri="{9D8B030D-6E8A-4147-A177-3AD203B41FA5}">
                      <a16:colId xmlns:a16="http://schemas.microsoft.com/office/drawing/2014/main" val="4145271017"/>
                    </a:ext>
                  </a:extLst>
                </a:gridCol>
                <a:gridCol w="2044147">
                  <a:extLst>
                    <a:ext uri="{9D8B030D-6E8A-4147-A177-3AD203B41FA5}">
                      <a16:colId xmlns:a16="http://schemas.microsoft.com/office/drawing/2014/main" val="1612871479"/>
                    </a:ext>
                  </a:extLst>
                </a:gridCol>
                <a:gridCol w="2044147">
                  <a:extLst>
                    <a:ext uri="{9D8B030D-6E8A-4147-A177-3AD203B41FA5}">
                      <a16:colId xmlns:a16="http://schemas.microsoft.com/office/drawing/2014/main" val="3877103302"/>
                    </a:ext>
                  </a:extLst>
                </a:gridCol>
              </a:tblGrid>
              <a:tr h="10851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1" dirty="0">
                          <a:solidFill>
                            <a:schemeClr val="tx1"/>
                          </a:solidFill>
                        </a:rPr>
                        <a:t>Causa </a:t>
                      </a:r>
                      <a:r>
                        <a:rPr lang="en-US" sz="2000" b="1" i="1" dirty="0" err="1">
                          <a:solidFill>
                            <a:schemeClr val="tx1"/>
                          </a:solidFill>
                        </a:rPr>
                        <a:t>Materialis</a:t>
                      </a:r>
                      <a:endParaRPr lang="en-US" sz="2000" b="1" dirty="0">
                        <a:solidFill>
                          <a:schemeClr val="tx1"/>
                        </a:solidFill>
                      </a:endParaRPr>
                    </a:p>
                    <a:p>
                      <a:pPr algn="ctr"/>
                      <a:endParaRPr lang="en-IL" sz="2000" b="1" dirty="0"/>
                    </a:p>
                  </a:txBody>
                  <a:tcPr>
                    <a:solidFill>
                      <a:schemeClr val="accent2">
                        <a:lumMod val="40000"/>
                        <a:lumOff val="60000"/>
                      </a:schemeClr>
                    </a:solidFill>
                  </a:tcPr>
                </a:tc>
                <a:tc>
                  <a:txBody>
                    <a:bodyPr/>
                    <a:lstStyle/>
                    <a:p>
                      <a:pPr algn="ctr"/>
                      <a:r>
                        <a:rPr lang="he-IL" sz="2000" b="1" dirty="0">
                          <a:solidFill>
                            <a:schemeClr val="tx1"/>
                          </a:solidFill>
                          <a:latin typeface="David" panose="020E0502060401010101" pitchFamily="34" charset="-79"/>
                          <a:cs typeface="David" panose="020E0502060401010101" pitchFamily="34" charset="-79"/>
                        </a:rPr>
                        <a:t>הסיבה החומרית </a:t>
                      </a:r>
                    </a:p>
                    <a:p>
                      <a:pPr algn="ctr"/>
                      <a:endParaRPr lang="en-IL" sz="2000" b="1" dirty="0">
                        <a:solidFill>
                          <a:schemeClr val="tx1"/>
                        </a:solidFill>
                      </a:endParaRPr>
                    </a:p>
                  </a:txBody>
                  <a:tcPr>
                    <a:solidFill>
                      <a:schemeClr val="accent2">
                        <a:lumMod val="40000"/>
                        <a:lumOff val="60000"/>
                      </a:schemeClr>
                    </a:solidFill>
                  </a:tcPr>
                </a:tc>
                <a:tc>
                  <a:txBody>
                    <a:bodyPr/>
                    <a:lstStyle/>
                    <a:p>
                      <a:pPr algn="ctr"/>
                      <a:r>
                        <a:rPr lang="he-IL" sz="2000" dirty="0">
                          <a:solidFill>
                            <a:schemeClr val="tx1"/>
                          </a:solidFill>
                          <a:latin typeface="David" panose="020E0502060401010101" pitchFamily="34" charset="-79"/>
                          <a:cs typeface="David" panose="020E0502060401010101" pitchFamily="34" charset="-79"/>
                        </a:rPr>
                        <a:t>ה"מה שממנו" עשוי הדבר </a:t>
                      </a:r>
                      <a:endParaRPr lang="en-IL" sz="2000"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830854573"/>
                  </a:ext>
                </a:extLst>
              </a:tr>
              <a:tr h="1085145">
                <a:tc>
                  <a:txBody>
                    <a:bodyPr/>
                    <a:lstStyle/>
                    <a:p>
                      <a:pPr algn="ctr"/>
                      <a:r>
                        <a:rPr lang="en-US" sz="2000" b="1" i="1" dirty="0"/>
                        <a:t>Causa </a:t>
                      </a:r>
                      <a:r>
                        <a:rPr lang="en-US" sz="2000" b="1" i="1" dirty="0" err="1"/>
                        <a:t>Formalis</a:t>
                      </a:r>
                      <a:endParaRPr lang="en-IL" sz="2000" b="1" dirty="0"/>
                    </a:p>
                  </a:txBody>
                  <a:tcPr/>
                </a:tc>
                <a:tc>
                  <a:txBody>
                    <a:bodyPr/>
                    <a:lstStyle/>
                    <a:p>
                      <a:pPr algn="ctr"/>
                      <a:r>
                        <a:rPr lang="he-IL" sz="2000" b="1" i="0" dirty="0">
                          <a:latin typeface="David" panose="020E0502060401010101" pitchFamily="34" charset="-79"/>
                          <a:cs typeface="David" panose="020E0502060401010101" pitchFamily="34" charset="-79"/>
                        </a:rPr>
                        <a:t>הסיבה הצורנית</a:t>
                      </a:r>
                      <a:endParaRPr lang="en-IL" sz="2000" b="1" i="0" dirty="0"/>
                    </a:p>
                  </a:txBody>
                  <a:tcPr/>
                </a:tc>
                <a:tc>
                  <a:txBody>
                    <a:bodyPr/>
                    <a:lstStyle/>
                    <a:p>
                      <a:pPr algn="ctr" rtl="1"/>
                      <a:r>
                        <a:rPr lang="he-IL" sz="2000" b="1" dirty="0">
                          <a:latin typeface="David" panose="020E0502060401010101" pitchFamily="34" charset="-79"/>
                          <a:cs typeface="David" panose="020E0502060401010101" pitchFamily="34" charset="-79"/>
                        </a:rPr>
                        <a:t>ה"מה זה להיות" דבר </a:t>
                      </a:r>
                      <a:r>
                        <a:rPr lang="he-IL" sz="2000" b="1" i="0" dirty="0">
                          <a:latin typeface="David" panose="020E0502060401010101" pitchFamily="34" charset="-79"/>
                          <a:cs typeface="David" panose="020E0502060401010101" pitchFamily="34" charset="-79"/>
                        </a:rPr>
                        <a:t>כזה</a:t>
                      </a:r>
                      <a:endParaRPr lang="en-IL" sz="2000" b="1" i="0" dirty="0"/>
                    </a:p>
                  </a:txBody>
                  <a:tcPr/>
                </a:tc>
                <a:extLst>
                  <a:ext uri="{0D108BD9-81ED-4DB2-BD59-A6C34878D82A}">
                    <a16:rowId xmlns:a16="http://schemas.microsoft.com/office/drawing/2014/main" val="341680590"/>
                  </a:ext>
                </a:extLst>
              </a:tr>
              <a:tr h="1550206">
                <a:tc>
                  <a:txBody>
                    <a:bodyPr/>
                    <a:lstStyle/>
                    <a:p>
                      <a:pPr algn="ctr"/>
                      <a:r>
                        <a:rPr lang="en-US" sz="2000" b="1" i="1" dirty="0"/>
                        <a:t>Causa </a:t>
                      </a:r>
                      <a:r>
                        <a:rPr lang="en-US" sz="2000" b="1" i="1" dirty="0" err="1"/>
                        <a:t>Efficiens</a:t>
                      </a:r>
                      <a:endParaRPr lang="en-IL" sz="2000" b="1" dirty="0"/>
                    </a:p>
                  </a:txBody>
                  <a:tcPr/>
                </a:tc>
                <a:tc>
                  <a:txBody>
                    <a:bodyPr/>
                    <a:lstStyle/>
                    <a:p>
                      <a:pPr algn="ctr"/>
                      <a:r>
                        <a:rPr lang="he-IL" sz="2000" b="1" dirty="0">
                          <a:latin typeface="David" panose="020E0502060401010101" pitchFamily="34" charset="-79"/>
                          <a:cs typeface="David" panose="020E0502060401010101" pitchFamily="34" charset="-79"/>
                        </a:rPr>
                        <a:t>הסיבה הגורמת</a:t>
                      </a:r>
                    </a:p>
                    <a:p>
                      <a:pPr algn="ctr"/>
                      <a:r>
                        <a:rPr lang="he-IL" sz="2000" b="1" dirty="0">
                          <a:latin typeface="David" panose="020E0502060401010101" pitchFamily="34" charset="-79"/>
                          <a:cs typeface="David" panose="020E0502060401010101" pitchFamily="34" charset="-79"/>
                        </a:rPr>
                        <a:t>(לדוגמא: האב לבן, הנגר לכיסא, המחוקק לחוק)</a:t>
                      </a:r>
                      <a:endParaRPr lang="en-IL" sz="2000" b="1" dirty="0">
                        <a:latin typeface="David" panose="020E0502060401010101" pitchFamily="34" charset="-79"/>
                        <a:cs typeface="David" panose="020E0502060401010101" pitchFamily="34" charset="-79"/>
                      </a:endParaRPr>
                    </a:p>
                  </a:txBody>
                  <a:tcPr/>
                </a:tc>
                <a:tc>
                  <a:txBody>
                    <a:bodyPr/>
                    <a:lstStyle/>
                    <a:p>
                      <a:pPr algn="ctr" rtl="1"/>
                      <a:r>
                        <a:rPr lang="he-IL" sz="2000" b="1" i="0" dirty="0">
                          <a:latin typeface="David" panose="020E0502060401010101" pitchFamily="34" charset="-79"/>
                          <a:cs typeface="David" panose="020E0502060401010101" pitchFamily="34" charset="-79"/>
                        </a:rPr>
                        <a:t>הגורם האחרון שהחל את השינוי ממנוחה לתנועה או ההיפך</a:t>
                      </a:r>
                      <a:endParaRPr lang="en-IL" sz="2000" b="1" i="0" dirty="0"/>
                    </a:p>
                  </a:txBody>
                  <a:tcPr/>
                </a:tc>
                <a:extLst>
                  <a:ext uri="{0D108BD9-81ED-4DB2-BD59-A6C34878D82A}">
                    <a16:rowId xmlns:a16="http://schemas.microsoft.com/office/drawing/2014/main" val="3730328946"/>
                  </a:ext>
                </a:extLst>
              </a:tr>
              <a:tr h="1085145">
                <a:tc>
                  <a:txBody>
                    <a:bodyPr/>
                    <a:lstStyle/>
                    <a:p>
                      <a:pPr algn="ctr"/>
                      <a:r>
                        <a:rPr lang="en-US" sz="2000" b="1" i="1" dirty="0"/>
                        <a:t>Causa </a:t>
                      </a:r>
                      <a:r>
                        <a:rPr lang="en-US" sz="2000" b="1" i="1" dirty="0" err="1"/>
                        <a:t>Finalis</a:t>
                      </a:r>
                      <a:endParaRPr lang="en-IL" sz="2000" b="1" dirty="0"/>
                    </a:p>
                  </a:txBody>
                  <a:tcPr/>
                </a:tc>
                <a:tc>
                  <a:txBody>
                    <a:bodyPr/>
                    <a:lstStyle/>
                    <a:p>
                      <a:pPr algn="ctr"/>
                      <a:r>
                        <a:rPr lang="he-IL" sz="2000" b="1" dirty="0">
                          <a:latin typeface="David" panose="020E0502060401010101" pitchFamily="34" charset="-79"/>
                          <a:cs typeface="David" panose="020E0502060401010101" pitchFamily="34" charset="-79"/>
                        </a:rPr>
                        <a:t>הסיבה התכלית</a:t>
                      </a:r>
                      <a:endParaRPr lang="en-IL" sz="2000" b="1" dirty="0"/>
                    </a:p>
                  </a:txBody>
                  <a:tcPr/>
                </a:tc>
                <a:tc>
                  <a:txBody>
                    <a:bodyPr/>
                    <a:lstStyle/>
                    <a:p>
                      <a:pPr algn="ctr" rtl="1"/>
                      <a:r>
                        <a:rPr lang="he-IL" sz="2000" b="1" dirty="0">
                          <a:latin typeface="David" panose="020E0502060401010101" pitchFamily="34" charset="-79"/>
                          <a:cs typeface="David" panose="020E0502060401010101" pitchFamily="34" charset="-79"/>
                        </a:rPr>
                        <a:t>ה"לשם מה" שלמענו התרחש כל התהליך</a:t>
                      </a:r>
                      <a:endParaRPr lang="en-IL" sz="2000" b="1" dirty="0"/>
                    </a:p>
                  </a:txBody>
                  <a:tcPr/>
                </a:tc>
                <a:extLst>
                  <a:ext uri="{0D108BD9-81ED-4DB2-BD59-A6C34878D82A}">
                    <a16:rowId xmlns:a16="http://schemas.microsoft.com/office/drawing/2014/main" val="1543543565"/>
                  </a:ext>
                </a:extLst>
              </a:tr>
            </a:tbl>
          </a:graphicData>
        </a:graphic>
      </p:graphicFrame>
    </p:spTree>
    <p:extLst>
      <p:ext uri="{BB962C8B-B14F-4D97-AF65-F5344CB8AC3E}">
        <p14:creationId xmlns:p14="http://schemas.microsoft.com/office/powerpoint/2010/main" val="421368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7059</TotalTime>
  <Words>1438</Words>
  <Application>Microsoft Office PowerPoint</Application>
  <PresentationFormat>Widescreen</PresentationFormat>
  <Paragraphs>145</Paragraphs>
  <Slides>23</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23</vt:i4>
      </vt:variant>
    </vt:vector>
  </HeadingPairs>
  <TitlesOfParts>
    <vt:vector size="35" baseType="lpstr">
      <vt:lpstr>Arial</vt:lpstr>
      <vt:lpstr>Calibri</vt:lpstr>
      <vt:lpstr>Calibri Light</vt:lpstr>
      <vt:lpstr>David</vt:lpstr>
      <vt:lpstr>FrankRuehl</vt:lpstr>
      <vt:lpstr>GFS Porson</vt:lpstr>
      <vt:lpstr>High Tower Text</vt:lpstr>
      <vt:lpstr>Palatino Linotype</vt:lpstr>
      <vt:lpstr>Perpetua</vt:lpstr>
      <vt:lpstr>Times New Roman</vt:lpstr>
      <vt:lpstr>Office Theme</vt:lpstr>
      <vt:lpstr>1_Office Theme</vt:lpstr>
      <vt:lpstr>PowerPoint Presentation</vt:lpstr>
      <vt:lpstr>ΑΡΙΣΤΟΤΕΛΗΣ </vt:lpstr>
      <vt:lpstr>ΑΡΙΣΤΟΤΕΛΗΣ </vt:lpstr>
      <vt:lpstr>PowerPoint Presentation</vt:lpstr>
      <vt:lpstr>PowerPoint Presentation</vt:lpstr>
      <vt:lpstr>PowerPoint Presentation</vt:lpstr>
      <vt:lpstr>PowerPoint Presentation</vt:lpstr>
      <vt:lpstr>ΑΡΙΣΤΟΤΕΛΗΣ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Energeia (ἡ ἐνέργεια)</vt:lpstr>
      <vt:lpstr>מהי, אם כן, הצורה?</vt:lpstr>
      <vt:lpstr>     Energeia (ἐνέργεια) &amp; Dynamis (δύναμις)</vt:lpstr>
      <vt:lpstr>PowerPoint Presentation</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239</cp:revision>
  <dcterms:created xsi:type="dcterms:W3CDTF">2020-03-16T20:46:23Z</dcterms:created>
  <dcterms:modified xsi:type="dcterms:W3CDTF">2022-05-24T06:28:16Z</dcterms:modified>
</cp:coreProperties>
</file>