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Lst>
  <p:notesMasterIdLst>
    <p:notesMasterId r:id="rId15"/>
  </p:notesMasterIdLst>
  <p:sldIdLst>
    <p:sldId id="259" r:id="rId2"/>
    <p:sldId id="344" r:id="rId3"/>
    <p:sldId id="359" r:id="rId4"/>
    <p:sldId id="341" r:id="rId5"/>
    <p:sldId id="330" r:id="rId6"/>
    <p:sldId id="352" r:id="rId7"/>
    <p:sldId id="353" r:id="rId8"/>
    <p:sldId id="347" r:id="rId9"/>
    <p:sldId id="354" r:id="rId10"/>
    <p:sldId id="355" r:id="rId11"/>
    <p:sldId id="356" r:id="rId12"/>
    <p:sldId id="357" r:id="rId13"/>
    <p:sldId id="358" r:id="rId14"/>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y German" initials="AG" lastIdx="1" clrIdx="0">
    <p:extLst>
      <p:ext uri="{19B8F6BF-5375-455C-9EA6-DF929625EA0E}">
        <p15:presenceInfo xmlns:p15="http://schemas.microsoft.com/office/powerpoint/2012/main" userId="05ae5c36d565a09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664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7F276B-D756-4400-843A-4750C1B8EC4C}" type="datetimeFigureOut">
              <a:rPr lang="x-none" smtClean="0"/>
              <a:t>11/16/2021</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66AAB4-F6CE-43C3-B8E2-F4209171FCC9}" type="slidenum">
              <a:rPr lang="x-none" smtClean="0"/>
              <a:t>‹#›</a:t>
            </a:fld>
            <a:endParaRPr lang="x-none"/>
          </a:p>
        </p:txBody>
      </p:sp>
    </p:spTree>
    <p:extLst>
      <p:ext uri="{BB962C8B-B14F-4D97-AF65-F5344CB8AC3E}">
        <p14:creationId xmlns:p14="http://schemas.microsoft.com/office/powerpoint/2010/main" val="1456689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66AAB4-F6CE-43C3-B8E2-F4209171FCC9}" type="slidenum">
              <a:rPr lang="x-none" smtClean="0"/>
              <a:t>5</a:t>
            </a:fld>
            <a:endParaRPr lang="x-none"/>
          </a:p>
        </p:txBody>
      </p:sp>
    </p:spTree>
    <p:extLst>
      <p:ext uri="{BB962C8B-B14F-4D97-AF65-F5344CB8AC3E}">
        <p14:creationId xmlns:p14="http://schemas.microsoft.com/office/powerpoint/2010/main" val="2489560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29A9E2-D8BF-45FD-8A6D-C91299852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 xmlns:a16="http://schemas.microsoft.com/office/drawing/2014/main" id="{7DC11CBB-9938-4F59-96FC-34F5D87FB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 xmlns:a16="http://schemas.microsoft.com/office/drawing/2014/main" id="{B7201CB2-EBC4-4DE6-8BE7-9B23019DF5BB}"/>
              </a:ext>
            </a:extLst>
          </p:cNvPr>
          <p:cNvSpPr>
            <a:spLocks noGrp="1"/>
          </p:cNvSpPr>
          <p:nvPr>
            <p:ph type="dt" sz="half" idx="10"/>
          </p:nvPr>
        </p:nvSpPr>
        <p:spPr/>
        <p:txBody>
          <a:bodyPr/>
          <a:lstStyle/>
          <a:p>
            <a:fld id="{F82CE9E8-7562-4D0A-9B4B-955B156BD39A}" type="datetimeFigureOut">
              <a:rPr lang="x-none" smtClean="0"/>
              <a:t>11/16/2021</a:t>
            </a:fld>
            <a:endParaRPr lang="x-none"/>
          </a:p>
        </p:txBody>
      </p:sp>
      <p:sp>
        <p:nvSpPr>
          <p:cNvPr id="5" name="Footer Placeholder 4">
            <a:extLst>
              <a:ext uri="{FF2B5EF4-FFF2-40B4-BE49-F238E27FC236}">
                <a16:creationId xmlns="" xmlns:a16="http://schemas.microsoft.com/office/drawing/2014/main" id="{4506C053-F5C9-4365-8A34-F4B3D8B4559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CEEA90CA-B63F-4A19-8242-63FB25B72795}"/>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84295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09255D-A716-44A4-9E71-69C8A6570E8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9E45C051-ACE9-4061-9F17-D2009CFE6AC0}"/>
              </a:ext>
            </a:extLst>
          </p:cNvPr>
          <p:cNvSpPr>
            <a:spLocks noGrp="1"/>
          </p:cNvSpPr>
          <p:nvPr>
            <p:ph type="dt" sz="half" idx="10"/>
          </p:nvPr>
        </p:nvSpPr>
        <p:spPr/>
        <p:txBody>
          <a:bodyPr/>
          <a:lstStyle/>
          <a:p>
            <a:fld id="{F82CE9E8-7562-4D0A-9B4B-955B156BD39A}" type="datetimeFigureOut">
              <a:rPr lang="x-none" smtClean="0"/>
              <a:t>11/16/2021</a:t>
            </a:fld>
            <a:endParaRPr lang="x-none"/>
          </a:p>
        </p:txBody>
      </p:sp>
      <p:sp>
        <p:nvSpPr>
          <p:cNvPr id="5" name="Footer Placeholder 4">
            <a:extLst>
              <a:ext uri="{FF2B5EF4-FFF2-40B4-BE49-F238E27FC236}">
                <a16:creationId xmlns="" xmlns:a16="http://schemas.microsoft.com/office/drawing/2014/main" id="{A600B1ED-EC5C-44DF-A870-5B38220D391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D6897BD9-8644-4538-BB76-9FAAC220D8DC}"/>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12121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8A07D3-0219-4FBF-9A9F-34BDF9704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76853E01-3CAD-4DBB-8823-DE891A5688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55A88E72-B718-4DB1-AB91-329B9F8BE32E}"/>
              </a:ext>
            </a:extLst>
          </p:cNvPr>
          <p:cNvSpPr>
            <a:spLocks noGrp="1"/>
          </p:cNvSpPr>
          <p:nvPr>
            <p:ph type="dt" sz="half" idx="10"/>
          </p:nvPr>
        </p:nvSpPr>
        <p:spPr/>
        <p:txBody>
          <a:bodyPr/>
          <a:lstStyle/>
          <a:p>
            <a:fld id="{F82CE9E8-7562-4D0A-9B4B-955B156BD39A}" type="datetimeFigureOut">
              <a:rPr lang="x-none" smtClean="0"/>
              <a:t>11/16/2021</a:t>
            </a:fld>
            <a:endParaRPr lang="x-none"/>
          </a:p>
        </p:txBody>
      </p:sp>
      <p:sp>
        <p:nvSpPr>
          <p:cNvPr id="5" name="Footer Placeholder 4">
            <a:extLst>
              <a:ext uri="{FF2B5EF4-FFF2-40B4-BE49-F238E27FC236}">
                <a16:creationId xmlns="" xmlns:a16="http://schemas.microsoft.com/office/drawing/2014/main" id="{0781434E-08DE-4C9A-AC11-A2EC68E19B4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75AF23E6-4B20-4BE8-9B11-8CC7BCC9B9E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21405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4D8AEC-A9E6-4A98-8833-49571417B77F}"/>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3DCA29CC-4495-49A5-A0C5-D6F5C51C58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 xmlns:a16="http://schemas.microsoft.com/office/drawing/2014/main"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 xmlns:a16="http://schemas.microsoft.com/office/drawing/2014/main" id="{6129D89F-8645-4116-9A01-727E38A5F6B3}"/>
              </a:ext>
            </a:extLst>
          </p:cNvPr>
          <p:cNvSpPr>
            <a:spLocks noGrp="1"/>
          </p:cNvSpPr>
          <p:nvPr>
            <p:ph type="dt" sz="half" idx="10"/>
          </p:nvPr>
        </p:nvSpPr>
        <p:spPr/>
        <p:txBody>
          <a:bodyPr/>
          <a:lstStyle/>
          <a:p>
            <a:fld id="{F82CE9E8-7562-4D0A-9B4B-955B156BD39A}" type="datetimeFigureOut">
              <a:rPr lang="x-none" smtClean="0"/>
              <a:t>11/16/2021</a:t>
            </a:fld>
            <a:endParaRPr lang="x-none"/>
          </a:p>
        </p:txBody>
      </p:sp>
      <p:sp>
        <p:nvSpPr>
          <p:cNvPr id="6" name="Footer Placeholder 5">
            <a:extLst>
              <a:ext uri="{FF2B5EF4-FFF2-40B4-BE49-F238E27FC236}">
                <a16:creationId xmlns="" xmlns:a16="http://schemas.microsoft.com/office/drawing/2014/main" id="{5A0AAFE5-5299-45CC-AF40-FD370E452DC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A02B07C7-3684-421E-9F36-F0B2E50BFE27}"/>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4943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04FF28-652F-4412-B10C-F4596F4F5FF0}"/>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CE35C246-2833-476D-842F-BA8A2176B7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799C36EE-BFE3-4EE2-9AC7-3D935E2D5A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 xmlns:a16="http://schemas.microsoft.com/office/drawing/2014/main"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 xmlns:a16="http://schemas.microsoft.com/office/drawing/2014/main" id="{1724ADD1-B5FC-4F6A-955C-4D104E029DC2}"/>
              </a:ext>
            </a:extLst>
          </p:cNvPr>
          <p:cNvSpPr>
            <a:spLocks noGrp="1"/>
          </p:cNvSpPr>
          <p:nvPr>
            <p:ph type="dt" sz="half" idx="10"/>
          </p:nvPr>
        </p:nvSpPr>
        <p:spPr/>
        <p:txBody>
          <a:bodyPr/>
          <a:lstStyle/>
          <a:p>
            <a:fld id="{F82CE9E8-7562-4D0A-9B4B-955B156BD39A}" type="datetimeFigureOut">
              <a:rPr lang="x-none" smtClean="0"/>
              <a:t>11/16/2021</a:t>
            </a:fld>
            <a:endParaRPr lang="x-none"/>
          </a:p>
        </p:txBody>
      </p:sp>
      <p:sp>
        <p:nvSpPr>
          <p:cNvPr id="8" name="Footer Placeholder 7">
            <a:extLst>
              <a:ext uri="{FF2B5EF4-FFF2-40B4-BE49-F238E27FC236}">
                <a16:creationId xmlns="" xmlns:a16="http://schemas.microsoft.com/office/drawing/2014/main" id="{8E6F4DD9-5F13-4C6A-B96C-9659B199DFCE}"/>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 xmlns:a16="http://schemas.microsoft.com/office/drawing/2014/main" id="{1B51DCCF-1285-45A6-BACF-3CF9F7130B1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154838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D79FFD-334E-4037-95A1-66C8B88482E5}"/>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 xmlns:a16="http://schemas.microsoft.com/office/drawing/2014/main" id="{2582E94F-E88C-4BF6-A534-0538C56D4B10}"/>
              </a:ext>
            </a:extLst>
          </p:cNvPr>
          <p:cNvSpPr>
            <a:spLocks noGrp="1"/>
          </p:cNvSpPr>
          <p:nvPr>
            <p:ph type="dt" sz="half" idx="10"/>
          </p:nvPr>
        </p:nvSpPr>
        <p:spPr/>
        <p:txBody>
          <a:bodyPr/>
          <a:lstStyle/>
          <a:p>
            <a:fld id="{F82CE9E8-7562-4D0A-9B4B-955B156BD39A}" type="datetimeFigureOut">
              <a:rPr lang="x-none" smtClean="0"/>
              <a:t>11/16/2021</a:t>
            </a:fld>
            <a:endParaRPr lang="x-none"/>
          </a:p>
        </p:txBody>
      </p:sp>
      <p:sp>
        <p:nvSpPr>
          <p:cNvPr id="4" name="Footer Placeholder 3">
            <a:extLst>
              <a:ext uri="{FF2B5EF4-FFF2-40B4-BE49-F238E27FC236}">
                <a16:creationId xmlns="" xmlns:a16="http://schemas.microsoft.com/office/drawing/2014/main" id="{D65702D5-DE6F-45E6-A397-6F1B81AD465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 xmlns:a16="http://schemas.microsoft.com/office/drawing/2014/main" id="{E794BDE5-5FAD-4302-B527-19FB518D0238}"/>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9239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B46D01C2-90FB-4DE6-B5BE-4A35EE277E0A}"/>
              </a:ext>
            </a:extLst>
          </p:cNvPr>
          <p:cNvSpPr>
            <a:spLocks noGrp="1"/>
          </p:cNvSpPr>
          <p:nvPr>
            <p:ph type="dt" sz="half" idx="10"/>
          </p:nvPr>
        </p:nvSpPr>
        <p:spPr/>
        <p:txBody>
          <a:bodyPr/>
          <a:lstStyle/>
          <a:p>
            <a:fld id="{F82CE9E8-7562-4D0A-9B4B-955B156BD39A}" type="datetimeFigureOut">
              <a:rPr lang="x-none" smtClean="0"/>
              <a:t>11/16/2021</a:t>
            </a:fld>
            <a:endParaRPr lang="x-none"/>
          </a:p>
        </p:txBody>
      </p:sp>
      <p:sp>
        <p:nvSpPr>
          <p:cNvPr id="3" name="Footer Placeholder 2">
            <a:extLst>
              <a:ext uri="{FF2B5EF4-FFF2-40B4-BE49-F238E27FC236}">
                <a16:creationId xmlns="" xmlns:a16="http://schemas.microsoft.com/office/drawing/2014/main" id="{E1DE07E1-5F3F-4BCA-9815-1E76501375B0}"/>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 xmlns:a16="http://schemas.microsoft.com/office/drawing/2014/main" id="{B5425626-F060-4F54-81CC-FD2C9C7B4184}"/>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0179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7E3D96-CF71-4870-9BD8-DD915FA86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C64C01CF-5DED-4548-87F5-95152067A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 xmlns:a16="http://schemas.microsoft.com/office/drawing/2014/main" id="{032B23D8-1633-4683-A077-AFCC29B8C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9E101948-931B-4EE0-99BD-5C30B34BA700}"/>
              </a:ext>
            </a:extLst>
          </p:cNvPr>
          <p:cNvSpPr>
            <a:spLocks noGrp="1"/>
          </p:cNvSpPr>
          <p:nvPr>
            <p:ph type="dt" sz="half" idx="10"/>
          </p:nvPr>
        </p:nvSpPr>
        <p:spPr/>
        <p:txBody>
          <a:bodyPr/>
          <a:lstStyle/>
          <a:p>
            <a:fld id="{F82CE9E8-7562-4D0A-9B4B-955B156BD39A}" type="datetimeFigureOut">
              <a:rPr lang="x-none" smtClean="0"/>
              <a:t>11/16/2021</a:t>
            </a:fld>
            <a:endParaRPr lang="x-none"/>
          </a:p>
        </p:txBody>
      </p:sp>
      <p:sp>
        <p:nvSpPr>
          <p:cNvPr id="6" name="Footer Placeholder 5">
            <a:extLst>
              <a:ext uri="{FF2B5EF4-FFF2-40B4-BE49-F238E27FC236}">
                <a16:creationId xmlns="" xmlns:a16="http://schemas.microsoft.com/office/drawing/2014/main" id="{1AFB6BDF-C237-475C-9CB4-E7F5B83AC0B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880C353E-1ECC-49D1-A38B-A4DC2E3E2E70}"/>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89611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16030F-EEE1-428F-8047-1CD16A083B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 xmlns:a16="http://schemas.microsoft.com/office/drawing/2014/main" id="{F4E570DB-34F4-4C87-8B60-6728C3C52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 xmlns:a16="http://schemas.microsoft.com/office/drawing/2014/main" id="{7C7F6316-FA70-4757-B9A8-3534BC8F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0BB3667F-649C-4E5A-A035-8C4A0F87100C}"/>
              </a:ext>
            </a:extLst>
          </p:cNvPr>
          <p:cNvSpPr>
            <a:spLocks noGrp="1"/>
          </p:cNvSpPr>
          <p:nvPr>
            <p:ph type="dt" sz="half" idx="10"/>
          </p:nvPr>
        </p:nvSpPr>
        <p:spPr/>
        <p:txBody>
          <a:bodyPr/>
          <a:lstStyle/>
          <a:p>
            <a:fld id="{F82CE9E8-7562-4D0A-9B4B-955B156BD39A}" type="datetimeFigureOut">
              <a:rPr lang="x-none" smtClean="0"/>
              <a:t>11/16/2021</a:t>
            </a:fld>
            <a:endParaRPr lang="x-none"/>
          </a:p>
        </p:txBody>
      </p:sp>
      <p:sp>
        <p:nvSpPr>
          <p:cNvPr id="6" name="Footer Placeholder 5">
            <a:extLst>
              <a:ext uri="{FF2B5EF4-FFF2-40B4-BE49-F238E27FC236}">
                <a16:creationId xmlns="" xmlns:a16="http://schemas.microsoft.com/office/drawing/2014/main" id="{5CBC5013-4230-4E9B-9B12-1CFC2A3BF6EF}"/>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66E2CF8E-4918-4600-A517-F9A7878EB859}"/>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5317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82A31B-C022-44A7-B93E-1FAEA816D1B9}"/>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 xmlns:a16="http://schemas.microsoft.com/office/drawing/2014/main"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E13C7F35-41F0-4DE9-A043-B775E4D8B874}"/>
              </a:ext>
            </a:extLst>
          </p:cNvPr>
          <p:cNvSpPr>
            <a:spLocks noGrp="1"/>
          </p:cNvSpPr>
          <p:nvPr>
            <p:ph type="dt" sz="half" idx="10"/>
          </p:nvPr>
        </p:nvSpPr>
        <p:spPr/>
        <p:txBody>
          <a:bodyPr/>
          <a:lstStyle/>
          <a:p>
            <a:fld id="{F82CE9E8-7562-4D0A-9B4B-955B156BD39A}" type="datetimeFigureOut">
              <a:rPr lang="x-none" smtClean="0"/>
              <a:t>11/16/2021</a:t>
            </a:fld>
            <a:endParaRPr lang="x-none"/>
          </a:p>
        </p:txBody>
      </p:sp>
      <p:sp>
        <p:nvSpPr>
          <p:cNvPr id="5" name="Footer Placeholder 4">
            <a:extLst>
              <a:ext uri="{FF2B5EF4-FFF2-40B4-BE49-F238E27FC236}">
                <a16:creationId xmlns="" xmlns:a16="http://schemas.microsoft.com/office/drawing/2014/main" id="{6B3E9425-00F6-4A26-A8B9-2B4222122635}"/>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60AE29B8-CEB0-47EE-8745-13B42F508953}"/>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015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 xmlns:a16="http://schemas.microsoft.com/office/drawing/2014/main"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BBED8317-D423-4F28-9661-74FB8A8079F9}"/>
              </a:ext>
            </a:extLst>
          </p:cNvPr>
          <p:cNvSpPr>
            <a:spLocks noGrp="1"/>
          </p:cNvSpPr>
          <p:nvPr>
            <p:ph type="dt" sz="half" idx="10"/>
          </p:nvPr>
        </p:nvSpPr>
        <p:spPr/>
        <p:txBody>
          <a:bodyPr/>
          <a:lstStyle/>
          <a:p>
            <a:fld id="{F82CE9E8-7562-4D0A-9B4B-955B156BD39A}" type="datetimeFigureOut">
              <a:rPr lang="x-none" smtClean="0"/>
              <a:t>11/16/2021</a:t>
            </a:fld>
            <a:endParaRPr lang="x-none"/>
          </a:p>
        </p:txBody>
      </p:sp>
      <p:sp>
        <p:nvSpPr>
          <p:cNvPr id="5" name="Footer Placeholder 4">
            <a:extLst>
              <a:ext uri="{FF2B5EF4-FFF2-40B4-BE49-F238E27FC236}">
                <a16:creationId xmlns="" xmlns:a16="http://schemas.microsoft.com/office/drawing/2014/main" id="{316938C4-DEBF-4513-A4BD-5836E880A18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70447671-B310-44E5-A299-E2DBB153EAA6}"/>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032266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AE35235F-A085-477E-8234-48C94FE78E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51648506-8D3D-487B-8467-07E217753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57DEBE27-1BAD-47DC-B3D0-7C1255401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x-none" smtClean="0"/>
              <a:t>11/16/2021</a:t>
            </a:fld>
            <a:endParaRPr lang="x-none"/>
          </a:p>
        </p:txBody>
      </p:sp>
      <p:sp>
        <p:nvSpPr>
          <p:cNvPr id="5" name="Footer Placeholder 4">
            <a:extLst>
              <a:ext uri="{FF2B5EF4-FFF2-40B4-BE49-F238E27FC236}">
                <a16:creationId xmlns="" xmlns:a16="http://schemas.microsoft.com/office/drawing/2014/main" id="{6667EAF0-7A76-4025-BED7-890323BB2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 xmlns:a16="http://schemas.microsoft.com/office/drawing/2014/main" id="{93CF55F4-3BE7-4340-B678-EA5748C50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x-none" smtClean="0"/>
              <a:t>‹#›</a:t>
            </a:fld>
            <a:endParaRPr lang="x-none"/>
          </a:p>
        </p:txBody>
      </p:sp>
    </p:spTree>
    <p:extLst>
      <p:ext uri="{BB962C8B-B14F-4D97-AF65-F5344CB8AC3E}">
        <p14:creationId xmlns:p14="http://schemas.microsoft.com/office/powerpoint/2010/main" val="1494885374"/>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 xmlns:a16="http://schemas.microsoft.com/office/drawing/2014/main" id="{5626D271-F6D7-4F19-93DF-B3BD36478A13}"/>
              </a:ext>
            </a:extLst>
          </p:cNvPr>
          <p:cNvSpPr>
            <a:spLocks noGrp="1"/>
          </p:cNvSpPr>
          <p:nvPr>
            <p:ph type="title"/>
          </p:nvPr>
        </p:nvSpPr>
        <p:spPr>
          <a:xfrm>
            <a:off x="1294362" y="160256"/>
            <a:ext cx="9603275" cy="527901"/>
          </a:xfrm>
        </p:spPr>
        <p:txBody>
          <a:bodyPr>
            <a:noAutofit/>
          </a:bodyPr>
          <a:lstStyle/>
          <a:p>
            <a:pPr algn="ctr"/>
            <a:r>
              <a:rPr lang="he-IL" sz="2800" b="1" dirty="0">
                <a:latin typeface="David" panose="020E0502060401010101" pitchFamily="34" charset="-79"/>
                <a:cs typeface="David" panose="020E0502060401010101" pitchFamily="34" charset="-79"/>
              </a:rPr>
              <a:t>מבוא לפילוסופיה יוונית – סמסטר סתיו</a:t>
            </a:r>
            <a:endParaRPr lang="x-none" sz="2800" b="1" dirty="0">
              <a:latin typeface="David" panose="020E0502060401010101" pitchFamily="34" charset="-79"/>
              <a:cs typeface="David" panose="020E0502060401010101" pitchFamily="34" charset="-79"/>
            </a:endParaRPr>
          </a:p>
        </p:txBody>
      </p:sp>
      <p:sp>
        <p:nvSpPr>
          <p:cNvPr id="9" name="Content Placeholder 8">
            <a:extLst>
              <a:ext uri="{FF2B5EF4-FFF2-40B4-BE49-F238E27FC236}">
                <a16:creationId xmlns="" xmlns:a16="http://schemas.microsoft.com/office/drawing/2014/main" id="{F5CDDCA6-AAB3-4AAE-BDDE-118E273BC5CC}"/>
              </a:ext>
            </a:extLst>
          </p:cNvPr>
          <p:cNvSpPr>
            <a:spLocks noGrp="1"/>
          </p:cNvSpPr>
          <p:nvPr>
            <p:ph idx="1"/>
          </p:nvPr>
        </p:nvSpPr>
        <p:spPr>
          <a:xfrm>
            <a:off x="1168775" y="955040"/>
            <a:ext cx="10341353" cy="5285505"/>
          </a:xfrm>
        </p:spPr>
        <p:txBody>
          <a:bodyPr>
            <a:normAutofit fontScale="77500" lnSpcReduction="20000"/>
          </a:bodyPr>
          <a:lstStyle/>
          <a:p>
            <a:pPr marL="0" indent="0" algn="ctr" rtl="1">
              <a:buNone/>
            </a:pPr>
            <a:r>
              <a:rPr lang="he-IL" sz="3400" b="1" dirty="0">
                <a:latin typeface="David" panose="020E0502060401010101" pitchFamily="34" charset="-79"/>
                <a:cs typeface="David" panose="020E0502060401010101" pitchFamily="34" charset="-79"/>
              </a:rPr>
              <a:t> מבנה השיעור</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מהו סופיסט?  מי היו הסופיסטים?</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הסופיסטים נגד האסכולה הסוקראטית-אפלטונית: למה ועל מה?</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הנפשות הפועלות</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הרקע ההיסטורי</a:t>
            </a:r>
            <a:endParaRPr lang="en-US" sz="3000" b="1" dirty="0">
              <a:latin typeface="David" panose="020E0502060401010101" pitchFamily="34" charset="-79"/>
              <a:cs typeface="David" panose="020E0502060401010101" pitchFamily="34" charset="-79"/>
            </a:endParaRP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הסופיסטים כביטוי למשבר במדעי הטבע ומשבר במושג האמת</a:t>
            </a:r>
            <a:endParaRPr lang="en-US" sz="3000" b="1" dirty="0">
              <a:latin typeface="David" panose="020E0502060401010101" pitchFamily="34" charset="-79"/>
              <a:cs typeface="David" panose="020E0502060401010101" pitchFamily="34" charset="-79"/>
            </a:endParaRPr>
          </a:p>
          <a:p>
            <a:pPr marL="457200" indent="-457200" algn="r" rtl="1">
              <a:buFont typeface="+mj-lt"/>
              <a:buAutoNum type="arabicPeriod"/>
            </a:pPr>
            <a:r>
              <a:rPr lang="he-IL" sz="3400" b="1" dirty="0" err="1">
                <a:latin typeface="David" panose="020E0502060401010101" pitchFamily="34" charset="-79"/>
                <a:cs typeface="David" panose="020E0502060401010101" pitchFamily="34" charset="-79"/>
              </a:rPr>
              <a:t>פרוטאגוראס</a:t>
            </a:r>
            <a:endParaRPr lang="he-IL" sz="3400" b="1" dirty="0">
              <a:latin typeface="David" panose="020E0502060401010101" pitchFamily="34" charset="-79"/>
              <a:cs typeface="David" panose="020E0502060401010101" pitchFamily="34" charset="-79"/>
            </a:endParaRP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"האדם הוא קנה המידה"</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"להפוך את הלוגוס החלש יותר לחזק יותר"</a:t>
            </a:r>
          </a:p>
          <a:p>
            <a:pPr marL="457200" indent="-457200" algn="r" rtl="1">
              <a:buFont typeface="+mj-lt"/>
              <a:buAutoNum type="arabicPeriod"/>
            </a:pPr>
            <a:r>
              <a:rPr lang="he-IL" sz="3400" b="1" dirty="0" err="1">
                <a:latin typeface="David" panose="020E0502060401010101" pitchFamily="34" charset="-79"/>
                <a:cs typeface="David" panose="020E0502060401010101" pitchFamily="34" charset="-79"/>
              </a:rPr>
              <a:t>גורגיאס</a:t>
            </a:r>
            <a:r>
              <a:rPr lang="he-IL" sz="3400" b="1" dirty="0">
                <a:latin typeface="David" panose="020E0502060401010101" pitchFamily="34" charset="-79"/>
                <a:cs typeface="David" panose="020E0502060401010101" pitchFamily="34" charset="-79"/>
              </a:rPr>
              <a:t> והניתוק בין לוגוס ומה שהווה</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השיר "על מה שאיננו"</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"בשבחי הלני" – לוגוס הוא שליט רב כוח</a:t>
            </a:r>
          </a:p>
          <a:p>
            <a:pPr marL="457200" indent="-457200" algn="r" rtl="1">
              <a:buFont typeface="+mj-lt"/>
              <a:buAutoNum type="arabicPeriod"/>
            </a:pPr>
            <a:r>
              <a:rPr lang="he-IL" sz="3400" b="1" dirty="0" err="1">
                <a:latin typeface="David" panose="020E0502060401010101" pitchFamily="34" charset="-79"/>
                <a:cs typeface="David" panose="020E0502060401010101" pitchFamily="34" charset="-79"/>
              </a:rPr>
              <a:t>פיזיס</a:t>
            </a:r>
            <a:r>
              <a:rPr lang="he-IL" sz="3400" b="1" dirty="0">
                <a:latin typeface="David" panose="020E0502060401010101" pitchFamily="34" charset="-79"/>
                <a:cs typeface="David" panose="020E0502060401010101" pitchFamily="34" charset="-79"/>
              </a:rPr>
              <a:t> מול </a:t>
            </a:r>
            <a:r>
              <a:rPr lang="he-IL" sz="3400" b="1" dirty="0" err="1">
                <a:latin typeface="David" panose="020E0502060401010101" pitchFamily="34" charset="-79"/>
                <a:cs typeface="David" panose="020E0502060401010101" pitchFamily="34" charset="-79"/>
              </a:rPr>
              <a:t>נומוס</a:t>
            </a:r>
            <a:r>
              <a:rPr lang="he-IL" sz="3400" b="1" dirty="0">
                <a:latin typeface="David" panose="020E0502060401010101" pitchFamily="34" charset="-79"/>
                <a:cs typeface="David" panose="020E0502060401010101" pitchFamily="34" charset="-79"/>
              </a:rPr>
              <a:t> כתמה </a:t>
            </a:r>
            <a:r>
              <a:rPr lang="he-IL" sz="3400" b="1" dirty="0" err="1">
                <a:latin typeface="David" panose="020E0502060401010101" pitchFamily="34" charset="-79"/>
                <a:cs typeface="David" panose="020E0502060401010101" pitchFamily="34" charset="-79"/>
              </a:rPr>
              <a:t>סופיסטית</a:t>
            </a:r>
            <a:endParaRPr lang="he-IL" sz="3400" b="1" dirty="0">
              <a:latin typeface="David" panose="020E0502060401010101" pitchFamily="34" charset="-79"/>
              <a:cs typeface="David" panose="020E0502060401010101" pitchFamily="34" charset="-79"/>
            </a:endParaRP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מה המעמד של "ערכים"?</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המעבר מההוגים הקדם-סוקראטיים לאסכולה הסוקראטית</a:t>
            </a:r>
          </a:p>
          <a:p>
            <a:pPr marL="0" indent="0" algn="r" rtl="1">
              <a:buNone/>
            </a:pPr>
            <a:endParaRPr lang="he-IL" b="1" dirty="0">
              <a:latin typeface="David" panose="020E0502060401010101" pitchFamily="34" charset="-79"/>
              <a:cs typeface="David" panose="020E0502060401010101" pitchFamily="34" charset="-79"/>
            </a:endParaRPr>
          </a:p>
          <a:p>
            <a:pPr algn="r" rtl="1"/>
            <a:endParaRPr lang="he-IL" b="1" dirty="0">
              <a:latin typeface="David" panose="020E0502060401010101" pitchFamily="34" charset="-79"/>
              <a:cs typeface="David" panose="020E0502060401010101" pitchFamily="34" charset="-79"/>
            </a:endParaRPr>
          </a:p>
        </p:txBody>
      </p:sp>
      <p:pic>
        <p:nvPicPr>
          <p:cNvPr id="4" name="Picture 3">
            <a:extLst>
              <a:ext uri="{FF2B5EF4-FFF2-40B4-BE49-F238E27FC236}">
                <a16:creationId xmlns="" xmlns:a16="http://schemas.microsoft.com/office/drawing/2014/main" id="{7FBD7104-28D8-4A32-A5E3-9A9A20D1D3BA}"/>
              </a:ext>
            </a:extLst>
          </p:cNvPr>
          <p:cNvPicPr>
            <a:picLocks noChangeAspect="1"/>
          </p:cNvPicPr>
          <p:nvPr/>
        </p:nvPicPr>
        <p:blipFill>
          <a:blip r:embed="rId2"/>
          <a:stretch>
            <a:fillRect/>
          </a:stretch>
        </p:blipFill>
        <p:spPr>
          <a:xfrm>
            <a:off x="0" y="5967167"/>
            <a:ext cx="818862" cy="818862"/>
          </a:xfrm>
          <a:prstGeom prst="rect">
            <a:avLst/>
          </a:prstGeom>
        </p:spPr>
      </p:pic>
    </p:spTree>
    <p:extLst>
      <p:ext uri="{BB962C8B-B14F-4D97-AF65-F5344CB8AC3E}">
        <p14:creationId xmlns:p14="http://schemas.microsoft.com/office/powerpoint/2010/main" val="38469302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0DAD506A-F1BF-43E5-885E-737EC6BDC536}"/>
              </a:ext>
            </a:extLst>
          </p:cNvPr>
          <p:cNvSpPr txBox="1"/>
          <p:nvPr/>
        </p:nvSpPr>
        <p:spPr>
          <a:xfrm>
            <a:off x="1552280" y="69858"/>
            <a:ext cx="9087439" cy="461665"/>
          </a:xfrm>
          <a:prstGeom prst="rect">
            <a:avLst/>
          </a:prstGeom>
          <a:noFill/>
        </p:spPr>
        <p:txBody>
          <a:bodyPr wrap="square" rtlCol="0">
            <a:spAutoFit/>
          </a:bodyPr>
          <a:lstStyle/>
          <a:p>
            <a:pPr algn="ctr" rtl="1"/>
            <a:r>
              <a:rPr lang="he-IL" sz="2400" b="1" dirty="0">
                <a:latin typeface="David" panose="020E0502060401010101" pitchFamily="34" charset="-79"/>
                <a:cs typeface="David" panose="020E0502060401010101" pitchFamily="34" charset="-79"/>
              </a:rPr>
              <a:t>שבעת חכמי יוון המסורתיים (בתוספת </a:t>
            </a:r>
            <a:r>
              <a:rPr lang="he-IL" sz="2400" b="1" dirty="0" err="1">
                <a:latin typeface="David" panose="020E0502060401010101" pitchFamily="34" charset="-79"/>
                <a:cs typeface="David" panose="020E0502060401010101" pitchFamily="34" charset="-79"/>
              </a:rPr>
              <a:t>סוקראטס</a:t>
            </a:r>
            <a:r>
              <a:rPr lang="he-IL" sz="2400" b="1" dirty="0">
                <a:latin typeface="David" panose="020E0502060401010101" pitchFamily="34" charset="-79"/>
                <a:cs typeface="David" panose="020E0502060401010101" pitchFamily="34" charset="-79"/>
              </a:rPr>
              <a:t>)</a:t>
            </a:r>
            <a:endParaRPr lang="x-none" sz="2400" b="1" dirty="0">
              <a:latin typeface="David" panose="020E0502060401010101" pitchFamily="34" charset="-79"/>
              <a:cs typeface="David" panose="020E0502060401010101" pitchFamily="34" charset="-79"/>
            </a:endParaRPr>
          </a:p>
        </p:txBody>
      </p:sp>
      <p:sp>
        <p:nvSpPr>
          <p:cNvPr id="4" name="TextBox 3">
            <a:extLst>
              <a:ext uri="{FF2B5EF4-FFF2-40B4-BE49-F238E27FC236}">
                <a16:creationId xmlns="" xmlns:a16="http://schemas.microsoft.com/office/drawing/2014/main" id="{221DD64C-7928-46A2-9578-1963FAAF7E8F}"/>
              </a:ext>
            </a:extLst>
          </p:cNvPr>
          <p:cNvSpPr txBox="1"/>
          <p:nvPr/>
        </p:nvSpPr>
        <p:spPr>
          <a:xfrm>
            <a:off x="2000052" y="6313807"/>
            <a:ext cx="8191893" cy="523220"/>
          </a:xfrm>
          <a:prstGeom prst="rect">
            <a:avLst/>
          </a:prstGeom>
          <a:noFill/>
        </p:spPr>
        <p:txBody>
          <a:bodyPr wrap="square" rtlCol="0">
            <a:spAutoFit/>
          </a:bodyPr>
          <a:lstStyle/>
          <a:p>
            <a:pPr algn="ctr" rtl="1"/>
            <a:r>
              <a:rPr lang="he-IL" sz="1400" b="1" dirty="0">
                <a:latin typeface="David" panose="020E0502060401010101" pitchFamily="34" charset="-79"/>
                <a:cs typeface="David" panose="020E0502060401010101" pitchFamily="34" charset="-79"/>
              </a:rPr>
              <a:t>פסיפס בעילום-שם, </a:t>
            </a:r>
            <a:r>
              <a:rPr lang="he-IL" sz="1400" b="1" dirty="0" err="1">
                <a:latin typeface="David" panose="020E0502060401010101" pitchFamily="34" charset="-79"/>
                <a:cs typeface="David" panose="020E0502060401010101" pitchFamily="34" charset="-79"/>
              </a:rPr>
              <a:t>בעלבק</a:t>
            </a:r>
            <a:r>
              <a:rPr lang="he-IL" sz="1400" b="1" dirty="0">
                <a:latin typeface="David" panose="020E0502060401010101" pitchFamily="34" charset="-79"/>
                <a:cs typeface="David" panose="020E0502060401010101" pitchFamily="34" charset="-79"/>
              </a:rPr>
              <a:t>, לבנון. </a:t>
            </a:r>
          </a:p>
          <a:p>
            <a:pPr algn="ctr" rtl="1"/>
            <a:r>
              <a:rPr lang="he-IL" sz="1400" b="1" dirty="0">
                <a:latin typeface="David" panose="020E0502060401010101" pitchFamily="34" charset="-79"/>
                <a:cs typeface="David" panose="020E0502060401010101" pitchFamily="34" charset="-79"/>
              </a:rPr>
              <a:t>כיום במוזיאון הלאומי, ביירות</a:t>
            </a:r>
            <a:endParaRPr lang="x-none" sz="1400" b="1" dirty="0">
              <a:latin typeface="David" panose="020E0502060401010101" pitchFamily="34" charset="-79"/>
              <a:cs typeface="David" panose="020E0502060401010101" pitchFamily="34" charset="-79"/>
            </a:endParaRPr>
          </a:p>
        </p:txBody>
      </p:sp>
      <p:pic>
        <p:nvPicPr>
          <p:cNvPr id="5" name="Picture 4">
            <a:extLst>
              <a:ext uri="{FF2B5EF4-FFF2-40B4-BE49-F238E27FC236}">
                <a16:creationId xmlns="" xmlns:a16="http://schemas.microsoft.com/office/drawing/2014/main" id="{51CE4A1A-F21C-4469-9D61-EBE6405888FB}"/>
              </a:ext>
            </a:extLst>
          </p:cNvPr>
          <p:cNvPicPr>
            <a:picLocks noChangeAspect="1"/>
          </p:cNvPicPr>
          <p:nvPr/>
        </p:nvPicPr>
        <p:blipFill>
          <a:blip r:embed="rId2"/>
          <a:stretch>
            <a:fillRect/>
          </a:stretch>
        </p:blipFill>
        <p:spPr>
          <a:xfrm>
            <a:off x="0" y="5788057"/>
            <a:ext cx="997971" cy="997971"/>
          </a:xfrm>
          <a:prstGeom prst="rect">
            <a:avLst/>
          </a:prstGeom>
        </p:spPr>
      </p:pic>
      <p:pic>
        <p:nvPicPr>
          <p:cNvPr id="6" name="Picture 5">
            <a:extLst>
              <a:ext uri="{FF2B5EF4-FFF2-40B4-BE49-F238E27FC236}">
                <a16:creationId xmlns="" xmlns:a16="http://schemas.microsoft.com/office/drawing/2014/main" id="{F8227DD2-6C52-4C91-90D5-8C55F18BB37E}"/>
              </a:ext>
            </a:extLst>
          </p:cNvPr>
          <p:cNvPicPr>
            <a:picLocks noChangeAspect="1"/>
          </p:cNvPicPr>
          <p:nvPr/>
        </p:nvPicPr>
        <p:blipFill>
          <a:blip r:embed="rId3"/>
          <a:stretch>
            <a:fillRect/>
          </a:stretch>
        </p:blipFill>
        <p:spPr>
          <a:xfrm>
            <a:off x="2762248" y="589778"/>
            <a:ext cx="6667500" cy="5810250"/>
          </a:xfrm>
          <a:prstGeom prst="rect">
            <a:avLst/>
          </a:prstGeom>
        </p:spPr>
      </p:pic>
    </p:spTree>
    <p:extLst>
      <p:ext uri="{BB962C8B-B14F-4D97-AF65-F5344CB8AC3E}">
        <p14:creationId xmlns:p14="http://schemas.microsoft.com/office/powerpoint/2010/main" val="7330480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81727" y="385893"/>
            <a:ext cx="9293470" cy="6045752"/>
          </a:xfrm>
          <a:prstGeom prst="rect">
            <a:avLst/>
          </a:prstGeom>
        </p:spPr>
      </p:pic>
    </p:spTree>
    <p:extLst>
      <p:ext uri="{BB962C8B-B14F-4D97-AF65-F5344CB8AC3E}">
        <p14:creationId xmlns:p14="http://schemas.microsoft.com/office/powerpoint/2010/main" val="30315322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C94368E5-DBD3-44AE-BAA6-DF40A55143A3}"/>
              </a:ext>
            </a:extLst>
          </p:cNvPr>
          <p:cNvPicPr>
            <a:picLocks noChangeAspect="1"/>
          </p:cNvPicPr>
          <p:nvPr/>
        </p:nvPicPr>
        <p:blipFill>
          <a:blip r:embed="rId2"/>
          <a:stretch>
            <a:fillRect/>
          </a:stretch>
        </p:blipFill>
        <p:spPr>
          <a:xfrm>
            <a:off x="0" y="1399566"/>
            <a:ext cx="4908010" cy="3411888"/>
          </a:xfrm>
          <a:prstGeom prst="rect">
            <a:avLst/>
          </a:prstGeom>
        </p:spPr>
      </p:pic>
      <p:pic>
        <p:nvPicPr>
          <p:cNvPr id="5" name="Picture 4">
            <a:extLst>
              <a:ext uri="{FF2B5EF4-FFF2-40B4-BE49-F238E27FC236}">
                <a16:creationId xmlns="" xmlns:a16="http://schemas.microsoft.com/office/drawing/2014/main" id="{3783CC08-941F-4C25-A710-3C57345F02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9947" y="1327005"/>
            <a:ext cx="3172053" cy="3557010"/>
          </a:xfrm>
          <a:prstGeom prst="rect">
            <a:avLst/>
          </a:prstGeom>
        </p:spPr>
      </p:pic>
      <p:sp>
        <p:nvSpPr>
          <p:cNvPr id="6" name="TextBox 5">
            <a:extLst>
              <a:ext uri="{FF2B5EF4-FFF2-40B4-BE49-F238E27FC236}">
                <a16:creationId xmlns="" xmlns:a16="http://schemas.microsoft.com/office/drawing/2014/main" id="{8C72A59D-EE34-4ED1-8EB6-7E07B845BE2C}"/>
              </a:ext>
            </a:extLst>
          </p:cNvPr>
          <p:cNvSpPr txBox="1"/>
          <p:nvPr/>
        </p:nvSpPr>
        <p:spPr>
          <a:xfrm>
            <a:off x="1098097" y="345368"/>
            <a:ext cx="9191134" cy="461665"/>
          </a:xfrm>
          <a:prstGeom prst="rect">
            <a:avLst/>
          </a:prstGeom>
          <a:noFill/>
        </p:spPr>
        <p:txBody>
          <a:bodyPr wrap="square" rtlCol="0">
            <a:spAutoFit/>
          </a:bodyPr>
          <a:lstStyle/>
          <a:p>
            <a:pPr algn="ctr"/>
            <a:r>
              <a:rPr lang="he-IL" sz="2400" b="1" dirty="0">
                <a:solidFill>
                  <a:schemeClr val="bg1"/>
                </a:solidFill>
                <a:latin typeface="David" panose="020E0502060401010101" pitchFamily="34" charset="-79"/>
                <a:cs typeface="David" panose="020E0502060401010101" pitchFamily="34" charset="-79"/>
              </a:rPr>
              <a:t>מה סלע המחלוקת בין אפלטון לבין הסופיסטים ביוון? </a:t>
            </a:r>
            <a:endParaRPr lang="x-none" sz="2400" b="1" dirty="0">
              <a:solidFill>
                <a:schemeClr val="bg1"/>
              </a:solidFill>
              <a:latin typeface="David" panose="020E0502060401010101" pitchFamily="34" charset="-79"/>
              <a:cs typeface="David" panose="020E0502060401010101" pitchFamily="34" charset="-79"/>
            </a:endParaRPr>
          </a:p>
        </p:txBody>
      </p:sp>
      <p:sp>
        <p:nvSpPr>
          <p:cNvPr id="7" name="TextBox 6">
            <a:extLst>
              <a:ext uri="{FF2B5EF4-FFF2-40B4-BE49-F238E27FC236}">
                <a16:creationId xmlns="" xmlns:a16="http://schemas.microsoft.com/office/drawing/2014/main" id="{F8200E6A-EFE2-4726-B0DF-49086FA2A9B1}"/>
              </a:ext>
            </a:extLst>
          </p:cNvPr>
          <p:cNvSpPr txBox="1"/>
          <p:nvPr/>
        </p:nvSpPr>
        <p:spPr>
          <a:xfrm>
            <a:off x="4908010" y="1687396"/>
            <a:ext cx="4620038" cy="1846659"/>
          </a:xfrm>
          <a:prstGeom prst="rect">
            <a:avLst/>
          </a:prstGeom>
          <a:noFill/>
        </p:spPr>
        <p:txBody>
          <a:bodyPr wrap="square" rtlCol="0">
            <a:spAutoFit/>
          </a:bodyPr>
          <a:lstStyle/>
          <a:p>
            <a:pPr algn="r" rtl="1"/>
            <a:r>
              <a:rPr lang="he-IL" sz="1900" b="1" dirty="0">
                <a:solidFill>
                  <a:schemeClr val="bg1"/>
                </a:solidFill>
                <a:latin typeface="David" panose="020E0502060401010101" pitchFamily="34" charset="-79"/>
                <a:cs typeface="David" panose="020E0502060401010101" pitchFamily="34" charset="-79"/>
              </a:rPr>
              <a:t>1. האם לוגוס הוא של הדברים או רק שלנו?</a:t>
            </a:r>
          </a:p>
          <a:p>
            <a:pPr algn="r" rtl="1"/>
            <a:r>
              <a:rPr lang="he-IL" sz="1900" b="1" dirty="0">
                <a:solidFill>
                  <a:schemeClr val="bg1"/>
                </a:solidFill>
                <a:latin typeface="David" panose="020E0502060401010101" pitchFamily="34" charset="-79"/>
                <a:cs typeface="David" panose="020E0502060401010101" pitchFamily="34" charset="-79"/>
              </a:rPr>
              <a:t>2. איזה היבט של התבונה חשוב </a:t>
            </a:r>
            <a:r>
              <a:rPr lang="he-IL" sz="1900" b="1" dirty="0" smtClean="0">
                <a:solidFill>
                  <a:schemeClr val="bg1"/>
                </a:solidFill>
                <a:latin typeface="David" panose="020E0502060401010101" pitchFamily="34" charset="-79"/>
                <a:cs typeface="David" panose="020E0502060401010101" pitchFamily="34" charset="-79"/>
              </a:rPr>
              <a:t>יותר</a:t>
            </a:r>
            <a:r>
              <a:rPr lang="en-US" sz="1900" b="1" dirty="0" smtClean="0">
                <a:solidFill>
                  <a:schemeClr val="bg1"/>
                </a:solidFill>
                <a:latin typeface="David" panose="020E0502060401010101" pitchFamily="34" charset="-79"/>
                <a:cs typeface="David" panose="020E0502060401010101" pitchFamily="34" charset="-79"/>
              </a:rPr>
              <a:t>: </a:t>
            </a:r>
            <a:r>
              <a:rPr lang="he-IL" sz="1900" b="1" dirty="0" smtClean="0">
                <a:solidFill>
                  <a:schemeClr val="bg1"/>
                </a:solidFill>
                <a:latin typeface="David" panose="020E0502060401010101" pitchFamily="34" charset="-79"/>
                <a:cs typeface="David" panose="020E0502060401010101" pitchFamily="34" charset="-79"/>
              </a:rPr>
              <a:t>עיון </a:t>
            </a:r>
            <a:r>
              <a:rPr lang="he-IL" sz="1900" b="1" dirty="0">
                <a:solidFill>
                  <a:schemeClr val="bg1"/>
                </a:solidFill>
                <a:latin typeface="David" panose="020E0502060401010101" pitchFamily="34" charset="-79"/>
                <a:cs typeface="David" panose="020E0502060401010101" pitchFamily="34" charset="-79"/>
              </a:rPr>
              <a:t>או </a:t>
            </a:r>
            <a:r>
              <a:rPr lang="he-IL" sz="1900" b="1" dirty="0" smtClean="0">
                <a:solidFill>
                  <a:schemeClr val="bg1"/>
                </a:solidFill>
                <a:latin typeface="David" panose="020E0502060401010101" pitchFamily="34" charset="-79"/>
                <a:cs typeface="David" panose="020E0502060401010101" pitchFamily="34" charset="-79"/>
              </a:rPr>
              <a:t>מעשה</a:t>
            </a:r>
            <a:r>
              <a:rPr lang="he-IL" sz="1900" b="1" dirty="0">
                <a:solidFill>
                  <a:schemeClr val="bg1"/>
                </a:solidFill>
                <a:latin typeface="David" panose="020E0502060401010101" pitchFamily="34" charset="-79"/>
                <a:cs typeface="David" panose="020E0502060401010101" pitchFamily="34" charset="-79"/>
              </a:rPr>
              <a:t>?</a:t>
            </a:r>
          </a:p>
          <a:p>
            <a:pPr algn="r" rtl="1"/>
            <a:r>
              <a:rPr lang="he-IL" sz="1900" b="1" dirty="0">
                <a:solidFill>
                  <a:schemeClr val="bg1"/>
                </a:solidFill>
                <a:latin typeface="David" panose="020E0502060401010101" pitchFamily="34" charset="-79"/>
                <a:cs typeface="David" panose="020E0502060401010101" pitchFamily="34" charset="-79"/>
              </a:rPr>
              <a:t>3. מהו חינוך </a:t>
            </a:r>
            <a:r>
              <a:rPr lang="he-IL" sz="1900" b="1" dirty="0" err="1">
                <a:solidFill>
                  <a:schemeClr val="bg1"/>
                </a:solidFill>
                <a:latin typeface="David" panose="020E0502060401010101" pitchFamily="34" charset="-79"/>
                <a:cs typeface="David" panose="020E0502060401010101" pitchFamily="34" charset="-79"/>
              </a:rPr>
              <a:t>אמיתי</a:t>
            </a:r>
            <a:r>
              <a:rPr lang="he-IL" sz="1900" b="1" dirty="0">
                <a:solidFill>
                  <a:schemeClr val="bg1"/>
                </a:solidFill>
                <a:latin typeface="David" panose="020E0502060401010101" pitchFamily="34" charset="-79"/>
                <a:cs typeface="David" panose="020E0502060401010101" pitchFamily="34" charset="-79"/>
              </a:rPr>
              <a:t>?  מיהו המחנך </a:t>
            </a:r>
            <a:r>
              <a:rPr lang="he-IL" sz="1900" b="1" dirty="0" smtClean="0">
                <a:solidFill>
                  <a:schemeClr val="bg1"/>
                </a:solidFill>
                <a:latin typeface="David" panose="020E0502060401010101" pitchFamily="34" charset="-79"/>
                <a:cs typeface="David" panose="020E0502060401010101" pitchFamily="34" charset="-79"/>
              </a:rPr>
              <a:t>האמתי</a:t>
            </a:r>
            <a:r>
              <a:rPr lang="he-IL" sz="1900" b="1" dirty="0">
                <a:solidFill>
                  <a:schemeClr val="bg1"/>
                </a:solidFill>
                <a:latin typeface="David" panose="020E0502060401010101" pitchFamily="34" charset="-79"/>
                <a:cs typeface="David" panose="020E0502060401010101" pitchFamily="34" charset="-79"/>
              </a:rPr>
              <a:t>?</a:t>
            </a:r>
          </a:p>
          <a:p>
            <a:pPr algn="r" rtl="1"/>
            <a:r>
              <a:rPr lang="he-IL" sz="1900" b="1" dirty="0">
                <a:solidFill>
                  <a:schemeClr val="bg1"/>
                </a:solidFill>
                <a:latin typeface="David" panose="020E0502060401010101" pitchFamily="34" charset="-79"/>
                <a:cs typeface="David" panose="020E0502060401010101" pitchFamily="34" charset="-79"/>
              </a:rPr>
              <a:t>4. מה היחס בין טבע (</a:t>
            </a:r>
            <a:r>
              <a:rPr lang="en-US" sz="1900" b="1" dirty="0" err="1">
                <a:solidFill>
                  <a:schemeClr val="bg1"/>
                </a:solidFill>
                <a:latin typeface="David" panose="020E0502060401010101" pitchFamily="34" charset="-79"/>
                <a:cs typeface="David" panose="020E0502060401010101" pitchFamily="34" charset="-79"/>
              </a:rPr>
              <a:t>Physis</a:t>
            </a:r>
            <a:r>
              <a:rPr lang="he-IL" sz="1900" b="1" dirty="0">
                <a:solidFill>
                  <a:schemeClr val="bg1"/>
                </a:solidFill>
                <a:latin typeface="David" panose="020E0502060401010101" pitchFamily="34" charset="-79"/>
                <a:cs typeface="David" panose="020E0502060401010101" pitchFamily="34" charset="-79"/>
              </a:rPr>
              <a:t>) לבין חוק או נוהג (</a:t>
            </a:r>
            <a:r>
              <a:rPr lang="en-US" sz="1900" b="1" dirty="0">
                <a:solidFill>
                  <a:schemeClr val="bg1"/>
                </a:solidFill>
                <a:latin typeface="David" panose="020E0502060401010101" pitchFamily="34" charset="-79"/>
                <a:cs typeface="David" panose="020E0502060401010101" pitchFamily="34" charset="-79"/>
              </a:rPr>
              <a:t>Nomos</a:t>
            </a:r>
            <a:r>
              <a:rPr lang="he-IL" sz="1900" b="1" dirty="0">
                <a:solidFill>
                  <a:schemeClr val="bg1"/>
                </a:solidFill>
                <a:latin typeface="David" panose="020E0502060401010101" pitchFamily="34" charset="-79"/>
                <a:cs typeface="David" panose="020E0502060401010101" pitchFamily="34" charset="-79"/>
              </a:rPr>
              <a:t>)?</a:t>
            </a:r>
          </a:p>
        </p:txBody>
      </p:sp>
      <p:sp>
        <p:nvSpPr>
          <p:cNvPr id="8" name="TextBox 7">
            <a:extLst>
              <a:ext uri="{FF2B5EF4-FFF2-40B4-BE49-F238E27FC236}">
                <a16:creationId xmlns="" xmlns:a16="http://schemas.microsoft.com/office/drawing/2014/main" id="{67BBACEE-6E0B-4329-BD57-75E77513B3C8}"/>
              </a:ext>
            </a:extLst>
          </p:cNvPr>
          <p:cNvSpPr txBox="1"/>
          <p:nvPr/>
        </p:nvSpPr>
        <p:spPr>
          <a:xfrm>
            <a:off x="9173098" y="4917010"/>
            <a:ext cx="2865749" cy="307777"/>
          </a:xfrm>
          <a:prstGeom prst="rect">
            <a:avLst/>
          </a:prstGeom>
          <a:noFill/>
        </p:spPr>
        <p:txBody>
          <a:bodyPr wrap="square" rtlCol="0">
            <a:spAutoFit/>
          </a:bodyPr>
          <a:lstStyle/>
          <a:p>
            <a:pPr algn="ctr" rtl="1"/>
            <a:r>
              <a:rPr lang="he-IL" sz="1400" b="1" dirty="0">
                <a:solidFill>
                  <a:schemeClr val="bg1"/>
                </a:solidFill>
              </a:rPr>
              <a:t>אפלטון</a:t>
            </a:r>
            <a:endParaRPr lang="x-none" sz="1400" b="1" dirty="0">
              <a:solidFill>
                <a:schemeClr val="bg1"/>
              </a:solidFill>
            </a:endParaRPr>
          </a:p>
        </p:txBody>
      </p:sp>
      <p:sp>
        <p:nvSpPr>
          <p:cNvPr id="9" name="TextBox 8">
            <a:extLst>
              <a:ext uri="{FF2B5EF4-FFF2-40B4-BE49-F238E27FC236}">
                <a16:creationId xmlns="" xmlns:a16="http://schemas.microsoft.com/office/drawing/2014/main" id="{C81313FA-1DE7-4EFA-931D-93362AAA3075}"/>
              </a:ext>
            </a:extLst>
          </p:cNvPr>
          <p:cNvSpPr txBox="1"/>
          <p:nvPr/>
        </p:nvSpPr>
        <p:spPr>
          <a:xfrm>
            <a:off x="141402" y="4811454"/>
            <a:ext cx="4766608" cy="307777"/>
          </a:xfrm>
          <a:prstGeom prst="rect">
            <a:avLst/>
          </a:prstGeom>
          <a:noFill/>
        </p:spPr>
        <p:txBody>
          <a:bodyPr wrap="square" rtlCol="0">
            <a:spAutoFit/>
          </a:bodyPr>
          <a:lstStyle/>
          <a:p>
            <a:pPr algn="ctr"/>
            <a:r>
              <a:rPr lang="he-IL" sz="1400" b="1" dirty="0">
                <a:solidFill>
                  <a:schemeClr val="bg1"/>
                </a:solidFill>
              </a:rPr>
              <a:t>רטוריקן </a:t>
            </a:r>
            <a:r>
              <a:rPr lang="he-IL" sz="1400" b="1" dirty="0" err="1">
                <a:solidFill>
                  <a:schemeClr val="bg1"/>
                </a:solidFill>
              </a:rPr>
              <a:t>סופיסטי</a:t>
            </a:r>
            <a:r>
              <a:rPr lang="he-IL" sz="1400" b="1" dirty="0">
                <a:solidFill>
                  <a:schemeClr val="bg1"/>
                </a:solidFill>
              </a:rPr>
              <a:t> וקהלו</a:t>
            </a:r>
            <a:endParaRPr lang="x-none" sz="1400" b="1" dirty="0">
              <a:solidFill>
                <a:schemeClr val="bg1"/>
              </a:solidFill>
            </a:endParaRPr>
          </a:p>
        </p:txBody>
      </p:sp>
    </p:spTree>
    <p:extLst>
      <p:ext uri="{BB962C8B-B14F-4D97-AF65-F5344CB8AC3E}">
        <p14:creationId xmlns:p14="http://schemas.microsoft.com/office/powerpoint/2010/main" val="30276795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9FB9B99C-456B-4DE3-8D03-FB5A7F6640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6981" y="35051"/>
            <a:ext cx="5235019" cy="677473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a:extrusionClr>
              <a:srgbClr val="000000"/>
            </a:extrusionClr>
          </a:sp3d>
        </p:spPr>
      </p:pic>
      <p:pic>
        <p:nvPicPr>
          <p:cNvPr id="8" name="Picture 7">
            <a:extLst>
              <a:ext uri="{FF2B5EF4-FFF2-40B4-BE49-F238E27FC236}">
                <a16:creationId xmlns="" xmlns:a16="http://schemas.microsoft.com/office/drawing/2014/main" id="{35E7EA3C-985A-46D0-A22C-B6CECE247E46}"/>
              </a:ext>
            </a:extLst>
          </p:cNvPr>
          <p:cNvPicPr>
            <a:picLocks noChangeAspect="1"/>
          </p:cNvPicPr>
          <p:nvPr/>
        </p:nvPicPr>
        <p:blipFill>
          <a:blip r:embed="rId5"/>
          <a:stretch>
            <a:fillRect/>
          </a:stretch>
        </p:blipFill>
        <p:spPr>
          <a:xfrm>
            <a:off x="0" y="6039138"/>
            <a:ext cx="818862" cy="818862"/>
          </a:xfrm>
          <a:prstGeom prst="rect">
            <a:avLst/>
          </a:prstGeom>
        </p:spPr>
      </p:pic>
      <p:sp>
        <p:nvSpPr>
          <p:cNvPr id="5" name="TextBox 4">
            <a:extLst>
              <a:ext uri="{FF2B5EF4-FFF2-40B4-BE49-F238E27FC236}">
                <a16:creationId xmlns="" xmlns:a16="http://schemas.microsoft.com/office/drawing/2014/main" id="{2BCC7E57-815D-4339-B334-24F7F8765EA1}"/>
              </a:ext>
            </a:extLst>
          </p:cNvPr>
          <p:cNvSpPr txBox="1"/>
          <p:nvPr/>
        </p:nvSpPr>
        <p:spPr>
          <a:xfrm>
            <a:off x="358218" y="1859339"/>
            <a:ext cx="6165130" cy="3139321"/>
          </a:xfrm>
          <a:prstGeom prst="rect">
            <a:avLst/>
          </a:prstGeom>
          <a:noFill/>
        </p:spPr>
        <p:txBody>
          <a:bodyPr wrap="square" rtlCol="0">
            <a:spAutoFit/>
          </a:bodyPr>
          <a:lstStyle/>
          <a:p>
            <a:pPr algn="just" rtl="1"/>
            <a:r>
              <a:rPr lang="he-IL" sz="2400" b="1" dirty="0">
                <a:latin typeface="David" panose="020E0502060401010101" pitchFamily="34" charset="-79"/>
                <a:cs typeface="David" panose="020E0502060401010101" pitchFamily="34" charset="-79"/>
              </a:rPr>
              <a:t>"בני, אם תתחבר אלי, תזכה לכך שמיום היותך עמי תלך הביתה איש טוב יותר וכך למחרת ומדי יום ביומו תעלה במוטב....ממני ילמד התלמיד תבונה נכונה בענייניו, שיכלכל את ענייני ביתו על הצד הטוב ביותר, ובמדינה שיהיה מסוגל ביותר לעסוק בענייניה...."</a:t>
            </a:r>
          </a:p>
          <a:p>
            <a:pPr algn="just" rtl="1"/>
            <a:endParaRPr lang="he-IL" sz="2400" b="1" dirty="0">
              <a:latin typeface="David" panose="020E0502060401010101" pitchFamily="34" charset="-79"/>
              <a:cs typeface="David" panose="020E0502060401010101" pitchFamily="34" charset="-79"/>
            </a:endParaRPr>
          </a:p>
          <a:p>
            <a:pPr algn="ctr" rtl="1"/>
            <a:endParaRPr lang="he-IL" b="1" dirty="0">
              <a:latin typeface="David" panose="020E0502060401010101" pitchFamily="34" charset="-79"/>
              <a:cs typeface="David" panose="020E0502060401010101" pitchFamily="34" charset="-79"/>
            </a:endParaRPr>
          </a:p>
          <a:p>
            <a:pPr algn="ctr" rtl="1"/>
            <a:r>
              <a:rPr lang="he-IL" b="1" dirty="0">
                <a:latin typeface="David" panose="020E0502060401010101" pitchFamily="34" charset="-79"/>
                <a:cs typeface="David" panose="020E0502060401010101" pitchFamily="34" charset="-79"/>
              </a:rPr>
              <a:t>מתוך פרגמנט 1 של </a:t>
            </a:r>
            <a:r>
              <a:rPr lang="he-IL" b="1" dirty="0" err="1">
                <a:latin typeface="David" panose="020E0502060401010101" pitchFamily="34" charset="-79"/>
                <a:cs typeface="David" panose="020E0502060401010101" pitchFamily="34" charset="-79"/>
              </a:rPr>
              <a:t>פרוטאגוראס</a:t>
            </a:r>
            <a:r>
              <a:rPr lang="he-IL" b="1" dirty="0">
                <a:latin typeface="David" panose="020E0502060401010101" pitchFamily="34" charset="-79"/>
                <a:cs typeface="David" panose="020E0502060401010101" pitchFamily="34" charset="-79"/>
              </a:rPr>
              <a:t>, </a:t>
            </a:r>
          </a:p>
          <a:p>
            <a:pPr algn="ctr"/>
            <a:r>
              <a:rPr lang="he-IL" b="1" dirty="0">
                <a:latin typeface="David" panose="020E0502060401010101" pitchFamily="34" charset="-79"/>
                <a:cs typeface="David" panose="020E0502060401010101" pitchFamily="34" charset="-79"/>
              </a:rPr>
              <a:t>כפי שמובא בדיאלוג האפלטוני על שמו</a:t>
            </a:r>
            <a:endParaRPr lang="he-IL" sz="24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61491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81877" y="722376"/>
            <a:ext cx="6651799" cy="5413248"/>
          </a:xfrm>
          <a:prstGeom prst="rect">
            <a:avLst/>
          </a:prstGeom>
        </p:spPr>
      </p:pic>
      <p:sp>
        <p:nvSpPr>
          <p:cNvPr id="6" name="TextBox 5"/>
          <p:cNvSpPr txBox="1"/>
          <p:nvPr/>
        </p:nvSpPr>
        <p:spPr>
          <a:xfrm>
            <a:off x="2781877" y="6172200"/>
            <a:ext cx="6654731" cy="369332"/>
          </a:xfrm>
          <a:prstGeom prst="rect">
            <a:avLst/>
          </a:prstGeom>
          <a:noFill/>
        </p:spPr>
        <p:txBody>
          <a:bodyPr wrap="square" rtlCol="0">
            <a:spAutoFit/>
          </a:bodyPr>
          <a:lstStyle/>
          <a:p>
            <a:pPr algn="ctr" rtl="1"/>
            <a:r>
              <a:rPr lang="he-IL" b="1" dirty="0" err="1" smtClean="0">
                <a:latin typeface="David" panose="020E0502060401010101" pitchFamily="34" charset="-79"/>
                <a:cs typeface="David" panose="020E0502060401010101" pitchFamily="34" charset="-79"/>
              </a:rPr>
              <a:t>פיידיפידס</a:t>
            </a:r>
            <a:r>
              <a:rPr lang="he-IL" b="1" dirty="0" smtClean="0">
                <a:latin typeface="David" panose="020E0502060401010101" pitchFamily="34" charset="-79"/>
                <a:cs typeface="David" panose="020E0502060401010101" pitchFamily="34" charset="-79"/>
              </a:rPr>
              <a:t> מודיע לאתונאים על </a:t>
            </a:r>
            <a:r>
              <a:rPr lang="he-IL" b="1" dirty="0" err="1" smtClean="0">
                <a:latin typeface="David" panose="020E0502060401010101" pitchFamily="34" charset="-79"/>
                <a:cs typeface="David" panose="020E0502060401010101" pitchFamily="34" charset="-79"/>
              </a:rPr>
              <a:t>הנצחון</a:t>
            </a:r>
            <a:r>
              <a:rPr lang="he-IL" b="1" dirty="0" smtClean="0">
                <a:latin typeface="David" panose="020E0502060401010101" pitchFamily="34" charset="-79"/>
                <a:cs typeface="David" panose="020E0502060401010101" pitchFamily="34" charset="-79"/>
              </a:rPr>
              <a:t> בקרב </a:t>
            </a:r>
            <a:r>
              <a:rPr lang="he-IL" b="1" dirty="0" err="1" smtClean="0">
                <a:latin typeface="David" panose="020E0502060401010101" pitchFamily="34" charset="-79"/>
                <a:cs typeface="David" panose="020E0502060401010101" pitchFamily="34" charset="-79"/>
              </a:rPr>
              <a:t>במראתון</a:t>
            </a:r>
            <a:r>
              <a:rPr lang="he-IL" b="1" dirty="0" smtClean="0">
                <a:latin typeface="David" panose="020E0502060401010101" pitchFamily="34" charset="-79"/>
                <a:cs typeface="David" panose="020E0502060401010101" pitchFamily="34" charset="-79"/>
              </a:rPr>
              <a:t>, ומת</a:t>
            </a:r>
            <a:endParaRPr lang="en-US" b="1" dirty="0">
              <a:latin typeface="David" panose="020E0502060401010101" pitchFamily="34" charset="-79"/>
              <a:cs typeface="David" panose="020E0502060401010101" pitchFamily="34" charset="-79"/>
            </a:endParaRPr>
          </a:p>
        </p:txBody>
      </p:sp>
      <p:sp>
        <p:nvSpPr>
          <p:cNvPr id="7" name="TextBox 6"/>
          <p:cNvSpPr txBox="1"/>
          <p:nvPr/>
        </p:nvSpPr>
        <p:spPr>
          <a:xfrm>
            <a:off x="2781877" y="0"/>
            <a:ext cx="6651799" cy="769441"/>
          </a:xfrm>
          <a:prstGeom prst="rect">
            <a:avLst/>
          </a:prstGeom>
          <a:noFill/>
        </p:spPr>
        <p:txBody>
          <a:bodyPr wrap="square" rtlCol="0">
            <a:spAutoFit/>
          </a:bodyPr>
          <a:lstStyle/>
          <a:p>
            <a:pPr algn="ctr"/>
            <a:r>
              <a:rPr lang="el-GR" sz="2800" b="1" dirty="0" smtClean="0">
                <a:latin typeface="GFS Porson" panose="02000500070000020004" pitchFamily="2" charset="-95"/>
              </a:rPr>
              <a:t>Νενικήκαμεν!</a:t>
            </a:r>
            <a:endParaRPr lang="he-IL" sz="2800" b="1" dirty="0" smtClean="0">
              <a:latin typeface="GFS Porson" panose="02000500070000020004" pitchFamily="2" charset="-95"/>
            </a:endParaRPr>
          </a:p>
          <a:p>
            <a:pPr algn="ctr"/>
            <a:r>
              <a:rPr lang="en-US" sz="1600" b="1" dirty="0" smtClean="0">
                <a:latin typeface="Palatino Linotype" panose="02040502050505030304" pitchFamily="18" charset="0"/>
              </a:rPr>
              <a:t>'We Have </a:t>
            </a:r>
            <a:r>
              <a:rPr lang="en-US" sz="1600" b="1" dirty="0" smtClean="0">
                <a:latin typeface="Palatino Linotype" panose="02040502050505030304" pitchFamily="18" charset="0"/>
              </a:rPr>
              <a:t>Triumphed!”</a:t>
            </a:r>
            <a:endParaRPr lang="en-US" sz="1600" b="1" dirty="0">
              <a:latin typeface="Palatino Linotype" panose="02040502050505030304" pitchFamily="18" charset="0"/>
            </a:endParaRPr>
          </a:p>
        </p:txBody>
      </p:sp>
      <p:pic>
        <p:nvPicPr>
          <p:cNvPr id="8" name="Picture 7">
            <a:extLst>
              <a:ext uri="{FF2B5EF4-FFF2-40B4-BE49-F238E27FC236}">
                <a16:creationId xmlns="" xmlns:a16="http://schemas.microsoft.com/office/drawing/2014/main" id="{35E7EA3C-985A-46D0-A22C-B6CECE247E46}"/>
              </a:ext>
            </a:extLst>
          </p:cNvPr>
          <p:cNvPicPr>
            <a:picLocks noChangeAspect="1"/>
          </p:cNvPicPr>
          <p:nvPr/>
        </p:nvPicPr>
        <p:blipFill>
          <a:blip r:embed="rId3"/>
          <a:stretch>
            <a:fillRect/>
          </a:stretch>
        </p:blipFill>
        <p:spPr>
          <a:xfrm>
            <a:off x="0" y="6039138"/>
            <a:ext cx="818862" cy="818862"/>
          </a:xfrm>
          <a:prstGeom prst="rect">
            <a:avLst/>
          </a:prstGeom>
        </p:spPr>
      </p:pic>
    </p:spTree>
    <p:extLst>
      <p:ext uri="{BB962C8B-B14F-4D97-AF65-F5344CB8AC3E}">
        <p14:creationId xmlns:p14="http://schemas.microsoft.com/office/powerpoint/2010/main" val="19076363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CFD917EF-0C17-444A-8B45-A32AD0FCB3C4}"/>
              </a:ext>
            </a:extLst>
          </p:cNvPr>
          <p:cNvPicPr>
            <a:picLocks noChangeAspect="1"/>
          </p:cNvPicPr>
          <p:nvPr/>
        </p:nvPicPr>
        <p:blipFill>
          <a:blip r:embed="rId2"/>
          <a:stretch>
            <a:fillRect/>
          </a:stretch>
        </p:blipFill>
        <p:spPr>
          <a:xfrm>
            <a:off x="0" y="0"/>
            <a:ext cx="5388429" cy="6858000"/>
          </a:xfrm>
          <a:prstGeom prst="rect">
            <a:avLst/>
          </a:prstGeom>
        </p:spPr>
      </p:pic>
      <p:sp>
        <p:nvSpPr>
          <p:cNvPr id="3" name="TextBox 2">
            <a:extLst>
              <a:ext uri="{FF2B5EF4-FFF2-40B4-BE49-F238E27FC236}">
                <a16:creationId xmlns="" xmlns:a16="http://schemas.microsoft.com/office/drawing/2014/main" id="{3F315725-9EFB-4FE7-A6B5-A744A8061A46}"/>
              </a:ext>
            </a:extLst>
          </p:cNvPr>
          <p:cNvSpPr txBox="1"/>
          <p:nvPr/>
        </p:nvSpPr>
        <p:spPr>
          <a:xfrm>
            <a:off x="6096000" y="245096"/>
            <a:ext cx="5244445" cy="954107"/>
          </a:xfrm>
          <a:prstGeom prst="rect">
            <a:avLst/>
          </a:prstGeom>
          <a:noFill/>
        </p:spPr>
        <p:txBody>
          <a:bodyPr wrap="square" rtlCol="0">
            <a:spAutoFit/>
          </a:bodyPr>
          <a:lstStyle/>
          <a:p>
            <a:pPr algn="ctr" rtl="1"/>
            <a:r>
              <a:rPr lang="he-IL" sz="2800" b="1" dirty="0" err="1">
                <a:latin typeface="David" panose="020E0502060401010101" pitchFamily="34" charset="-79"/>
                <a:cs typeface="David" panose="020E0502060401010101" pitchFamily="34" charset="-79"/>
              </a:rPr>
              <a:t>פרוטאגוראס</a:t>
            </a:r>
            <a:r>
              <a:rPr lang="he-IL" sz="2800" b="1" dirty="0">
                <a:latin typeface="David" panose="020E0502060401010101" pitchFamily="34" charset="-79"/>
                <a:cs typeface="David" panose="020E0502060401010101" pitchFamily="34" charset="-79"/>
              </a:rPr>
              <a:t> מהעיר אבדרה</a:t>
            </a:r>
          </a:p>
          <a:p>
            <a:pPr algn="ctr" rtl="1"/>
            <a:r>
              <a:rPr lang="he-IL" sz="2800" b="1" dirty="0">
                <a:latin typeface="David" panose="020E0502060401010101" pitchFamily="34" charset="-79"/>
                <a:cs typeface="David" panose="020E0502060401010101" pitchFamily="34" charset="-79"/>
              </a:rPr>
              <a:t>490- 420 </a:t>
            </a:r>
            <a:r>
              <a:rPr lang="he-IL" sz="2800" b="1" dirty="0" err="1">
                <a:latin typeface="David" panose="020E0502060401010101" pitchFamily="34" charset="-79"/>
                <a:cs typeface="David" panose="020E0502060401010101" pitchFamily="34" charset="-79"/>
              </a:rPr>
              <a:t>לפניה"ס</a:t>
            </a:r>
            <a:r>
              <a:rPr lang="he-IL" sz="2800" b="1" dirty="0">
                <a:latin typeface="David" panose="020E0502060401010101" pitchFamily="34" charset="-79"/>
                <a:cs typeface="David" panose="020E0502060401010101" pitchFamily="34" charset="-79"/>
              </a:rPr>
              <a:t> בערך</a:t>
            </a:r>
            <a:endParaRPr lang="x-none" sz="2800" b="1" dirty="0">
              <a:latin typeface="David" panose="020E0502060401010101" pitchFamily="34" charset="-79"/>
              <a:cs typeface="David" panose="020E0502060401010101" pitchFamily="34" charset="-79"/>
            </a:endParaRPr>
          </a:p>
        </p:txBody>
      </p:sp>
      <p:sp>
        <p:nvSpPr>
          <p:cNvPr id="5" name="TextBox 4">
            <a:extLst>
              <a:ext uri="{FF2B5EF4-FFF2-40B4-BE49-F238E27FC236}">
                <a16:creationId xmlns="" xmlns:a16="http://schemas.microsoft.com/office/drawing/2014/main" id="{420B323D-D22F-45B7-824A-DAEF00E6360B}"/>
              </a:ext>
            </a:extLst>
          </p:cNvPr>
          <p:cNvSpPr txBox="1"/>
          <p:nvPr/>
        </p:nvSpPr>
        <p:spPr>
          <a:xfrm>
            <a:off x="181970" y="189501"/>
            <a:ext cx="5024487" cy="523220"/>
          </a:xfrm>
          <a:prstGeom prst="rect">
            <a:avLst/>
          </a:prstGeom>
          <a:noFill/>
        </p:spPr>
        <p:txBody>
          <a:bodyPr wrap="square" rtlCol="0">
            <a:spAutoFit/>
          </a:bodyPr>
          <a:lstStyle/>
          <a:p>
            <a:pPr algn="ctr"/>
            <a:r>
              <a:rPr lang="en-US" sz="1400" b="1" dirty="0">
                <a:solidFill>
                  <a:schemeClr val="bg1"/>
                </a:solidFill>
              </a:rPr>
              <a:t>“</a:t>
            </a:r>
            <a:r>
              <a:rPr lang="en-US" sz="1400" b="1" i="1" dirty="0">
                <a:solidFill>
                  <a:schemeClr val="bg1"/>
                </a:solidFill>
              </a:rPr>
              <a:t>Protagoras”</a:t>
            </a:r>
          </a:p>
          <a:p>
            <a:pPr algn="ctr"/>
            <a:r>
              <a:rPr lang="en-US" sz="1400" b="1" i="1" dirty="0" err="1">
                <a:solidFill>
                  <a:schemeClr val="bg1"/>
                </a:solidFill>
              </a:rPr>
              <a:t>Jusepe</a:t>
            </a:r>
            <a:r>
              <a:rPr lang="en-US" sz="1400" b="1" i="1" dirty="0">
                <a:solidFill>
                  <a:schemeClr val="bg1"/>
                </a:solidFill>
              </a:rPr>
              <a:t> de Ribera</a:t>
            </a:r>
            <a:endParaRPr lang="x-none" sz="1400" b="1" dirty="0">
              <a:solidFill>
                <a:schemeClr val="bg1"/>
              </a:solidFill>
            </a:endParaRPr>
          </a:p>
        </p:txBody>
      </p:sp>
      <p:sp>
        <p:nvSpPr>
          <p:cNvPr id="6" name="TextBox 5">
            <a:extLst>
              <a:ext uri="{FF2B5EF4-FFF2-40B4-BE49-F238E27FC236}">
                <a16:creationId xmlns="" xmlns:a16="http://schemas.microsoft.com/office/drawing/2014/main" id="{E504A90D-2A2D-465F-9AFD-94056B21A8AF}"/>
              </a:ext>
            </a:extLst>
          </p:cNvPr>
          <p:cNvSpPr txBox="1"/>
          <p:nvPr/>
        </p:nvSpPr>
        <p:spPr>
          <a:xfrm>
            <a:off x="5795913" y="2613392"/>
            <a:ext cx="5844618" cy="1631216"/>
          </a:xfrm>
          <a:prstGeom prst="rect">
            <a:avLst/>
          </a:prstGeom>
          <a:noFill/>
        </p:spPr>
        <p:txBody>
          <a:bodyPr wrap="square" rtlCol="0">
            <a:spAutoFit/>
          </a:bodyPr>
          <a:lstStyle/>
          <a:p>
            <a:pPr algn="r" rtl="1"/>
            <a:r>
              <a:rPr lang="he-IL" sz="2000" b="1" dirty="0">
                <a:latin typeface="Guttman Vilna" panose="02010401010101010101" pitchFamily="2" charset="-79"/>
                <a:cs typeface="Guttman Vilna" panose="02010401010101010101" pitchFamily="2" charset="-79"/>
              </a:rPr>
              <a:t>"של כל הדברים האדם הוא קנה המידה, </a:t>
            </a:r>
          </a:p>
          <a:p>
            <a:pPr algn="r" rtl="1"/>
            <a:r>
              <a:rPr lang="he-IL" sz="2000" b="1" dirty="0">
                <a:latin typeface="Guttman Vilna" panose="02010401010101010101" pitchFamily="2" charset="-79"/>
                <a:cs typeface="Guttman Vilna" panose="02010401010101010101" pitchFamily="2" charset="-79"/>
              </a:rPr>
              <a:t>של אלה שהווים </a:t>
            </a:r>
          </a:p>
          <a:p>
            <a:pPr algn="r" rtl="1"/>
            <a:r>
              <a:rPr lang="he-IL" sz="2000" b="1" dirty="0">
                <a:latin typeface="Guttman Vilna" panose="02010401010101010101" pitchFamily="2" charset="-79"/>
                <a:cs typeface="Guttman Vilna" panose="02010401010101010101" pitchFamily="2" charset="-79"/>
              </a:rPr>
              <a:t>כפי שהם הווים, </a:t>
            </a:r>
          </a:p>
          <a:p>
            <a:pPr algn="r" rtl="1"/>
            <a:r>
              <a:rPr lang="he-IL" sz="2000" b="1" dirty="0">
                <a:latin typeface="Guttman Vilna" panose="02010401010101010101" pitchFamily="2" charset="-79"/>
                <a:cs typeface="Guttman Vilna" panose="02010401010101010101" pitchFamily="2" charset="-79"/>
              </a:rPr>
              <a:t>של אלה שאינם הווים, </a:t>
            </a:r>
          </a:p>
          <a:p>
            <a:pPr algn="r" rtl="1"/>
            <a:r>
              <a:rPr lang="he-IL" sz="2000" b="1" dirty="0">
                <a:latin typeface="Guttman Vilna" panose="02010401010101010101" pitchFamily="2" charset="-79"/>
                <a:cs typeface="Guttman Vilna" panose="02010401010101010101" pitchFamily="2" charset="-79"/>
              </a:rPr>
              <a:t>כפי שאינם</a:t>
            </a:r>
            <a:r>
              <a:rPr lang="en-US" sz="2000" b="1" dirty="0">
                <a:cs typeface="Guttman Vilna" panose="02010401010101010101" pitchFamily="2" charset="-79"/>
              </a:rPr>
              <a:t>".</a:t>
            </a:r>
            <a:endParaRPr lang="x-none" sz="2000" dirty="0">
              <a:cs typeface="Guttman Vilna" panose="02010401010101010101" pitchFamily="2" charset="-79"/>
            </a:endParaRPr>
          </a:p>
        </p:txBody>
      </p:sp>
    </p:spTree>
    <p:extLst>
      <p:ext uri="{BB962C8B-B14F-4D97-AF65-F5344CB8AC3E}">
        <p14:creationId xmlns:p14="http://schemas.microsoft.com/office/powerpoint/2010/main" val="203800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6DE84A5F-03E2-46A2-9D5A-C15F08CA2E3D}"/>
              </a:ext>
            </a:extLst>
          </p:cNvPr>
          <p:cNvPicPr>
            <a:picLocks noChangeAspect="1"/>
          </p:cNvPicPr>
          <p:nvPr/>
        </p:nvPicPr>
        <p:blipFill>
          <a:blip r:embed="rId2"/>
          <a:stretch>
            <a:fillRect/>
          </a:stretch>
        </p:blipFill>
        <p:spPr>
          <a:xfrm>
            <a:off x="0" y="5982616"/>
            <a:ext cx="863600" cy="863600"/>
          </a:xfrm>
          <a:prstGeom prst="rect">
            <a:avLst/>
          </a:prstGeom>
        </p:spPr>
      </p:pic>
      <p:pic>
        <p:nvPicPr>
          <p:cNvPr id="9" name="Picture 8">
            <a:extLst>
              <a:ext uri="{FF2B5EF4-FFF2-40B4-BE49-F238E27FC236}">
                <a16:creationId xmlns="" xmlns:a16="http://schemas.microsoft.com/office/drawing/2014/main" id="{D36F1D2A-1090-48C7-9BD2-39260F32B105}"/>
              </a:ext>
            </a:extLst>
          </p:cNvPr>
          <p:cNvPicPr>
            <a:picLocks noChangeAspect="1"/>
          </p:cNvPicPr>
          <p:nvPr/>
        </p:nvPicPr>
        <p:blipFill>
          <a:blip r:embed="rId3"/>
          <a:stretch>
            <a:fillRect/>
          </a:stretch>
        </p:blipFill>
        <p:spPr>
          <a:xfrm>
            <a:off x="3174082" y="570583"/>
            <a:ext cx="5843833" cy="5843833"/>
          </a:xfrm>
          <a:prstGeom prst="rect">
            <a:avLst/>
          </a:prstGeom>
        </p:spPr>
      </p:pic>
      <p:sp>
        <p:nvSpPr>
          <p:cNvPr id="10" name="TextBox 9">
            <a:extLst>
              <a:ext uri="{FF2B5EF4-FFF2-40B4-BE49-F238E27FC236}">
                <a16:creationId xmlns="" xmlns:a16="http://schemas.microsoft.com/office/drawing/2014/main" id="{4416C525-0976-4796-9A3F-59E44E5B83D0}"/>
              </a:ext>
            </a:extLst>
          </p:cNvPr>
          <p:cNvSpPr txBox="1"/>
          <p:nvPr/>
        </p:nvSpPr>
        <p:spPr>
          <a:xfrm>
            <a:off x="3224162" y="6414416"/>
            <a:ext cx="5743674" cy="369332"/>
          </a:xfrm>
          <a:prstGeom prst="rect">
            <a:avLst/>
          </a:prstGeom>
          <a:noFill/>
        </p:spPr>
        <p:txBody>
          <a:bodyPr wrap="square" rtlCol="0">
            <a:spAutoFit/>
          </a:bodyPr>
          <a:lstStyle/>
          <a:p>
            <a:pPr algn="ctr" rtl="1"/>
            <a:r>
              <a:rPr lang="he-IL" b="1" dirty="0"/>
              <a:t>"להפוך את הלוגוס החלש יותר לחזק יותר..."</a:t>
            </a:r>
            <a:endParaRPr lang="x-none" b="1" dirty="0"/>
          </a:p>
        </p:txBody>
      </p:sp>
    </p:spTree>
    <p:extLst>
      <p:ext uri="{BB962C8B-B14F-4D97-AF65-F5344CB8AC3E}">
        <p14:creationId xmlns:p14="http://schemas.microsoft.com/office/powerpoint/2010/main" val="42187878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E967FF8D-0003-4E0A-B709-489471ABC790}"/>
              </a:ext>
            </a:extLst>
          </p:cNvPr>
          <p:cNvPicPr>
            <a:picLocks noChangeAspect="1"/>
          </p:cNvPicPr>
          <p:nvPr/>
        </p:nvPicPr>
        <p:blipFill>
          <a:blip r:embed="rId2"/>
          <a:stretch>
            <a:fillRect/>
          </a:stretch>
        </p:blipFill>
        <p:spPr>
          <a:xfrm>
            <a:off x="0" y="0"/>
            <a:ext cx="8385328" cy="6858000"/>
          </a:xfrm>
          <a:prstGeom prst="rect">
            <a:avLst/>
          </a:prstGeom>
        </p:spPr>
      </p:pic>
      <p:sp>
        <p:nvSpPr>
          <p:cNvPr id="3" name="TextBox 2">
            <a:extLst>
              <a:ext uri="{FF2B5EF4-FFF2-40B4-BE49-F238E27FC236}">
                <a16:creationId xmlns="" xmlns:a16="http://schemas.microsoft.com/office/drawing/2014/main" id="{FEDFFB12-30F6-4325-851D-ED596096930A}"/>
              </a:ext>
            </a:extLst>
          </p:cNvPr>
          <p:cNvSpPr txBox="1"/>
          <p:nvPr/>
        </p:nvSpPr>
        <p:spPr>
          <a:xfrm>
            <a:off x="1680420" y="6242447"/>
            <a:ext cx="5024487" cy="615553"/>
          </a:xfrm>
          <a:prstGeom prst="rect">
            <a:avLst/>
          </a:prstGeom>
          <a:noFill/>
        </p:spPr>
        <p:txBody>
          <a:bodyPr wrap="square" rtlCol="0">
            <a:spAutoFit/>
          </a:bodyPr>
          <a:lstStyle/>
          <a:p>
            <a:pPr algn="ctr" rtl="1"/>
            <a:r>
              <a:rPr lang="he-IL" dirty="0">
                <a:solidFill>
                  <a:schemeClr val="bg1"/>
                </a:solidFill>
              </a:rPr>
              <a:t>"פריס חוטף את הלנה לטרויה"</a:t>
            </a:r>
          </a:p>
          <a:p>
            <a:pPr algn="ctr" rtl="1"/>
            <a:r>
              <a:rPr lang="en-US" sz="1600" b="1" i="1" dirty="0">
                <a:solidFill>
                  <a:schemeClr val="bg1"/>
                </a:solidFill>
              </a:rPr>
              <a:t>Gavin Hamilton</a:t>
            </a:r>
            <a:endParaRPr lang="x-none" sz="1600" b="1" i="1" dirty="0">
              <a:solidFill>
                <a:schemeClr val="bg1"/>
              </a:solidFill>
            </a:endParaRPr>
          </a:p>
        </p:txBody>
      </p:sp>
    </p:spTree>
    <p:extLst>
      <p:ext uri="{BB962C8B-B14F-4D97-AF65-F5344CB8AC3E}">
        <p14:creationId xmlns:p14="http://schemas.microsoft.com/office/powerpoint/2010/main" val="15293769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C6D268F-9CD6-4F1C-ABB8-422F9C245F36}"/>
              </a:ext>
            </a:extLst>
          </p:cNvPr>
          <p:cNvPicPr>
            <a:picLocks noChangeAspect="1"/>
          </p:cNvPicPr>
          <p:nvPr/>
        </p:nvPicPr>
        <p:blipFill>
          <a:blip r:embed="rId2"/>
          <a:stretch>
            <a:fillRect/>
          </a:stretch>
        </p:blipFill>
        <p:spPr>
          <a:xfrm>
            <a:off x="0" y="0"/>
            <a:ext cx="9408599" cy="6858000"/>
          </a:xfrm>
          <a:prstGeom prst="rect">
            <a:avLst/>
          </a:prstGeom>
        </p:spPr>
      </p:pic>
      <p:sp>
        <p:nvSpPr>
          <p:cNvPr id="5" name="TextBox 4">
            <a:extLst>
              <a:ext uri="{FF2B5EF4-FFF2-40B4-BE49-F238E27FC236}">
                <a16:creationId xmlns="" xmlns:a16="http://schemas.microsoft.com/office/drawing/2014/main" id="{7F63071F-5063-4F46-879A-5CEF106A454F}"/>
              </a:ext>
            </a:extLst>
          </p:cNvPr>
          <p:cNvSpPr txBox="1"/>
          <p:nvPr/>
        </p:nvSpPr>
        <p:spPr>
          <a:xfrm>
            <a:off x="6807639" y="1899920"/>
            <a:ext cx="5201920" cy="3046988"/>
          </a:xfrm>
          <a:prstGeom prst="rect">
            <a:avLst/>
          </a:prstGeom>
          <a:noFill/>
        </p:spPr>
        <p:txBody>
          <a:bodyPr wrap="square" rtlCol="0">
            <a:spAutoFit/>
          </a:bodyPr>
          <a:lstStyle/>
          <a:p>
            <a:pPr algn="ctr" rtl="1"/>
            <a:r>
              <a:rPr lang="he-IL" sz="2400" b="1" dirty="0">
                <a:solidFill>
                  <a:schemeClr val="bg1"/>
                </a:solidFill>
                <a:latin typeface="David" panose="020E0502060401010101" pitchFamily="34" charset="-79"/>
                <a:cs typeface="David" panose="020E0502060401010101" pitchFamily="34" charset="-79"/>
              </a:rPr>
              <a:t>המהלך המרכזי של שירו של </a:t>
            </a:r>
            <a:r>
              <a:rPr lang="he-IL" sz="2400" b="1" dirty="0" err="1">
                <a:solidFill>
                  <a:schemeClr val="bg1"/>
                </a:solidFill>
                <a:latin typeface="David" panose="020E0502060401010101" pitchFamily="34" charset="-79"/>
                <a:cs typeface="David" panose="020E0502060401010101" pitchFamily="34" charset="-79"/>
              </a:rPr>
              <a:t>גורגיאס</a:t>
            </a:r>
            <a:r>
              <a:rPr lang="he-IL" sz="2400" b="1" dirty="0">
                <a:solidFill>
                  <a:schemeClr val="bg1"/>
                </a:solidFill>
                <a:latin typeface="David" panose="020E0502060401010101" pitchFamily="34" charset="-79"/>
                <a:cs typeface="David" panose="020E0502060401010101" pitchFamily="34" charset="-79"/>
              </a:rPr>
              <a:t>:</a:t>
            </a:r>
          </a:p>
          <a:p>
            <a:pPr algn="ctr" rtl="1"/>
            <a:r>
              <a:rPr lang="he-IL" sz="2400" b="1" dirty="0">
                <a:solidFill>
                  <a:schemeClr val="bg1"/>
                </a:solidFill>
                <a:latin typeface="David" panose="020E0502060401010101" pitchFamily="34" charset="-79"/>
                <a:cs typeface="David" panose="020E0502060401010101" pitchFamily="34" charset="-79"/>
              </a:rPr>
              <a:t> "על מה שאיננו"</a:t>
            </a:r>
          </a:p>
          <a:p>
            <a:pPr algn="ctr" rtl="1"/>
            <a:endParaRPr lang="he-IL" sz="2400" b="1" dirty="0">
              <a:solidFill>
                <a:schemeClr val="bg1"/>
              </a:solidFill>
              <a:latin typeface="David" panose="020E0502060401010101" pitchFamily="34" charset="-79"/>
              <a:cs typeface="David" panose="020E0502060401010101" pitchFamily="34" charset="-79"/>
            </a:endParaRPr>
          </a:p>
          <a:p>
            <a:pPr marL="342900" indent="-342900" algn="r" rtl="1">
              <a:buAutoNum type="arabicPeriod"/>
            </a:pPr>
            <a:r>
              <a:rPr lang="he-IL" sz="2400" b="1" dirty="0">
                <a:solidFill>
                  <a:schemeClr val="bg1"/>
                </a:solidFill>
                <a:latin typeface="David" panose="020E0502060401010101" pitchFamily="34" charset="-79"/>
                <a:cs typeface="David" panose="020E0502060401010101" pitchFamily="34" charset="-79"/>
              </a:rPr>
              <a:t>אין דבר שהווה באמת</a:t>
            </a:r>
          </a:p>
          <a:p>
            <a:pPr marL="342900" indent="-342900" algn="r" rtl="1">
              <a:buAutoNum type="arabicPeriod"/>
            </a:pPr>
            <a:r>
              <a:rPr lang="he-IL" sz="2400" b="1" dirty="0">
                <a:solidFill>
                  <a:schemeClr val="bg1"/>
                </a:solidFill>
                <a:latin typeface="David" panose="020E0502060401010101" pitchFamily="34" charset="-79"/>
                <a:cs typeface="David" panose="020E0502060401010101" pitchFamily="34" charset="-79"/>
              </a:rPr>
              <a:t>גם אם היה דבר שהווה באמת, אין אנו יכולים לתפוס אותו.</a:t>
            </a:r>
          </a:p>
          <a:p>
            <a:pPr marL="342900" indent="-342900" algn="r" rtl="1">
              <a:buAutoNum type="arabicPeriod"/>
            </a:pPr>
            <a:r>
              <a:rPr lang="he-IL" sz="2400" b="1" dirty="0">
                <a:solidFill>
                  <a:schemeClr val="bg1"/>
                </a:solidFill>
                <a:latin typeface="David" panose="020E0502060401010101" pitchFamily="34" charset="-79"/>
                <a:cs typeface="David" panose="020E0502060401010101" pitchFamily="34" charset="-79"/>
              </a:rPr>
              <a:t>גם אילו יכולנו לתפוס אותו, לא נוכל להסביר זאת לאחר.</a:t>
            </a:r>
            <a:endParaRPr lang="x-none" sz="2400" b="1" dirty="0">
              <a:solidFill>
                <a:schemeClr val="bg1"/>
              </a:solidFill>
              <a:latin typeface="David" panose="020E0502060401010101" pitchFamily="34" charset="-79"/>
              <a:cs typeface="David" panose="020E0502060401010101" pitchFamily="34" charset="-79"/>
            </a:endParaRPr>
          </a:p>
        </p:txBody>
      </p:sp>
      <p:sp>
        <p:nvSpPr>
          <p:cNvPr id="6" name="TextBox 5">
            <a:extLst>
              <a:ext uri="{FF2B5EF4-FFF2-40B4-BE49-F238E27FC236}">
                <a16:creationId xmlns="" xmlns:a16="http://schemas.microsoft.com/office/drawing/2014/main" id="{AB65B859-C16E-4FE2-95DE-DBF4A624F700}"/>
              </a:ext>
            </a:extLst>
          </p:cNvPr>
          <p:cNvSpPr txBox="1"/>
          <p:nvPr/>
        </p:nvSpPr>
        <p:spPr>
          <a:xfrm>
            <a:off x="1282045" y="6306532"/>
            <a:ext cx="4813955" cy="369332"/>
          </a:xfrm>
          <a:prstGeom prst="rect">
            <a:avLst/>
          </a:prstGeom>
          <a:noFill/>
        </p:spPr>
        <p:txBody>
          <a:bodyPr wrap="square" rtlCol="0">
            <a:spAutoFit/>
          </a:bodyPr>
          <a:lstStyle/>
          <a:p>
            <a:pPr algn="ctr"/>
            <a:r>
              <a:rPr lang="he-IL" b="1" dirty="0">
                <a:solidFill>
                  <a:schemeClr val="bg1"/>
                </a:solidFill>
              </a:rPr>
              <a:t>מתוך המחזה, "מחכים לגודו" של סמואל בקט</a:t>
            </a:r>
            <a:endParaRPr lang="x-none" b="1" dirty="0">
              <a:solidFill>
                <a:schemeClr val="bg1"/>
              </a:solidFill>
            </a:endParaRPr>
          </a:p>
        </p:txBody>
      </p:sp>
    </p:spTree>
    <p:extLst>
      <p:ext uri="{BB962C8B-B14F-4D97-AF65-F5344CB8AC3E}">
        <p14:creationId xmlns:p14="http://schemas.microsoft.com/office/powerpoint/2010/main" val="14672807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1E90DA9F-2AB5-40FC-A0F2-B4EBF8A20A71}"/>
              </a:ext>
            </a:extLst>
          </p:cNvPr>
          <p:cNvPicPr>
            <a:picLocks noChangeAspect="1"/>
          </p:cNvPicPr>
          <p:nvPr/>
        </p:nvPicPr>
        <p:blipFill>
          <a:blip r:embed="rId2"/>
          <a:stretch>
            <a:fillRect/>
          </a:stretch>
        </p:blipFill>
        <p:spPr>
          <a:xfrm>
            <a:off x="0" y="0"/>
            <a:ext cx="5566410" cy="6858000"/>
          </a:xfrm>
          <a:prstGeom prst="rect">
            <a:avLst/>
          </a:prstGeom>
        </p:spPr>
      </p:pic>
      <p:sp>
        <p:nvSpPr>
          <p:cNvPr id="3" name="TextBox 2">
            <a:extLst>
              <a:ext uri="{FF2B5EF4-FFF2-40B4-BE49-F238E27FC236}">
                <a16:creationId xmlns="" xmlns:a16="http://schemas.microsoft.com/office/drawing/2014/main" id="{E6AC9E1C-45B6-4580-A23A-2F86C1954435}"/>
              </a:ext>
            </a:extLst>
          </p:cNvPr>
          <p:cNvSpPr txBox="1"/>
          <p:nvPr/>
        </p:nvSpPr>
        <p:spPr>
          <a:xfrm>
            <a:off x="7040880" y="203200"/>
            <a:ext cx="4429760" cy="1754326"/>
          </a:xfrm>
          <a:prstGeom prst="rect">
            <a:avLst/>
          </a:prstGeom>
          <a:noFill/>
        </p:spPr>
        <p:txBody>
          <a:bodyPr wrap="square" rtlCol="0">
            <a:spAutoFit/>
          </a:bodyPr>
          <a:lstStyle/>
          <a:p>
            <a:pPr algn="ctr"/>
            <a:r>
              <a:rPr lang="el-GR" sz="3600" b="1" dirty="0">
                <a:latin typeface="GFS Porson" panose="02000000000000000000" pitchFamily="50" charset="-95"/>
              </a:rPr>
              <a:t>Δόξα</a:t>
            </a:r>
            <a:endParaRPr lang="en-US" sz="3600" b="1" dirty="0">
              <a:latin typeface="GFS Porson" panose="02000000000000000000" pitchFamily="50" charset="-95"/>
            </a:endParaRPr>
          </a:p>
          <a:p>
            <a:pPr algn="ctr"/>
            <a:r>
              <a:rPr lang="he-IL" sz="3600" b="1" dirty="0" err="1">
                <a:latin typeface="David" panose="020E0502060401010101" pitchFamily="34" charset="-79"/>
                <a:cs typeface="David" panose="020E0502060401010101" pitchFamily="34" charset="-79"/>
              </a:rPr>
              <a:t>דוקסה</a:t>
            </a:r>
            <a:endParaRPr lang="he-IL" sz="3600" b="1" dirty="0">
              <a:latin typeface="David" panose="020E0502060401010101" pitchFamily="34" charset="-79"/>
              <a:cs typeface="David" panose="020E0502060401010101" pitchFamily="34" charset="-79"/>
            </a:endParaRPr>
          </a:p>
          <a:p>
            <a:pPr algn="ctr"/>
            <a:r>
              <a:rPr lang="en-US" sz="3600" b="1" i="1" dirty="0">
                <a:latin typeface="Palatino Linotype" panose="02040502050505030304" pitchFamily="18" charset="0"/>
              </a:rPr>
              <a:t>doxa</a:t>
            </a:r>
            <a:endParaRPr lang="x-none" sz="3600" b="1" i="1" dirty="0">
              <a:latin typeface="Palatino Linotype" panose="02040502050505030304" pitchFamily="18" charset="0"/>
            </a:endParaRPr>
          </a:p>
        </p:txBody>
      </p:sp>
      <p:sp>
        <p:nvSpPr>
          <p:cNvPr id="4" name="TextBox 3">
            <a:extLst>
              <a:ext uri="{FF2B5EF4-FFF2-40B4-BE49-F238E27FC236}">
                <a16:creationId xmlns="" xmlns:a16="http://schemas.microsoft.com/office/drawing/2014/main" id="{006AAC38-813D-42D8-A924-8C9EAE51267E}"/>
              </a:ext>
            </a:extLst>
          </p:cNvPr>
          <p:cNvSpPr txBox="1"/>
          <p:nvPr/>
        </p:nvSpPr>
        <p:spPr>
          <a:xfrm>
            <a:off x="6929120" y="2255520"/>
            <a:ext cx="4429760" cy="523220"/>
          </a:xfrm>
          <a:prstGeom prst="rect">
            <a:avLst/>
          </a:prstGeom>
          <a:noFill/>
        </p:spPr>
        <p:txBody>
          <a:bodyPr wrap="square" rtlCol="0">
            <a:spAutoFit/>
          </a:bodyPr>
          <a:lstStyle/>
          <a:p>
            <a:pPr algn="r" rtl="1"/>
            <a:r>
              <a:rPr lang="he-IL" sz="2800" b="1" dirty="0">
                <a:latin typeface="David" panose="020E0502060401010101" pitchFamily="34" charset="-79"/>
                <a:cs typeface="David" panose="020E0502060401010101" pitchFamily="34" charset="-79"/>
              </a:rPr>
              <a:t>1. דעה, סברה ראשונית</a:t>
            </a:r>
            <a:endParaRPr lang="x-none" sz="2800" b="1" dirty="0">
              <a:latin typeface="David" panose="020E0502060401010101" pitchFamily="34" charset="-79"/>
              <a:cs typeface="David" panose="020E0502060401010101" pitchFamily="34" charset="-79"/>
            </a:endParaRPr>
          </a:p>
        </p:txBody>
      </p:sp>
      <p:sp>
        <p:nvSpPr>
          <p:cNvPr id="5" name="TextBox 4">
            <a:extLst>
              <a:ext uri="{FF2B5EF4-FFF2-40B4-BE49-F238E27FC236}">
                <a16:creationId xmlns="" xmlns:a16="http://schemas.microsoft.com/office/drawing/2014/main" id="{E708C628-4483-4F12-B0B5-193BAC656403}"/>
              </a:ext>
            </a:extLst>
          </p:cNvPr>
          <p:cNvSpPr txBox="1"/>
          <p:nvPr/>
        </p:nvSpPr>
        <p:spPr>
          <a:xfrm>
            <a:off x="5933440" y="2967335"/>
            <a:ext cx="5425440" cy="2246769"/>
          </a:xfrm>
          <a:prstGeom prst="rect">
            <a:avLst/>
          </a:prstGeom>
          <a:noFill/>
        </p:spPr>
        <p:txBody>
          <a:bodyPr wrap="square" rtlCol="0">
            <a:spAutoFit/>
          </a:bodyPr>
          <a:lstStyle/>
          <a:p>
            <a:pPr algn="r" rtl="1"/>
            <a:r>
              <a:rPr lang="he-IL" sz="2800" b="1" dirty="0">
                <a:latin typeface="David" panose="020E0502060401010101" pitchFamily="34" charset="-79"/>
                <a:cs typeface="David" panose="020E0502060401010101" pitchFamily="34" charset="-79"/>
              </a:rPr>
              <a:t>2. איך שהדברים נראים לנו, או נדמים לנו (בא מהפועל </a:t>
            </a:r>
            <a:r>
              <a:rPr lang="en-US" sz="2800" b="1" i="1" dirty="0" err="1">
                <a:latin typeface="David" panose="020E0502060401010101" pitchFamily="34" charset="-79"/>
                <a:cs typeface="David" panose="020E0502060401010101" pitchFamily="34" charset="-79"/>
              </a:rPr>
              <a:t>dokein</a:t>
            </a:r>
            <a:r>
              <a:rPr lang="he-IL" sz="2800" b="1" i="1" dirty="0">
                <a:latin typeface="David" panose="020E0502060401010101" pitchFamily="34" charset="-79"/>
                <a:cs typeface="David" panose="020E0502060401010101" pitchFamily="34" charset="-79"/>
              </a:rPr>
              <a:t>:</a:t>
            </a:r>
            <a:r>
              <a:rPr lang="en-US" sz="2800" b="1" i="1" dirty="0">
                <a:latin typeface="David" panose="020E0502060401010101" pitchFamily="34" charset="-79"/>
                <a:cs typeface="David" panose="020E0502060401010101" pitchFamily="34" charset="-79"/>
              </a:rPr>
              <a:t> ,to seem </a:t>
            </a:r>
            <a:r>
              <a:rPr lang="he-IL" sz="2800" b="1" i="1" dirty="0">
                <a:latin typeface="David" panose="020E0502060401010101" pitchFamily="34" charset="-79"/>
                <a:cs typeface="David" panose="020E0502060401010101" pitchFamily="34" charset="-79"/>
              </a:rPr>
              <a:t>להיראות כ...")</a:t>
            </a:r>
            <a:endParaRPr lang="x-none" sz="2800" b="1" dirty="0">
              <a:latin typeface="David" panose="020E0502060401010101" pitchFamily="34" charset="-79"/>
              <a:cs typeface="David" panose="020E0502060401010101" pitchFamily="34" charset="-79"/>
            </a:endParaRPr>
          </a:p>
          <a:p>
            <a:pPr algn="r" rtl="1"/>
            <a:endParaRPr lang="en-US" sz="2800" b="1" dirty="0">
              <a:latin typeface="David" panose="020E0502060401010101" pitchFamily="34" charset="-79"/>
              <a:cs typeface="David" panose="020E0502060401010101" pitchFamily="34" charset="-79"/>
            </a:endParaRPr>
          </a:p>
          <a:p>
            <a:pPr algn="ctr" rtl="1"/>
            <a:r>
              <a:rPr lang="el-GR" sz="2800" b="1" i="1" dirty="0">
                <a:latin typeface="GFS Porson" panose="02000000000000000000" pitchFamily="50" charset="-95"/>
                <a:cs typeface="David" panose="020E0502060401010101" pitchFamily="34" charset="-79"/>
              </a:rPr>
              <a:t>δοκέω</a:t>
            </a:r>
            <a:r>
              <a:rPr lang="he-IL" sz="2800" b="1" i="1" dirty="0">
                <a:latin typeface="GFS Porson" panose="02000000000000000000" pitchFamily="50" charset="-95"/>
                <a:cs typeface="David" panose="020E0502060401010101" pitchFamily="34" charset="-79"/>
              </a:rPr>
              <a:t>: "נדמה לי, אני בדעה ש..."</a:t>
            </a:r>
            <a:endParaRPr lang="en-US" sz="2800" b="1" i="1" dirty="0">
              <a:latin typeface="David" panose="020E0502060401010101" pitchFamily="34" charset="-79"/>
              <a:cs typeface="David" panose="020E0502060401010101" pitchFamily="34" charset="-79"/>
            </a:endParaRPr>
          </a:p>
        </p:txBody>
      </p:sp>
      <p:sp>
        <p:nvSpPr>
          <p:cNvPr id="6" name="TextBox 5">
            <a:extLst>
              <a:ext uri="{FF2B5EF4-FFF2-40B4-BE49-F238E27FC236}">
                <a16:creationId xmlns="" xmlns:a16="http://schemas.microsoft.com/office/drawing/2014/main" id="{DD5E7B93-115A-451A-B6C5-018C5E5241CD}"/>
              </a:ext>
            </a:extLst>
          </p:cNvPr>
          <p:cNvSpPr txBox="1"/>
          <p:nvPr/>
        </p:nvSpPr>
        <p:spPr>
          <a:xfrm>
            <a:off x="709308" y="6320182"/>
            <a:ext cx="4147794" cy="461665"/>
          </a:xfrm>
          <a:prstGeom prst="rect">
            <a:avLst/>
          </a:prstGeom>
          <a:noFill/>
        </p:spPr>
        <p:txBody>
          <a:bodyPr wrap="square" rtlCol="0">
            <a:spAutoFit/>
          </a:bodyPr>
          <a:lstStyle/>
          <a:p>
            <a:pPr algn="ctr"/>
            <a:r>
              <a:rPr lang="en-US" sz="1200" b="1" i="1" dirty="0">
                <a:solidFill>
                  <a:schemeClr val="bg1"/>
                </a:solidFill>
                <a:latin typeface="Palatino Linotype" panose="02040502050505030304" pitchFamily="18" charset="0"/>
              </a:rPr>
              <a:t>“Julie” </a:t>
            </a:r>
          </a:p>
          <a:p>
            <a:pPr algn="ctr"/>
            <a:r>
              <a:rPr lang="en-US" sz="1200" b="1" i="1" dirty="0">
                <a:solidFill>
                  <a:schemeClr val="bg1"/>
                </a:solidFill>
                <a:latin typeface="Palatino Linotype" panose="02040502050505030304" pitchFamily="18" charset="0"/>
              </a:rPr>
              <a:t>Elisabeth </a:t>
            </a:r>
            <a:r>
              <a:rPr lang="en-US" sz="1200" b="1" i="1" dirty="0" err="1">
                <a:solidFill>
                  <a:schemeClr val="bg1"/>
                </a:solidFill>
                <a:latin typeface="Palatino Linotype" panose="02040502050505030304" pitchFamily="18" charset="0"/>
              </a:rPr>
              <a:t>Vigée</a:t>
            </a:r>
            <a:r>
              <a:rPr lang="en-US" sz="1200" b="1" i="1" dirty="0">
                <a:solidFill>
                  <a:schemeClr val="bg1"/>
                </a:solidFill>
                <a:latin typeface="Palatino Linotype" panose="02040502050505030304" pitchFamily="18" charset="0"/>
              </a:rPr>
              <a:t> Le Brun</a:t>
            </a:r>
            <a:endParaRPr lang="x-none" sz="1200" b="1" i="1"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192066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8319E66B-2491-4A23-8E7D-2E6F66D1A5BF}"/>
              </a:ext>
            </a:extLst>
          </p:cNvPr>
          <p:cNvPicPr>
            <a:picLocks noChangeAspect="1"/>
          </p:cNvPicPr>
          <p:nvPr/>
        </p:nvPicPr>
        <p:blipFill>
          <a:blip r:embed="rId2"/>
          <a:stretch>
            <a:fillRect/>
          </a:stretch>
        </p:blipFill>
        <p:spPr>
          <a:xfrm>
            <a:off x="936788" y="771525"/>
            <a:ext cx="10287000" cy="6086475"/>
          </a:xfrm>
          <a:prstGeom prst="rect">
            <a:avLst/>
          </a:prstGeom>
        </p:spPr>
      </p:pic>
      <p:sp>
        <p:nvSpPr>
          <p:cNvPr id="3" name="TextBox 2">
            <a:extLst>
              <a:ext uri="{FF2B5EF4-FFF2-40B4-BE49-F238E27FC236}">
                <a16:creationId xmlns="" xmlns:a16="http://schemas.microsoft.com/office/drawing/2014/main" id="{4E584546-AEBB-47DD-99D5-AD84F7F461AE}"/>
              </a:ext>
            </a:extLst>
          </p:cNvPr>
          <p:cNvSpPr txBox="1"/>
          <p:nvPr/>
        </p:nvSpPr>
        <p:spPr>
          <a:xfrm>
            <a:off x="1140643" y="0"/>
            <a:ext cx="9879291" cy="830997"/>
          </a:xfrm>
          <a:prstGeom prst="rect">
            <a:avLst/>
          </a:prstGeom>
          <a:noFill/>
        </p:spPr>
        <p:txBody>
          <a:bodyPr wrap="square" rtlCol="0">
            <a:spAutoFit/>
          </a:bodyPr>
          <a:lstStyle/>
          <a:p>
            <a:pPr algn="ctr" rtl="1"/>
            <a:r>
              <a:rPr lang="he-IL" sz="2400" b="1" dirty="0">
                <a:latin typeface="David" panose="020E0502060401010101" pitchFamily="34" charset="-79"/>
                <a:cs typeface="David" panose="020E0502060401010101" pitchFamily="34" charset="-79"/>
              </a:rPr>
              <a:t>טבע (</a:t>
            </a:r>
            <a:r>
              <a:rPr lang="en-US" sz="2400" b="1" dirty="0" err="1">
                <a:latin typeface="David" panose="020E0502060401010101" pitchFamily="34" charset="-79"/>
                <a:cs typeface="David" panose="020E0502060401010101" pitchFamily="34" charset="-79"/>
              </a:rPr>
              <a:t>physis</a:t>
            </a:r>
            <a:r>
              <a:rPr lang="he-IL" sz="2400" b="1" dirty="0">
                <a:latin typeface="David" panose="020E0502060401010101" pitchFamily="34" charset="-79"/>
                <a:cs typeface="David" panose="020E0502060401010101" pitchFamily="34" charset="-79"/>
              </a:rPr>
              <a:t>) מול חוק (</a:t>
            </a:r>
            <a:r>
              <a:rPr lang="en-US" sz="2400" b="1" dirty="0">
                <a:latin typeface="David" panose="020E0502060401010101" pitchFamily="34" charset="-79"/>
                <a:cs typeface="David" panose="020E0502060401010101" pitchFamily="34" charset="-79"/>
              </a:rPr>
              <a:t>Nomos</a:t>
            </a:r>
            <a:r>
              <a:rPr lang="he-IL" sz="2400" b="1" dirty="0">
                <a:latin typeface="David" panose="020E0502060401010101" pitchFamily="34" charset="-79"/>
                <a:cs typeface="David" panose="020E0502060401010101" pitchFamily="34" charset="-79"/>
              </a:rPr>
              <a:t>)</a:t>
            </a:r>
          </a:p>
          <a:p>
            <a:pPr algn="ctr" rtl="1"/>
            <a:r>
              <a:rPr lang="he-IL" sz="2400" b="1" dirty="0">
                <a:latin typeface="David" panose="020E0502060401010101" pitchFamily="34" charset="-79"/>
                <a:cs typeface="David" panose="020E0502060401010101" pitchFamily="34" charset="-79"/>
              </a:rPr>
              <a:t>האם החוק והנוהג תואמים את הטבע?  מסלפים אותו?  כובלים אותו?</a:t>
            </a:r>
            <a:endParaRPr lang="x-none" sz="2400" b="1" dirty="0">
              <a:latin typeface="David" panose="020E0502060401010101" pitchFamily="34" charset="-79"/>
              <a:cs typeface="David" panose="020E0502060401010101" pitchFamily="34" charset="-79"/>
            </a:endParaRPr>
          </a:p>
        </p:txBody>
      </p:sp>
      <p:sp>
        <p:nvSpPr>
          <p:cNvPr id="4" name="TextBox 3">
            <a:extLst>
              <a:ext uri="{FF2B5EF4-FFF2-40B4-BE49-F238E27FC236}">
                <a16:creationId xmlns="" xmlns:a16="http://schemas.microsoft.com/office/drawing/2014/main" id="{371FA6A5-A6C6-475F-B111-6374265D9B0A}"/>
              </a:ext>
            </a:extLst>
          </p:cNvPr>
          <p:cNvSpPr txBox="1"/>
          <p:nvPr/>
        </p:nvSpPr>
        <p:spPr>
          <a:xfrm>
            <a:off x="3643459" y="6384551"/>
            <a:ext cx="4873658" cy="461665"/>
          </a:xfrm>
          <a:prstGeom prst="rect">
            <a:avLst/>
          </a:prstGeom>
          <a:noFill/>
        </p:spPr>
        <p:txBody>
          <a:bodyPr wrap="square" rtlCol="0">
            <a:spAutoFit/>
          </a:bodyPr>
          <a:lstStyle/>
          <a:p>
            <a:pPr algn="ctr" rtl="1"/>
            <a:r>
              <a:rPr lang="he-IL" sz="1200" b="1" dirty="0" err="1">
                <a:latin typeface="David" panose="020E0502060401010101" pitchFamily="34" charset="-79"/>
                <a:cs typeface="David" panose="020E0502060401010101" pitchFamily="34" charset="-79"/>
              </a:rPr>
              <a:t>לאוקון</a:t>
            </a:r>
            <a:r>
              <a:rPr lang="he-IL" sz="1200" b="1" dirty="0">
                <a:latin typeface="David" panose="020E0502060401010101" pitchFamily="34" charset="-79"/>
                <a:cs typeface="David" panose="020E0502060401010101" pitchFamily="34" charset="-79"/>
              </a:rPr>
              <a:t> ובניו נלכדים ע"י הנחשים</a:t>
            </a:r>
          </a:p>
          <a:p>
            <a:pPr algn="ctr" rtl="1"/>
            <a:r>
              <a:rPr lang="he-IL" sz="1200" b="1" dirty="0">
                <a:latin typeface="David" panose="020E0502060401010101" pitchFamily="34" charset="-79"/>
                <a:cs typeface="David" panose="020E0502060401010101" pitchFamily="34" charset="-79"/>
              </a:rPr>
              <a:t>מוזיאון </a:t>
            </a:r>
            <a:r>
              <a:rPr lang="he-IL" sz="1200" b="1" dirty="0" err="1">
                <a:latin typeface="David" panose="020E0502060401010101" pitchFamily="34" charset="-79"/>
                <a:cs typeface="David" panose="020E0502060401010101" pitchFamily="34" charset="-79"/>
              </a:rPr>
              <a:t>הווטיקאן</a:t>
            </a:r>
            <a:endParaRPr lang="x-none" sz="1200" b="1" dirty="0">
              <a:latin typeface="David" panose="020E0502060401010101" pitchFamily="34" charset="-79"/>
              <a:cs typeface="David" panose="020E0502060401010101" pitchFamily="34" charset="-79"/>
            </a:endParaRPr>
          </a:p>
        </p:txBody>
      </p:sp>
      <p:pic>
        <p:nvPicPr>
          <p:cNvPr id="5" name="Picture 4">
            <a:extLst>
              <a:ext uri="{FF2B5EF4-FFF2-40B4-BE49-F238E27FC236}">
                <a16:creationId xmlns="" xmlns:a16="http://schemas.microsoft.com/office/drawing/2014/main" id="{DFA38212-5B6C-4762-8AC0-8F8F8C209F2D}"/>
              </a:ext>
            </a:extLst>
          </p:cNvPr>
          <p:cNvPicPr>
            <a:picLocks noChangeAspect="1"/>
          </p:cNvPicPr>
          <p:nvPr/>
        </p:nvPicPr>
        <p:blipFill>
          <a:blip r:embed="rId3"/>
          <a:stretch>
            <a:fillRect/>
          </a:stretch>
        </p:blipFill>
        <p:spPr>
          <a:xfrm>
            <a:off x="0" y="5982616"/>
            <a:ext cx="863600" cy="863600"/>
          </a:xfrm>
          <a:prstGeom prst="rect">
            <a:avLst/>
          </a:prstGeom>
        </p:spPr>
      </p:pic>
    </p:spTree>
    <p:extLst>
      <p:ext uri="{BB962C8B-B14F-4D97-AF65-F5344CB8AC3E}">
        <p14:creationId xmlns:p14="http://schemas.microsoft.com/office/powerpoint/2010/main" val="27234853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01EDE007-CBBD-4BB6-AB3B-2DFD22BB7A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324" y="193494"/>
            <a:ext cx="4664717" cy="6466798"/>
          </a:xfrm>
          <a:prstGeom prst="rect">
            <a:avLst/>
          </a:prstGeom>
        </p:spPr>
      </p:pic>
      <p:pic>
        <p:nvPicPr>
          <p:cNvPr id="3" name="Picture 2">
            <a:extLst>
              <a:ext uri="{FF2B5EF4-FFF2-40B4-BE49-F238E27FC236}">
                <a16:creationId xmlns="" xmlns:a16="http://schemas.microsoft.com/office/drawing/2014/main" id="{DFA38212-5B6C-4762-8AC0-8F8F8C209F2D}"/>
              </a:ext>
            </a:extLst>
          </p:cNvPr>
          <p:cNvPicPr>
            <a:picLocks noChangeAspect="1"/>
          </p:cNvPicPr>
          <p:nvPr/>
        </p:nvPicPr>
        <p:blipFill>
          <a:blip r:embed="rId4"/>
          <a:stretch>
            <a:fillRect/>
          </a:stretch>
        </p:blipFill>
        <p:spPr>
          <a:xfrm>
            <a:off x="0" y="6108357"/>
            <a:ext cx="749643" cy="749643"/>
          </a:xfrm>
          <a:prstGeom prst="rect">
            <a:avLst/>
          </a:prstGeom>
        </p:spPr>
      </p:pic>
    </p:spTree>
    <p:extLst>
      <p:ext uri="{BB962C8B-B14F-4D97-AF65-F5344CB8AC3E}">
        <p14:creationId xmlns:p14="http://schemas.microsoft.com/office/powerpoint/2010/main" val="36273945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9033</TotalTime>
  <Words>433</Words>
  <Application>Microsoft Office PowerPoint</Application>
  <PresentationFormat>Widescreen</PresentationFormat>
  <Paragraphs>67</Paragraphs>
  <Slides>13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David</vt:lpstr>
      <vt:lpstr>GFS Porson</vt:lpstr>
      <vt:lpstr>Guttman Vilna</vt:lpstr>
      <vt:lpstr>Palatino Linotype</vt:lpstr>
      <vt:lpstr>Office Theme</vt:lpstr>
      <vt:lpstr>מבוא לפילוסופיה יוונית – סמסטר סתיו</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ΠΟΛΙΤΕΙΑ ΤΟΥ ΠΛΑΤΟΝΟΣ</dc:title>
  <dc:creator>Andy German</dc:creator>
  <cp:lastModifiedBy>Andy German</cp:lastModifiedBy>
  <cp:revision>165</cp:revision>
  <dcterms:created xsi:type="dcterms:W3CDTF">2020-03-16T20:46:23Z</dcterms:created>
  <dcterms:modified xsi:type="dcterms:W3CDTF">2021-11-16T07:39:46Z</dcterms:modified>
</cp:coreProperties>
</file>