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1"/>
  </p:notesMasterIdLst>
  <p:sldIdLst>
    <p:sldId id="263" r:id="rId3"/>
    <p:sldId id="257" r:id="rId4"/>
    <p:sldId id="258" r:id="rId5"/>
    <p:sldId id="259" r:id="rId6"/>
    <p:sldId id="260" r:id="rId7"/>
    <p:sldId id="261" r:id="rId8"/>
    <p:sldId id="262" r:id="rId9"/>
    <p:sldId id="318" r:id="rId10"/>
    <p:sldId id="264" r:id="rId11"/>
    <p:sldId id="265" r:id="rId12"/>
    <p:sldId id="312" r:id="rId13"/>
    <p:sldId id="314" r:id="rId14"/>
    <p:sldId id="301" r:id="rId15"/>
    <p:sldId id="315" r:id="rId16"/>
    <p:sldId id="292" r:id="rId17"/>
    <p:sldId id="316" r:id="rId18"/>
    <p:sldId id="319" r:id="rId19"/>
    <p:sldId id="320" r:id="rId20"/>
    <p:sldId id="321" r:id="rId21"/>
    <p:sldId id="329" r:id="rId22"/>
    <p:sldId id="330" r:id="rId23"/>
    <p:sldId id="331" r:id="rId24"/>
    <p:sldId id="361" r:id="rId25"/>
    <p:sldId id="362" r:id="rId26"/>
    <p:sldId id="363" r:id="rId27"/>
    <p:sldId id="336" r:id="rId28"/>
    <p:sldId id="337" r:id="rId29"/>
    <p:sldId id="33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70607" autoAdjust="0"/>
  </p:normalViewPr>
  <p:slideViewPr>
    <p:cSldViewPr snapToGrid="0" showGuides="1">
      <p:cViewPr varScale="1">
        <p:scale>
          <a:sx n="52" d="100"/>
          <a:sy n="52" d="100"/>
        </p:scale>
        <p:origin x="128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051F96-9A6D-429B-B98E-36BBEC8BF566}" type="datetimeFigureOut">
              <a:rPr lang="en-US" smtClean="0"/>
              <a:t>7/11/2024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FDDC1B-745F-48B0-8645-B2D50166FFFC}" type="slidenum">
              <a:rPr lang="en-US" smtClean="0"/>
              <a:t>‹#›</a:t>
            </a:fld>
            <a:endParaRPr lang="en-US"/>
          </a:p>
        </p:txBody>
      </p:sp>
    </p:spTree>
    <p:extLst>
      <p:ext uri="{BB962C8B-B14F-4D97-AF65-F5344CB8AC3E}">
        <p14:creationId xmlns:p14="http://schemas.microsoft.com/office/powerpoint/2010/main" val="3400643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3EE6B263-89E2-47CE-B2D3-E3183FBF8F57}" type="slidenum">
              <a:rPr kumimoji="0" lang="he-IL" altLang="he-I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1</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Tree>
    <p:extLst>
      <p:ext uri="{BB962C8B-B14F-4D97-AF65-F5344CB8AC3E}">
        <p14:creationId xmlns:p14="http://schemas.microsoft.com/office/powerpoint/2010/main" val="2805611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בשיעור</a:t>
            </a:r>
            <a:r>
              <a:rPr lang="he-IL" baseline="0" dirty="0"/>
              <a:t> הזה</a:t>
            </a:r>
            <a:endParaRPr lang="en-US" dirty="0"/>
          </a:p>
        </p:txBody>
      </p:sp>
      <p:sp>
        <p:nvSpPr>
          <p:cNvPr id="4" name="Slide Number Placeholder 3"/>
          <p:cNvSpPr>
            <a:spLocks noGrp="1"/>
          </p:cNvSpPr>
          <p:nvPr>
            <p:ph type="sldNum" sz="quarter" idx="10"/>
          </p:nvPr>
        </p:nvSpPr>
        <p:spPr/>
        <p:txBody>
          <a:bodyPr/>
          <a:lstStyle/>
          <a:p>
            <a:fld id="{63FDDC1B-745F-48B0-8645-B2D50166FFFC}" type="slidenum">
              <a:rPr lang="en-US" smtClean="0"/>
              <a:t>2</a:t>
            </a:fld>
            <a:endParaRPr lang="en-US"/>
          </a:p>
        </p:txBody>
      </p:sp>
    </p:spTree>
    <p:extLst>
      <p:ext uri="{BB962C8B-B14F-4D97-AF65-F5344CB8AC3E}">
        <p14:creationId xmlns:p14="http://schemas.microsoft.com/office/powerpoint/2010/main" val="103845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55114269-54CD-4DFF-9223-54225589B9B6}" type="slidenum">
              <a:rPr kumimoji="0" lang="he-IL" altLang="he-I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3</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3264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E9C6594C-C8F0-43AE-96B1-24C4F32BF123}" type="slidenum">
              <a:rPr kumimoji="0" lang="he-IL" altLang="he-I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4</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Tree>
    <p:extLst>
      <p:ext uri="{BB962C8B-B14F-4D97-AF65-F5344CB8AC3E}">
        <p14:creationId xmlns:p14="http://schemas.microsoft.com/office/powerpoint/2010/main" val="60897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32E72F8F-8042-48F0-956C-0C8290368FD3}" type="slidenum">
              <a:rPr kumimoji="0" lang="he-IL" altLang="he-I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5</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a:endParaRPr lang="he-IL" altLang="he-IL" dirty="0"/>
          </a:p>
        </p:txBody>
      </p:sp>
    </p:spTree>
    <p:extLst>
      <p:ext uri="{BB962C8B-B14F-4D97-AF65-F5344CB8AC3E}">
        <p14:creationId xmlns:p14="http://schemas.microsoft.com/office/powerpoint/2010/main" val="825838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fld id="{74FE745D-9EAB-4D3F-946B-310A3074313D}" type="slidenum">
              <a:rPr kumimoji="0" lang="he-IL" altLang="he-I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1" eaLnBrk="1" fontAlgn="auto" latinLnBrk="0" hangingPunct="1">
                <a:lnSpc>
                  <a:spcPct val="100000"/>
                </a:lnSpc>
                <a:spcBef>
                  <a:spcPct val="0"/>
                </a:spcBef>
                <a:spcAft>
                  <a:spcPts val="0"/>
                </a:spcAft>
                <a:buClrTx/>
                <a:buSzTx/>
                <a:buFontTx/>
                <a:buNone/>
                <a:tabLst/>
                <a:defRPr/>
              </a:pPr>
              <a:t>6</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Tree>
    <p:extLst>
      <p:ext uri="{BB962C8B-B14F-4D97-AF65-F5344CB8AC3E}">
        <p14:creationId xmlns:p14="http://schemas.microsoft.com/office/powerpoint/2010/main" val="2338276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A261FB-4A77-48F4-88AF-DB2669EC8E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9597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FDDC1B-745F-48B0-8645-B2D50166FFFC}"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91168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F515D27-306E-4CEF-9FDB-F45695548B49}" type="slidenum">
              <a:rPr lang="he-IL" altLang="he-IL"/>
              <a:pPr eaLnBrk="1" hangingPunct="1">
                <a:spcBef>
                  <a:spcPct val="0"/>
                </a:spcBef>
              </a:pPr>
              <a:t>9</a:t>
            </a:fld>
            <a:endParaRPr lang="en-US" altLang="he-IL"/>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2114985-B357-4DC3-8476-CCD1D1E2D267}" type="slidenum">
              <a:rPr lang="he-IL" altLang="he-IL"/>
              <a:pPr eaLnBrk="1" hangingPunct="1">
                <a:spcBef>
                  <a:spcPct val="0"/>
                </a:spcBef>
              </a:pPr>
              <a:t>10</a:t>
            </a:fld>
            <a:endParaRPr lang="en-US" altLang="he-IL"/>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11316E3-CE0D-41C7-BE2E-2E4855CD433A}" type="slidenum">
              <a:rPr lang="he-IL" altLang="he-IL"/>
              <a:pPr eaLnBrk="1" hangingPunct="1">
                <a:spcBef>
                  <a:spcPct val="0"/>
                </a:spcBef>
              </a:pPr>
              <a:t>11</a:t>
            </a:fld>
            <a:endParaRPr lang="en-US" altLang="he-IL"/>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dirty="0"/>
          </a:p>
        </p:txBody>
      </p:sp>
    </p:spTree>
    <p:extLst>
      <p:ext uri="{BB962C8B-B14F-4D97-AF65-F5344CB8AC3E}">
        <p14:creationId xmlns:p14="http://schemas.microsoft.com/office/powerpoint/2010/main" val="2039297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76BF-26C7-48C6-B59F-32FF679541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7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701B3-0550-46C9-9B1D-E89F738C7A72}" type="slidenum">
              <a:rPr kumimoji="0" lang="he-IL" alt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143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5143584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1400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96003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18982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37280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6989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51022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829394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88817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734146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9989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a:defRPr/>
            </a:pPr>
            <a:fld id="{402B9795-92DC-40DC-A1CA-9A4B349D7824}" type="datetimeFigureOut">
              <a:rPr lang="en-US" smtClean="0">
                <a:solidFill>
                  <a:prstClr val="white">
                    <a:lumMod val="50000"/>
                  </a:prstClr>
                </a:solidFill>
              </a:rPr>
              <a:pPr>
                <a:defRPr/>
              </a:pPr>
              <a:t>7/11/2024</a:t>
            </a:fld>
            <a:endParaRPr lang="en-US" dirty="0">
              <a:solidFill>
                <a:prstClr val="white">
                  <a:lumMod val="50000"/>
                </a:prstClr>
              </a:solidFill>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a:defRPr/>
            </a:pPr>
            <a:endParaRPr lang="en-US">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a:defRPr/>
            </a:pPr>
            <a:fld id="{0FF54DE5-C571-48E8-A5BC-B369434E2F44}" type="slidenum">
              <a:rPr lang="en-US" smtClean="0">
                <a:solidFill>
                  <a:prstClr val="white">
                    <a:lumMod val="65000"/>
                  </a:prstClr>
                </a:solidFill>
              </a:rPr>
              <a:pPr>
                <a:defRPr/>
              </a:pPr>
              <a:t>‹#›</a:t>
            </a:fld>
            <a:endParaRPr lang="en-US">
              <a:solidFill>
                <a:prstClr val="white">
                  <a:lumMod val="65000"/>
                </a:prstClr>
              </a:solidFill>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349296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3611955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9091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1019615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8" name="Footer Placeholder 7"/>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9" name="Slide Number Placeholder 8"/>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2797217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4" name="Footer Placeholder 3"/>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5" name="Slide Number Placeholder 4"/>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1037480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3" name="Footer Placeholder 2"/>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4" name="Slide Number Placeholder 3"/>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981848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3358514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6" name="Footer Placeholder 5"/>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7" name="Slide Number Placeholder 6"/>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1550683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2056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5" name="Footer Placeholder 4"/>
          <p:cNvSpPr>
            <a:spLocks noGrp="1"/>
          </p:cNvSpPr>
          <p:nvPr>
            <p:ph type="ftr" sz="quarter" idx="11"/>
          </p:nvPr>
        </p:nvSpPr>
        <p:spPr/>
        <p:txBody>
          <a:bodyPr/>
          <a:lstStyle/>
          <a:p>
            <a:pPr>
              <a:defRPr/>
            </a:pPr>
            <a:endParaRPr lang="en-US">
              <a:solidFill>
                <a:srgbClr val="1F445F">
                  <a:lumMod val="20000"/>
                  <a:lumOff val="80000"/>
                </a:srgbClr>
              </a:solidFill>
            </a:endParaRPr>
          </a:p>
        </p:txBody>
      </p:sp>
      <p:sp>
        <p:nvSpPr>
          <p:cNvPr id="6" name="Slide Number Placeholder 5"/>
          <p:cNvSpPr>
            <a:spLocks noGrp="1"/>
          </p:cNvSpPr>
          <p:nvPr>
            <p:ph type="sldNum" sz="quarter" idx="12"/>
          </p:nvPr>
        </p:nvSpPr>
        <p:spPr/>
        <p:txBody>
          <a:body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1445139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hart Placeholder 3"/>
          <p:cNvSpPr>
            <a:spLocks noGrp="1"/>
          </p:cNvSpPr>
          <p:nvPr>
            <p:ph type="chart" sz="half" idx="2"/>
          </p:nvPr>
        </p:nvSpPr>
        <p:spPr>
          <a:xfrm>
            <a:off x="6197600" y="1981200"/>
            <a:ext cx="5080000" cy="4114800"/>
          </a:xfrm>
        </p:spPr>
        <p:txBody>
          <a:bodyPr rtlCol="0">
            <a:normAutofit/>
          </a:bodyPr>
          <a:lstStyle/>
          <a:p>
            <a:pPr lvl="0"/>
            <a:endParaRPr lang="he-IL" noProof="0"/>
          </a:p>
        </p:txBody>
      </p:sp>
      <p:sp>
        <p:nvSpPr>
          <p:cNvPr id="5" name="Date Placeholder 4"/>
          <p:cNvSpPr>
            <a:spLocks noGrp="1" noChangeArrowheads="1"/>
          </p:cNvSpPr>
          <p:nvPr>
            <p:ph type="dt" sz="half" idx="10"/>
          </p:nvPr>
        </p:nvSpPr>
        <p:spPr/>
        <p:txBody>
          <a:bodyPr/>
          <a:lstStyle>
            <a:lvl1pPr>
              <a:defRPr>
                <a:solidFill>
                  <a:srgbClr val="000000"/>
                </a:solidFill>
              </a:defRPr>
            </a:lvl1pPr>
          </a:lstStyle>
          <a:p>
            <a:pPr>
              <a:defRPr/>
            </a:pPr>
            <a:endParaRPr lang="en-US" altLang="he-IL"/>
          </a:p>
        </p:txBody>
      </p:sp>
      <p:sp>
        <p:nvSpPr>
          <p:cNvPr id="6" name="Footer Placeholder 5"/>
          <p:cNvSpPr>
            <a:spLocks noGrp="1" noChangeArrowheads="1"/>
          </p:cNvSpPr>
          <p:nvPr>
            <p:ph type="ftr" sz="quarter" idx="11"/>
          </p:nvPr>
        </p:nvSpPr>
        <p:spPr/>
        <p:txBody>
          <a:bodyPr/>
          <a:lstStyle>
            <a:lvl1pPr>
              <a:defRPr>
                <a:solidFill>
                  <a:srgbClr val="000000"/>
                </a:solidFill>
              </a:defRPr>
            </a:lvl1pPr>
          </a:lstStyle>
          <a:p>
            <a:pPr>
              <a:defRPr/>
            </a:pPr>
            <a:endParaRPr lang="en-US" altLang="he-IL"/>
          </a:p>
        </p:txBody>
      </p:sp>
      <p:sp>
        <p:nvSpPr>
          <p:cNvPr id="7" name="Slide Number Placeholder 6"/>
          <p:cNvSpPr>
            <a:spLocks noGrp="1" noChangeArrowheads="1"/>
          </p:cNvSpPr>
          <p:nvPr>
            <p:ph type="sldNum" sz="quarter" idx="12"/>
          </p:nvPr>
        </p:nvSpPr>
        <p:spPr/>
        <p:txBody>
          <a:bodyPr/>
          <a:lstStyle>
            <a:lvl1pPr>
              <a:defRPr>
                <a:solidFill>
                  <a:srgbClr val="000000"/>
                </a:solidFill>
              </a:defRPr>
            </a:lvl1pPr>
          </a:lstStyle>
          <a:p>
            <a:pPr>
              <a:defRPr/>
            </a:pPr>
            <a:fld id="{7BFA5CD5-9758-4934-A25E-8DA923870288}" type="slidenum">
              <a:rPr lang="en-US" altLang="he-IL"/>
              <a:pPr>
                <a:defRPr/>
              </a:pPr>
              <a:t>‹#›</a:t>
            </a:fld>
            <a:endParaRPr lang="en-US" altLang="he-IL"/>
          </a:p>
        </p:txBody>
      </p:sp>
    </p:spTree>
    <p:extLst>
      <p:ext uri="{BB962C8B-B14F-4D97-AF65-F5344CB8AC3E}">
        <p14:creationId xmlns:p14="http://schemas.microsoft.com/office/powerpoint/2010/main" val="2271218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7/11/2024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160796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a:defRPr/>
            </a:pPr>
            <a:fld id="{402B9795-92DC-40DC-A1CA-9A4B349D7824}" type="datetimeFigureOut">
              <a:rPr lang="en-US" smtClean="0">
                <a:solidFill>
                  <a:srgbClr val="1F445F">
                    <a:lumMod val="20000"/>
                    <a:lumOff val="80000"/>
                  </a:srgbClr>
                </a:solidFill>
              </a:rPr>
              <a:pPr>
                <a:defRPr/>
              </a:pPr>
              <a:t>7/11/2024</a:t>
            </a:fld>
            <a:endParaRPr lang="en-US">
              <a:solidFill>
                <a:srgbClr val="1F445F">
                  <a:lumMod val="20000"/>
                  <a:lumOff val="80000"/>
                </a:srgbClr>
              </a:solidFill>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a:defRPr/>
            </a:pPr>
            <a:endParaRPr lang="en-US">
              <a:solidFill>
                <a:srgbClr val="1F445F">
                  <a:lumMod val="20000"/>
                  <a:lumOff val="80000"/>
                </a:srgbClr>
              </a:solidFill>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a:defRPr/>
            </a:pPr>
            <a:fld id="{0FF54DE5-C571-48E8-A5BC-B369434E2F44}" type="slidenum">
              <a:rPr lang="en-US" smtClean="0">
                <a:solidFill>
                  <a:srgbClr val="1F445F">
                    <a:lumMod val="60000"/>
                    <a:lumOff val="40000"/>
                  </a:srgbClr>
                </a:solidFill>
              </a:rPr>
              <a:pPr>
                <a:defRPr/>
              </a:pPr>
              <a:t>‹#›</a:t>
            </a:fld>
            <a:endParaRPr lang="en-US">
              <a:solidFill>
                <a:srgbClr val="1F445F">
                  <a:lumMod val="60000"/>
                  <a:lumOff val="40000"/>
                </a:srgbClr>
              </a:solidFill>
            </a:endParaRPr>
          </a:p>
        </p:txBody>
      </p:sp>
    </p:spTree>
    <p:extLst>
      <p:ext uri="{BB962C8B-B14F-4D97-AF65-F5344CB8AC3E}">
        <p14:creationId xmlns:p14="http://schemas.microsoft.com/office/powerpoint/2010/main" val="39863129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V7TUFH6udHA"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338EC4E6-B993-44D6-B470-FD021EB01A84}"/>
              </a:ext>
            </a:extLst>
          </p:cNvPr>
          <p:cNvSpPr>
            <a:spLocks noGrp="1" noChangeArrowheads="1"/>
          </p:cNvSpPr>
          <p:nvPr>
            <p:ph type="ctrTitle"/>
          </p:nvPr>
        </p:nvSpPr>
        <p:spPr>
          <a:xfrm>
            <a:off x="3071813" y="1773238"/>
            <a:ext cx="6019800" cy="2209800"/>
          </a:xfrm>
        </p:spPr>
        <p:txBody>
          <a:bodyPr/>
          <a:lstStyle/>
          <a:p>
            <a:pPr algn="ctr">
              <a:defRPr/>
            </a:pPr>
            <a:r>
              <a:rPr lang="he-IL" altLang="he-IL" dirty="0"/>
              <a:t>שיעור 10 </a:t>
            </a:r>
            <a:br>
              <a:rPr lang="he-IL" altLang="he-IL" dirty="0"/>
            </a:br>
            <a:r>
              <a:rPr lang="en-US" altLang="he-IL" dirty="0"/>
              <a:t> </a:t>
            </a:r>
            <a:endParaRPr lang="he-IL" altLang="he-IL"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78133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365760"/>
            <a:ext cx="9692640" cy="2046700"/>
          </a:xfrm>
        </p:spPr>
        <p:txBody>
          <a:bodyPr>
            <a:normAutofit/>
          </a:bodyPr>
          <a:lstStyle/>
          <a:p>
            <a:pPr marL="182880" lvl="0" indent="-182880" algn="ctr">
              <a:lnSpc>
                <a:spcPct val="95000"/>
              </a:lnSpc>
              <a:spcBef>
                <a:spcPts val="1400"/>
              </a:spcBef>
              <a:defRPr/>
            </a:pPr>
            <a:r>
              <a:rPr lang="en-US" altLang="he-IL" spc="10" dirty="0">
                <a:solidFill>
                  <a:prstClr val="black"/>
                </a:solidFill>
                <a:ea typeface="+mn-ea"/>
              </a:rPr>
              <a:t>Loss Aversion - </a:t>
            </a:r>
            <a:r>
              <a:rPr lang="he-IL" altLang="he-IL" spc="10" dirty="0">
                <a:solidFill>
                  <a:prstClr val="black"/>
                </a:solidFill>
                <a:ea typeface="+mn-ea"/>
              </a:rPr>
              <a:t>שנאת הפסד</a:t>
            </a:r>
            <a:br>
              <a:rPr lang="en-US" altLang="he-IL" sz="4000" spc="10" dirty="0">
                <a:solidFill>
                  <a:prstClr val="black"/>
                </a:solidFill>
                <a:ea typeface="+mn-ea"/>
              </a:rPr>
            </a:br>
            <a:endParaRPr lang="en-US" sz="4000" dirty="0"/>
          </a:p>
        </p:txBody>
      </p:sp>
      <p:sp>
        <p:nvSpPr>
          <p:cNvPr id="7" name="Rectangle 3">
            <a:extLst>
              <a:ext uri="{FF2B5EF4-FFF2-40B4-BE49-F238E27FC236}">
                <a16:creationId xmlns:a16="http://schemas.microsoft.com/office/drawing/2014/main" id="{9E6EF84D-F8FC-4252-80CB-8FBE1EEB6878}"/>
              </a:ext>
            </a:extLst>
          </p:cNvPr>
          <p:cNvSpPr>
            <a:spLocks noGrp="1" noChangeArrowheads="1"/>
          </p:cNvSpPr>
          <p:nvPr>
            <p:ph idx="1"/>
          </p:nvPr>
        </p:nvSpPr>
        <p:spPr>
          <a:xfrm>
            <a:off x="201749" y="2208179"/>
            <a:ext cx="10752763" cy="4302700"/>
          </a:xfrm>
        </p:spPr>
        <p:txBody>
          <a:bodyPr rtlCol="0">
            <a:normAutofit/>
          </a:bodyPr>
          <a:lstStyle/>
          <a:p>
            <a:pPr algn="r" rtl="1">
              <a:spcAft>
                <a:spcPts val="0"/>
              </a:spcAft>
              <a:defRPr/>
            </a:pPr>
            <a:r>
              <a:rPr lang="he-IL" altLang="he-IL" sz="3200" dirty="0">
                <a:cs typeface="+mj-cs"/>
              </a:rPr>
              <a:t>אפקט הבעלות</a:t>
            </a:r>
            <a:r>
              <a:rPr lang="en-US" altLang="he-IL" sz="3200" dirty="0">
                <a:cs typeface="+mj-cs"/>
              </a:rPr>
              <a:t> </a:t>
            </a:r>
            <a:r>
              <a:rPr lang="en-US" altLang="he-IL" sz="3200" dirty="0"/>
              <a:t>Endowment Effect – </a:t>
            </a:r>
          </a:p>
          <a:p>
            <a:pPr algn="r" rtl="1">
              <a:spcAft>
                <a:spcPts val="0"/>
              </a:spcAft>
              <a:defRPr/>
            </a:pPr>
            <a:r>
              <a:rPr lang="he-IL" altLang="he-IL" sz="3200" dirty="0">
                <a:cs typeface="+mj-cs"/>
              </a:rPr>
              <a:t>הטיית אי הפעולה</a:t>
            </a:r>
            <a:r>
              <a:rPr lang="en-US" altLang="he-IL" sz="3200" dirty="0">
                <a:cs typeface="+mj-cs"/>
              </a:rPr>
              <a:t>Status Quo Bias – </a:t>
            </a:r>
          </a:p>
          <a:p>
            <a:pPr algn="r" rtl="1">
              <a:spcAft>
                <a:spcPts val="0"/>
              </a:spcAft>
              <a:defRPr/>
            </a:pPr>
            <a:r>
              <a:rPr lang="he-IL" altLang="he-IL" sz="3200" dirty="0">
                <a:cs typeface="+mj-cs"/>
              </a:rPr>
              <a:t>הטיית ברירת המחדל -  </a:t>
            </a:r>
            <a:r>
              <a:rPr lang="en-US" altLang="he-IL" sz="3200" dirty="0">
                <a:cs typeface="+mj-cs"/>
              </a:rPr>
              <a:t>Default Bias</a:t>
            </a:r>
          </a:p>
        </p:txBody>
      </p:sp>
    </p:spTree>
    <p:extLst>
      <p:ext uri="{BB962C8B-B14F-4D97-AF65-F5344CB8AC3E}">
        <p14:creationId xmlns:p14="http://schemas.microsoft.com/office/powerpoint/2010/main" val="2445002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BDBA0DC3-4A88-4DF2-9395-E0536BB6F2DF}"/>
              </a:ext>
            </a:extLst>
          </p:cNvPr>
          <p:cNvSpPr>
            <a:spLocks noChangeArrowheads="1"/>
          </p:cNvSpPr>
          <p:nvPr/>
        </p:nvSpPr>
        <p:spPr bwMode="auto">
          <a:xfrm>
            <a:off x="3638551" y="1595439"/>
            <a:ext cx="67786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cs typeface="Aharoni" pitchFamily="2" charset="-79"/>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cs typeface="Aharoni" pitchFamily="2" charset="-79"/>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cs typeface="Aharoni" pitchFamily="2" charset="-79"/>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cs typeface="Aharoni" pitchFamily="2" charset="-79"/>
              </a:defRPr>
            </a:lvl4pPr>
            <a:lvl5pPr marL="2057400" indent="-228600" eaLnBrk="0" hangingPunct="0">
              <a:spcBef>
                <a:spcPts val="375"/>
              </a:spcBef>
              <a:buClr>
                <a:srgbClr val="A28E6A"/>
              </a:buClr>
              <a:buChar char="o"/>
              <a:defRPr sz="2000">
                <a:solidFill>
                  <a:schemeClr val="tx1"/>
                </a:solidFill>
                <a:latin typeface="Perpetua" pitchFamily="18" charset="0"/>
                <a:cs typeface="Aharoni" pitchFamily="2" charset="-79"/>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cs typeface="Aharoni" pitchFamily="2" charset="-79"/>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cs typeface="Aharoni" pitchFamily="2" charset="-79"/>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cs typeface="Aharoni" pitchFamily="2" charset="-79"/>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cs typeface="Aharoni" pitchFamily="2" charset="-79"/>
              </a:defRPr>
            </a:lvl9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אנשים מייחסים מחיר גבוה יותר לחפץ שבבעלותם, מהמחיר אותו הם מייחסים לאותו חפץ כאשר אינו בבעלותם.</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en-US" altLang="he-IL" sz="24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WTA            </a:t>
            </a:r>
            <a:r>
              <a:rPr kumimoji="0" lang="he-IL" altLang="he-IL" sz="24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               &gt;           </a:t>
            </a:r>
            <a:r>
              <a:rPr kumimoji="0" lang="en-US" altLang="he-IL" sz="24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     WTP</a:t>
            </a:r>
            <a:endParaRPr kumimoji="0" lang="ar-SA" altLang="he-IL" sz="2400" b="0" i="0" u="none" strike="noStrike" kern="1200" cap="none" spc="0" normalizeH="0" baseline="0" noProof="0" dirty="0">
              <a:ln>
                <a:noFill/>
              </a:ln>
              <a:solidFill>
                <a:prstClr val="black"/>
              </a:solidFill>
              <a:effectLst/>
              <a:uLnTx/>
              <a:uFillTx/>
              <a:latin typeface="Century Schoolbook" panose="02040604050505020304"/>
              <a:ea typeface="+mn-ea"/>
              <a:cs typeface="Tahoma" panose="020B0604030504040204" pitchFamily="34" charset="0"/>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anose="020B0604030504040204" pitchFamily="34" charset="0"/>
              </a:rPr>
              <a:t>(</a:t>
            </a:r>
            <a:r>
              <a:rPr kumimoji="0" lang="he-IL"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rPr>
              <a:t>מחיר מינימלי כדי למכור) (מחיר מקסימלי כדי לקנות)</a:t>
            </a:r>
            <a:endParaRPr kumimoji="0" lang="he-IL" altLang="he-IL" sz="2400" b="0" i="0" u="sng"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endParaRP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1" i="0" u="sng"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rPr>
              <a:t>דוגמא </a:t>
            </a:r>
            <a:r>
              <a:rPr kumimoji="0" lang="ar-SA"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anose="020B0604030504040204" pitchFamily="34" charset="0"/>
              </a:rPr>
              <a:t>: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rPr>
              <a:t>* חובב יינות מכר לך יין במחיר זול - 10$.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rPr>
              <a:t>* מחירו עלה  והוא מוערך כיום כשווה כ- 200$.  </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Gisha" panose="020B0502040204020203" pitchFamily="34" charset="-79"/>
              </a:rPr>
              <a:t>* אתה שותה יין לעיתים רחוקות, אך אינך מוכן  למכור אותו במחיר החדש, וגם לא מוכן לקנות בקבוק נוסף במחיר זה.</a:t>
            </a:r>
          </a:p>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altLang="he-I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itchFamily="18" charset="0"/>
              </a:rPr>
              <a:t> </a:t>
            </a:r>
            <a:endParaRPr kumimoji="0" lang="he-IL" altLang="he-IL" sz="2400" b="1" i="0" u="sng" strike="noStrike" kern="1200" cap="none" spc="0" normalizeH="0" baseline="0" noProof="0" dirty="0">
              <a:ln>
                <a:noFill/>
              </a:ln>
              <a:solidFill>
                <a:prstClr val="black"/>
              </a:solidFill>
              <a:effectLst/>
              <a:uLnTx/>
              <a:uFillTx/>
              <a:latin typeface="Calibri" panose="020F0502020204030204" pitchFamily="34" charset="0"/>
              <a:ea typeface="+mn-ea"/>
              <a:cs typeface="Times New Roman" pitchFamily="18" charset="0"/>
            </a:endParaRPr>
          </a:p>
        </p:txBody>
      </p:sp>
      <p:sp>
        <p:nvSpPr>
          <p:cNvPr id="10243" name="Rectangle 2"/>
          <p:cNvSpPr>
            <a:spLocks noChangeArrowheads="1"/>
          </p:cNvSpPr>
          <p:nvPr/>
        </p:nvSpPr>
        <p:spPr bwMode="auto">
          <a:xfrm>
            <a:off x="2381251" y="549276"/>
            <a:ext cx="635476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he-IL" altLang="he-IL" sz="18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1" eaLnBrk="1" fontAlgn="auto" latinLnBrk="0" hangingPunct="1">
              <a:lnSpc>
                <a:spcPct val="100000"/>
              </a:lnSpc>
              <a:spcBef>
                <a:spcPct val="0"/>
              </a:spcBef>
              <a:spcAft>
                <a:spcPts val="0"/>
              </a:spcAft>
              <a:buClrTx/>
              <a:buSzTx/>
              <a:buFont typeface="Arial" panose="020B0604020202020204" pitchFamily="34" charset="0"/>
              <a:buNone/>
              <a:tabLst/>
              <a:defRPr/>
            </a:pPr>
            <a:r>
              <a:rPr kumimoji="0" lang="he-IL" altLang="he-IL" sz="3200" b="1" i="0" u="sng"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אפקט הבעלות </a:t>
            </a:r>
            <a:r>
              <a:rPr kumimoji="0" lang="en-US" altLang="he-IL" sz="3200" b="1" i="0" u="sng"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Endowment Effect-</a:t>
            </a:r>
            <a:endParaRPr kumimoji="0" lang="he-IL" altLang="he-IL"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pic>
        <p:nvPicPr>
          <p:cNvPr id="10244" name="Picture 9" descr="http://www.theworldwidewine.com/Wine_reviews/Monthly_expensive_wine_reviews/chateauneuf_du_pape_bottle_in_tasting_expensive_wi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1" y="2205038"/>
            <a:ext cx="107156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676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634B064-B006-4A4C-A110-BF204CF2AAB2}"/>
              </a:ext>
            </a:extLst>
          </p:cNvPr>
          <p:cNvSpPr>
            <a:spLocks noGrp="1" noChangeArrowheads="1"/>
          </p:cNvSpPr>
          <p:nvPr>
            <p:ph type="title"/>
          </p:nvPr>
        </p:nvSpPr>
        <p:spPr>
          <a:xfrm>
            <a:off x="2063751" y="260351"/>
            <a:ext cx="8353425" cy="792163"/>
          </a:xfrm>
        </p:spPr>
        <p:txBody>
          <a:bodyPr/>
          <a:lstStyle/>
          <a:p>
            <a:pPr algn="r" rtl="1">
              <a:defRPr/>
            </a:pPr>
            <a:r>
              <a:rPr lang="he-IL" altLang="he-IL" sz="3400" dirty="0">
                <a:latin typeface="Calibri" panose="020F0502020204030204" pitchFamily="34" charset="0"/>
                <a:cs typeface="Times New Roman" pitchFamily="18" charset="0"/>
              </a:rPr>
              <a:t>ניסוי של </a:t>
            </a:r>
            <a:r>
              <a:rPr lang="en-US" altLang="he-IL" sz="3400" dirty="0">
                <a:latin typeface="Calibri" panose="020F0502020204030204" pitchFamily="34" charset="0"/>
                <a:cs typeface="Times New Roman" pitchFamily="18" charset="0"/>
              </a:rPr>
              <a:t>(1990) </a:t>
            </a:r>
            <a:r>
              <a:rPr lang="en-US" altLang="he-IL" sz="3400" dirty="0" err="1">
                <a:latin typeface="Calibri" panose="020F0502020204030204" pitchFamily="34" charset="0"/>
                <a:cs typeface="Times New Roman" pitchFamily="18" charset="0"/>
              </a:rPr>
              <a:t>Kahneman</a:t>
            </a:r>
            <a:r>
              <a:rPr lang="en-US" altLang="he-IL" sz="3400" dirty="0">
                <a:latin typeface="Calibri" panose="020F0502020204030204" pitchFamily="34" charset="0"/>
                <a:cs typeface="Times New Roman" pitchFamily="18" charset="0"/>
              </a:rPr>
              <a:t>, </a:t>
            </a:r>
            <a:r>
              <a:rPr lang="en-US" altLang="he-IL" sz="3400" dirty="0" err="1">
                <a:latin typeface="Calibri" panose="020F0502020204030204" pitchFamily="34" charset="0"/>
                <a:cs typeface="Times New Roman" pitchFamily="18" charset="0"/>
              </a:rPr>
              <a:t>Knetsch</a:t>
            </a:r>
            <a:r>
              <a:rPr lang="en-US" altLang="he-IL" sz="3400" dirty="0">
                <a:latin typeface="Calibri" panose="020F0502020204030204" pitchFamily="34" charset="0"/>
                <a:cs typeface="Times New Roman" pitchFamily="18" charset="0"/>
              </a:rPr>
              <a:t>  &amp;</a:t>
            </a:r>
            <a:r>
              <a:rPr lang="en-US" altLang="he-IL" sz="3400" dirty="0" err="1">
                <a:latin typeface="Calibri" panose="020F0502020204030204" pitchFamily="34" charset="0"/>
                <a:cs typeface="Times New Roman" pitchFamily="18" charset="0"/>
              </a:rPr>
              <a:t>Thaler</a:t>
            </a:r>
            <a:r>
              <a:rPr lang="en-US" altLang="he-IL" sz="3400" dirty="0">
                <a:latin typeface="Calibri" panose="020F0502020204030204" pitchFamily="34" charset="0"/>
                <a:cs typeface="Times New Roman" pitchFamily="18" charset="0"/>
              </a:rPr>
              <a:t> </a:t>
            </a:r>
          </a:p>
        </p:txBody>
      </p:sp>
      <p:sp>
        <p:nvSpPr>
          <p:cNvPr id="8195" name="Rectangle 3">
            <a:extLst>
              <a:ext uri="{FF2B5EF4-FFF2-40B4-BE49-F238E27FC236}">
                <a16:creationId xmlns:a16="http://schemas.microsoft.com/office/drawing/2014/main" id="{7C205DA0-45FE-4375-93D9-53D87D8AFE70}"/>
              </a:ext>
            </a:extLst>
          </p:cNvPr>
          <p:cNvSpPr>
            <a:spLocks noGrp="1" noChangeArrowheads="1"/>
          </p:cNvSpPr>
          <p:nvPr>
            <p:ph idx="1"/>
          </p:nvPr>
        </p:nvSpPr>
        <p:spPr>
          <a:xfrm>
            <a:off x="1838325" y="1196975"/>
            <a:ext cx="8829675" cy="5545138"/>
          </a:xfrm>
        </p:spPr>
        <p:txBody>
          <a:bodyPr rtlCol="0">
            <a:normAutofit fontScale="92500" lnSpcReduction="20000"/>
          </a:bodyPr>
          <a:lstStyle/>
          <a:p>
            <a:pPr algn="r" rtl="1">
              <a:lnSpc>
                <a:spcPct val="160000"/>
              </a:lnSpc>
              <a:spcBef>
                <a:spcPts val="0"/>
              </a:spcBef>
              <a:spcAft>
                <a:spcPts val="0"/>
              </a:spcAft>
              <a:buNone/>
              <a:defRPr/>
            </a:pPr>
            <a:endParaRPr lang="he-IL" altLang="he-IL" sz="2400" dirty="0">
              <a:latin typeface="Calibri" panose="020F0502020204030204" pitchFamily="34" charset="0"/>
              <a:cs typeface="+mj-cs"/>
            </a:endParaRPr>
          </a:p>
          <a:p>
            <a:pPr algn="r" rtl="1">
              <a:lnSpc>
                <a:spcPct val="160000"/>
              </a:lnSpc>
              <a:spcBef>
                <a:spcPts val="0"/>
              </a:spcBef>
              <a:spcAft>
                <a:spcPts val="0"/>
              </a:spcAft>
              <a:buNone/>
              <a:defRPr/>
            </a:pPr>
            <a:r>
              <a:rPr lang="he-IL" altLang="he-IL" sz="2800" dirty="0">
                <a:latin typeface="Calibri" panose="020F0502020204030204" pitchFamily="34" charset="0"/>
              </a:rPr>
              <a:t>הקצאה מקרית ל 3 קבוצות ניסוי:</a:t>
            </a:r>
          </a:p>
          <a:p>
            <a:pPr marL="628650" indent="0" algn="r" rtl="1">
              <a:lnSpc>
                <a:spcPct val="160000"/>
              </a:lnSpc>
              <a:spcBef>
                <a:spcPts val="0"/>
              </a:spcBef>
              <a:spcAft>
                <a:spcPts val="0"/>
              </a:spcAft>
              <a:buNone/>
              <a:defRPr/>
            </a:pPr>
            <a:r>
              <a:rPr lang="he-IL" altLang="he-IL" sz="2800" b="1" dirty="0">
                <a:latin typeface="Calibri" panose="020F0502020204030204" pitchFamily="34" charset="0"/>
              </a:rPr>
              <a:t>מוכרים</a:t>
            </a:r>
            <a:r>
              <a:rPr lang="he-IL" altLang="he-IL" sz="2800" dirty="0">
                <a:latin typeface="Calibri" panose="020F0502020204030204" pitchFamily="34" charset="0"/>
              </a:rPr>
              <a:t> : ספל (ערך=6$) </a:t>
            </a:r>
          </a:p>
          <a:p>
            <a:pPr marL="628650" indent="0" algn="r" rtl="1">
              <a:lnSpc>
                <a:spcPct val="160000"/>
              </a:lnSpc>
              <a:spcBef>
                <a:spcPts val="0"/>
              </a:spcBef>
              <a:spcAft>
                <a:spcPts val="0"/>
              </a:spcAft>
              <a:buNone/>
              <a:defRPr/>
            </a:pPr>
            <a:r>
              <a:rPr lang="he-IL" altLang="he-IL" sz="2800" dirty="0">
                <a:latin typeface="Calibri" panose="020F0502020204030204" pitchFamily="34" charset="0"/>
              </a:rPr>
              <a:t>התבקשו לציין עבור מחירים בטווח בין 9.25$- 0.25$  האם הם  מוכנים למכור את הספל </a:t>
            </a:r>
          </a:p>
          <a:p>
            <a:pPr marL="628650" indent="0" algn="r" rtl="1">
              <a:lnSpc>
                <a:spcPct val="160000"/>
              </a:lnSpc>
              <a:spcBef>
                <a:spcPts val="0"/>
              </a:spcBef>
              <a:spcAft>
                <a:spcPts val="0"/>
              </a:spcAft>
              <a:buNone/>
              <a:defRPr/>
            </a:pPr>
            <a:r>
              <a:rPr lang="he-IL" altLang="he-IL" sz="2800" b="1" dirty="0">
                <a:latin typeface="Calibri" panose="020F0502020204030204" pitchFamily="34" charset="0"/>
              </a:rPr>
              <a:t>קונים</a:t>
            </a:r>
            <a:r>
              <a:rPr lang="he-IL" altLang="he-IL" sz="2800" dirty="0">
                <a:latin typeface="Calibri" panose="020F0502020204030204" pitchFamily="34" charset="0"/>
              </a:rPr>
              <a:t> : התבקשו לציין עבור מחירים בטווח  בין 9.25$- 0.25$ האם הם  מוכנים לקנות את הספל.</a:t>
            </a:r>
          </a:p>
          <a:p>
            <a:pPr marL="628650" indent="0" algn="r" rtl="1">
              <a:lnSpc>
                <a:spcPct val="160000"/>
              </a:lnSpc>
              <a:spcBef>
                <a:spcPts val="0"/>
              </a:spcBef>
              <a:spcAft>
                <a:spcPts val="0"/>
              </a:spcAft>
              <a:buNone/>
              <a:defRPr/>
            </a:pPr>
            <a:r>
              <a:rPr lang="he-IL" altLang="he-IL" sz="2800" b="1" dirty="0">
                <a:latin typeface="Calibri" panose="020F0502020204030204" pitchFamily="34" charset="0"/>
              </a:rPr>
              <a:t>בוחרים</a:t>
            </a:r>
            <a:r>
              <a:rPr lang="he-IL" altLang="he-IL" sz="2800" dirty="0">
                <a:latin typeface="Calibri" panose="020F0502020204030204" pitchFamily="34" charset="0"/>
              </a:rPr>
              <a:t>: התבקשו לבחור בין ספל לכסף עבור כל ערך בין 0.25- $ 9.25$    </a:t>
            </a:r>
          </a:p>
          <a:p>
            <a:pPr marL="628650" indent="0" algn="r" rtl="1">
              <a:lnSpc>
                <a:spcPct val="160000"/>
              </a:lnSpc>
              <a:spcBef>
                <a:spcPts val="0"/>
              </a:spcBef>
              <a:spcAft>
                <a:spcPts val="0"/>
              </a:spcAft>
              <a:buNone/>
              <a:defRPr/>
            </a:pPr>
            <a:r>
              <a:rPr lang="he-IL" altLang="he-IL" sz="2800" dirty="0">
                <a:latin typeface="Calibri" panose="020F0502020204030204" pitchFamily="34" charset="0"/>
              </a:rPr>
              <a:t>	</a:t>
            </a:r>
            <a:endParaRPr lang="en-US" altLang="he-IL" sz="2800" dirty="0">
              <a:latin typeface="Times New Roman" pitchFamily="18" charset="0"/>
            </a:endParaRPr>
          </a:p>
        </p:txBody>
      </p:sp>
      <p:pic>
        <p:nvPicPr>
          <p:cNvPr id="12292" name="Picture 5" descr="https://encrypted-tbn0.gstatic.com/images?q=tbn:ANd9GcQznDfNP-kQMYduVqLcJATnHcVbrOEJIdizXvdH5Zs5VGNQXZJ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3" y="577850"/>
            <a:ext cx="211455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410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507207D-6446-4486-A10F-EB5353BA7A98}"/>
              </a:ext>
            </a:extLst>
          </p:cNvPr>
          <p:cNvSpPr>
            <a:spLocks noGrp="1" noChangeArrowheads="1"/>
          </p:cNvSpPr>
          <p:nvPr>
            <p:ph idx="1"/>
          </p:nvPr>
        </p:nvSpPr>
        <p:spPr>
          <a:xfrm>
            <a:off x="1678682" y="548680"/>
            <a:ext cx="8999984" cy="6093296"/>
          </a:xfrm>
        </p:spPr>
        <p:txBody>
          <a:bodyPr rtlCol="0">
            <a:normAutofit fontScale="47500" lnSpcReduction="20000"/>
          </a:bodyPr>
          <a:lstStyle/>
          <a:p>
            <a:pPr marL="274320" indent="-274320" algn="r" rtl="1">
              <a:lnSpc>
                <a:spcPct val="170000"/>
              </a:lnSpc>
              <a:spcBef>
                <a:spcPts val="0"/>
              </a:spcBef>
              <a:spcAft>
                <a:spcPts val="0"/>
              </a:spcAft>
              <a:buNone/>
              <a:defRPr/>
            </a:pPr>
            <a:r>
              <a:rPr lang="he-IL" altLang="he-IL" sz="8000" dirty="0">
                <a:latin typeface="Calibri" panose="020F0502020204030204" pitchFamily="34" charset="0"/>
                <a:cs typeface="+mj-cs"/>
              </a:rPr>
              <a:t>חציון מכירה/קניה		       תוצאות קורס:</a:t>
            </a:r>
          </a:p>
          <a:p>
            <a:pPr marL="274320" indent="-274320" algn="r" rtl="1">
              <a:lnSpc>
                <a:spcPct val="170000"/>
              </a:lnSpc>
              <a:spcBef>
                <a:spcPts val="0"/>
              </a:spcBef>
              <a:spcAft>
                <a:spcPts val="0"/>
              </a:spcAft>
              <a:buNone/>
              <a:defRPr/>
            </a:pPr>
            <a:r>
              <a:rPr lang="he-IL" altLang="he-IL" sz="8000" dirty="0">
                <a:latin typeface="Calibri" panose="020F0502020204030204" pitchFamily="34" charset="0"/>
                <a:cs typeface="+mj-cs"/>
              </a:rPr>
              <a:t>	- מוכרים:    7.12</a:t>
            </a:r>
            <a:r>
              <a:rPr lang="ar-SA" altLang="he-IL" sz="8000" dirty="0">
                <a:latin typeface="Calibri" panose="020F0502020204030204" pitchFamily="34" charset="0"/>
                <a:cs typeface="+mj-cs"/>
              </a:rPr>
              <a:t>$</a:t>
            </a:r>
            <a:r>
              <a:rPr lang="he-IL" altLang="he-IL" sz="8000" dirty="0">
                <a:latin typeface="Calibri" panose="020F0502020204030204" pitchFamily="34" charset="0"/>
                <a:cs typeface="+mj-cs"/>
              </a:rPr>
              <a:t>             מוכרים: </a:t>
            </a:r>
            <a:r>
              <a:rPr lang="en-US" altLang="he-IL" sz="8000" dirty="0">
                <a:latin typeface="Calibri" panose="020F0502020204030204" pitchFamily="34" charset="0"/>
                <a:cs typeface="+mj-cs"/>
              </a:rPr>
              <a:t> 6.9</a:t>
            </a:r>
            <a:r>
              <a:rPr lang="he-IL" altLang="he-IL" sz="8000" dirty="0">
                <a:latin typeface="Calibri" panose="020F0502020204030204" pitchFamily="34" charset="0"/>
                <a:cs typeface="+mj-cs"/>
              </a:rPr>
              <a:t>ש"ח</a:t>
            </a:r>
            <a:endParaRPr lang="ar-SA" altLang="he-IL" sz="8000" dirty="0">
              <a:latin typeface="Calibri" panose="020F0502020204030204" pitchFamily="34" charset="0"/>
              <a:cs typeface="+mj-cs"/>
            </a:endParaRPr>
          </a:p>
          <a:p>
            <a:pPr marL="273050" indent="-273050" algn="r" rtl="1">
              <a:lnSpc>
                <a:spcPct val="170000"/>
              </a:lnSpc>
              <a:spcBef>
                <a:spcPts val="0"/>
              </a:spcBef>
              <a:spcAft>
                <a:spcPts val="0"/>
              </a:spcAft>
              <a:buNone/>
              <a:defRPr/>
            </a:pPr>
            <a:r>
              <a:rPr lang="he-IL" altLang="he-IL" sz="8000" dirty="0">
                <a:latin typeface="Calibri" panose="020F0502020204030204" pitchFamily="34" charset="0"/>
                <a:cs typeface="+mj-cs"/>
              </a:rPr>
              <a:t>	- קונים</a:t>
            </a:r>
            <a:r>
              <a:rPr lang="ar-SA" altLang="he-IL" sz="8000" dirty="0">
                <a:latin typeface="Calibri" panose="020F0502020204030204" pitchFamily="34" charset="0"/>
                <a:cs typeface="+mj-cs"/>
              </a:rPr>
              <a:t>:     2.87$</a:t>
            </a:r>
            <a:r>
              <a:rPr lang="he-IL" altLang="he-IL" sz="8000" dirty="0">
                <a:latin typeface="Calibri" panose="020F0502020204030204" pitchFamily="34" charset="0"/>
                <a:cs typeface="+mj-cs"/>
              </a:rPr>
              <a:t>             קונים: </a:t>
            </a:r>
            <a:r>
              <a:rPr lang="en-US" altLang="he-IL" sz="8000" dirty="0">
                <a:latin typeface="Calibri" panose="020F0502020204030204" pitchFamily="34" charset="0"/>
                <a:cs typeface="+mj-cs"/>
              </a:rPr>
              <a:t>4.8</a:t>
            </a:r>
            <a:r>
              <a:rPr lang="he-IL" altLang="he-IL" sz="8000" dirty="0">
                <a:latin typeface="Calibri" panose="020F0502020204030204" pitchFamily="34" charset="0"/>
                <a:cs typeface="+mj-cs"/>
              </a:rPr>
              <a:t> ש"ח</a:t>
            </a:r>
            <a:endParaRPr lang="ar-SA" altLang="he-IL" sz="8000" dirty="0">
              <a:latin typeface="Calibri" panose="020F0502020204030204" pitchFamily="34" charset="0"/>
              <a:cs typeface="+mj-cs"/>
            </a:endParaRPr>
          </a:p>
          <a:p>
            <a:pPr marL="274320" indent="-274320" algn="r" rtl="1">
              <a:lnSpc>
                <a:spcPct val="170000"/>
              </a:lnSpc>
              <a:spcBef>
                <a:spcPts val="0"/>
              </a:spcBef>
              <a:spcAft>
                <a:spcPts val="0"/>
              </a:spcAft>
              <a:buNone/>
              <a:defRPr/>
            </a:pPr>
            <a:r>
              <a:rPr lang="he-IL" altLang="he-IL" sz="8000" dirty="0">
                <a:latin typeface="Calibri" panose="020F0502020204030204" pitchFamily="34" charset="0"/>
                <a:cs typeface="+mj-cs"/>
              </a:rPr>
              <a:t>	- בוחרים:    3.12</a:t>
            </a:r>
            <a:r>
              <a:rPr lang="ar-SA" altLang="he-IL" sz="8000" dirty="0">
                <a:latin typeface="Calibri" panose="020F0502020204030204" pitchFamily="34" charset="0"/>
                <a:cs typeface="+mj-cs"/>
              </a:rPr>
              <a:t>$ </a:t>
            </a:r>
            <a:endParaRPr lang="he-IL" altLang="he-IL" sz="8000" b="1" dirty="0">
              <a:latin typeface="Calibri" panose="020F0502020204030204" pitchFamily="34" charset="0"/>
              <a:cs typeface="+mj-cs"/>
            </a:endParaRPr>
          </a:p>
          <a:p>
            <a:pPr marL="274320" indent="-274320" algn="r" rtl="1">
              <a:lnSpc>
                <a:spcPct val="170000"/>
              </a:lnSpc>
              <a:spcBef>
                <a:spcPts val="0"/>
              </a:spcBef>
              <a:spcAft>
                <a:spcPts val="0"/>
              </a:spcAft>
              <a:buNone/>
              <a:defRPr/>
            </a:pPr>
            <a:r>
              <a:rPr lang="he-IL" altLang="he-IL" sz="8000" b="1" u="sng" dirty="0">
                <a:latin typeface="Calibri" panose="020F0502020204030204" pitchFamily="34" charset="0"/>
                <a:cs typeface="+mj-cs"/>
              </a:rPr>
              <a:t>מסקנה</a:t>
            </a:r>
            <a:r>
              <a:rPr lang="he-IL" altLang="he-IL" sz="8000" dirty="0">
                <a:latin typeface="Calibri" panose="020F0502020204030204" pitchFamily="34" charset="0"/>
                <a:cs typeface="+mj-cs"/>
              </a:rPr>
              <a:t>: 	נפח המסחר הנמוך נובע בעיקר מהתנגדות למכור (מחיר גבוה מידי של מוכרים, כשקונים דומים מאוד לבוחרים). </a:t>
            </a:r>
            <a:endParaRPr lang="en-US" altLang="he-IL" sz="8000" dirty="0">
              <a:latin typeface="Calibri" panose="020F0502020204030204" pitchFamily="34" charset="0"/>
              <a:cs typeface="+mj-cs"/>
            </a:endParaRPr>
          </a:p>
        </p:txBody>
      </p:sp>
    </p:spTree>
    <p:extLst>
      <p:ext uri="{BB962C8B-B14F-4D97-AF65-F5344CB8AC3E}">
        <p14:creationId xmlns:p14="http://schemas.microsoft.com/office/powerpoint/2010/main" val="74844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74270FE-0E91-46D9-8108-8D514A243B40}"/>
              </a:ext>
            </a:extLst>
          </p:cNvPr>
          <p:cNvSpPr>
            <a:spLocks noGrp="1" noChangeArrowheads="1"/>
          </p:cNvSpPr>
          <p:nvPr>
            <p:ph idx="1"/>
          </p:nvPr>
        </p:nvSpPr>
        <p:spPr>
          <a:xfrm>
            <a:off x="1774826" y="333376"/>
            <a:ext cx="8785225" cy="6524625"/>
          </a:xfrm>
        </p:spPr>
        <p:txBody>
          <a:bodyPr rtlCol="0">
            <a:normAutofit/>
          </a:bodyPr>
          <a:lstStyle/>
          <a:p>
            <a:pPr>
              <a:lnSpc>
                <a:spcPct val="80000"/>
              </a:lnSpc>
              <a:spcAft>
                <a:spcPts val="0"/>
              </a:spcAft>
              <a:buNone/>
              <a:defRPr/>
            </a:pPr>
            <a:endParaRPr lang="he-IL" altLang="he-IL" b="1" dirty="0">
              <a:cs typeface="Times New Roman" pitchFamily="18" charset="0"/>
            </a:endParaRPr>
          </a:p>
          <a:p>
            <a:pPr marL="182563" indent="-7938" algn="r" rtl="1">
              <a:lnSpc>
                <a:spcPct val="160000"/>
              </a:lnSpc>
              <a:spcBef>
                <a:spcPts val="0"/>
              </a:spcBef>
              <a:spcAft>
                <a:spcPts val="0"/>
              </a:spcAft>
              <a:buNone/>
              <a:defRPr/>
            </a:pPr>
            <a:r>
              <a:rPr lang="he-IL" altLang="he-IL" sz="2900" b="1" dirty="0">
                <a:latin typeface="+mj-lt"/>
              </a:rPr>
              <a:t>ההסבר המוצע הוא במונחי שינוי נקודת הייחוס ושנאת הפסד:</a:t>
            </a:r>
          </a:p>
          <a:p>
            <a:pPr marL="631825" indent="-457200" algn="r" rtl="1">
              <a:lnSpc>
                <a:spcPct val="160000"/>
              </a:lnSpc>
              <a:spcBef>
                <a:spcPts val="0"/>
              </a:spcBef>
              <a:spcAft>
                <a:spcPts val="0"/>
              </a:spcAft>
              <a:buFont typeface="Wingdings" panose="05000000000000000000" pitchFamily="2" charset="2"/>
              <a:buChar char="Ø"/>
              <a:defRPr/>
            </a:pPr>
            <a:r>
              <a:rPr lang="he-IL" altLang="he-IL" sz="2900" dirty="0">
                <a:latin typeface="+mj-lt"/>
              </a:rPr>
              <a:t>הוויתור על חפץ כואב יותר מהשמחה הנגרמת על ידי קבלתו. </a:t>
            </a:r>
          </a:p>
          <a:p>
            <a:pPr marL="906145" lvl="1" indent="-457200" algn="r" rtl="1">
              <a:lnSpc>
                <a:spcPct val="160000"/>
              </a:lnSpc>
              <a:spcBef>
                <a:spcPts val="0"/>
              </a:spcBef>
              <a:spcAft>
                <a:spcPts val="0"/>
              </a:spcAft>
              <a:defRPr/>
            </a:pPr>
            <a:r>
              <a:rPr lang="he-IL" altLang="he-IL" sz="2700" dirty="0">
                <a:latin typeface="+mj-lt"/>
              </a:rPr>
              <a:t>המסחר מערב הפסד של </a:t>
            </a:r>
            <a:r>
              <a:rPr lang="he-IL" altLang="he-IL" sz="2700" b="1" dirty="0">
                <a:latin typeface="+mj-lt"/>
              </a:rPr>
              <a:t>מוצר</a:t>
            </a:r>
            <a:r>
              <a:rPr lang="he-IL" altLang="he-IL" sz="2700" dirty="0">
                <a:latin typeface="+mj-lt"/>
              </a:rPr>
              <a:t> מול רווח של </a:t>
            </a:r>
            <a:r>
              <a:rPr lang="he-IL" altLang="he-IL" sz="2700" b="1" dirty="0">
                <a:latin typeface="+mj-lt"/>
              </a:rPr>
              <a:t>כסף</a:t>
            </a:r>
            <a:r>
              <a:rPr lang="he-IL" altLang="he-IL" sz="2700" dirty="0">
                <a:latin typeface="+mj-lt"/>
              </a:rPr>
              <a:t>. </a:t>
            </a:r>
            <a:endParaRPr lang="he-IL" altLang="he-IL" sz="2700" b="1" u="sng" dirty="0">
              <a:latin typeface="+mj-lt"/>
            </a:endParaRPr>
          </a:p>
          <a:p>
            <a:pPr marL="906145" lvl="1" indent="-457200" algn="r" rtl="1">
              <a:lnSpc>
                <a:spcPct val="160000"/>
              </a:lnSpc>
              <a:spcBef>
                <a:spcPts val="0"/>
              </a:spcBef>
              <a:spcAft>
                <a:spcPts val="0"/>
              </a:spcAft>
              <a:defRPr/>
            </a:pPr>
            <a:r>
              <a:rPr lang="he-IL" altLang="he-IL" sz="2700" dirty="0">
                <a:latin typeface="+mj-lt"/>
              </a:rPr>
              <a:t>המוצר אצלי, הכסף לא: מכירה = הפסד המוצר, רווח כספי</a:t>
            </a:r>
          </a:p>
          <a:p>
            <a:pPr marL="906145" lvl="1" indent="-457200" algn="r" rtl="1">
              <a:lnSpc>
                <a:spcPct val="160000"/>
              </a:lnSpc>
              <a:spcBef>
                <a:spcPts val="0"/>
              </a:spcBef>
              <a:spcAft>
                <a:spcPts val="0"/>
              </a:spcAft>
              <a:defRPr/>
            </a:pPr>
            <a:r>
              <a:rPr lang="he-IL" altLang="he-IL" sz="2700" dirty="0">
                <a:latin typeface="+mj-lt"/>
              </a:rPr>
              <a:t>משקל גדול יותר להפסד במוצר מאשר לרווח בכסף</a:t>
            </a:r>
          </a:p>
          <a:p>
            <a:pPr marL="906145" lvl="1" indent="-457200" algn="r" rtl="1">
              <a:lnSpc>
                <a:spcPct val="160000"/>
              </a:lnSpc>
              <a:spcBef>
                <a:spcPts val="0"/>
              </a:spcBef>
              <a:spcAft>
                <a:spcPts val="0"/>
              </a:spcAft>
              <a:defRPr/>
            </a:pPr>
            <a:r>
              <a:rPr lang="he-IL" altLang="he-IL" sz="2700" dirty="0">
                <a:latin typeface="+mj-lt"/>
              </a:rPr>
              <a:t>מוטיבציה נמוכה למכור (דרישת פיצוי הולם).</a:t>
            </a:r>
            <a:endParaRPr lang="he-IL" altLang="he-IL" sz="2700" b="1" u="sng" dirty="0">
              <a:latin typeface="+mj-lt"/>
            </a:endParaRPr>
          </a:p>
          <a:p>
            <a:pPr algn="r" rtl="1">
              <a:lnSpc>
                <a:spcPct val="160000"/>
              </a:lnSpc>
              <a:spcBef>
                <a:spcPts val="0"/>
              </a:spcBef>
              <a:spcAft>
                <a:spcPts val="0"/>
              </a:spcAft>
              <a:buNone/>
              <a:defRPr/>
            </a:pPr>
            <a:endParaRPr lang="he-IL" altLang="he-IL" sz="2900" i="1" u="sng" dirty="0">
              <a:latin typeface="+mj-lt"/>
            </a:endParaRPr>
          </a:p>
        </p:txBody>
      </p:sp>
    </p:spTree>
    <p:extLst>
      <p:ext uri="{BB962C8B-B14F-4D97-AF65-F5344CB8AC3E}">
        <p14:creationId xmlns:p14="http://schemas.microsoft.com/office/powerpoint/2010/main" val="83056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7222" y="781050"/>
            <a:ext cx="8015478" cy="4810125"/>
          </a:xfrm>
        </p:spPr>
        <p:txBody>
          <a:bodyPr>
            <a:normAutofit fontScale="85000" lnSpcReduction="10000"/>
          </a:bodyPr>
          <a:lstStyle/>
          <a:p>
            <a:pPr algn="r" rtl="1"/>
            <a:endParaRPr lang="he-IL" dirty="0"/>
          </a:p>
          <a:p>
            <a:pPr algn="r" rtl="1">
              <a:buFont typeface="Wingdings" panose="05000000000000000000" pitchFamily="2" charset="2"/>
              <a:buChar char="Ø"/>
            </a:pPr>
            <a:r>
              <a:rPr lang="he-IL" sz="2800" b="1" dirty="0"/>
              <a:t>אפקט הבעלות </a:t>
            </a:r>
          </a:p>
          <a:p>
            <a:pPr lvl="1" algn="r" rtl="1">
              <a:lnSpc>
                <a:spcPct val="150000"/>
              </a:lnSpc>
            </a:pPr>
            <a:r>
              <a:rPr lang="he-IL" sz="2600" dirty="0"/>
              <a:t>לא פחת עם הניסיון (</a:t>
            </a:r>
            <a:r>
              <a:rPr lang="en-US" sz="2600" dirty="0"/>
              <a:t>Kahneman et al. 1990</a:t>
            </a:r>
            <a:r>
              <a:rPr lang="he-IL" sz="2600" dirty="0"/>
              <a:t>). </a:t>
            </a:r>
          </a:p>
          <a:p>
            <a:pPr lvl="1" algn="r" rtl="1">
              <a:lnSpc>
                <a:spcPct val="150000"/>
              </a:lnSpc>
            </a:pPr>
            <a:r>
              <a:rPr lang="he-IL" sz="2600" dirty="0"/>
              <a:t>התמתן כאשר אנשים לא ציפו להחזיק את החפץ  (</a:t>
            </a:r>
            <a:r>
              <a:rPr lang="en-US" sz="2600" dirty="0"/>
              <a:t>List,2004</a:t>
            </a:r>
            <a:r>
              <a:rPr lang="he-IL" sz="2600" dirty="0"/>
              <a:t>)</a:t>
            </a:r>
          </a:p>
          <a:p>
            <a:pPr lvl="1" algn="r" rtl="1">
              <a:lnSpc>
                <a:spcPct val="150000"/>
              </a:lnSpc>
            </a:pPr>
            <a:r>
              <a:rPr lang="he-IL" sz="2600" dirty="0"/>
              <a:t>נמצא אצל ילדים (</a:t>
            </a:r>
            <a:r>
              <a:rPr lang="de-DE" altLang="he-IL" sz="2800" dirty="0"/>
              <a:t>Harbaugh</a:t>
            </a:r>
            <a:r>
              <a:rPr lang="de-DE" altLang="he-IL" sz="2800" baseline="30000" dirty="0"/>
              <a:t> </a:t>
            </a:r>
            <a:r>
              <a:rPr lang="de-DE" altLang="he-IL" sz="2800" dirty="0"/>
              <a:t>, Krause</a:t>
            </a:r>
            <a:r>
              <a:rPr lang="en-US" altLang="he-IL" sz="2800" dirty="0"/>
              <a:t> and </a:t>
            </a:r>
            <a:r>
              <a:rPr lang="de-DE" altLang="he-IL" sz="2800" dirty="0"/>
              <a:t>Vesterlund, </a:t>
            </a:r>
            <a:r>
              <a:rPr lang="he-IL" altLang="he-IL" sz="2800" dirty="0"/>
              <a:t> </a:t>
            </a:r>
            <a:r>
              <a:rPr lang="de-DE" altLang="he-IL" sz="2800" dirty="0"/>
              <a:t>(2001</a:t>
            </a:r>
            <a:endParaRPr lang="he-IL" sz="2600" dirty="0"/>
          </a:p>
          <a:p>
            <a:pPr lvl="1" algn="r" rtl="1">
              <a:lnSpc>
                <a:spcPct val="150000"/>
              </a:lnSpc>
            </a:pPr>
            <a:r>
              <a:rPr lang="he-IL" sz="2600" dirty="0"/>
              <a:t>נמצא אצל קופי קפוצ'ון (</a:t>
            </a:r>
            <a:r>
              <a:rPr lang="en-US" altLang="he-IL" sz="2800" dirty="0" err="1"/>
              <a:t>Lakshminary,Chen</a:t>
            </a:r>
            <a:r>
              <a:rPr lang="en-US" altLang="he-IL" sz="2800" dirty="0"/>
              <a:t>, </a:t>
            </a:r>
            <a:r>
              <a:rPr lang="he-IL" altLang="he-IL" sz="2800" dirty="0"/>
              <a:t>&amp;</a:t>
            </a:r>
            <a:r>
              <a:rPr lang="en-US" altLang="he-IL" sz="2800" dirty="0"/>
              <a:t> Santos 2008)</a:t>
            </a:r>
            <a:br>
              <a:rPr lang="en-US" altLang="he-IL" sz="2800" dirty="0"/>
            </a:br>
            <a:endParaRPr lang="he-IL" altLang="he-IL" sz="2800" dirty="0"/>
          </a:p>
          <a:p>
            <a:pPr lvl="1" algn="r" rtl="1">
              <a:lnSpc>
                <a:spcPct val="150000"/>
              </a:lnSpc>
            </a:pPr>
            <a:endParaRPr lang="en-US" sz="2600" dirty="0"/>
          </a:p>
        </p:txBody>
      </p:sp>
    </p:spTree>
    <p:extLst>
      <p:ext uri="{BB962C8B-B14F-4D97-AF65-F5344CB8AC3E}">
        <p14:creationId xmlns:p14="http://schemas.microsoft.com/office/powerpoint/2010/main" val="325559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C6C0-4CA3-59D0-F794-75483344C441}"/>
              </a:ext>
            </a:extLst>
          </p:cNvPr>
          <p:cNvSpPr>
            <a:spLocks noGrp="1"/>
          </p:cNvSpPr>
          <p:nvPr>
            <p:ph type="title"/>
          </p:nvPr>
        </p:nvSpPr>
        <p:spPr/>
        <p:txBody>
          <a:bodyPr/>
          <a:lstStyle/>
          <a:p>
            <a:pPr algn="ctr"/>
            <a:r>
              <a:rPr lang="he-IL" dirty="0"/>
              <a:t>סטטוס קוו וברירת מחדל </a:t>
            </a:r>
            <a:endParaRPr lang="en-US" dirty="0"/>
          </a:p>
        </p:txBody>
      </p:sp>
      <p:sp>
        <p:nvSpPr>
          <p:cNvPr id="3" name="Content Placeholder 2">
            <a:extLst>
              <a:ext uri="{FF2B5EF4-FFF2-40B4-BE49-F238E27FC236}">
                <a16:creationId xmlns:a16="http://schemas.microsoft.com/office/drawing/2014/main" id="{AF033F0C-AA0C-514D-0B60-56A57D8F400F}"/>
              </a:ext>
            </a:extLst>
          </p:cNvPr>
          <p:cNvSpPr>
            <a:spLocks noGrp="1"/>
          </p:cNvSpPr>
          <p:nvPr>
            <p:ph idx="1"/>
          </p:nvPr>
        </p:nvSpPr>
        <p:spPr/>
        <p:txBody>
          <a:bodyPr/>
          <a:lstStyle/>
          <a:p>
            <a:pPr algn="r" rtl="1"/>
            <a:endParaRPr lang="en-US" dirty="0"/>
          </a:p>
          <a:p>
            <a:pPr algn="r" rtl="1"/>
            <a:r>
              <a:rPr lang="he-IL" dirty="0">
                <a:hlinkClick r:id="rId3"/>
              </a:rPr>
              <a:t>סרטון סטטוס קוו וברירת מחדל</a:t>
            </a:r>
            <a:endParaRPr lang="en-US" dirty="0"/>
          </a:p>
          <a:p>
            <a:endParaRPr lang="en-US" dirty="0"/>
          </a:p>
        </p:txBody>
      </p:sp>
    </p:spTree>
    <p:extLst>
      <p:ext uri="{BB962C8B-B14F-4D97-AF65-F5344CB8AC3E}">
        <p14:creationId xmlns:p14="http://schemas.microsoft.com/office/powerpoint/2010/main" val="2516546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61872" y="365760"/>
            <a:ext cx="9692640" cy="618036"/>
          </a:xfrm>
        </p:spPr>
        <p:txBody>
          <a:bodyPr wrap="square" numCol="1" anchorCtr="0" compatLnSpc="1">
            <a:prstTxWarp prst="textNoShape">
              <a:avLst/>
            </a:prstTxWarp>
            <a:normAutofit fontScale="90000"/>
          </a:bodyPr>
          <a:lstStyle/>
          <a:p>
            <a:pPr algn="ctr" eaLnBrk="1" hangingPunct="1">
              <a:defRPr/>
            </a:pPr>
            <a:r>
              <a:rPr lang="he-IL" altLang="he-IL" u="sng" dirty="0">
                <a:cs typeface="Tahoma" pitchFamily="34" charset="0"/>
              </a:rPr>
              <a:t>אפקט הסטטוס קוו</a:t>
            </a:r>
            <a:r>
              <a:rPr lang="en-US" altLang="he-IL" dirty="0">
                <a:latin typeface="Times New Roman" pitchFamily="18" charset="0"/>
                <a:cs typeface="Times New Roman" pitchFamily="18" charset="0"/>
              </a:rPr>
              <a:t> </a:t>
            </a:r>
          </a:p>
        </p:txBody>
      </p:sp>
      <p:sp>
        <p:nvSpPr>
          <p:cNvPr id="7171" name="Rectangle 3"/>
          <p:cNvSpPr>
            <a:spLocks noGrp="1" noChangeArrowheads="1"/>
          </p:cNvSpPr>
          <p:nvPr>
            <p:ph idx="1"/>
          </p:nvPr>
        </p:nvSpPr>
        <p:spPr>
          <a:xfrm>
            <a:off x="1842356" y="1273629"/>
            <a:ext cx="8571190" cy="5107040"/>
          </a:xfrm>
        </p:spPr>
        <p:txBody>
          <a:bodyPr>
            <a:normAutofit lnSpcReduction="10000"/>
          </a:bodyPr>
          <a:lstStyle/>
          <a:p>
            <a:pPr algn="r" rtl="1" eaLnBrk="1" hangingPunct="1"/>
            <a:r>
              <a:rPr lang="he-IL" altLang="he-IL" sz="2800" dirty="0">
                <a:latin typeface="Segoe UI" panose="020B0502040204020203" pitchFamily="34" charset="0"/>
                <a:cs typeface="Segoe UI" panose="020B0502040204020203" pitchFamily="34" charset="0"/>
              </a:rPr>
              <a:t>ממצאים רבים מעידים על העדפת אופציית הסטטוס קוו על פני אופציות אחרות. </a:t>
            </a:r>
          </a:p>
          <a:p>
            <a:pPr algn="r" rtl="1" eaLnBrk="1" hangingPunct="1"/>
            <a:r>
              <a:rPr lang="he-IL" altLang="he-IL" sz="2800" dirty="0">
                <a:latin typeface="Segoe UI" panose="020B0502040204020203" pitchFamily="34" charset="0"/>
                <a:cs typeface="Segoe UI" panose="020B0502040204020203" pitchFamily="34" charset="0"/>
              </a:rPr>
              <a:t>מודל רציונלי: בבחירה בין אלטרנטיבות, לא צריך להתחשב בעובדה שאחת האלטרנטיבות היא "במקרה" הסטטוס-קוו.</a:t>
            </a:r>
          </a:p>
          <a:p>
            <a:pPr algn="r" rtl="1" eaLnBrk="1" hangingPunct="1"/>
            <a:r>
              <a:rPr lang="he-IL" altLang="he-IL" sz="2800" dirty="0">
                <a:latin typeface="Segoe UI" panose="020B0502040204020203" pitchFamily="34" charset="0"/>
                <a:cs typeface="Segoe UI" panose="020B0502040204020203" pitchFamily="34" charset="0"/>
              </a:rPr>
              <a:t>סיבות במציאות: </a:t>
            </a:r>
          </a:p>
          <a:p>
            <a:pPr algn="r" rtl="1" eaLnBrk="1" hangingPunct="1"/>
            <a:r>
              <a:rPr lang="he-IL" altLang="he-IL" sz="2800" dirty="0">
                <a:latin typeface="Segoe UI" panose="020B0502040204020203" pitchFamily="34" charset="0"/>
                <a:cs typeface="Segoe UI" panose="020B0502040204020203" pitchFamily="34" charset="0"/>
              </a:rPr>
              <a:t>יש מחיר לשינוי</a:t>
            </a:r>
          </a:p>
          <a:p>
            <a:pPr algn="r" rtl="1" eaLnBrk="1" hangingPunct="1"/>
            <a:r>
              <a:rPr lang="he-IL" altLang="he-IL" sz="2800" dirty="0">
                <a:latin typeface="Segoe UI" panose="020B0502040204020203" pitchFamily="34" charset="0"/>
                <a:cs typeface="Segoe UI" panose="020B0502040204020203" pitchFamily="34" charset="0"/>
              </a:rPr>
              <a:t>האלטרנטיבות האחרות אינן תמיד מובנות, ברורות וידועות (אי ודאות וסיכון)</a:t>
            </a:r>
          </a:p>
          <a:p>
            <a:pPr algn="r" rtl="1" eaLnBrk="1" hangingPunct="1"/>
            <a:r>
              <a:rPr lang="he-IL" altLang="he-IL" sz="2800" dirty="0">
                <a:latin typeface="Segoe UI" panose="020B0502040204020203" pitchFamily="34" charset="0"/>
                <a:cs typeface="Segoe UI" panose="020B0502040204020203" pitchFamily="34" charset="0"/>
              </a:rPr>
              <a:t>לחצים חברתיים לשמירת הסטטוס קוו</a:t>
            </a:r>
            <a:endParaRPr lang="en-US" altLang="he-IL" sz="2800" dirty="0">
              <a:latin typeface="Segoe UI" panose="020B0502040204020203" pitchFamily="34" charset="0"/>
              <a:cs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792741" y="290513"/>
            <a:ext cx="8291512" cy="431800"/>
          </a:xfrm>
        </p:spPr>
        <p:txBody>
          <a:bodyPr>
            <a:normAutofit fontScale="90000"/>
          </a:bodyPr>
          <a:lstStyle/>
          <a:p>
            <a:pPr algn="ctr" rtl="1">
              <a:defRPr/>
            </a:pPr>
            <a:r>
              <a:rPr lang="he-IL" altLang="he-IL" sz="2400" b="1" i="1" dirty="0">
                <a:latin typeface="Times New Roman" pitchFamily="18" charset="0"/>
              </a:rPr>
              <a:t>מחקר שדה:</a:t>
            </a:r>
            <a:r>
              <a:rPr lang="he-IL" altLang="he-IL" b="1" i="1" dirty="0">
                <a:latin typeface="Times New Roman" pitchFamily="18" charset="0"/>
              </a:rPr>
              <a:t> </a:t>
            </a:r>
            <a:r>
              <a:rPr lang="he-IL" altLang="he-IL" sz="2400" b="1" i="1" dirty="0">
                <a:latin typeface="Times New Roman" pitchFamily="18" charset="0"/>
              </a:rPr>
              <a:t>(</a:t>
            </a:r>
            <a:r>
              <a:rPr lang="en-US" altLang="he-IL" sz="2400" b="1" i="1" dirty="0">
                <a:latin typeface="Times New Roman" pitchFamily="18" charset="0"/>
              </a:rPr>
              <a:t>Samuelson &amp; </a:t>
            </a:r>
            <a:r>
              <a:rPr lang="en-US" altLang="he-IL" sz="2400" b="1" i="1" dirty="0" err="1">
                <a:latin typeface="Times New Roman" pitchFamily="18" charset="0"/>
              </a:rPr>
              <a:t>Zeckhauser</a:t>
            </a:r>
            <a:r>
              <a:rPr lang="en-US" altLang="he-IL" sz="2400" b="1" i="1" dirty="0">
                <a:latin typeface="Times New Roman" pitchFamily="18" charset="0"/>
              </a:rPr>
              <a:t>, 1988</a:t>
            </a:r>
            <a:r>
              <a:rPr lang="he-IL" altLang="he-IL" sz="2400" b="1" i="1" dirty="0">
                <a:latin typeface="Times New Roman" pitchFamily="18" charset="0"/>
              </a:rPr>
              <a:t>)</a:t>
            </a:r>
            <a:endParaRPr lang="en-US" altLang="he-IL" sz="2400" b="1" i="1" dirty="0">
              <a:latin typeface="Times New Roman" pitchFamily="18" charset="0"/>
            </a:endParaRPr>
          </a:p>
        </p:txBody>
      </p:sp>
      <p:sp>
        <p:nvSpPr>
          <p:cNvPr id="8195" name="Rectangle 3"/>
          <p:cNvSpPr>
            <a:spLocks noGrp="1" noChangeArrowheads="1"/>
          </p:cNvSpPr>
          <p:nvPr>
            <p:ph idx="1"/>
          </p:nvPr>
        </p:nvSpPr>
        <p:spPr>
          <a:xfrm>
            <a:off x="318564" y="722313"/>
            <a:ext cx="10376966" cy="6244825"/>
          </a:xfrm>
        </p:spPr>
        <p:txBody>
          <a:bodyPr>
            <a:normAutofit fontScale="25000" lnSpcReduction="20000"/>
          </a:bodyPr>
          <a:lstStyle/>
          <a:p>
            <a:pPr algn="r" rtl="1" eaLnBrk="1" hangingPunct="1">
              <a:lnSpc>
                <a:spcPct val="170000"/>
              </a:lnSpc>
              <a:spcBef>
                <a:spcPts val="0"/>
              </a:spcBef>
              <a:spcAft>
                <a:spcPts val="0"/>
              </a:spcAft>
            </a:pPr>
            <a:r>
              <a:rPr lang="he-IL" altLang="he-IL" sz="8000" dirty="0">
                <a:latin typeface="Times New Roman" panose="02020603050405020304" pitchFamily="18" charset="0"/>
              </a:rPr>
              <a:t>בין 1980-1986  אוניברסיטת הרווארד הציעה לעובדים להחליף את תכניות ביטוח הבריאות הנוכחיות שלהם בתוכניות ביטוח חדשות. </a:t>
            </a:r>
          </a:p>
          <a:p>
            <a:pPr algn="r" rtl="1" eaLnBrk="1" hangingPunct="1">
              <a:lnSpc>
                <a:spcPct val="170000"/>
              </a:lnSpc>
              <a:spcBef>
                <a:spcPts val="0"/>
              </a:spcBef>
              <a:spcAft>
                <a:spcPts val="600"/>
              </a:spcAft>
            </a:pPr>
            <a:r>
              <a:rPr lang="he-IL" altLang="he-IL" sz="8000" dirty="0">
                <a:latin typeface="Times New Roman" panose="02020603050405020304" pitchFamily="18" charset="0"/>
              </a:rPr>
              <a:t>נמצא שרוב העובדים לא החליפו ונשארו עם ביטוח הבריאות שהיה להם. </a:t>
            </a:r>
          </a:p>
          <a:p>
            <a:pPr algn="r" rtl="1" eaLnBrk="1" hangingPunct="1">
              <a:lnSpc>
                <a:spcPct val="170000"/>
              </a:lnSpc>
              <a:spcBef>
                <a:spcPts val="0"/>
              </a:spcBef>
              <a:spcAft>
                <a:spcPts val="600"/>
              </a:spcAft>
            </a:pPr>
            <a:r>
              <a:rPr lang="he-IL" altLang="he-IL" sz="8000" dirty="0">
                <a:latin typeface="Times New Roman" panose="02020603050405020304" pitchFamily="18" charset="0"/>
              </a:rPr>
              <a:t>2 סיבות אפשריות: </a:t>
            </a:r>
          </a:p>
          <a:p>
            <a:pPr algn="r" rtl="1" eaLnBrk="1" hangingPunct="1">
              <a:lnSpc>
                <a:spcPct val="170000"/>
              </a:lnSpc>
              <a:spcBef>
                <a:spcPts val="0"/>
              </a:spcBef>
              <a:spcAft>
                <a:spcPts val="0"/>
              </a:spcAft>
              <a:buFontTx/>
              <a:buNone/>
            </a:pPr>
            <a:r>
              <a:rPr lang="he-IL" altLang="he-IL" sz="8000" dirty="0">
                <a:latin typeface="Times New Roman" panose="02020603050405020304" pitchFamily="18" charset="0"/>
              </a:rPr>
              <a:t>	א. התוכניות הקיימות נתפסות כיותר אטרקטיביות מהתוכניות החדשות והיו   נבחרות, גם אם לא היו הסטטוס קוו. </a:t>
            </a:r>
          </a:p>
          <a:p>
            <a:pPr algn="r" rtl="1" eaLnBrk="1" hangingPunct="1">
              <a:lnSpc>
                <a:spcPct val="170000"/>
              </a:lnSpc>
              <a:spcBef>
                <a:spcPts val="0"/>
              </a:spcBef>
              <a:spcAft>
                <a:spcPts val="0"/>
              </a:spcAft>
              <a:buFontTx/>
              <a:buNone/>
            </a:pPr>
            <a:r>
              <a:rPr lang="he-IL" altLang="he-IL" sz="8000" dirty="0">
                <a:latin typeface="Times New Roman" panose="02020603050405020304" pitchFamily="18" charset="0"/>
              </a:rPr>
              <a:t>	ב. התוכניות הישנות נבחרות, בעיקר, בשל היותן סטטוס קוו.</a:t>
            </a:r>
          </a:p>
          <a:p>
            <a:pPr algn="r" rtl="1" eaLnBrk="1" hangingPunct="1">
              <a:lnSpc>
                <a:spcPct val="170000"/>
              </a:lnSpc>
            </a:pPr>
            <a:r>
              <a:rPr lang="he-IL" altLang="he-IL" sz="8000" dirty="0">
                <a:latin typeface="Times New Roman" panose="02020603050405020304" pitchFamily="18" charset="0"/>
              </a:rPr>
              <a:t>כדי לבחון סיבות אלו, השוו בין עובדים ותיקים (עם סטטוס קוו) לחדשים (ללא סטטוס קוו) בעלי גיל ודרגה דומים.</a:t>
            </a:r>
          </a:p>
          <a:p>
            <a:pPr algn="r" rtl="1" eaLnBrk="1" hangingPunct="1">
              <a:lnSpc>
                <a:spcPct val="170000"/>
              </a:lnSpc>
            </a:pPr>
            <a:r>
              <a:rPr lang="he-IL" altLang="he-IL" sz="8000" dirty="0">
                <a:latin typeface="Times New Roman" panose="02020603050405020304" pitchFamily="18" charset="0"/>
              </a:rPr>
              <a:t> עובדים שהתקבלו לעבודה לפני 1980 לא שינו את חברת הביטוח, בעוד העובדים החדשים בחרו בחברות ביטוח ממגוון האפשרויות   </a:t>
            </a:r>
            <a:endParaRPr lang="en-US" altLang="he-IL" sz="8000" dirty="0">
              <a:latin typeface="Times New Roman" panose="02020603050405020304" pitchFamily="18" charset="0"/>
            </a:endParaRPr>
          </a:p>
          <a:p>
            <a:pPr algn="r" rtl="1" eaLnBrk="1" hangingPunct="1">
              <a:lnSpc>
                <a:spcPct val="170000"/>
              </a:lnSpc>
            </a:pPr>
            <a:r>
              <a:rPr lang="ar-SA" altLang="he-IL" sz="7200" dirty="0">
                <a:latin typeface="Times New Roman" panose="02020603050405020304" pitchFamily="18" charset="0"/>
              </a:rPr>
              <a:t> </a:t>
            </a:r>
            <a:r>
              <a:rPr lang="he-IL" altLang="he-IL" sz="7200" b="1" dirty="0">
                <a:latin typeface="Times New Roman" panose="02020603050405020304" pitchFamily="18" charset="0"/>
              </a:rPr>
              <a:t>מסקנה:</a:t>
            </a:r>
            <a:r>
              <a:rPr lang="he-IL" altLang="he-IL" sz="7200" dirty="0">
                <a:latin typeface="Times New Roman" panose="02020603050405020304" pitchFamily="18" charset="0"/>
              </a:rPr>
              <a:t> </a:t>
            </a:r>
            <a:r>
              <a:rPr lang="he-IL" altLang="he-IL" sz="7200" b="1" dirty="0">
                <a:latin typeface="Times New Roman" panose="02020603050405020304" pitchFamily="18" charset="0"/>
              </a:rPr>
              <a:t>בחירות העובדים הוותיקים הושפעו מאפקט הסטטוס-קוו. </a:t>
            </a:r>
            <a:endParaRPr lang="he-IL" altLang="he-IL" sz="7200" dirty="0">
              <a:latin typeface="Times New Roman" panose="02020603050405020304" pitchFamily="18" charset="0"/>
            </a:endParaRPr>
          </a:p>
          <a:p>
            <a:pPr algn="r" rtl="1" eaLnBrk="1" hangingPunct="1">
              <a:lnSpc>
                <a:spcPct val="170000"/>
              </a:lnSpc>
              <a:buFontTx/>
              <a:buNone/>
            </a:pPr>
            <a:endParaRPr lang="ar-SA" altLang="he-IL" sz="8000" b="1" dirty="0">
              <a:latin typeface="Times New Roman" panose="02020603050405020304" pitchFamily="18" charset="0"/>
            </a:endParaRPr>
          </a:p>
          <a:p>
            <a:pPr eaLnBrk="1" hangingPunct="1">
              <a:lnSpc>
                <a:spcPct val="80000"/>
              </a:lnSpc>
              <a:buFontTx/>
              <a:buNone/>
            </a:pPr>
            <a:endParaRPr lang="en-US" altLang="he-IL"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81200" y="262520"/>
            <a:ext cx="8229600" cy="490338"/>
          </a:xfrm>
        </p:spPr>
        <p:txBody>
          <a:bodyPr>
            <a:normAutofit/>
          </a:bodyPr>
          <a:lstStyle/>
          <a:p>
            <a:pPr algn="ctr" rtl="1">
              <a:defRPr/>
            </a:pPr>
            <a:r>
              <a:rPr lang="he-IL" altLang="he-IL" sz="2800" dirty="0">
                <a:latin typeface="Times New Roman" pitchFamily="18" charset="0"/>
              </a:rPr>
              <a:t>אפקט ברירת המחדל</a:t>
            </a:r>
            <a:endParaRPr lang="en-US" altLang="he-IL" sz="2800" dirty="0">
              <a:latin typeface="Times New Roman" pitchFamily="18" charset="0"/>
            </a:endParaRPr>
          </a:p>
        </p:txBody>
      </p:sp>
      <p:sp>
        <p:nvSpPr>
          <p:cNvPr id="9219" name="Rectangle 3"/>
          <p:cNvSpPr>
            <a:spLocks noGrp="1" noChangeArrowheads="1"/>
          </p:cNvSpPr>
          <p:nvPr>
            <p:ph idx="1"/>
          </p:nvPr>
        </p:nvSpPr>
        <p:spPr>
          <a:xfrm>
            <a:off x="1535229" y="846712"/>
            <a:ext cx="9225815" cy="5900597"/>
          </a:xfrm>
        </p:spPr>
        <p:txBody>
          <a:bodyPr>
            <a:normAutofit fontScale="40000" lnSpcReduction="20000"/>
          </a:bodyPr>
          <a:lstStyle/>
          <a:p>
            <a:pPr eaLnBrk="1" hangingPunct="1">
              <a:lnSpc>
                <a:spcPct val="80000"/>
              </a:lnSpc>
              <a:buFontTx/>
              <a:buNone/>
            </a:pPr>
            <a:endParaRPr lang="he-IL" altLang="he-IL" sz="2200" b="1" dirty="0">
              <a:latin typeface="Times New Roman" panose="02020603050405020304" pitchFamily="18" charset="0"/>
            </a:endParaRPr>
          </a:p>
          <a:p>
            <a:pPr algn="r" rtl="1" eaLnBrk="1" hangingPunct="1">
              <a:lnSpc>
                <a:spcPts val="2040"/>
              </a:lnSpc>
              <a:spcBef>
                <a:spcPts val="1200"/>
              </a:spcBef>
              <a:spcAft>
                <a:spcPts val="600"/>
              </a:spcAft>
              <a:buFontTx/>
              <a:buNone/>
            </a:pPr>
            <a:r>
              <a:rPr lang="he-IL" altLang="he-IL" sz="4200" b="1" dirty="0">
                <a:latin typeface="Times New Roman" panose="02020603050405020304" pitchFamily="18" charset="0"/>
              </a:rPr>
              <a:t>אחד ההסברים לאפקט הסטטוס קוו הוא שהסטטוס קוו הוא בדרך כלל גם ברירת המחדל</a:t>
            </a:r>
            <a:r>
              <a:rPr lang="en-US" altLang="he-IL" sz="4200" b="1" dirty="0">
                <a:latin typeface="Times New Roman" panose="02020603050405020304" pitchFamily="18" charset="0"/>
              </a:rPr>
              <a:t> </a:t>
            </a:r>
            <a:endParaRPr lang="he-IL" altLang="he-IL" sz="4200" b="1" dirty="0">
              <a:latin typeface="Times New Roman" panose="02020603050405020304" pitchFamily="18" charset="0"/>
            </a:endParaRPr>
          </a:p>
          <a:p>
            <a:pPr algn="r" rtl="1" eaLnBrk="1" hangingPunct="1">
              <a:lnSpc>
                <a:spcPts val="2040"/>
              </a:lnSpc>
              <a:spcBef>
                <a:spcPts val="1200"/>
              </a:spcBef>
              <a:spcAft>
                <a:spcPts val="600"/>
              </a:spcAft>
              <a:buFontTx/>
              <a:buNone/>
            </a:pPr>
            <a:r>
              <a:rPr lang="he-IL" altLang="he-IL" sz="4200" b="1" dirty="0">
                <a:latin typeface="Times New Roman" panose="02020603050405020304" pitchFamily="18" charset="0"/>
              </a:rPr>
              <a:t>ברירת מחדל- האופציה שתבחר אם לא תעשה שום פעולה.</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 בניו-ג'רסי (1988) בפנסילבינה (1990) היתה נהוגה תוכנית ביטוח מסויימת</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 החליטו להציע תוכנית זולה יותר על ידי הקטנת טווח התביעות.</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	שתי תוכניות ביטוח :</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	א. סטטוס קוו - יקרה יותר עם טווח תביעה רגיל </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	ב. חדשה - זולה עם טווח תביעה מצומצם</a:t>
            </a:r>
            <a:endParaRPr lang="en-US" altLang="he-IL" sz="3800" dirty="0">
              <a:latin typeface="Times New Roman" panose="02020603050405020304" pitchFamily="18" charset="0"/>
            </a:endParaRP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בשתי המדינות הסטטוס קוו זהה - מחיר יקר תביעה מלאה.  אולם, ברירת המחדל שונה: </a:t>
            </a:r>
          </a:p>
          <a:p>
            <a:pPr algn="r" rtl="1" eaLnBrk="1" hangingPunct="1">
              <a:lnSpc>
                <a:spcPts val="1500"/>
              </a:lnSpc>
              <a:spcBef>
                <a:spcPts val="1200"/>
              </a:spcBef>
              <a:spcAft>
                <a:spcPts val="600"/>
              </a:spcAft>
              <a:buFontTx/>
              <a:buNone/>
            </a:pPr>
            <a:r>
              <a:rPr lang="he-IL" altLang="he-IL" sz="3800" b="1" i="1" dirty="0">
                <a:latin typeface="Times New Roman" panose="02020603050405020304" pitchFamily="18" charset="0"/>
              </a:rPr>
              <a:t>  בניו ג'רסי -</a:t>
            </a:r>
            <a:r>
              <a:rPr lang="he-IL" altLang="he-IL" sz="3800" dirty="0">
                <a:latin typeface="Times New Roman" panose="02020603050405020304" pitchFamily="18" charset="0"/>
              </a:rPr>
              <a:t> ברירת המחדל = התכנית החדשה (קיבלו אותה, אלא אם כן, ביקשו לא).</a:t>
            </a:r>
          </a:p>
          <a:p>
            <a:pPr algn="r" rtl="1" eaLnBrk="1" hangingPunct="1">
              <a:lnSpc>
                <a:spcPts val="1500"/>
              </a:lnSpc>
              <a:spcBef>
                <a:spcPts val="1200"/>
              </a:spcBef>
              <a:spcAft>
                <a:spcPts val="600"/>
              </a:spcAft>
              <a:buFontTx/>
              <a:buNone/>
            </a:pPr>
            <a:r>
              <a:rPr lang="he-IL" altLang="he-IL" sz="3800" b="1" i="1" dirty="0">
                <a:latin typeface="Times New Roman" panose="02020603050405020304" pitchFamily="18" charset="0"/>
              </a:rPr>
              <a:t>  בפנסילבניה</a:t>
            </a:r>
            <a:r>
              <a:rPr lang="he-IL" altLang="he-IL" sz="3800" dirty="0">
                <a:latin typeface="Times New Roman" panose="02020603050405020304" pitchFamily="18" charset="0"/>
              </a:rPr>
              <a:t> - ברירת המחדל = התוכנית הישנה (נשארו איתה, אלא אם כן, ביקשו להחליף) </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בשני המקרים, היתה העדפה לברירת המחדל:  </a:t>
            </a:r>
          </a:p>
          <a:p>
            <a:pPr algn="r" rtl="1" eaLnBrk="1" hangingPunct="1">
              <a:lnSpc>
                <a:spcPts val="1500"/>
              </a:lnSpc>
              <a:spcBef>
                <a:spcPts val="1200"/>
              </a:spcBef>
              <a:spcAft>
                <a:spcPts val="600"/>
              </a:spcAft>
              <a:buFontTx/>
              <a:buNone/>
            </a:pPr>
            <a:r>
              <a:rPr lang="he-IL" altLang="he-IL" sz="3800" dirty="0">
                <a:latin typeface="Times New Roman" panose="02020603050405020304" pitchFamily="18" charset="0"/>
              </a:rPr>
              <a:t>בפנסילבניה הרוב נשאר עם התוכנית הישנה</a:t>
            </a:r>
            <a:r>
              <a:rPr lang="en-US" altLang="he-IL" sz="3800" dirty="0">
                <a:latin typeface="Times New Roman" panose="02020603050405020304" pitchFamily="18" charset="0"/>
              </a:rPr>
              <a:t> (75%) </a:t>
            </a:r>
            <a:r>
              <a:rPr lang="he-IL" altLang="he-IL" sz="3800" dirty="0">
                <a:latin typeface="Times New Roman" panose="02020603050405020304" pitchFamily="18" charset="0"/>
              </a:rPr>
              <a:t>, בניו ג'רסי הרוב עבר לתוכנית</a:t>
            </a:r>
            <a:endParaRPr lang="en-US" altLang="he-IL" sz="3800" dirty="0">
              <a:latin typeface="Times New Roman" panose="02020603050405020304" pitchFamily="18" charset="0"/>
            </a:endParaRPr>
          </a:p>
          <a:p>
            <a:pPr marL="360363" indent="0" algn="r" rtl="1" eaLnBrk="1" hangingPunct="1">
              <a:lnSpc>
                <a:spcPts val="1500"/>
              </a:lnSpc>
              <a:spcBef>
                <a:spcPts val="1200"/>
              </a:spcBef>
              <a:spcAft>
                <a:spcPts val="600"/>
              </a:spcAft>
              <a:buFontTx/>
              <a:buNone/>
            </a:pPr>
            <a:r>
              <a:rPr lang="en-US" altLang="he-IL" sz="3800" dirty="0">
                <a:latin typeface="Times New Roman" panose="02020603050405020304" pitchFamily="18" charset="0"/>
              </a:rPr>
              <a:t> </a:t>
            </a:r>
            <a:r>
              <a:rPr lang="he-IL" altLang="he-IL" sz="3800" dirty="0">
                <a:latin typeface="Times New Roman" panose="02020603050405020304" pitchFamily="18" charset="0"/>
              </a:rPr>
              <a:t>החדשה </a:t>
            </a:r>
            <a:r>
              <a:rPr lang="en-US" altLang="he-IL" sz="3800" dirty="0">
                <a:latin typeface="Times New Roman" panose="02020603050405020304" pitchFamily="18" charset="0"/>
              </a:rPr>
              <a:t>(80%)</a:t>
            </a:r>
            <a:endParaRPr lang="he-IL" altLang="he-IL" sz="3800" dirty="0">
              <a:latin typeface="Times New Roman" panose="02020603050405020304" pitchFamily="18" charset="0"/>
            </a:endParaRPr>
          </a:p>
          <a:p>
            <a:pPr eaLnBrk="1" hangingPunct="1">
              <a:lnSpc>
                <a:spcPct val="80000"/>
              </a:lnSpc>
              <a:buFontTx/>
              <a:buNone/>
            </a:pPr>
            <a:endParaRPr lang="en-US" altLang="he-IL"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6134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DD3D-40D0-4C61-8550-8A456E95C9D0}"/>
              </a:ext>
            </a:extLst>
          </p:cNvPr>
          <p:cNvSpPr>
            <a:spLocks noGrp="1"/>
          </p:cNvSpPr>
          <p:nvPr>
            <p:ph type="title"/>
          </p:nvPr>
        </p:nvSpPr>
        <p:spPr/>
        <p:txBody>
          <a:bodyPr>
            <a:normAutofit/>
          </a:bodyPr>
          <a:lstStyle/>
          <a:p>
            <a:pPr algn="ctr"/>
            <a:r>
              <a:rPr lang="he-IL" dirty="0"/>
              <a:t>תרומת איברים</a:t>
            </a:r>
            <a:endParaRPr lang="x-none" dirty="0"/>
          </a:p>
        </p:txBody>
      </p:sp>
      <p:sp>
        <p:nvSpPr>
          <p:cNvPr id="3" name="Content Placeholder 2">
            <a:extLst>
              <a:ext uri="{FF2B5EF4-FFF2-40B4-BE49-F238E27FC236}">
                <a16:creationId xmlns:a16="http://schemas.microsoft.com/office/drawing/2014/main" id="{30381B03-7D98-4ED5-A7F8-60BFB077AD77}"/>
              </a:ext>
            </a:extLst>
          </p:cNvPr>
          <p:cNvSpPr>
            <a:spLocks noGrp="1"/>
          </p:cNvSpPr>
          <p:nvPr>
            <p:ph idx="1"/>
          </p:nvPr>
        </p:nvSpPr>
        <p:spPr/>
        <p:txBody>
          <a:bodyPr/>
          <a:lstStyle/>
          <a:p>
            <a:pPr marL="0" indent="0" algn="r" rtl="1">
              <a:buNone/>
            </a:pPr>
            <a:r>
              <a:rPr lang="he-IL" sz="1800" dirty="0"/>
              <a:t>במדינות אירופיות שני סוגי הסכמה לתרומת איברים:</a:t>
            </a:r>
          </a:p>
          <a:p>
            <a:pPr algn="r" rtl="1"/>
            <a:r>
              <a:rPr lang="he-IL" altLang="he-IL" sz="1800" u="sng" dirty="0"/>
              <a:t>מדינות הסכמה משוערת</a:t>
            </a:r>
            <a:r>
              <a:rPr lang="he-IL" altLang="he-IL" sz="1800" dirty="0"/>
              <a:t> </a:t>
            </a:r>
          </a:p>
          <a:p>
            <a:pPr algn="r" rtl="1">
              <a:buNone/>
            </a:pPr>
            <a:r>
              <a:rPr lang="he-IL" altLang="he-IL" sz="1800" dirty="0"/>
              <a:t>   (</a:t>
            </a:r>
            <a:r>
              <a:rPr lang="en-US" altLang="he-IL" sz="1800" dirty="0"/>
              <a:t>presumed-consent states</a:t>
            </a:r>
            <a:r>
              <a:rPr lang="he-IL" altLang="he-IL" sz="1800" dirty="0"/>
              <a:t>)- אנשים הם תורמי איברים אלא אם כן, הם מבקשים במפורש לא לתרום.</a:t>
            </a:r>
          </a:p>
          <a:p>
            <a:pPr algn="r" rtl="1"/>
            <a:r>
              <a:rPr lang="he-IL" altLang="he-IL" sz="1800" u="sng" dirty="0"/>
              <a:t>מדינות הסכמה מפורשת</a:t>
            </a:r>
            <a:r>
              <a:rPr lang="he-IL" altLang="he-IL" sz="1800" dirty="0"/>
              <a:t> </a:t>
            </a:r>
          </a:p>
          <a:p>
            <a:pPr algn="r" rtl="1">
              <a:buNone/>
            </a:pPr>
            <a:r>
              <a:rPr lang="he-IL" altLang="he-IL" sz="1800" dirty="0"/>
              <a:t>   (</a:t>
            </a:r>
            <a:r>
              <a:rPr lang="en-US" altLang="he-IL" sz="1800" dirty="0"/>
              <a:t>explicit- consent countries</a:t>
            </a:r>
            <a:r>
              <a:rPr lang="he-IL" altLang="he-IL" sz="1800" dirty="0"/>
              <a:t>)- אף אדם לא תורם איברים אלא אם כן הוא ביקש במפורש לתרום.</a:t>
            </a:r>
            <a:r>
              <a:rPr lang="en-US" altLang="he-IL" sz="1800" dirty="0"/>
              <a:t> </a:t>
            </a:r>
            <a:r>
              <a:rPr lang="he-IL" altLang="he-IL" sz="1800" dirty="0"/>
              <a:t> </a:t>
            </a:r>
            <a:endParaRPr lang="en-US" altLang="he-IL" sz="1800" dirty="0"/>
          </a:p>
          <a:p>
            <a:pPr algn="r" rtl="1"/>
            <a:r>
              <a:rPr lang="he-IL" sz="1800" dirty="0"/>
              <a:t>במדינות עם הסכמה משוערת- הסכמה הינה ברירת מחדל- שיעור ההסכמה והתרומה בפועל גבוה משמעותית ממדינות שבהן יש צורך בהסכמה מפורשת (</a:t>
            </a:r>
            <a:r>
              <a:rPr lang="en-US" altLang="he-IL" sz="1800" dirty="0"/>
              <a:t>Johnson and Goldstein, 2003 </a:t>
            </a:r>
            <a:r>
              <a:rPr lang="he-IL" altLang="he-IL" dirty="0"/>
              <a:t>)</a:t>
            </a:r>
            <a:endParaRPr lang="en-US" dirty="0"/>
          </a:p>
          <a:p>
            <a:endParaRPr lang="x-none" dirty="0"/>
          </a:p>
        </p:txBody>
      </p:sp>
      <p:pic>
        <p:nvPicPr>
          <p:cNvPr id="4" name="Picture 3">
            <a:extLst>
              <a:ext uri="{FF2B5EF4-FFF2-40B4-BE49-F238E27FC236}">
                <a16:creationId xmlns:a16="http://schemas.microsoft.com/office/drawing/2014/main" id="{8CCAA4A3-7E1D-4515-B611-AD5A932BBC86}"/>
              </a:ext>
            </a:extLst>
          </p:cNvPr>
          <p:cNvPicPr>
            <a:picLocks noChangeAspect="1"/>
          </p:cNvPicPr>
          <p:nvPr/>
        </p:nvPicPr>
        <p:blipFill>
          <a:blip r:embed="rId2"/>
          <a:stretch>
            <a:fillRect/>
          </a:stretch>
        </p:blipFill>
        <p:spPr>
          <a:xfrm>
            <a:off x="286130" y="418856"/>
            <a:ext cx="3255967" cy="1853326"/>
          </a:xfrm>
          <a:prstGeom prst="rect">
            <a:avLst/>
          </a:prstGeom>
        </p:spPr>
      </p:pic>
    </p:spTree>
    <p:extLst>
      <p:ext uri="{BB962C8B-B14F-4D97-AF65-F5344CB8AC3E}">
        <p14:creationId xmlns:p14="http://schemas.microsoft.com/office/powerpoint/2010/main" val="2172395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855044" y="539013"/>
            <a:ext cx="9692640" cy="599405"/>
          </a:xfrm>
        </p:spPr>
        <p:txBody>
          <a:bodyPr/>
          <a:lstStyle/>
          <a:p>
            <a:pPr algn="r" rtl="1">
              <a:defRPr/>
            </a:pPr>
            <a:r>
              <a:rPr lang="he-IL" altLang="he-IL" sz="3200" dirty="0"/>
              <a:t>ברירת המחדל במדינות אירופאיות</a:t>
            </a:r>
            <a:endParaRPr lang="en-US" altLang="he-IL" sz="3200" dirty="0"/>
          </a:p>
        </p:txBody>
      </p:sp>
      <p:pic>
        <p:nvPicPr>
          <p:cNvPr id="2048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6629" y="1844676"/>
            <a:ext cx="7127875"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C9F49C8-5EB0-4609-8719-5C9ECE222598}"/>
              </a:ext>
            </a:extLst>
          </p:cNvPr>
          <p:cNvSpPr txBox="1"/>
          <p:nvPr/>
        </p:nvSpPr>
        <p:spPr>
          <a:xfrm>
            <a:off x="-1802731" y="6453189"/>
            <a:ext cx="6104822" cy="369332"/>
          </a:xfrm>
          <a:prstGeom prst="rect">
            <a:avLst/>
          </a:prstGeom>
          <a:noFill/>
        </p:spPr>
        <p:txBody>
          <a:bodyPr wrap="square">
            <a:spAutoFit/>
          </a:bodyPr>
          <a:lstStyle/>
          <a:p>
            <a:pPr algn="r" rtl="1"/>
            <a:r>
              <a:rPr lang="he-IL" sz="1800" dirty="0"/>
              <a:t>(</a:t>
            </a:r>
            <a:r>
              <a:rPr lang="en-US" altLang="he-IL" sz="1800" dirty="0"/>
              <a:t>Johnson and Goldstein, 2003 </a:t>
            </a:r>
            <a:r>
              <a:rPr lang="he-IL" altLang="he-IL" dirty="0"/>
              <a:t>)</a:t>
            </a:r>
            <a:endParaRPr lang="en-US" dirty="0"/>
          </a:p>
        </p:txBody>
      </p:sp>
    </p:spTree>
    <p:extLst>
      <p:ext uri="{BB962C8B-B14F-4D97-AF65-F5344CB8AC3E}">
        <p14:creationId xmlns:p14="http://schemas.microsoft.com/office/powerpoint/2010/main" val="118844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B786D2-DC07-43B8-89F6-9E75E11D61E9}"/>
              </a:ext>
            </a:extLst>
          </p:cNvPr>
          <p:cNvSpPr>
            <a:spLocks noGrp="1"/>
          </p:cNvSpPr>
          <p:nvPr>
            <p:ph idx="1"/>
          </p:nvPr>
        </p:nvSpPr>
        <p:spPr>
          <a:xfrm>
            <a:off x="2271563" y="582327"/>
            <a:ext cx="8600172" cy="6116856"/>
          </a:xfrm>
        </p:spPr>
        <p:txBody>
          <a:bodyPr>
            <a:normAutofit fontScale="55000" lnSpcReduction="20000"/>
          </a:bodyPr>
          <a:lstStyle/>
          <a:p>
            <a:pPr algn="r" rtl="1"/>
            <a:endParaRPr lang="he-IL" dirty="0"/>
          </a:p>
          <a:p>
            <a:pPr algn="r" rtl="1"/>
            <a:r>
              <a:rPr lang="he-IL" sz="3600" dirty="0"/>
              <a:t>דוגמאות להשלכות של  שינויים בברירת מחדל: </a:t>
            </a:r>
          </a:p>
          <a:p>
            <a:pPr algn="r" rtl="1">
              <a:lnSpc>
                <a:spcPts val="2800"/>
              </a:lnSpc>
            </a:pPr>
            <a:r>
              <a:rPr lang="he-IL" sz="3800" b="1" dirty="0"/>
              <a:t>חיסכון לפנסיה </a:t>
            </a:r>
            <a:r>
              <a:rPr lang="he-IL" sz="3800" dirty="0"/>
              <a:t>: שינוי ברירת המחדל להצטרפות אוטומטית לקרן פנסיה, הוביל לעליה דרמטית בשיעור החיסכון ( </a:t>
            </a:r>
            <a:r>
              <a:rPr lang="en-US" sz="3800" dirty="0"/>
              <a:t>(Sunstein, 2016</a:t>
            </a:r>
            <a:endParaRPr lang="he-IL" sz="3800" dirty="0"/>
          </a:p>
          <a:p>
            <a:pPr algn="r" rtl="1">
              <a:lnSpc>
                <a:spcPts val="2800"/>
              </a:lnSpc>
            </a:pPr>
            <a:r>
              <a:rPr lang="he-IL" sz="3800" b="1" dirty="0"/>
              <a:t>אנרגיה ירוקה </a:t>
            </a:r>
            <a:r>
              <a:rPr lang="he-IL" sz="3800" dirty="0"/>
              <a:t>: </a:t>
            </a:r>
            <a:r>
              <a:rPr kumimoji="0" lang="he-IL" sz="3800" b="0" i="0" u="none" strike="noStrike" kern="1200" cap="none" spc="0" normalizeH="0" baseline="0" noProof="0" dirty="0">
                <a:ln>
                  <a:noFill/>
                </a:ln>
                <a:solidFill>
                  <a:prstClr val="black"/>
                </a:solidFill>
                <a:effectLst/>
                <a:uLnTx/>
                <a:uFillTx/>
                <a:latin typeface="Georgia"/>
                <a:ea typeface="+mn-ea"/>
              </a:rPr>
              <a:t>בגרמניה, בשתי קהילות בהן השימוש באנרגיה ירוקה הינו ברירת המחדל, שיעור השימוש באנרגיה ירוקה קרוב ל 90%  בהשוואה ל 1% (</a:t>
            </a:r>
            <a:r>
              <a:rPr kumimoji="0" lang="en-US" sz="3800" b="0" i="0" u="none" strike="noStrike" kern="1200" cap="none" spc="0" normalizeH="0" baseline="0" noProof="0" dirty="0" err="1">
                <a:ln>
                  <a:noFill/>
                </a:ln>
                <a:solidFill>
                  <a:prstClr val="black"/>
                </a:solidFill>
                <a:effectLst/>
                <a:uLnTx/>
                <a:uFillTx/>
                <a:latin typeface="Georgia"/>
                <a:ea typeface="+mn-ea"/>
              </a:rPr>
              <a:t>Pichert&amp;Katsikopoulos</a:t>
            </a:r>
            <a:r>
              <a:rPr kumimoji="0" lang="en-US" sz="3800" b="0" i="0" u="none" strike="noStrike" kern="1200" cap="none" spc="0" normalizeH="0" baseline="0" noProof="0" dirty="0">
                <a:ln>
                  <a:noFill/>
                </a:ln>
                <a:solidFill>
                  <a:prstClr val="black"/>
                </a:solidFill>
                <a:effectLst/>
                <a:uLnTx/>
                <a:uFillTx/>
                <a:latin typeface="Georgia"/>
                <a:ea typeface="+mn-ea"/>
              </a:rPr>
              <a:t> (2008</a:t>
            </a:r>
            <a:endParaRPr kumimoji="0" lang="he-IL" sz="3800" b="0" i="0" u="none" strike="noStrike" kern="1200" cap="none" spc="0" normalizeH="0" baseline="0" noProof="0" dirty="0">
              <a:ln>
                <a:noFill/>
              </a:ln>
              <a:solidFill>
                <a:prstClr val="black"/>
              </a:solidFill>
              <a:effectLst/>
              <a:uLnTx/>
              <a:uFillTx/>
              <a:latin typeface="Georgia"/>
              <a:ea typeface="+mn-ea"/>
            </a:endParaRPr>
          </a:p>
          <a:p>
            <a:pPr algn="r" rtl="1">
              <a:lnSpc>
                <a:spcPts val="2800"/>
              </a:lnSpc>
            </a:pPr>
            <a:r>
              <a:rPr lang="he-IL" sz="3800" b="1" dirty="0"/>
              <a:t>זכויות צרכנים: </a:t>
            </a:r>
            <a:r>
              <a:rPr lang="he-IL" sz="3800" dirty="0"/>
              <a:t>בארה"ב, חברות אשראי צריכות את ההסכמה המפורשת של צרכנים לחריגה ממסגרת האשראי שלהם, על מנת לחייב אותם בריבית על חריגה זו </a:t>
            </a:r>
            <a:r>
              <a:rPr lang="en-US" sz="3800" dirty="0"/>
              <a:t>(Willis 2013)</a:t>
            </a:r>
            <a:r>
              <a:rPr lang="he-IL" sz="3800" dirty="0"/>
              <a:t>.</a:t>
            </a:r>
          </a:p>
          <a:p>
            <a:pPr algn="r" rtl="1">
              <a:lnSpc>
                <a:spcPts val="2800"/>
              </a:lnSpc>
            </a:pPr>
            <a:r>
              <a:rPr lang="he-IL" sz="3800" b="1" dirty="0"/>
              <a:t>ארוחות בבית הספר: </a:t>
            </a:r>
            <a:r>
              <a:rPr lang="he-IL" sz="3800" dirty="0"/>
              <a:t>תלמידים ממעמד סוציואקונומי נמוך בארה"ב, זכאים לקבל ארוחות חינם  בבית הספר. יחד עם זאת, שיעור המשפחות שנהנות בפועל מההטבה נמוך. שינוי ברירת המחדל כך שההצטרפות לתוכנית הפכה אוטומטית, העלה משמעותית את מספר הילדים הנהנים מההטבה.  </a:t>
            </a:r>
          </a:p>
          <a:p>
            <a:pPr algn="r" rtl="1">
              <a:lnSpc>
                <a:spcPts val="2300"/>
              </a:lnSpc>
            </a:pPr>
            <a:endParaRPr kumimoji="0" lang="he-IL" sz="3800" b="0" i="0" u="none" strike="noStrike" kern="1200" cap="none" spc="0" normalizeH="0" baseline="0" noProof="0" dirty="0">
              <a:ln>
                <a:noFill/>
              </a:ln>
              <a:solidFill>
                <a:prstClr val="black"/>
              </a:solidFill>
              <a:effectLst/>
              <a:uLnTx/>
              <a:uFillTx/>
              <a:latin typeface="Georgia"/>
              <a:ea typeface="+mn-ea"/>
              <a:cs typeface="Times New Roman" panose="02020603050405020304" pitchFamily="18" charset="0"/>
            </a:endParaRPr>
          </a:p>
          <a:p>
            <a:pPr algn="r" rtl="1"/>
            <a:endParaRPr lang="he-IL" dirty="0"/>
          </a:p>
          <a:p>
            <a:pPr algn="r" rtl="1"/>
            <a:endParaRPr lang="he-IL" dirty="0"/>
          </a:p>
          <a:p>
            <a:pPr algn="r" rtl="1"/>
            <a:endParaRPr lang="x-none" dirty="0"/>
          </a:p>
        </p:txBody>
      </p:sp>
    </p:spTree>
    <p:extLst>
      <p:ext uri="{BB962C8B-B14F-4D97-AF65-F5344CB8AC3E}">
        <p14:creationId xmlns:p14="http://schemas.microsoft.com/office/powerpoint/2010/main" val="2525912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2392386" y="595835"/>
            <a:ext cx="8002278" cy="6049657"/>
          </a:xfrm>
        </p:spPr>
        <p:txBody>
          <a:bodyPr>
            <a:normAutofit/>
          </a:bodyPr>
          <a:lstStyle/>
          <a:p>
            <a:pPr marL="216000" algn="r" rtl="1">
              <a:lnSpc>
                <a:spcPct val="150000"/>
              </a:lnSpc>
              <a:spcBef>
                <a:spcPts val="0"/>
              </a:spcBef>
              <a:defRPr/>
            </a:pPr>
            <a:r>
              <a:rPr lang="he-IL" altLang="he-IL" sz="2400" dirty="0"/>
              <a:t>על פי התיאוריה הכלכלית הקלסית, למקבל ההחלטות העדפות קיימות ונגישות. לברירת המחדל אמור להיות אפקט מוגבל- כאשר ברירת המחדל לא תואמת עם ההעדפות, אנשים אמורים לבחור את  האלטרנטיבה הטובה יותר.</a:t>
            </a:r>
            <a:r>
              <a:rPr lang="en-US" altLang="he-IL" sz="2400" dirty="0"/>
              <a:t> </a:t>
            </a:r>
            <a:endParaRPr lang="he-IL" altLang="he-IL" sz="2400" dirty="0"/>
          </a:p>
          <a:p>
            <a:pPr marL="216000" algn="r" rtl="1">
              <a:lnSpc>
                <a:spcPct val="150000"/>
              </a:lnSpc>
              <a:spcBef>
                <a:spcPts val="0"/>
              </a:spcBef>
              <a:defRPr/>
            </a:pPr>
            <a:r>
              <a:rPr lang="he-IL" altLang="he-IL" sz="2500" dirty="0">
                <a:cs typeface="+mj-cs"/>
              </a:rPr>
              <a:t>הבחירה בברירת מחדל הוסברה כנובעת מתוך שנאת הפסד (</a:t>
            </a:r>
            <a:r>
              <a:rPr lang="en-US" altLang="he-IL" sz="2500" dirty="0">
                <a:cs typeface="+mj-cs"/>
              </a:rPr>
              <a:t>loss aversion</a:t>
            </a:r>
            <a:r>
              <a:rPr lang="he-IL" altLang="he-IL" sz="2500" dirty="0">
                <a:cs typeface="+mj-cs"/>
              </a:rPr>
              <a:t>) –ברירת המחדל נתפסת כנקודת היחוס.  ברירת המחדל קובעת מה יוגדר כהפסד ומה יוגדר כרווח.  היות והפסדים כואבים יתר מרווחים מקבילים, אנשים נוטים להישאר עם ברירת המחדל.</a:t>
            </a:r>
          </a:p>
          <a:p>
            <a:pPr eaLnBrk="1" hangingPunct="1">
              <a:lnSpc>
                <a:spcPct val="90000"/>
              </a:lnSpc>
              <a:defRPr/>
            </a:pPr>
            <a:endParaRPr lang="he-IL" altLang="he-IL" sz="2500" dirty="0"/>
          </a:p>
          <a:p>
            <a:pPr eaLnBrk="1" hangingPunct="1">
              <a:lnSpc>
                <a:spcPct val="90000"/>
              </a:lnSpc>
              <a:defRPr/>
            </a:pPr>
            <a:endParaRPr lang="en-US" altLang="he-IL"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687" y="0"/>
            <a:ext cx="9692640" cy="717081"/>
          </a:xfrm>
        </p:spPr>
        <p:txBody>
          <a:bodyPr>
            <a:normAutofit/>
          </a:bodyPr>
          <a:lstStyle/>
          <a:p>
            <a:pPr algn="ctr"/>
            <a:r>
              <a:rPr lang="he-IL" sz="3200" dirty="0">
                <a:latin typeface="Segoe UI" panose="020B0502040204020203" pitchFamily="34" charset="0"/>
                <a:cs typeface="Segoe UI" panose="020B0502040204020203" pitchFamily="34" charset="0"/>
              </a:rPr>
              <a:t>הסברים</a:t>
            </a:r>
            <a:endParaRPr lang="en-US" sz="3200" dirty="0">
              <a:latin typeface="Segoe UI" panose="020B0502040204020203" pitchFamily="34" charset="0"/>
              <a:cs typeface="Segoe UI" panose="020B0502040204020203" pitchFamily="34" charset="0"/>
            </a:endParaRPr>
          </a:p>
        </p:txBody>
      </p:sp>
      <p:sp>
        <p:nvSpPr>
          <p:cNvPr id="3" name="Content Placeholder 2"/>
          <p:cNvSpPr>
            <a:spLocks noGrp="1"/>
          </p:cNvSpPr>
          <p:nvPr>
            <p:ph sz="quarter" idx="1"/>
          </p:nvPr>
        </p:nvSpPr>
        <p:spPr>
          <a:xfrm>
            <a:off x="1750354" y="786547"/>
            <a:ext cx="8879305" cy="5881036"/>
          </a:xfrm>
        </p:spPr>
        <p:txBody>
          <a:bodyPr>
            <a:normAutofit fontScale="25000" lnSpcReduction="20000"/>
          </a:bodyPr>
          <a:lstStyle/>
          <a:p>
            <a:pPr marL="514350" indent="-514350" algn="r" rtl="1">
              <a:buAutoNum type="arabicPeriod"/>
            </a:pPr>
            <a:endParaRPr lang="he-IL" sz="3400" dirty="0"/>
          </a:p>
          <a:p>
            <a:pPr marL="514350" indent="-514350" algn="r" rtl="1">
              <a:lnSpc>
                <a:spcPct val="170000"/>
              </a:lnSpc>
              <a:buAutoNum type="arabicPeriod"/>
            </a:pPr>
            <a:r>
              <a:rPr lang="he-IL" sz="9600" dirty="0"/>
              <a:t>אינרציה ודחיינות – אנשים צריכים לקבל החלטה אקטיבית על מנת לדחות את ברירת המחדל</a:t>
            </a:r>
          </a:p>
          <a:p>
            <a:pPr marL="514350" indent="-514350" algn="r" rtl="1">
              <a:lnSpc>
                <a:spcPct val="170000"/>
              </a:lnSpc>
              <a:buAutoNum type="arabicPeriod"/>
            </a:pPr>
            <a:r>
              <a:rPr lang="he-IL" sz="9600" dirty="0"/>
              <a:t>ברירת המחדל נתפסת כהמלצה.  כאשר אנשים תופסים את עצמם כמומחים הם נוטים פחות לאמץ את ברירת המחדל  (</a:t>
            </a:r>
            <a:r>
              <a:rPr lang="en-US" sz="9600" dirty="0" err="1"/>
              <a:t>Åsa</a:t>
            </a:r>
            <a:r>
              <a:rPr lang="en-US" sz="9600" dirty="0"/>
              <a:t> </a:t>
            </a:r>
            <a:r>
              <a:rPr lang="en-US" sz="9600" dirty="0" err="1"/>
              <a:t>Löfgren</a:t>
            </a:r>
            <a:r>
              <a:rPr lang="en-US" sz="9600" dirty="0"/>
              <a:t> et al.,2012</a:t>
            </a:r>
            <a:r>
              <a:rPr lang="he-IL" sz="9600" dirty="0"/>
              <a:t>)</a:t>
            </a:r>
          </a:p>
          <a:p>
            <a:pPr marL="514350" indent="-514350" algn="r" rtl="1">
              <a:lnSpc>
                <a:spcPct val="170000"/>
              </a:lnSpc>
              <a:buAutoNum type="arabicPeriod"/>
            </a:pPr>
            <a:r>
              <a:rPr lang="he-IL" sz="9600" dirty="0"/>
              <a:t>נקודת יחוס ושנאת הפסד: ברירת המחדל נתפסת כנקודת היחוס.  ברירת המחדל קובעת מה יוגדר כהפסד ומה יוגדר כרווח.  היות והפסדים כואבים יתר מרווחים מקבילים, אנשים נוטים להישאר עם ברירת המחדל.</a:t>
            </a:r>
          </a:p>
          <a:p>
            <a:pPr>
              <a:lnSpc>
                <a:spcPct val="170000"/>
              </a:lnSpc>
            </a:pPr>
            <a:endParaRPr lang="he-IL" sz="11200" dirty="0"/>
          </a:p>
          <a:p>
            <a:pPr marL="514350" indent="-514350" algn="r" rtl="1">
              <a:lnSpc>
                <a:spcPct val="170000"/>
              </a:lnSpc>
              <a:buAutoNum type="arabicPeriod"/>
            </a:pPr>
            <a:endParaRPr lang="he-IL" sz="5100" dirty="0"/>
          </a:p>
          <a:p>
            <a:pPr marL="0" indent="0" algn="r" rtl="1">
              <a:buNone/>
            </a:pPr>
            <a:endParaRPr lang="he-IL" dirty="0"/>
          </a:p>
          <a:p>
            <a:pPr marL="0" indent="0" algn="r" rtl="1">
              <a:buNone/>
            </a:pPr>
            <a:r>
              <a:rPr lang="he-IL" dirty="0"/>
              <a:t>  </a:t>
            </a:r>
          </a:p>
          <a:p>
            <a:pPr marL="0" indent="0" algn="r" rtl="1">
              <a:buNone/>
            </a:pPr>
            <a:r>
              <a:rPr lang="en-US" dirty="0"/>
              <a:t>   	</a:t>
            </a:r>
          </a:p>
        </p:txBody>
      </p:sp>
    </p:spTree>
    <p:extLst>
      <p:ext uri="{BB962C8B-B14F-4D97-AF65-F5344CB8AC3E}">
        <p14:creationId xmlns:p14="http://schemas.microsoft.com/office/powerpoint/2010/main" val="1441041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1674796" y="692697"/>
            <a:ext cx="8237628" cy="5453034"/>
          </a:xfrm>
        </p:spPr>
        <p:txBody>
          <a:bodyPr/>
          <a:lstStyle/>
          <a:p>
            <a:pPr algn="r" rtl="1"/>
            <a:endParaRPr lang="en-US" altLang="he-IL" sz="2800" b="1" dirty="0"/>
          </a:p>
          <a:p>
            <a:pPr algn="r" rtl="1"/>
            <a:r>
              <a:rPr lang="he-IL" altLang="he-IL" sz="2800" b="1" dirty="0"/>
              <a:t>אפקט העלות השקועה – </a:t>
            </a:r>
            <a:r>
              <a:rPr lang="en-US" altLang="he-IL" sz="2800" b="1" dirty="0"/>
              <a:t>Sunk Cost Effect </a:t>
            </a:r>
          </a:p>
          <a:p>
            <a:pPr marL="0" indent="0" algn="r" rtl="1">
              <a:buNone/>
            </a:pPr>
            <a:r>
              <a:rPr lang="he-IL" altLang="he-IL" dirty="0"/>
              <a:t>הנטייה לקחת בחשבון את הכסף, הזמן, המאמץ, וכו'    שהושקעו בעת בחירה בין אלטרנטיבות. </a:t>
            </a:r>
          </a:p>
          <a:p>
            <a:pPr marL="0" indent="0" algn="r" rtl="1">
              <a:buNone/>
            </a:pPr>
            <a:r>
              <a:rPr lang="he-IL" altLang="he-IL" dirty="0"/>
              <a:t>מקבל החלטות רציונלי אמור לקחת בחשבון </a:t>
            </a:r>
            <a:r>
              <a:rPr lang="he-IL" altLang="he-IL" b="1" dirty="0"/>
              <a:t>רק את העלויות הצפויות ולא את אלה שכבר הושקעו. </a:t>
            </a:r>
          </a:p>
          <a:p>
            <a:pPr algn="r" rtl="1"/>
            <a:endParaRPr lang="he-IL" altLang="he-IL" u="sng" dirty="0"/>
          </a:p>
          <a:p>
            <a:pPr algn="r" rtl="1"/>
            <a:r>
              <a:rPr lang="he-IL" altLang="he-IL" u="sng" dirty="0"/>
              <a:t>מדוע אנשים פועלים באופן לא רציונאלי?</a:t>
            </a:r>
            <a:r>
              <a:rPr lang="he-IL" altLang="he-IL" dirty="0"/>
              <a:t> </a:t>
            </a:r>
          </a:p>
          <a:p>
            <a:endParaRPr lang="en-US" altLang="he-IL" b="1" dirty="0"/>
          </a:p>
        </p:txBody>
      </p:sp>
    </p:spTree>
    <p:extLst>
      <p:ext uri="{BB962C8B-B14F-4D97-AF65-F5344CB8AC3E}">
        <p14:creationId xmlns:p14="http://schemas.microsoft.com/office/powerpoint/2010/main" val="4182817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slide(fromBottom)">
                                      <p:cBhvr>
                                        <p:cTn id="7" dur="500">
                                          <p:stCondLst>
                                            <p:cond delay="0"/>
                                          </p:stCondLst>
                                        </p:cTn>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2" dur="500">
                                          <p:stCondLst>
                                            <p:cond delay="0"/>
                                          </p:stCondLst>
                                        </p:cTn>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animEffect transition="in" filter="slide(fromBottom)">
                                      <p:cBhvr>
                                        <p:cTn id="17" dur="500">
                                          <p:stCondLst>
                                            <p:cond delay="0"/>
                                          </p:stCondLst>
                                        </p:cTn>
                                        <p:tgtEl>
                                          <p:spTgt spid="102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243">
                                            <p:txEl>
                                              <p:pRg st="5" end="5"/>
                                            </p:txEl>
                                          </p:spTgt>
                                        </p:tgtEl>
                                        <p:attrNameLst>
                                          <p:attrName>style.visibility</p:attrName>
                                        </p:attrNameLst>
                                      </p:cBhvr>
                                      <p:to>
                                        <p:strVal val="visible"/>
                                      </p:to>
                                    </p:set>
                                    <p:animEffect transition="in" filter="slide(fromBottom)">
                                      <p:cBhvr>
                                        <p:cTn id="22" dur="500">
                                          <p:stCondLst>
                                            <p:cond delay="0"/>
                                          </p:stCondLst>
                                        </p:cTn>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B870C3CB-DBCD-4AD4-8539-64F507307CAC}"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18</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3" name="Rectangle 2"/>
          <p:cNvSpPr>
            <a:spLocks noGrp="1" noChangeArrowheads="1"/>
          </p:cNvSpPr>
          <p:nvPr>
            <p:ph type="title"/>
          </p:nvPr>
        </p:nvSpPr>
        <p:spPr>
          <a:xfrm>
            <a:off x="1195705" y="33689"/>
            <a:ext cx="9692640" cy="1325562"/>
          </a:xfrm>
        </p:spPr>
        <p:txBody>
          <a:bodyPr>
            <a:normAutofit/>
          </a:bodyPr>
          <a:lstStyle/>
          <a:p>
            <a:pPr algn="ctr"/>
            <a:r>
              <a:rPr lang="he-IL" altLang="he-IL" dirty="0"/>
              <a:t>ניסוי "חופשת סקי" </a:t>
            </a:r>
            <a:br>
              <a:rPr lang="he-IL" altLang="he-IL" dirty="0"/>
            </a:br>
            <a:r>
              <a:rPr lang="he-IL" altLang="he-IL" sz="2000" dirty="0"/>
              <a:t> </a:t>
            </a:r>
            <a:r>
              <a:rPr lang="en-US" altLang="he-IL" sz="2000" dirty="0"/>
              <a:t>(</a:t>
            </a:r>
            <a:r>
              <a:rPr lang="en-US" altLang="he-IL" sz="2000" dirty="0" err="1"/>
              <a:t>Arkes</a:t>
            </a:r>
            <a:r>
              <a:rPr lang="en-US" altLang="he-IL" sz="2000" dirty="0"/>
              <a:t> and  Blumer, 1985)</a:t>
            </a:r>
          </a:p>
        </p:txBody>
      </p:sp>
      <p:sp>
        <p:nvSpPr>
          <p:cNvPr id="5124" name="Rectangle 3"/>
          <p:cNvSpPr>
            <a:spLocks noGrp="1" noChangeArrowheads="1"/>
          </p:cNvSpPr>
          <p:nvPr>
            <p:ph type="body" idx="1"/>
          </p:nvPr>
        </p:nvSpPr>
        <p:spPr>
          <a:xfrm>
            <a:off x="1078030" y="1700214"/>
            <a:ext cx="9482020" cy="4912342"/>
          </a:xfrm>
        </p:spPr>
        <p:txBody>
          <a:bodyPr>
            <a:normAutofit/>
          </a:bodyPr>
          <a:lstStyle/>
          <a:p>
            <a:pPr algn="r" rtl="1"/>
            <a:r>
              <a:rPr lang="he-IL" altLang="he-IL" sz="2800" dirty="0"/>
              <a:t>דמיין ששילמת 100$ עבור כרטיס לטיול סקי בסוף שבוע במישיגן. אחרי מספר שבועות, אתה קונה כרטיס ב-50$ לטיול דומה </a:t>
            </a:r>
            <a:r>
              <a:rPr lang="he-IL" altLang="he-IL" sz="2800" dirty="0" err="1"/>
              <a:t>בויסקונסין</a:t>
            </a:r>
            <a:r>
              <a:rPr lang="he-IL" altLang="he-IL" sz="2800" dirty="0"/>
              <a:t>. </a:t>
            </a:r>
          </a:p>
          <a:p>
            <a:pPr algn="r" rtl="1"/>
            <a:r>
              <a:rPr lang="he-IL" altLang="he-IL" sz="2800" dirty="0"/>
              <a:t>לפתע אתה שם לב שהכרטיסים מיועדים לאותו התאריך. לא ניתן להחזיר/ לבטל/ לדחות אף אחד מהכרטיסים. אתה חייב להשתמש רק בכרטיס אחד. אתה מצפה שתהנה  יותר </a:t>
            </a:r>
            <a:r>
              <a:rPr lang="he-IL" altLang="he-IL" sz="2800" dirty="0" err="1"/>
              <a:t>בויסקונסין</a:t>
            </a:r>
            <a:r>
              <a:rPr lang="he-IL" altLang="he-IL" sz="2800" dirty="0"/>
              <a:t>. באיזה טיול תבחר? </a:t>
            </a:r>
          </a:p>
          <a:p>
            <a:pPr algn="r" rtl="1"/>
            <a:r>
              <a:rPr lang="he-IL" altLang="he-IL" sz="2800" u="sng" dirty="0"/>
              <a:t>החלטה רציונאלית</a:t>
            </a:r>
            <a:r>
              <a:rPr lang="he-IL" altLang="he-IL" sz="2800" dirty="0"/>
              <a:t> תהיה מבוססת על התועלת  הצפויה מכל אופציה. לכן, צריך לבחור </a:t>
            </a:r>
            <a:r>
              <a:rPr lang="he-IL" altLang="he-IL" sz="2800" dirty="0" err="1"/>
              <a:t>בויסקונסין</a:t>
            </a:r>
            <a:r>
              <a:rPr lang="he-IL" altLang="he-IL" sz="2800" dirty="0"/>
              <a:t>, כי שם צפויה הנאה רבה יותר.</a:t>
            </a:r>
            <a:endParaRPr lang="en-US" altLang="he-IL" sz="2800" dirty="0"/>
          </a:p>
        </p:txBody>
      </p:sp>
    </p:spTree>
    <p:extLst>
      <p:ext uri="{BB962C8B-B14F-4D97-AF65-F5344CB8AC3E}">
        <p14:creationId xmlns:p14="http://schemas.microsoft.com/office/powerpoint/2010/main" val="115824955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EF7BA625-4FD4-41E2-AECA-4D4C93577A3D}"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19</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147" name="Rectangle 3"/>
          <p:cNvSpPr>
            <a:spLocks noGrp="1" noChangeArrowheads="1"/>
          </p:cNvSpPr>
          <p:nvPr>
            <p:ph type="body" idx="1"/>
          </p:nvPr>
        </p:nvSpPr>
        <p:spPr>
          <a:xfrm>
            <a:off x="1261872" y="1140594"/>
            <a:ext cx="8575147" cy="5039543"/>
          </a:xfrm>
        </p:spPr>
        <p:txBody>
          <a:bodyPr/>
          <a:lstStyle/>
          <a:p>
            <a:pPr algn="r" rtl="1"/>
            <a:r>
              <a:rPr lang="he-IL" altLang="he-IL" sz="2800" u="sng" dirty="0"/>
              <a:t>תוצאות הניסוי בפועל:</a:t>
            </a:r>
            <a:r>
              <a:rPr lang="he-IL" altLang="he-IL" sz="2800" dirty="0"/>
              <a:t> רק 46% בחרו בטיול </a:t>
            </a:r>
            <a:r>
              <a:rPr lang="he-IL" altLang="he-IL" sz="2800" dirty="0" err="1"/>
              <a:t>לויסקונסין</a:t>
            </a:r>
            <a:r>
              <a:rPr lang="he-IL" altLang="he-IL" sz="2800" dirty="0"/>
              <a:t> (המהנה יותר). </a:t>
            </a:r>
          </a:p>
          <a:p>
            <a:pPr algn="r" rtl="1"/>
            <a:r>
              <a:rPr lang="he-IL" altLang="he-IL" sz="2800" dirty="0"/>
              <a:t>הסבר: העלות השקועה של הטיול למישיגן גבוהה יותר ולכן אנשים בוחרים בו. </a:t>
            </a:r>
            <a:endParaRPr lang="en-US" altLang="he-IL" sz="2800" dirty="0"/>
          </a:p>
        </p:txBody>
      </p:sp>
    </p:spTree>
    <p:extLst>
      <p:ext uri="{BB962C8B-B14F-4D97-AF65-F5344CB8AC3E}">
        <p14:creationId xmlns:p14="http://schemas.microsoft.com/office/powerpoint/2010/main" val="214465365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52727E3E-66F1-44AD-8798-507428AA135F}"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20</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19" name="Rectangle 2"/>
          <p:cNvSpPr>
            <a:spLocks noGrp="1" noChangeArrowheads="1"/>
          </p:cNvSpPr>
          <p:nvPr>
            <p:ph type="title"/>
          </p:nvPr>
        </p:nvSpPr>
        <p:spPr/>
        <p:txBody>
          <a:bodyPr/>
          <a:lstStyle/>
          <a:p>
            <a:pPr algn="ctr"/>
            <a:r>
              <a:rPr lang="he-IL" altLang="he-IL" dirty="0"/>
              <a:t>ניסויי "חברת התעופה"</a:t>
            </a:r>
            <a:br>
              <a:rPr lang="en-US" altLang="he-IL" dirty="0"/>
            </a:br>
            <a:r>
              <a:rPr lang="en-US" altLang="he-IL" sz="2400" dirty="0"/>
              <a:t>(</a:t>
            </a:r>
            <a:r>
              <a:rPr lang="en-US" altLang="he-IL" sz="2400" dirty="0" err="1"/>
              <a:t>Arkes</a:t>
            </a:r>
            <a:r>
              <a:rPr lang="en-US" altLang="he-IL" sz="2400" dirty="0"/>
              <a:t> and  </a:t>
            </a:r>
            <a:r>
              <a:rPr lang="en-US" altLang="he-IL" sz="2400" dirty="0" err="1"/>
              <a:t>Blumer</a:t>
            </a:r>
            <a:r>
              <a:rPr lang="en-US" altLang="he-IL" sz="2400" dirty="0"/>
              <a:t>, 1985)</a:t>
            </a:r>
            <a:r>
              <a:rPr lang="he-IL" altLang="he-IL" sz="2400" dirty="0"/>
              <a:t> </a:t>
            </a:r>
            <a:endParaRPr lang="en-US" altLang="he-IL" sz="2400" dirty="0"/>
          </a:p>
        </p:txBody>
      </p:sp>
      <p:sp>
        <p:nvSpPr>
          <p:cNvPr id="9220" name="Rectangle 3"/>
          <p:cNvSpPr>
            <a:spLocks noGrp="1" noChangeArrowheads="1"/>
          </p:cNvSpPr>
          <p:nvPr>
            <p:ph type="body" idx="1"/>
          </p:nvPr>
        </p:nvSpPr>
        <p:spPr/>
        <p:txBody>
          <a:bodyPr>
            <a:normAutofit fontScale="92500"/>
          </a:bodyPr>
          <a:lstStyle/>
          <a:p>
            <a:pPr algn="r" rtl="1">
              <a:lnSpc>
                <a:spcPct val="90000"/>
              </a:lnSpc>
            </a:pPr>
            <a:r>
              <a:rPr lang="he-IL" altLang="he-IL" sz="2600" dirty="0"/>
              <a:t>ניסוח </a:t>
            </a:r>
            <a:r>
              <a:rPr lang="en-US" altLang="he-IL" sz="2600" dirty="0"/>
              <a:t>A</a:t>
            </a:r>
            <a:r>
              <a:rPr lang="he-IL" altLang="he-IL" sz="2600" dirty="0"/>
              <a:t>: כנשיא חברת תעופה השקעת 10 מיליון $ בפרויקט בניית מטוס שלא יאותר ע"י רדאר רגיל. לאחר שהושלמו 90% מהפרויקט חברה אחרת החלה לשווק מטוס דומה, אך זול ומהיר יותר. האם צריך להשקיע את ה- 10% הנותרים במחקר כדי לסיימו?</a:t>
            </a:r>
          </a:p>
          <a:p>
            <a:pPr algn="r" rtl="1">
              <a:lnSpc>
                <a:spcPct val="90000"/>
              </a:lnSpc>
            </a:pPr>
            <a:r>
              <a:rPr lang="he-IL" altLang="he-IL" sz="2600" dirty="0"/>
              <a:t>תוצאות: 41- כן       7- לא</a:t>
            </a:r>
          </a:p>
          <a:p>
            <a:pPr algn="r" rtl="1">
              <a:lnSpc>
                <a:spcPct val="90000"/>
              </a:lnSpc>
            </a:pPr>
            <a:r>
              <a:rPr lang="he-IL" altLang="he-IL" sz="2600" dirty="0"/>
              <a:t>ניסוח </a:t>
            </a:r>
            <a:r>
              <a:rPr lang="en-US" altLang="he-IL" sz="2600" dirty="0"/>
              <a:t>B</a:t>
            </a:r>
            <a:r>
              <a:rPr lang="he-IL" altLang="he-IL" sz="2600" dirty="0"/>
              <a:t>: כנשיא חברת תעופה קיבלת הצעה מאחד העובדים להשתמש ב- 1 מיליון $ שהוקצבו למחקר כדי לפתח מטוס שלא יאותר ע"י רדאר רגיל. ידוע לך שחברה אחרת החלה לשווק מטוס דומה, אך זול ומהיר יותר. האם צריך להשקיע את הכסף במחקר?</a:t>
            </a:r>
          </a:p>
          <a:p>
            <a:pPr algn="r" rtl="1">
              <a:lnSpc>
                <a:spcPct val="90000"/>
              </a:lnSpc>
            </a:pPr>
            <a:r>
              <a:rPr lang="he-IL" altLang="he-IL" sz="2600" dirty="0"/>
              <a:t>תוצאות: 10- כן        50-לא </a:t>
            </a:r>
          </a:p>
          <a:p>
            <a:pPr algn="r" rtl="1">
              <a:lnSpc>
                <a:spcPct val="90000"/>
              </a:lnSpc>
            </a:pPr>
            <a:endParaRPr lang="he-IL" altLang="he-IL" sz="2600" dirty="0"/>
          </a:p>
        </p:txBody>
      </p:sp>
    </p:spTree>
    <p:extLst>
      <p:ext uri="{BB962C8B-B14F-4D97-AF65-F5344CB8AC3E}">
        <p14:creationId xmlns:p14="http://schemas.microsoft.com/office/powerpoint/2010/main" val="3045899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D76C18A0-021D-43AB-9510-94AA3A83707E}"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21</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243" name="Rectangle 3"/>
          <p:cNvSpPr>
            <a:spLocks noGrp="1" noChangeArrowheads="1"/>
          </p:cNvSpPr>
          <p:nvPr>
            <p:ph type="body" idx="1"/>
          </p:nvPr>
        </p:nvSpPr>
        <p:spPr>
          <a:xfrm>
            <a:off x="1981200" y="908051"/>
            <a:ext cx="8218488" cy="5616575"/>
          </a:xfrm>
        </p:spPr>
        <p:txBody>
          <a:bodyPr/>
          <a:lstStyle/>
          <a:p>
            <a:pPr algn="r" rtl="1">
              <a:lnSpc>
                <a:spcPct val="90000"/>
              </a:lnSpc>
            </a:pPr>
            <a:r>
              <a:rPr lang="he-IL" altLang="he-IL" sz="3200" dirty="0"/>
              <a:t>ההבדל בין הניסוחים הוא בכך שבנוסח </a:t>
            </a:r>
            <a:r>
              <a:rPr lang="en-US" altLang="he-IL" sz="3200" dirty="0"/>
              <a:t>A</a:t>
            </a:r>
            <a:r>
              <a:rPr lang="he-IL" altLang="he-IL" sz="3200" dirty="0"/>
              <a:t> כבר הושקעו מיליוני דולרים (</a:t>
            </a:r>
            <a:r>
              <a:rPr lang="he-IL" altLang="he-IL" sz="3200" dirty="0" err="1"/>
              <a:t>היתה</a:t>
            </a:r>
            <a:r>
              <a:rPr lang="he-IL" altLang="he-IL" sz="3200" dirty="0"/>
              <a:t> להם עלות שקועה), ואילו בנוסח </a:t>
            </a:r>
            <a:r>
              <a:rPr lang="en-US" altLang="he-IL" sz="3200" dirty="0"/>
              <a:t>B</a:t>
            </a:r>
            <a:r>
              <a:rPr lang="he-IL" altLang="he-IL" sz="3200" dirty="0"/>
              <a:t> שום דבר עדין לא הושקע (לא הייתה להם עלות שקועה)</a:t>
            </a:r>
          </a:p>
          <a:p>
            <a:pPr algn="r" rtl="1">
              <a:lnSpc>
                <a:spcPct val="90000"/>
              </a:lnSpc>
            </a:pPr>
            <a:r>
              <a:rPr lang="he-IL" altLang="he-IL" sz="3200" dirty="0"/>
              <a:t>מתוך המסקנות של הניסוי עלו שני הסברים חילופיים:</a:t>
            </a:r>
          </a:p>
          <a:p>
            <a:pPr algn="r" rtl="1">
              <a:lnSpc>
                <a:spcPct val="90000"/>
              </a:lnSpc>
            </a:pPr>
            <a:r>
              <a:rPr lang="he-IL" altLang="he-IL" sz="3200" dirty="0"/>
              <a:t>א- האנשים היו מודעים לכישלון הפרויקט, אך ציפו שכאשר יושלם יביא תועלת גבוהה יותר מאשר אם יוחלט לא לסיים את הפרויקט. </a:t>
            </a:r>
          </a:p>
          <a:p>
            <a:pPr algn="r" rtl="1">
              <a:lnSpc>
                <a:spcPct val="90000"/>
              </a:lnSpc>
            </a:pPr>
            <a:r>
              <a:rPr lang="he-IL" altLang="he-IL" sz="3200" dirty="0"/>
              <a:t>ב- האנשים מפריזים בהערכת סיכויי ההצלחה של הפרויקט ואינם מעריכים את המצב כאבוד. </a:t>
            </a:r>
          </a:p>
          <a:p>
            <a:pPr>
              <a:lnSpc>
                <a:spcPct val="90000"/>
              </a:lnSpc>
            </a:pPr>
            <a:endParaRPr lang="en-US" altLang="he-IL" sz="3200" dirty="0"/>
          </a:p>
        </p:txBody>
      </p:sp>
    </p:spTree>
    <p:extLst>
      <p:ext uri="{BB962C8B-B14F-4D97-AF65-F5344CB8AC3E}">
        <p14:creationId xmlns:p14="http://schemas.microsoft.com/office/powerpoint/2010/main" val="283470897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F35EDC51-D137-479B-9EFE-009764CFD35A}"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22</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267" name="Rectangle 3"/>
          <p:cNvSpPr>
            <a:spLocks noGrp="1" noChangeArrowheads="1"/>
          </p:cNvSpPr>
          <p:nvPr>
            <p:ph type="body" idx="1"/>
          </p:nvPr>
        </p:nvSpPr>
        <p:spPr>
          <a:xfrm>
            <a:off x="1981200" y="908050"/>
            <a:ext cx="8218488" cy="4959350"/>
          </a:xfrm>
        </p:spPr>
        <p:txBody>
          <a:bodyPr/>
          <a:lstStyle/>
          <a:p>
            <a:pPr algn="r" rtl="1"/>
            <a:r>
              <a:rPr lang="he-IL" altLang="he-IL" sz="3200" dirty="0"/>
              <a:t>לשם בדיקת ההסברים החילופיים נערך ניסוי נוסף, שבו הוצגו לאנשים אותם הנוסחים כמו </a:t>
            </a:r>
            <a:r>
              <a:rPr lang="en-US" altLang="he-IL" sz="3200" dirty="0"/>
              <a:t>A</a:t>
            </a:r>
            <a:r>
              <a:rPr lang="he-IL" altLang="he-IL" sz="3200" dirty="0"/>
              <a:t> ו-</a:t>
            </a:r>
            <a:r>
              <a:rPr lang="en-US" altLang="he-IL" sz="3200" dirty="0"/>
              <a:t>B</a:t>
            </a:r>
            <a:r>
              <a:rPr lang="he-IL" altLang="he-IL" sz="3200" dirty="0"/>
              <a:t>, אך הפעם הם התבקשו לדרג את סיכויי ההצלחה של הפרויקט בסולם 0-100. </a:t>
            </a:r>
          </a:p>
          <a:p>
            <a:pPr algn="r" rtl="1"/>
            <a:r>
              <a:rPr lang="he-IL" altLang="he-IL" sz="3200" dirty="0"/>
              <a:t>תוצאות: בניסוח </a:t>
            </a:r>
            <a:r>
              <a:rPr lang="en-US" altLang="he-IL" sz="3200" dirty="0"/>
              <a:t>A</a:t>
            </a:r>
            <a:r>
              <a:rPr lang="he-IL" altLang="he-IL" sz="3200" dirty="0"/>
              <a:t> (עלות שקועה) 89% העריכו את סיכויי ההצלחה כגבוהים לעומת 40%.</a:t>
            </a:r>
          </a:p>
          <a:p>
            <a:pPr algn="r" rtl="1"/>
            <a:r>
              <a:rPr lang="he-IL" altLang="he-IL" sz="3200" dirty="0"/>
              <a:t>מסקנה: המשיבים בסיטואציה של העלות השקועה  ניפחו את סיכויי ההצלחה של הפרויקט. </a:t>
            </a:r>
            <a:endParaRPr lang="en-US" altLang="he-IL" sz="3200" dirty="0"/>
          </a:p>
        </p:txBody>
      </p:sp>
    </p:spTree>
    <p:extLst>
      <p:ext uri="{BB962C8B-B14F-4D97-AF65-F5344CB8AC3E}">
        <p14:creationId xmlns:p14="http://schemas.microsoft.com/office/powerpoint/2010/main" val="63476617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C3DB1629-1836-44FE-8650-C354860AA920}"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23</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291" name="Rectangle 2"/>
          <p:cNvSpPr>
            <a:spLocks noGrp="1" noChangeArrowheads="1"/>
          </p:cNvSpPr>
          <p:nvPr>
            <p:ph type="title"/>
          </p:nvPr>
        </p:nvSpPr>
        <p:spPr>
          <a:xfrm>
            <a:off x="1249680" y="213065"/>
            <a:ext cx="9692640" cy="821310"/>
          </a:xfrm>
        </p:spPr>
        <p:txBody>
          <a:bodyPr/>
          <a:lstStyle/>
          <a:p>
            <a:pPr algn="ctr" rtl="1"/>
            <a:r>
              <a:rPr lang="he-IL" altLang="he-IL" dirty="0"/>
              <a:t>הסבר השפעת ה- </a:t>
            </a:r>
            <a:r>
              <a:rPr lang="en-US" altLang="he-IL" sz="4800" dirty="0"/>
              <a:t>sunk cost</a:t>
            </a:r>
          </a:p>
        </p:txBody>
      </p:sp>
      <p:sp>
        <p:nvSpPr>
          <p:cNvPr id="12292" name="Rectangle 3"/>
          <p:cNvSpPr>
            <a:spLocks noGrp="1" noChangeArrowheads="1"/>
          </p:cNvSpPr>
          <p:nvPr>
            <p:ph type="body" idx="1"/>
          </p:nvPr>
        </p:nvSpPr>
        <p:spPr>
          <a:xfrm>
            <a:off x="1939398" y="1123950"/>
            <a:ext cx="8229600" cy="5121275"/>
          </a:xfrm>
        </p:spPr>
        <p:txBody>
          <a:bodyPr>
            <a:normAutofit fontScale="92500"/>
          </a:bodyPr>
          <a:lstStyle/>
          <a:p>
            <a:pPr algn="r" rtl="1">
              <a:lnSpc>
                <a:spcPct val="90000"/>
              </a:lnSpc>
            </a:pPr>
            <a:r>
              <a:rPr lang="he-IL" altLang="he-IL" sz="3200" dirty="0"/>
              <a:t>הסבר</a:t>
            </a:r>
            <a:r>
              <a:rPr lang="en-US" altLang="he-IL" sz="3200" dirty="0"/>
              <a:t>  </a:t>
            </a:r>
            <a:r>
              <a:rPr lang="he-IL" altLang="he-IL" sz="3200" dirty="0"/>
              <a:t>על פי תיאורית הפרוספקט (</a:t>
            </a:r>
            <a:r>
              <a:rPr lang="en-US" altLang="he-IL" sz="3200" dirty="0">
                <a:latin typeface="Times New Roman" panose="02020603050405020304" pitchFamily="18" charset="0"/>
                <a:cs typeface="Times New Roman" panose="02020603050405020304" pitchFamily="18" charset="0"/>
              </a:rPr>
              <a:t>Tversky &amp; Kahneman, 1979</a:t>
            </a:r>
            <a:r>
              <a:rPr lang="en-US" altLang="he-IL" sz="3200" dirty="0">
                <a:cs typeface="Aharoni" panose="02010803020104030203" pitchFamily="2" charset="-79"/>
              </a:rPr>
              <a:t> </a:t>
            </a:r>
            <a:r>
              <a:rPr lang="he-IL" altLang="he-IL" sz="3200" dirty="0"/>
              <a:t>): </a:t>
            </a:r>
          </a:p>
          <a:p>
            <a:pPr algn="r" rtl="1">
              <a:lnSpc>
                <a:spcPct val="90000"/>
              </a:lnSpc>
            </a:pPr>
            <a:r>
              <a:rPr lang="he-IL" altLang="he-IL" sz="2800" dirty="0"/>
              <a:t>בהתאם לפונקציית הערך, בנקודה </a:t>
            </a:r>
            <a:r>
              <a:rPr lang="en-US" altLang="he-IL" sz="2800" dirty="0"/>
              <a:t>A</a:t>
            </a:r>
            <a:r>
              <a:rPr lang="he-IL" altLang="he-IL" sz="2800" dirty="0"/>
              <a:t> האדם נמצא כאשר הוא שוקל להשקיע בפעם הראשונה. בנקודה </a:t>
            </a:r>
            <a:r>
              <a:rPr lang="en-US" altLang="he-IL" sz="2800" dirty="0"/>
              <a:t>B</a:t>
            </a:r>
            <a:r>
              <a:rPr lang="he-IL" altLang="he-IL" sz="2800" dirty="0"/>
              <a:t> האדם נמצא לאחר השקעה ראשונית לא מוצלחת (עלות שקועה). </a:t>
            </a:r>
          </a:p>
          <a:p>
            <a:pPr algn="r" rtl="1">
              <a:lnSpc>
                <a:spcPct val="90000"/>
              </a:lnSpc>
            </a:pPr>
            <a:r>
              <a:rPr lang="he-IL" altLang="he-IL" sz="2800" dirty="0"/>
              <a:t>בנקודה </a:t>
            </a:r>
            <a:r>
              <a:rPr lang="en-US" altLang="he-IL" sz="2800" dirty="0"/>
              <a:t>B</a:t>
            </a:r>
            <a:r>
              <a:rPr lang="he-IL" altLang="he-IL" sz="2800" dirty="0"/>
              <a:t> בשל הערך השולי הפוחת, ההפסדים המתווספים אינם מסתכמים בירידות גדולות בערך הסובייקטיבי ואילו רווחים שווי-גודל מסתכמים בערך סובייקטיבי גבוה יותר.</a:t>
            </a:r>
          </a:p>
          <a:p>
            <a:pPr algn="r" rtl="1">
              <a:lnSpc>
                <a:spcPct val="90000"/>
              </a:lnSpc>
            </a:pPr>
            <a:r>
              <a:rPr lang="he-IL" altLang="he-IL" sz="2800" dirty="0"/>
              <a:t>לכן האדם בנקודה </a:t>
            </a:r>
            <a:r>
              <a:rPr lang="en-US" altLang="he-IL" sz="2800" dirty="0"/>
              <a:t>B</a:t>
            </a:r>
            <a:r>
              <a:rPr lang="he-IL" altLang="he-IL" sz="2800" dirty="0"/>
              <a:t> יסכן הפסדים קטנים כדי להשיג רווחים גדולים אפשריים. </a:t>
            </a:r>
          </a:p>
          <a:p>
            <a:pPr algn="r" rtl="1">
              <a:lnSpc>
                <a:spcPct val="90000"/>
              </a:lnSpc>
            </a:pPr>
            <a:r>
              <a:rPr lang="he-IL" altLang="he-IL" sz="2800" dirty="0"/>
              <a:t>אנשים שונאי סיכון ברווח ואוהבי סיכון בהפסד</a:t>
            </a:r>
          </a:p>
          <a:p>
            <a:pPr algn="r" rtl="1">
              <a:lnSpc>
                <a:spcPct val="90000"/>
              </a:lnSpc>
            </a:pPr>
            <a:endParaRPr lang="he-IL" altLang="he-IL" sz="2800" dirty="0"/>
          </a:p>
          <a:p>
            <a:pPr algn="r" rtl="1">
              <a:lnSpc>
                <a:spcPct val="90000"/>
              </a:lnSpc>
            </a:pPr>
            <a:endParaRPr lang="en-US" altLang="he-IL" sz="2600" dirty="0"/>
          </a:p>
        </p:txBody>
      </p:sp>
    </p:spTree>
    <p:extLst>
      <p:ext uri="{BB962C8B-B14F-4D97-AF65-F5344CB8AC3E}">
        <p14:creationId xmlns:p14="http://schemas.microsoft.com/office/powerpoint/2010/main" val="971741111"/>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0589DEF5-D575-4F3F-9EE3-222678C47FAF}"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24</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339" name="Rectangle 2"/>
          <p:cNvSpPr>
            <a:spLocks noGrp="1" noChangeArrowheads="1"/>
          </p:cNvSpPr>
          <p:nvPr>
            <p:ph type="title"/>
          </p:nvPr>
        </p:nvSpPr>
        <p:spPr>
          <a:xfrm>
            <a:off x="2362200" y="6248400"/>
            <a:ext cx="2895600" cy="457200"/>
          </a:xfrm>
        </p:spPr>
        <p:txBody>
          <a:bodyPr/>
          <a:lstStyle/>
          <a:p>
            <a:pPr rtl="0"/>
            <a:r>
              <a:rPr lang="en-US" altLang="he-IL" sz="1500">
                <a:cs typeface="Aharoni" panose="02010803020104030203" pitchFamily="2" charset="-79"/>
              </a:rPr>
              <a:t>Tversky &amp; Kahneman (1992)</a:t>
            </a:r>
          </a:p>
        </p:txBody>
      </p:sp>
      <p:sp>
        <p:nvSpPr>
          <p:cNvPr id="14340" name="Arc 3"/>
          <p:cNvSpPr>
            <a:spLocks/>
          </p:cNvSpPr>
          <p:nvPr/>
        </p:nvSpPr>
        <p:spPr bwMode="auto">
          <a:xfrm rot="10800000" flipV="1">
            <a:off x="5783264" y="1882776"/>
            <a:ext cx="3589337" cy="1401763"/>
          </a:xfrm>
          <a:custGeom>
            <a:avLst/>
            <a:gdLst>
              <a:gd name="T0" fmla="*/ 2147483647 w 21600"/>
              <a:gd name="T1" fmla="*/ 0 h 19719"/>
              <a:gd name="T2" fmla="*/ 2147483647 w 21600"/>
              <a:gd name="T3" fmla="*/ 2147483647 h 19719"/>
              <a:gd name="T4" fmla="*/ 0 w 21600"/>
              <a:gd name="T5" fmla="*/ 2147483647 h 19719"/>
              <a:gd name="T6" fmla="*/ 0 60000 65536"/>
              <a:gd name="T7" fmla="*/ 0 60000 65536"/>
              <a:gd name="T8" fmla="*/ 0 60000 65536"/>
            </a:gdLst>
            <a:ahLst/>
            <a:cxnLst>
              <a:cxn ang="T6">
                <a:pos x="T0" y="T1"/>
              </a:cxn>
              <a:cxn ang="T7">
                <a:pos x="T2" y="T3"/>
              </a:cxn>
              <a:cxn ang="T8">
                <a:pos x="T4" y="T5"/>
              </a:cxn>
            </a:cxnLst>
            <a:rect l="0" t="0" r="r" b="b"/>
            <a:pathLst>
              <a:path w="21600" h="19719" fill="none" extrusionOk="0">
                <a:moveTo>
                  <a:pt x="8815" y="-1"/>
                </a:moveTo>
                <a:cubicBezTo>
                  <a:pt x="16592" y="3476"/>
                  <a:pt x="21600" y="11199"/>
                  <a:pt x="21600" y="19719"/>
                </a:cubicBezTo>
              </a:path>
              <a:path w="21600" h="19719" stroke="0" extrusionOk="0">
                <a:moveTo>
                  <a:pt x="8815" y="-1"/>
                </a:moveTo>
                <a:cubicBezTo>
                  <a:pt x="16592" y="3476"/>
                  <a:pt x="21600" y="11199"/>
                  <a:pt x="21600" y="19719"/>
                </a:cubicBezTo>
                <a:lnTo>
                  <a:pt x="0" y="19719"/>
                </a:lnTo>
                <a:lnTo>
                  <a:pt x="8815"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14341" name="Line 4"/>
          <p:cNvSpPr>
            <a:spLocks noChangeShapeType="1"/>
          </p:cNvSpPr>
          <p:nvPr/>
        </p:nvSpPr>
        <p:spPr bwMode="auto">
          <a:xfrm>
            <a:off x="5784850" y="1325564"/>
            <a:ext cx="0" cy="4237037"/>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14342" name="Line 5"/>
          <p:cNvSpPr>
            <a:spLocks noChangeShapeType="1"/>
          </p:cNvSpPr>
          <p:nvPr/>
        </p:nvSpPr>
        <p:spPr bwMode="auto">
          <a:xfrm>
            <a:off x="3430589" y="3332163"/>
            <a:ext cx="4598987" cy="0"/>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14343" name="Arc 6"/>
          <p:cNvSpPr>
            <a:spLocks/>
          </p:cNvSpPr>
          <p:nvPr/>
        </p:nvSpPr>
        <p:spPr bwMode="auto">
          <a:xfrm rot="10800000" flipH="1">
            <a:off x="3652838" y="3219451"/>
            <a:ext cx="2132012" cy="2119313"/>
          </a:xfrm>
          <a:custGeom>
            <a:avLst/>
            <a:gdLst>
              <a:gd name="T0" fmla="*/ 332726925 w 21600"/>
              <a:gd name="T1" fmla="*/ 0 h 21597"/>
              <a:gd name="T2" fmla="*/ 2147483647 w 21600"/>
              <a:gd name="T3" fmla="*/ 2147483647 h 21597"/>
              <a:gd name="T4" fmla="*/ 0 w 21600"/>
              <a:gd name="T5" fmla="*/ 2147483647 h 21597"/>
              <a:gd name="T6" fmla="*/ 0 60000 65536"/>
              <a:gd name="T7" fmla="*/ 0 60000 65536"/>
              <a:gd name="T8" fmla="*/ 0 60000 65536"/>
            </a:gdLst>
            <a:ahLst/>
            <a:cxnLst>
              <a:cxn ang="T6">
                <a:pos x="T0" y="T1"/>
              </a:cxn>
              <a:cxn ang="T7">
                <a:pos x="T2" y="T3"/>
              </a:cxn>
              <a:cxn ang="T8">
                <a:pos x="T4" y="T5"/>
              </a:cxn>
            </a:cxnLst>
            <a:rect l="0" t="0" r="r" b="b"/>
            <a:pathLst>
              <a:path w="21600" h="21597" fill="none" extrusionOk="0">
                <a:moveTo>
                  <a:pt x="346" y="-1"/>
                </a:moveTo>
                <a:cubicBezTo>
                  <a:pt x="12138" y="188"/>
                  <a:pt x="21600" y="9802"/>
                  <a:pt x="21600" y="21597"/>
                </a:cubicBezTo>
              </a:path>
              <a:path w="21600" h="21597" stroke="0" extrusionOk="0">
                <a:moveTo>
                  <a:pt x="346" y="-1"/>
                </a:moveTo>
                <a:cubicBezTo>
                  <a:pt x="12138" y="188"/>
                  <a:pt x="21600" y="9802"/>
                  <a:pt x="21600" y="21597"/>
                </a:cubicBezTo>
                <a:lnTo>
                  <a:pt x="0" y="21597"/>
                </a:lnTo>
                <a:lnTo>
                  <a:pt x="346"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panose="02040604050505020304"/>
              <a:ea typeface="+mn-ea"/>
              <a:cs typeface="+mn-cs"/>
            </a:endParaRPr>
          </a:p>
        </p:txBody>
      </p:sp>
      <p:sp>
        <p:nvSpPr>
          <p:cNvPr id="14344" name="Text Box 7"/>
          <p:cNvSpPr txBox="1">
            <a:spLocks noChangeArrowheads="1"/>
          </p:cNvSpPr>
          <p:nvPr/>
        </p:nvSpPr>
        <p:spPr bwMode="auto">
          <a:xfrm>
            <a:off x="7242175" y="3443289"/>
            <a:ext cx="896938" cy="446087"/>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he-IL"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Miriam" panose="020B0502050101010101" pitchFamily="34" charset="-79"/>
              </a:rPr>
              <a:t>Gains</a:t>
            </a:r>
            <a:endParaRPr kumimoji="0" lang="en-US" altLang="he-IL"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Miriam" panose="020B0502050101010101" pitchFamily="34" charset="-79"/>
            </a:endParaRPr>
          </a:p>
        </p:txBody>
      </p:sp>
      <p:sp>
        <p:nvSpPr>
          <p:cNvPr id="14345" name="Text Box 8"/>
          <p:cNvSpPr txBox="1">
            <a:spLocks noChangeArrowheads="1"/>
          </p:cNvSpPr>
          <p:nvPr/>
        </p:nvSpPr>
        <p:spPr bwMode="auto">
          <a:xfrm>
            <a:off x="3429000" y="3443288"/>
            <a:ext cx="896938" cy="5588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he-IL"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Miriam" panose="020B0502050101010101" pitchFamily="34" charset="-79"/>
              </a:rPr>
              <a:t>Losses</a:t>
            </a:r>
          </a:p>
        </p:txBody>
      </p:sp>
      <p:sp>
        <p:nvSpPr>
          <p:cNvPr id="14346" name="Text Box 9"/>
          <p:cNvSpPr txBox="1">
            <a:spLocks noChangeArrowheads="1"/>
          </p:cNvSpPr>
          <p:nvPr/>
        </p:nvSpPr>
        <p:spPr bwMode="auto">
          <a:xfrm>
            <a:off x="5410200" y="838200"/>
            <a:ext cx="1066800" cy="4460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he-IL" sz="2000" b="0" i="0" u="none" strike="noStrike" kern="1200" cap="none" spc="0" normalizeH="0" baseline="0" noProof="0">
                <a:ln>
                  <a:noFill/>
                </a:ln>
                <a:solidFill>
                  <a:prstClr val="black"/>
                </a:solidFill>
                <a:effectLst/>
                <a:uLnTx/>
                <a:uFillTx/>
                <a:latin typeface="Arial" panose="020B0604020202020204" pitchFamily="34" charset="0"/>
                <a:ea typeface="+mn-ea"/>
                <a:cs typeface="Miriam" panose="020B0502050101010101" pitchFamily="34" charset="-79"/>
              </a:rPr>
              <a:t>value</a:t>
            </a:r>
          </a:p>
        </p:txBody>
      </p:sp>
      <p:sp>
        <p:nvSpPr>
          <p:cNvPr id="14347" name="Text Box 10"/>
          <p:cNvSpPr txBox="1">
            <a:spLocks noChangeArrowheads="1"/>
          </p:cNvSpPr>
          <p:nvPr/>
        </p:nvSpPr>
        <p:spPr bwMode="auto">
          <a:xfrm>
            <a:off x="5375276" y="3213101"/>
            <a:ext cx="360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he-IL"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14348" name="Text Box 11"/>
          <p:cNvSpPr txBox="1">
            <a:spLocks noChangeArrowheads="1"/>
          </p:cNvSpPr>
          <p:nvPr/>
        </p:nvSpPr>
        <p:spPr bwMode="auto">
          <a:xfrm>
            <a:off x="4295776" y="4868863"/>
            <a:ext cx="3603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he-IL"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a:t>
            </a:r>
          </a:p>
        </p:txBody>
      </p:sp>
    </p:spTree>
    <p:extLst>
      <p:ext uri="{BB962C8B-B14F-4D97-AF65-F5344CB8AC3E}">
        <p14:creationId xmlns:p14="http://schemas.microsoft.com/office/powerpoint/2010/main" val="1036050239"/>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743E11D4-D1B3-467A-8057-44F12A19C1A2}"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25</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3059" name="Rectangle 3"/>
          <p:cNvSpPr>
            <a:spLocks noGrp="1" noChangeArrowheads="1"/>
          </p:cNvSpPr>
          <p:nvPr>
            <p:ph type="body" idx="1"/>
          </p:nvPr>
        </p:nvSpPr>
        <p:spPr>
          <a:xfrm>
            <a:off x="1261871" y="1828800"/>
            <a:ext cx="8864455" cy="4791456"/>
          </a:xfrm>
        </p:spPr>
        <p:txBody>
          <a:bodyPr>
            <a:normAutofit fontScale="77500" lnSpcReduction="20000"/>
          </a:bodyPr>
          <a:lstStyle/>
          <a:p>
            <a:pPr algn="r" rtl="1">
              <a:lnSpc>
                <a:spcPct val="115000"/>
              </a:lnSpc>
              <a:spcAft>
                <a:spcPts val="1000"/>
              </a:spcAft>
            </a:pPr>
            <a:r>
              <a:rPr lang="he-IL" sz="3100" dirty="0">
                <a:cs typeface="+mj-cs"/>
              </a:rPr>
              <a:t>בהתאם לאפקט הודאות</a:t>
            </a:r>
            <a:r>
              <a:rPr lang="he-IL" sz="3100" dirty="0">
                <a:latin typeface="Calibri" panose="020F0502020204030204" pitchFamily="34" charset="0"/>
                <a:cs typeface="+mj-cs"/>
              </a:rPr>
              <a:t> </a:t>
            </a:r>
            <a:r>
              <a:rPr lang="he-IL" sz="3100" dirty="0">
                <a:effectLst/>
                <a:latin typeface="Calibri" panose="020F0502020204030204" pitchFamily="34" charset="0"/>
                <a:ea typeface="Times New Roman" panose="02020603050405020304" pitchFamily="18" charset="0"/>
                <a:cs typeface="+mj-cs"/>
              </a:rPr>
              <a:t>רווחים ודאיים  (</a:t>
            </a:r>
            <a:r>
              <a:rPr lang="en-US" sz="3100" dirty="0">
                <a:effectLst/>
                <a:latin typeface="Arial" panose="020B0604020202020204" pitchFamily="34" charset="0"/>
                <a:ea typeface="Times New Roman" panose="02020603050405020304" pitchFamily="18" charset="0"/>
                <a:cs typeface="+mj-cs"/>
              </a:rPr>
              <a:t> (p=1</a:t>
            </a:r>
            <a:r>
              <a:rPr lang="he-IL" sz="3100" dirty="0">
                <a:effectLst/>
                <a:latin typeface="Calibri" panose="020F0502020204030204" pitchFamily="34" charset="0"/>
                <a:ea typeface="Times New Roman" panose="02020603050405020304" pitchFamily="18" charset="0"/>
                <a:cs typeface="+mj-cs"/>
              </a:rPr>
              <a:t>מוערכים הערכת יתר. הכוונה היא שהערך של רווחים ודאיים גבוה ממה שהיה צפוי מניתוח הערך של רווחים בהסתברות קטנה מ 1. באופן מקביל,  הפסדים וודאיים מוערכים הערכת חסר. כלומר, הערך נמוך מהערך שהיה צפוי מניתוח הערך של הפסדים בהסתברות קטנה מ-1.  לכן, במצבים של עלות שקועה, כאשר האלטרנטיבה היא הפסד ודאי,  נעדיף את האופציה ההסתברותית של המשכת ההשקעה.  </a:t>
            </a:r>
            <a:endParaRPr lang="x-none" sz="3100" dirty="0">
              <a:effectLst/>
              <a:latin typeface="Calibri" panose="020F0502020204030204" pitchFamily="34" charset="0"/>
              <a:ea typeface="Calibri" panose="020F0502020204030204" pitchFamily="34" charset="0"/>
              <a:cs typeface="+mj-cs"/>
            </a:endParaRPr>
          </a:p>
          <a:p>
            <a:pPr algn="r" rtl="1">
              <a:defRPr/>
            </a:pPr>
            <a:r>
              <a:rPr lang="he-IL" sz="2800" dirty="0"/>
              <a:t>במקרה של חברת התעופה, ההחלטה להפסיק את הפרויקט כרוכה בהפסד וודאי של הסכום שהושקע. לעומת זאת המשך השקעה </a:t>
            </a:r>
            <a:r>
              <a:rPr lang="he-IL" sz="2800" u="sng" dirty="0"/>
              <a:t>עשוי</a:t>
            </a:r>
            <a:r>
              <a:rPr lang="he-IL" sz="2800" dirty="0"/>
              <a:t> להביא רווח מסוים. </a:t>
            </a:r>
          </a:p>
          <a:p>
            <a:pPr algn="r" rtl="1">
              <a:defRPr/>
            </a:pPr>
            <a:r>
              <a:rPr lang="he-IL" sz="2800" u="sng" dirty="0">
                <a:effectLst>
                  <a:outerShdw blurRad="38100" dist="38100" dir="2700000" algn="tl">
                    <a:srgbClr val="FFFFFF"/>
                  </a:outerShdw>
                </a:effectLst>
              </a:rPr>
              <a:t>הסבר פסיכולוגי</a:t>
            </a:r>
            <a:r>
              <a:rPr lang="he-IL" sz="2800" dirty="0">
                <a:effectLst>
                  <a:outerShdw blurRad="38100" dist="38100" dir="2700000" algn="tl">
                    <a:srgbClr val="FFFFFF"/>
                  </a:outerShdw>
                </a:effectLst>
              </a:rPr>
              <a:t>: הפסקת השקעה בפרויקט היא הודאה בכך שכל הכסף שהושקע, למעשה, בוזבז. ואילו המשך ההשקעה מונע הודאה זו. </a:t>
            </a:r>
            <a:endParaRPr lang="en-US" sz="2800" dirty="0">
              <a:effectLst>
                <a:outerShdw blurRad="38100" dist="38100" dir="2700000" algn="tl">
                  <a:srgbClr val="FFFFFF"/>
                </a:outerShdw>
              </a:effectLst>
            </a:endParaRPr>
          </a:p>
        </p:txBody>
      </p:sp>
      <p:sp>
        <p:nvSpPr>
          <p:cNvPr id="15364" name="Rectangle 4"/>
          <p:cNvSpPr>
            <a:spLocks noGrp="1" noChangeArrowheads="1"/>
          </p:cNvSpPr>
          <p:nvPr>
            <p:ph type="title"/>
          </p:nvPr>
        </p:nvSpPr>
        <p:spPr>
          <a:xfrm>
            <a:off x="1261872" y="843378"/>
            <a:ext cx="9692640" cy="847943"/>
          </a:xfrm>
          <a:noFill/>
        </p:spPr>
        <p:txBody>
          <a:bodyPr/>
          <a:lstStyle/>
          <a:p>
            <a:pPr algn="ctr" rtl="1"/>
            <a:r>
              <a:rPr lang="he-IL" altLang="he-IL" dirty="0"/>
              <a:t>הסבר השפעת ה- </a:t>
            </a:r>
            <a:r>
              <a:rPr lang="en-US" altLang="he-IL" dirty="0"/>
              <a:t>sunk cost</a:t>
            </a:r>
            <a:r>
              <a:rPr lang="he-IL" altLang="he-IL" dirty="0"/>
              <a:t>- המשך </a:t>
            </a:r>
            <a:endParaRPr lang="en-US" altLang="he-IL" dirty="0"/>
          </a:p>
        </p:txBody>
      </p:sp>
    </p:spTree>
    <p:extLst>
      <p:ext uri="{BB962C8B-B14F-4D97-AF65-F5344CB8AC3E}">
        <p14:creationId xmlns:p14="http://schemas.microsoft.com/office/powerpoint/2010/main" val="118885988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6EB8C794-CEA1-40D6-96D0-897F79945313}"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26</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171" name="Rectangle 2"/>
          <p:cNvSpPr>
            <a:spLocks noGrp="1" noChangeArrowheads="1"/>
          </p:cNvSpPr>
          <p:nvPr>
            <p:ph type="title"/>
          </p:nvPr>
        </p:nvSpPr>
        <p:spPr>
          <a:xfrm>
            <a:off x="1376039" y="356984"/>
            <a:ext cx="8353887" cy="1179307"/>
          </a:xfrm>
        </p:spPr>
        <p:txBody>
          <a:bodyPr>
            <a:normAutofit fontScale="90000"/>
          </a:bodyPr>
          <a:lstStyle/>
          <a:p>
            <a:pPr algn="ctr"/>
            <a:br>
              <a:rPr lang="he-IL" altLang="he-IL" dirty="0"/>
            </a:br>
            <a:br>
              <a:rPr lang="he-IL" altLang="he-IL" dirty="0"/>
            </a:br>
            <a:r>
              <a:rPr lang="he-IL" dirty="0"/>
              <a:t>אפקט העלות השקועה במציאות </a:t>
            </a:r>
            <a:br>
              <a:rPr lang="he-IL" altLang="he-IL" dirty="0"/>
            </a:br>
            <a:endParaRPr lang="en-US" altLang="he-IL" dirty="0"/>
          </a:p>
        </p:txBody>
      </p:sp>
      <p:sp>
        <p:nvSpPr>
          <p:cNvPr id="7172" name="Rectangle 3"/>
          <p:cNvSpPr>
            <a:spLocks noGrp="1" noChangeArrowheads="1"/>
          </p:cNvSpPr>
          <p:nvPr>
            <p:ph type="body" idx="1"/>
          </p:nvPr>
        </p:nvSpPr>
        <p:spPr>
          <a:xfrm>
            <a:off x="1134566" y="1402671"/>
            <a:ext cx="8595360" cy="4351337"/>
          </a:xfrm>
        </p:spPr>
        <p:txBody>
          <a:bodyPr>
            <a:normAutofit lnSpcReduction="10000"/>
          </a:bodyPr>
          <a:lstStyle/>
          <a:p>
            <a:pPr algn="r" rtl="1">
              <a:lnSpc>
                <a:spcPct val="90000"/>
              </a:lnSpc>
            </a:pPr>
            <a:r>
              <a:rPr lang="he-IL" altLang="he-IL" sz="2800" b="1" dirty="0"/>
              <a:t>ניסוי התיאטרון </a:t>
            </a:r>
            <a:r>
              <a:rPr lang="he-IL" altLang="he-IL" dirty="0"/>
              <a:t>(</a:t>
            </a:r>
            <a:r>
              <a:rPr lang="en-US" altLang="he-IL" dirty="0" err="1"/>
              <a:t>Arkes</a:t>
            </a:r>
            <a:r>
              <a:rPr lang="en-US" altLang="he-IL" dirty="0"/>
              <a:t> and </a:t>
            </a:r>
            <a:r>
              <a:rPr lang="en-US" altLang="he-IL" dirty="0" err="1"/>
              <a:t>Blumer</a:t>
            </a:r>
            <a:r>
              <a:rPr lang="en-US" altLang="he-IL" dirty="0"/>
              <a:t>, 1985</a:t>
            </a:r>
            <a:r>
              <a:rPr lang="he-IL" altLang="he-IL" sz="2800" dirty="0"/>
              <a:t>)</a:t>
            </a:r>
          </a:p>
          <a:p>
            <a:pPr algn="r" rtl="1">
              <a:lnSpc>
                <a:spcPct val="90000"/>
              </a:lnSpc>
            </a:pPr>
            <a:r>
              <a:rPr lang="he-IL" altLang="he-IL" sz="2800" dirty="0"/>
              <a:t>הניסוי בודק את השפעת העלות השקועה במציאות.</a:t>
            </a:r>
          </a:p>
          <a:p>
            <a:pPr algn="r" rtl="1">
              <a:lnSpc>
                <a:spcPct val="90000"/>
              </a:lnSpc>
            </a:pPr>
            <a:r>
              <a:rPr lang="he-IL" altLang="he-IL" sz="2800" dirty="0"/>
              <a:t>נדגמו 60 אנשים אשר רכשו מנויים לתיאטרון, כאשר במעמד המכירה לשליש מתוכם ניתנה הנחה גדולה, לשליש נוסף ניתנה הנחה קטנה ולשליש האחרון לא ניתנו הנחות. </a:t>
            </a:r>
          </a:p>
          <a:p>
            <a:pPr algn="r" rtl="1">
              <a:lnSpc>
                <a:spcPct val="90000"/>
              </a:lnSpc>
            </a:pPr>
            <a:r>
              <a:rPr lang="he-IL" altLang="he-IL" sz="2800" dirty="0"/>
              <a:t>החוקרים בדקו את שיעורי ההגעה להצגות של כל קבוצה. </a:t>
            </a:r>
          </a:p>
          <a:p>
            <a:pPr algn="r" rtl="1">
              <a:lnSpc>
                <a:spcPct val="90000"/>
              </a:lnSpc>
            </a:pPr>
            <a:r>
              <a:rPr lang="he-IL" altLang="he-IL" sz="2800" b="1" dirty="0"/>
              <a:t>במחצית הראשונה</a:t>
            </a:r>
            <a:r>
              <a:rPr lang="he-IL" altLang="he-IL" sz="2800" dirty="0"/>
              <a:t> של השנה האנשים אשר רכשו את הכרטיסים במחיר מלא הפגינו נוכחות גבוהה יותר באופן משמעותי מאשר אלה שקיבלו הנחה</a:t>
            </a:r>
          </a:p>
          <a:p>
            <a:pPr>
              <a:lnSpc>
                <a:spcPct val="90000"/>
              </a:lnSpc>
              <a:buFont typeface="Wingdings" panose="05000000000000000000" pitchFamily="2" charset="2"/>
              <a:buNone/>
            </a:pPr>
            <a:endParaRPr lang="en-US" altLang="he-IL" sz="2800" dirty="0"/>
          </a:p>
        </p:txBody>
      </p:sp>
    </p:spTree>
    <p:extLst>
      <p:ext uri="{BB962C8B-B14F-4D97-AF65-F5344CB8AC3E}">
        <p14:creationId xmlns:p14="http://schemas.microsoft.com/office/powerpoint/2010/main" val="974157683"/>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1"/>
          </p:nvPr>
        </p:nvSpPr>
        <p:spPr>
          <a:xfrm>
            <a:off x="1981200" y="6245225"/>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1A183B22-876B-4B85-A06F-91AB5805A8FB}" type="slidenum">
              <a:rPr kumimoji="0" lang="he-IL"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ct val="0"/>
                </a:spcBef>
                <a:spcAft>
                  <a:spcPts val="0"/>
                </a:spcAft>
                <a:buClrTx/>
                <a:buSzTx/>
                <a:buFontTx/>
                <a:buNone/>
                <a:tabLst/>
                <a:defRPr/>
              </a:pPr>
              <a:t>27</a:t>
            </a:fld>
            <a:endParaRPr kumimoji="0" lang="en-US" altLang="he-I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195" name="Rectangle 2"/>
          <p:cNvSpPr>
            <a:spLocks noGrp="1" noChangeArrowheads="1"/>
          </p:cNvSpPr>
          <p:nvPr>
            <p:ph type="title"/>
          </p:nvPr>
        </p:nvSpPr>
        <p:spPr>
          <a:xfrm>
            <a:off x="992364" y="197318"/>
            <a:ext cx="9692640" cy="642168"/>
          </a:xfrm>
        </p:spPr>
        <p:txBody>
          <a:bodyPr>
            <a:normAutofit fontScale="90000"/>
          </a:bodyPr>
          <a:lstStyle/>
          <a:p>
            <a:pPr algn="r"/>
            <a:r>
              <a:rPr lang="he-IL" altLang="he-IL" dirty="0"/>
              <a:t>ניסוי התיאטרון- המשך</a:t>
            </a:r>
            <a:endParaRPr lang="en-US" altLang="he-IL" dirty="0"/>
          </a:p>
        </p:txBody>
      </p:sp>
      <p:sp>
        <p:nvSpPr>
          <p:cNvPr id="8196" name="Rectangle 3"/>
          <p:cNvSpPr>
            <a:spLocks noGrp="1" noChangeArrowheads="1"/>
          </p:cNvSpPr>
          <p:nvPr>
            <p:ph type="body" idx="1"/>
          </p:nvPr>
        </p:nvSpPr>
        <p:spPr>
          <a:xfrm>
            <a:off x="1934678" y="974746"/>
            <a:ext cx="8184145" cy="5135219"/>
          </a:xfrm>
        </p:spPr>
        <p:txBody>
          <a:bodyPr>
            <a:normAutofit/>
          </a:bodyPr>
          <a:lstStyle/>
          <a:p>
            <a:pPr>
              <a:lnSpc>
                <a:spcPct val="90000"/>
              </a:lnSpc>
            </a:pPr>
            <a:endParaRPr lang="he-IL" altLang="he-IL" u="sng" dirty="0"/>
          </a:p>
          <a:p>
            <a:pPr algn="r" rtl="1">
              <a:lnSpc>
                <a:spcPct val="90000"/>
              </a:lnSpc>
            </a:pPr>
            <a:r>
              <a:rPr lang="he-IL" altLang="he-IL" sz="2800" u="sng" dirty="0"/>
              <a:t>לפי התיאוריה הרציונאלית</a:t>
            </a:r>
            <a:r>
              <a:rPr lang="he-IL" altLang="he-IL" sz="2800" dirty="0"/>
              <a:t>, היה צפוי ששיעורי ההגעה של הקבוצות יהיו שווים, מכיוון שההנחות ניתנו באופן אקראי. </a:t>
            </a:r>
          </a:p>
          <a:p>
            <a:pPr algn="r" rtl="1">
              <a:lnSpc>
                <a:spcPct val="90000"/>
              </a:lnSpc>
            </a:pPr>
            <a:r>
              <a:rPr lang="he-IL" altLang="he-IL" sz="2800" dirty="0"/>
              <a:t>בפועל היו הבדלים בין הקבוצות בשל העלות השקועה  השונה: לבעלי ההנחות הייתה עלות שקועה  נמוכה ואילו לאלה ששילמו מחיר מלא הייתה עלות שקועה גבוהה. </a:t>
            </a:r>
          </a:p>
          <a:p>
            <a:pPr algn="r" rtl="1">
              <a:lnSpc>
                <a:spcPct val="90000"/>
              </a:lnSpc>
            </a:pPr>
            <a:r>
              <a:rPr lang="he-IL" altLang="he-IL" sz="2800" b="1" dirty="0"/>
              <a:t>במחצית השנייה</a:t>
            </a:r>
            <a:r>
              <a:rPr lang="he-IL" altLang="he-IL" sz="2800" dirty="0"/>
              <a:t> של השנה לא היה הבדל משמעותי בין הקבוצות. </a:t>
            </a:r>
          </a:p>
          <a:p>
            <a:pPr algn="r" rtl="1">
              <a:lnSpc>
                <a:spcPct val="90000"/>
              </a:lnSpc>
            </a:pPr>
            <a:r>
              <a:rPr lang="he-IL" altLang="he-IL" sz="2800" u="sng" dirty="0"/>
              <a:t>מסקנה:</a:t>
            </a:r>
            <a:r>
              <a:rPr lang="he-IL" altLang="he-IL" sz="2800" dirty="0"/>
              <a:t> השפעת העלות השקועה פוחתת עם הזמן. </a:t>
            </a:r>
            <a:endParaRPr lang="en-US" altLang="he-IL" sz="2800" dirty="0"/>
          </a:p>
        </p:txBody>
      </p:sp>
    </p:spTree>
    <p:extLst>
      <p:ext uri="{BB962C8B-B14F-4D97-AF65-F5344CB8AC3E}">
        <p14:creationId xmlns:p14="http://schemas.microsoft.com/office/powerpoint/2010/main" val="94716263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1872" y="736848"/>
            <a:ext cx="9346944" cy="5443290"/>
          </a:xfrm>
        </p:spPr>
        <p:txBody>
          <a:bodyPr/>
          <a:lstStyle/>
          <a:p>
            <a:pPr algn="r" rtl="1"/>
            <a:endParaRPr lang="he-IL" dirty="0"/>
          </a:p>
          <a:p>
            <a:pPr algn="r" rtl="1"/>
            <a:r>
              <a:rPr lang="he-IL" sz="2400" dirty="0"/>
              <a:t>במחקר של  </a:t>
            </a:r>
            <a:r>
              <a:rPr lang="en-US" sz="2400" dirty="0" err="1"/>
              <a:t>Gouville</a:t>
            </a:r>
            <a:r>
              <a:rPr lang="en-US" sz="2400" dirty="0"/>
              <a:t> &amp; </a:t>
            </a:r>
            <a:r>
              <a:rPr lang="en-US" sz="2400" dirty="0" err="1"/>
              <a:t>Soman</a:t>
            </a:r>
            <a:r>
              <a:rPr lang="he-IL" sz="2400" dirty="0"/>
              <a:t>  (1998)  נמצא כי מינויים הגיעו בשכיחות גבוהה לחדר כושר סמוך לתשלום החודשי, שכיחות שפחתה עד התשלום הבא. </a:t>
            </a:r>
          </a:p>
          <a:p>
            <a:pPr algn="r" rtl="1"/>
            <a:r>
              <a:rPr lang="en-US" sz="2400" dirty="0" err="1"/>
              <a:t>Soman</a:t>
            </a:r>
            <a:r>
              <a:rPr lang="en-US" sz="2400" dirty="0"/>
              <a:t> </a:t>
            </a:r>
            <a:r>
              <a:rPr lang="he-IL" sz="2400" dirty="0"/>
              <a:t> (2001) מצא  שאנשים לא רגישים לעלות שקועה</a:t>
            </a:r>
            <a:r>
              <a:rPr lang="en-US" sz="2400" dirty="0"/>
              <a:t>  </a:t>
            </a:r>
            <a:r>
              <a:rPr lang="he-IL" sz="2400" dirty="0"/>
              <a:t>במונחים של זמן. </a:t>
            </a:r>
            <a:endParaRPr lang="en-US" sz="2400" dirty="0"/>
          </a:p>
          <a:p>
            <a:pPr algn="r" rtl="1"/>
            <a:r>
              <a:rPr lang="he-IL" sz="2400" dirty="0"/>
              <a:t>נראה שהשכלה כלכלית מפחיתה חשיבה במונחים של עלות שקועה (</a:t>
            </a:r>
            <a:r>
              <a:rPr lang="en-US" sz="2400" dirty="0" err="1"/>
              <a:t>Larrick</a:t>
            </a:r>
            <a:r>
              <a:rPr lang="en-US" sz="2400" dirty="0"/>
              <a:t> et al. 1990</a:t>
            </a:r>
            <a:r>
              <a:rPr lang="he-IL" sz="2400" dirty="0"/>
              <a:t>)</a:t>
            </a:r>
          </a:p>
          <a:p>
            <a:pPr algn="r" rtl="1"/>
            <a:endParaRPr lang="he-IL" sz="2400" dirty="0"/>
          </a:p>
          <a:p>
            <a:pPr algn="r" rtl="1"/>
            <a:r>
              <a:rPr lang="he-IL" sz="2400" dirty="0"/>
              <a:t> </a:t>
            </a:r>
            <a:endParaRPr lang="en-US" sz="2400" dirty="0"/>
          </a:p>
        </p:txBody>
      </p:sp>
    </p:spTree>
    <p:extLst>
      <p:ext uri="{BB962C8B-B14F-4D97-AF65-F5344CB8AC3E}">
        <p14:creationId xmlns:p14="http://schemas.microsoft.com/office/powerpoint/2010/main" val="689194746"/>
      </p:ext>
    </p:extLst>
  </p:cSld>
  <p:clrMapOvr>
    <a:masterClrMapping/>
  </p:clrMapOvr>
</p:sld>
</file>

<file path=ppt/theme/theme1.xml><?xml version="1.0" encoding="utf-8"?>
<a:theme xmlns:a="http://schemas.openxmlformats.org/drawingml/2006/main" name="1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2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1886</TotalTime>
  <Words>2010</Words>
  <Application>Microsoft Office PowerPoint</Application>
  <PresentationFormat>Widescreen</PresentationFormat>
  <Paragraphs>186</Paragraphs>
  <Slides>28</Slides>
  <Notes>13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28</vt:i4>
      </vt:variant>
    </vt:vector>
  </HeadingPairs>
  <TitlesOfParts>
    <vt:vector size="40" baseType="lpstr">
      <vt:lpstr>Aharoni</vt:lpstr>
      <vt:lpstr>Arial</vt:lpstr>
      <vt:lpstr>Calibri</vt:lpstr>
      <vt:lpstr>Century Schoolbook</vt:lpstr>
      <vt:lpstr>Georgia</vt:lpstr>
      <vt:lpstr>Segoe UI</vt:lpstr>
      <vt:lpstr>Tahoma</vt:lpstr>
      <vt:lpstr>Times New Roman</vt:lpstr>
      <vt:lpstr>Wingdings</vt:lpstr>
      <vt:lpstr>Wingdings 2</vt:lpstr>
      <vt:lpstr>1_View</vt:lpstr>
      <vt:lpstr>2_View</vt:lpstr>
      <vt:lpstr>שיעור 10   </vt:lpstr>
      <vt:lpstr>Loss Aversion - שנאת הפסד </vt:lpstr>
      <vt:lpstr>PowerPoint Presentation</vt:lpstr>
      <vt:lpstr>ניסוי של (1990) Kahneman, Knetsch  &amp;Thaler </vt:lpstr>
      <vt:lpstr>PowerPoint Presentation</vt:lpstr>
      <vt:lpstr>PowerPoint Presentation</vt:lpstr>
      <vt:lpstr>PowerPoint Presentation</vt:lpstr>
      <vt:lpstr>סטטוס קוו וברירת מחדל </vt:lpstr>
      <vt:lpstr>אפקט הסטטוס קוו </vt:lpstr>
      <vt:lpstr>מחקר שדה: (Samuelson &amp; Zeckhauser, 1988)</vt:lpstr>
      <vt:lpstr>אפקט ברירת המחדל</vt:lpstr>
      <vt:lpstr>תרומת איברים</vt:lpstr>
      <vt:lpstr>ברירת המחדל במדינות אירופאיות</vt:lpstr>
      <vt:lpstr>PowerPoint Presentation</vt:lpstr>
      <vt:lpstr>PowerPoint Presentation</vt:lpstr>
      <vt:lpstr>הסברים</vt:lpstr>
      <vt:lpstr>PowerPoint Presentation</vt:lpstr>
      <vt:lpstr>ניסוי "חופשת סקי"   (Arkes and  Blumer, 1985)</vt:lpstr>
      <vt:lpstr>PowerPoint Presentation</vt:lpstr>
      <vt:lpstr>ניסויי "חברת התעופה" (Arkes and  Blumer, 1985) </vt:lpstr>
      <vt:lpstr>PowerPoint Presentation</vt:lpstr>
      <vt:lpstr>PowerPoint Presentation</vt:lpstr>
      <vt:lpstr>הסבר השפעת ה- sunk cost</vt:lpstr>
      <vt:lpstr>Tversky &amp; Kahneman (1992)</vt:lpstr>
      <vt:lpstr>הסבר השפעת ה- sunk cost- המשך </vt:lpstr>
      <vt:lpstr>  אפקט העלות השקועה במציאות  </vt:lpstr>
      <vt:lpstr>ניסוי התיאטרון- המשך</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שיעור 10</dc:title>
  <dc:creator>Yoella Bereby-Meyer</dc:creator>
  <cp:lastModifiedBy>Yoella Bereby-meyer</cp:lastModifiedBy>
  <cp:revision>50</cp:revision>
  <dcterms:created xsi:type="dcterms:W3CDTF">2021-05-25T15:40:51Z</dcterms:created>
  <dcterms:modified xsi:type="dcterms:W3CDTF">2024-07-11T06:03:14Z</dcterms:modified>
</cp:coreProperties>
</file>