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13"/>
  </p:notesMasterIdLst>
  <p:handoutMasterIdLst>
    <p:handoutMasterId r:id="rId14"/>
  </p:handoutMasterIdLst>
  <p:sldIdLst>
    <p:sldId id="268" r:id="rId2"/>
    <p:sldId id="281" r:id="rId3"/>
    <p:sldId id="280" r:id="rId4"/>
    <p:sldId id="306" r:id="rId5"/>
    <p:sldId id="289" r:id="rId6"/>
    <p:sldId id="305" r:id="rId7"/>
    <p:sldId id="304" r:id="rId8"/>
    <p:sldId id="295" r:id="rId9"/>
    <p:sldId id="303" r:id="rId10"/>
    <p:sldId id="298" r:id="rId11"/>
    <p:sldId id="307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164F07-74A5-4D88-A456-4C8466A3302F}">
          <p14:sldIdLst>
            <p14:sldId id="268"/>
            <p14:sldId id="281"/>
            <p14:sldId id="280"/>
            <p14:sldId id="306"/>
            <p14:sldId id="289"/>
            <p14:sldId id="305"/>
            <p14:sldId id="304"/>
            <p14:sldId id="295"/>
            <p14:sldId id="303"/>
            <p14:sldId id="298"/>
            <p14:sldId id="30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D1D6"/>
    <a:srgbClr val="7088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7C9B4B-F9FB-4E62-965F-3C0D7322FC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F2C6E-29C8-43EA-980E-1C03D0088C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65E49-CEC6-4F82-84C1-EEFE78A890D4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648137-DC54-4685-8FDD-2F90A18604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F94737-0AEA-4E3B-9D5A-26C8C2B7F1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297BA-D083-46AE-B857-5CC9751A841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6862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22AEC-7A8B-4394-9AF0-0B20F89D0261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D85D0-3394-492D-80AB-B2ABBE07D13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9803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10/05/2022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6E9456-A9B4-4E76-9C01-484D60D5D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282"/>
            <a:ext cx="12192000" cy="674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71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0595" y="0"/>
            <a:ext cx="5892822" cy="468701"/>
          </a:xfrm>
        </p:spPr>
        <p:txBody>
          <a:bodyPr>
            <a:noAutofit/>
          </a:bodyPr>
          <a:lstStyle/>
          <a:p>
            <a:pPr algn="ctr"/>
            <a:r>
              <a:rPr lang="el-GR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ΑΡΙΣΤΟΤΕΛΗΣ 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6D6AD-C9F0-4267-A258-66538304D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801278"/>
            <a:ext cx="11917680" cy="578334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he-IL" b="1" dirty="0"/>
              <a:t>מבנה השיעור להיום</a:t>
            </a:r>
            <a:endParaRPr lang="en-US" b="1" dirty="0"/>
          </a:p>
          <a:p>
            <a:pPr algn="just" rtl="1"/>
            <a:r>
              <a:rPr lang="he-IL" b="1" dirty="0"/>
              <a:t>מפת דרכים</a:t>
            </a:r>
            <a:endParaRPr lang="en-US" b="1" dirty="0"/>
          </a:p>
          <a:p>
            <a:pPr algn="just" rtl="1"/>
            <a:r>
              <a:rPr lang="he-IL" b="1" dirty="0"/>
              <a:t>"השאלה הקשה ביותר"</a:t>
            </a:r>
          </a:p>
          <a:p>
            <a:pPr algn="just" rtl="1"/>
            <a:r>
              <a:rPr lang="he-IL" b="1" dirty="0"/>
              <a:t>המתמודדים להיות עצם בספר מטפיזיקה </a:t>
            </a:r>
            <a:r>
              <a:rPr lang="he-IL" b="1" dirty="0" err="1"/>
              <a:t>זיתא</a:t>
            </a:r>
            <a:r>
              <a:rPr lang="he-IL" b="1" dirty="0"/>
              <a:t> – חומר, צורה, תרכובת</a:t>
            </a:r>
          </a:p>
          <a:p>
            <a:pPr algn="just" rtl="1"/>
            <a:r>
              <a:rPr lang="he-IL" b="1" dirty="0"/>
              <a:t>חומר</a:t>
            </a:r>
            <a:endParaRPr lang="en-US" b="1" dirty="0"/>
          </a:p>
          <a:p>
            <a:pPr lvl="1" algn="just" rtl="1"/>
            <a:r>
              <a:rPr lang="he-IL" b="1" dirty="0"/>
              <a:t>האם חומר יכול להיות עצם?</a:t>
            </a:r>
          </a:p>
          <a:p>
            <a:pPr algn="just" rtl="1"/>
            <a:r>
              <a:rPr lang="he-IL" b="1" dirty="0"/>
              <a:t>מה עם התרכובת?</a:t>
            </a:r>
          </a:p>
          <a:p>
            <a:pPr algn="just" rtl="1"/>
            <a:r>
              <a:rPr lang="he-IL" b="1" dirty="0"/>
              <a:t>סילוק הכולל והסוג מהדיון האריסטוטלי</a:t>
            </a:r>
          </a:p>
          <a:p>
            <a:pPr algn="just" rtl="1"/>
            <a:r>
              <a:rPr lang="he-IL" b="1" dirty="0"/>
              <a:t>ה"מה שמשהו ממשיך להיות כדי להיות בכלל...." = צורה</a:t>
            </a:r>
          </a:p>
          <a:p>
            <a:pPr lvl="2" algn="just" rtl="1"/>
            <a:r>
              <a:rPr lang="he-IL" b="1" dirty="0"/>
              <a:t>צורה כ"מהות"</a:t>
            </a:r>
          </a:p>
          <a:p>
            <a:pPr lvl="2" algn="just" rtl="1"/>
            <a:r>
              <a:rPr lang="he-IL" b="1" dirty="0"/>
              <a:t>אבל מהי צורה ומה אופן קיומה?</a:t>
            </a:r>
          </a:p>
          <a:p>
            <a:pPr lvl="1" algn="just" rtl="1"/>
            <a:endParaRPr lang="he-IL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428FBA-FDC7-4CDD-AF7F-EA4D022BB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912"/>
            <a:ext cx="704088" cy="7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25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028"/>
            <a:ext cx="10515600" cy="455007"/>
          </a:xfrm>
        </p:spPr>
        <p:txBody>
          <a:bodyPr>
            <a:noAutofit/>
          </a:bodyPr>
          <a:lstStyle/>
          <a:p>
            <a:pPr algn="ctr"/>
            <a:r>
              <a:rPr lang="el-GR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ΑΡΙΣΤΟΤΕΛΗΣ 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6D6AD-C9F0-4267-A258-66538304D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12361"/>
            <a:ext cx="5181600" cy="5625609"/>
          </a:xfrm>
        </p:spPr>
        <p:txBody>
          <a:bodyPr>
            <a:normAutofit fontScale="47500" lnSpcReduction="20000"/>
          </a:bodyPr>
          <a:lstStyle/>
          <a:p>
            <a:pPr marL="0" indent="0" algn="ctr" rtl="1">
              <a:buNone/>
            </a:pPr>
            <a:endParaRPr lang="he-IL" sz="2000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>
              <a:buNone/>
            </a:pPr>
            <a:r>
              <a:rPr lang="he-IL" sz="3400" dirty="0"/>
              <a:t>וכך נענה על השאלה: </a:t>
            </a:r>
            <a:r>
              <a:rPr lang="he-IL" sz="3400" b="1" dirty="0"/>
              <a:t>מה זה להיות במלוא המובן? </a:t>
            </a:r>
            <a:endParaRPr lang="x-none" sz="3400" b="1" dirty="0"/>
          </a:p>
          <a:p>
            <a:pPr marL="0" indent="0" algn="r" rtl="1">
              <a:buNone/>
            </a:pPr>
            <a:r>
              <a:rPr lang="he-IL" sz="3400" dirty="0"/>
              <a:t> </a:t>
            </a:r>
          </a:p>
          <a:p>
            <a:pPr marL="0" indent="0" algn="ctr" rtl="1">
              <a:buNone/>
            </a:pPr>
            <a:r>
              <a:rPr lang="he-IL" sz="3400" dirty="0"/>
              <a:t>לכן, משימתנו: למצוא את כל המתמודדים הטובים להיות עצם, למיין ולדרג אותם כדי לזהות ולהגדיר </a:t>
            </a:r>
            <a:r>
              <a:rPr lang="he-IL" sz="3400" b="1" dirty="0"/>
              <a:t>מהו עצם?</a:t>
            </a:r>
          </a:p>
          <a:p>
            <a:pPr algn="r" rtl="1"/>
            <a:endParaRPr lang="he-IL" sz="3400" dirty="0"/>
          </a:p>
          <a:p>
            <a:pPr marL="0" indent="0" algn="ctr" rtl="1">
              <a:buNone/>
            </a:pPr>
            <a:r>
              <a:rPr lang="en-US" sz="3400" b="1" dirty="0" err="1"/>
              <a:t>Ousia</a:t>
            </a:r>
            <a:r>
              <a:rPr lang="he-IL" sz="3400" b="1" dirty="0"/>
              <a:t> (עצם)  </a:t>
            </a:r>
          </a:p>
          <a:p>
            <a:pPr marL="0" indent="0" algn="r" rtl="1">
              <a:buNone/>
            </a:pPr>
            <a:r>
              <a:rPr lang="he-IL" sz="3400" dirty="0"/>
              <a:t>כל אופני ההוויה האלה פונים אל עבר מובן אחד שולט: </a:t>
            </a:r>
          </a:p>
          <a:p>
            <a:pPr marL="0" indent="0" algn="r" rtl="1">
              <a:buNone/>
            </a:pPr>
            <a:endParaRPr lang="he-IL" sz="3400" dirty="0"/>
          </a:p>
          <a:p>
            <a:pPr marL="0" indent="0" algn="r" rtl="1">
              <a:buNone/>
            </a:pPr>
            <a:r>
              <a:rPr lang="he-IL" sz="3400" dirty="0"/>
              <a:t>"מה שהווה נאמר באופנים רבים". דברים הווים כעצמים, כאיכויות של עצמים, ככמויות של עצמים, כמצבים של עצמים, וכו'). </a:t>
            </a:r>
          </a:p>
          <a:p>
            <a:pPr marL="0" indent="0" algn="r" rtl="1">
              <a:buNone/>
            </a:pPr>
            <a:endParaRPr lang="he-IL" sz="3400" dirty="0"/>
          </a:p>
          <a:p>
            <a:pPr marL="0" indent="0" algn="r" rtl="1">
              <a:buNone/>
            </a:pPr>
            <a:r>
              <a:rPr lang="he-IL" sz="3400" dirty="0"/>
              <a:t>את ההתחקות אחר סיבות אלו נעשה ע"י הכרת "מה ההווה באשר הוא הווה ומה ששייך לא כשלעצמו"</a:t>
            </a:r>
          </a:p>
          <a:p>
            <a:pPr marL="0" indent="0" algn="ctr" rtl="1">
              <a:buNone/>
            </a:pPr>
            <a:endParaRPr lang="he-IL" sz="3800" b="1" dirty="0"/>
          </a:p>
          <a:p>
            <a:pPr marL="0" indent="0" algn="ctr" rtl="1">
              <a:buNone/>
            </a:pPr>
            <a:r>
              <a:rPr lang="he-IL" sz="3400" dirty="0"/>
              <a:t>קרי - של </a:t>
            </a:r>
            <a:r>
              <a:rPr lang="he-IL" sz="3400" b="1" dirty="0"/>
              <a:t>כל </a:t>
            </a:r>
            <a:r>
              <a:rPr lang="he-IL" sz="3400" dirty="0"/>
              <a:t>מה שהווה וגם של כל יכולתנו לחשוב חשיבה הגיונית ומחייבת (מכאן העיסוק בחוק הסתירה)</a:t>
            </a:r>
            <a:endParaRPr lang="x-none" sz="3400" dirty="0"/>
          </a:p>
          <a:p>
            <a:pPr marL="0" indent="0" algn="ctr" rtl="1">
              <a:buNone/>
            </a:pPr>
            <a:endParaRPr lang="he-IL" sz="3800" b="1" dirty="0"/>
          </a:p>
          <a:p>
            <a:pPr marL="0" indent="0" algn="ctr" rtl="1">
              <a:buNone/>
            </a:pPr>
            <a:r>
              <a:rPr lang="he-IL" sz="3800" b="1" dirty="0"/>
              <a:t>הגדרה ראשונית לחכמה:</a:t>
            </a:r>
            <a:r>
              <a:rPr lang="he-IL" sz="3800" dirty="0"/>
              <a:t> ידיעת הסיבות והראשיות של הכל. </a:t>
            </a:r>
          </a:p>
          <a:p>
            <a:pPr lvl="1" algn="r" rtl="1"/>
            <a:endParaRPr lang="he-IL" sz="26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88A078-3F7E-48F8-BFB4-A9BCDA6DC2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112362"/>
            <a:ext cx="5734050" cy="56256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9D415A-DCF7-4B8E-88FD-3822046FD8BF}"/>
              </a:ext>
            </a:extLst>
          </p:cNvPr>
          <p:cNvSpPr txBox="1"/>
          <p:nvPr/>
        </p:nvSpPr>
        <p:spPr>
          <a:xfrm>
            <a:off x="2111996" y="668370"/>
            <a:ext cx="8120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מפת הדרכים של </a:t>
            </a:r>
            <a:r>
              <a:rPr lang="he-IL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המטפיזיקה</a:t>
            </a:r>
            <a:r>
              <a:rPr lang="en-US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 - </a:t>
            </a:r>
            <a:r>
              <a:rPr lang="he-IL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 "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הר </a:t>
            </a:r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האוורסט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" של הפילוסופיה העתיקה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24DBFD83-85BA-47E5-A4B3-2372B6FB1928}"/>
              </a:ext>
            </a:extLst>
          </p:cNvPr>
          <p:cNvSpPr/>
          <p:nvPr/>
        </p:nvSpPr>
        <p:spPr>
          <a:xfrm rot="10800000">
            <a:off x="3190023" y="1569591"/>
            <a:ext cx="484632" cy="348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35F788C-3B50-4F39-B792-8CD9C90B7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294" y="2319410"/>
            <a:ext cx="530398" cy="3657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3BA343-3E46-4568-A90A-E6F907EDD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257" y="3219121"/>
            <a:ext cx="530398" cy="365792"/>
          </a:xfrm>
          <a:prstGeom prst="rect">
            <a:avLst/>
          </a:prstGeom>
        </p:spPr>
      </p:pic>
      <p:sp>
        <p:nvSpPr>
          <p:cNvPr id="16" name="Arrow: Down 15">
            <a:extLst>
              <a:ext uri="{FF2B5EF4-FFF2-40B4-BE49-F238E27FC236}">
                <a16:creationId xmlns:a16="http://schemas.microsoft.com/office/drawing/2014/main" id="{2B4E70BA-F5D4-4B04-A662-B3F37663AFAF}"/>
              </a:ext>
            </a:extLst>
          </p:cNvPr>
          <p:cNvSpPr/>
          <p:nvPr/>
        </p:nvSpPr>
        <p:spPr>
          <a:xfrm rot="10800000">
            <a:off x="3163799" y="3993785"/>
            <a:ext cx="484632" cy="348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39BDA108-D6CD-4811-A277-F4659FC3DCA7}"/>
              </a:ext>
            </a:extLst>
          </p:cNvPr>
          <p:cNvSpPr/>
          <p:nvPr/>
        </p:nvSpPr>
        <p:spPr>
          <a:xfrm rot="10800000">
            <a:off x="3163798" y="4807881"/>
            <a:ext cx="484632" cy="348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083D916A-96E9-4CFD-9CD7-5189228309E2}"/>
              </a:ext>
            </a:extLst>
          </p:cNvPr>
          <p:cNvSpPr/>
          <p:nvPr/>
        </p:nvSpPr>
        <p:spPr>
          <a:xfrm rot="10800000">
            <a:off x="3163798" y="5595553"/>
            <a:ext cx="484632" cy="348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4975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569"/>
            <a:ext cx="10515600" cy="362934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ΑΡΙΣΤΟΤΕΛΗΣ 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7BA23-116B-496F-95E6-4A3914C52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36" y="1743397"/>
            <a:ext cx="10854180" cy="478881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האופנים בהם ההוויה נאמרת (בספר "הקטגוריות" של אריסטו)</a:t>
            </a:r>
          </a:p>
          <a:p>
            <a:pPr marL="0" indent="0" algn="ctr">
              <a:buNone/>
            </a:pPr>
            <a:r>
              <a:rPr lang="en-US" b="1" dirty="0">
                <a:latin typeface="GFS Porson" panose="02000000000000000000" pitchFamily="50" charset="-95"/>
              </a:rPr>
              <a:t>					</a:t>
            </a:r>
            <a:endParaRPr lang="el-GR" b="1" i="1" dirty="0">
              <a:latin typeface="GFS Porson" panose="02000000000000000000" pitchFamily="50" charset="-95"/>
            </a:endParaRP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עצם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OUSIA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):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What is it?</a:t>
            </a: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כמות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i="1" dirty="0">
                <a:latin typeface="David" panose="020E0502060401010101" pitchFamily="34" charset="-79"/>
                <a:cs typeface="David" panose="020E0502060401010101" pitchFamily="34" charset="-79"/>
              </a:rPr>
              <a:t>to </a:t>
            </a:r>
            <a:r>
              <a:rPr lang="en-US" i="1" dirty="0" err="1">
                <a:latin typeface="David" panose="020E0502060401010101" pitchFamily="34" charset="-79"/>
                <a:cs typeface="David" panose="020E0502060401010101" pitchFamily="34" charset="-79"/>
              </a:rPr>
              <a:t>poson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 -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כמה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):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How Many is it?</a:t>
            </a:r>
            <a:endParaRPr lang="x-none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איכות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i="1" dirty="0">
                <a:latin typeface="David" panose="020E0502060401010101" pitchFamily="34" charset="-79"/>
                <a:cs typeface="David" panose="020E0502060401010101" pitchFamily="34" charset="-79"/>
              </a:rPr>
              <a:t>to </a:t>
            </a:r>
            <a:r>
              <a:rPr lang="en-US" i="1" dirty="0" err="1">
                <a:latin typeface="David" panose="020E0502060401010101" pitchFamily="34" charset="-79"/>
                <a:cs typeface="David" panose="020E0502060401010101" pitchFamily="34" charset="-79"/>
              </a:rPr>
              <a:t>poion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- ה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איך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):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Of What Sort is it? </a:t>
            </a:r>
            <a:endParaRPr lang="x-none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היחס: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What is it Related to?</a:t>
            </a:r>
            <a:endParaRPr lang="x-none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המקום</a:t>
            </a:r>
            <a:r>
              <a:rPr lang="en-US" b="1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Where is it?</a:t>
            </a:r>
            <a:endParaRPr lang="x-none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זמן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When is it?</a:t>
            </a:r>
            <a:endParaRPr lang="x-none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מצב</a:t>
            </a:r>
            <a:r>
              <a:rPr lang="en-US" b="1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What is its position</a:t>
            </a:r>
            <a:r>
              <a:rPr lang="el-GR" dirty="0"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  <a:endParaRPr lang="x-none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קנין</a:t>
            </a:r>
            <a:r>
              <a:rPr lang="en-US" b="1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Is it Owned? Is it the Owner of..?</a:t>
            </a: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פעילות</a:t>
            </a:r>
            <a:r>
              <a:rPr lang="en-US" b="1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What is it doing?</a:t>
            </a:r>
          </a:p>
          <a:p>
            <a:pPr marL="914400" lvl="2" indent="0" algn="ctr" rtl="1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סבילות: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What is being done to it</a:t>
            </a:r>
            <a:endParaRPr lang="x-none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r">
              <a:buNone/>
            </a:pPr>
            <a:r>
              <a:rPr lang="en-US" sz="2000" dirty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45F076-3AD1-4373-A602-6AD51FA2CE53}"/>
              </a:ext>
            </a:extLst>
          </p:cNvPr>
          <p:cNvSpPr txBox="1"/>
          <p:nvPr/>
        </p:nvSpPr>
        <p:spPr>
          <a:xfrm>
            <a:off x="767499" y="564841"/>
            <a:ext cx="10657002" cy="107721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l-GR" sz="2000" b="1" i="1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b="1" i="1" dirty="0">
                <a:solidFill>
                  <a:prstClr val="black"/>
                </a:solidFill>
                <a:latin typeface="Palatino Linotype" panose="02040502050505030304" pitchFamily="18" charset="0"/>
              </a:rPr>
              <a:t>“Being is meant in more than one way, but pointing toward one meaning and some one nature, rather than ambiguously.</a:t>
            </a:r>
            <a:r>
              <a:rPr lang="en-US" sz="2000" i="1" dirty="0">
                <a:solidFill>
                  <a:prstClr val="black"/>
                </a:solidFill>
                <a:latin typeface="Palatino Linotype" panose="02040502050505030304" pitchFamily="18" charset="0"/>
              </a:rPr>
              <a:t>“</a:t>
            </a:r>
          </a:p>
          <a:p>
            <a:pPr algn="ctr" rtl="1"/>
            <a:r>
              <a:rPr lang="he-IL" sz="2000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"מה שהווה נאמר באופנים רבים, אבל תמיד כלפי משמעות וטבע אחת ולא בשיתוף השם</a:t>
            </a:r>
            <a:r>
              <a:rPr lang="he-IL" sz="2400" dirty="0">
                <a:solidFill>
                  <a:prstClr val="black"/>
                </a:solidFill>
                <a:latin typeface="Palatino Linotype" panose="02040502050505030304" pitchFamily="18" charset="0"/>
                <a:cs typeface="David" panose="020E0502060401010101" pitchFamily="34" charset="-79"/>
              </a:rPr>
              <a:t>"</a:t>
            </a:r>
            <a:endParaRPr lang="x-none" sz="2400" dirty="0">
              <a:solidFill>
                <a:prstClr val="black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53D88C-EF42-47DB-8ADE-A41B2A71F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50364"/>
            <a:ext cx="607636" cy="60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5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487A98-1AB2-456B-B409-4AFC68415068}"/>
              </a:ext>
            </a:extLst>
          </p:cNvPr>
          <p:cNvSpPr txBox="1"/>
          <p:nvPr/>
        </p:nvSpPr>
        <p:spPr>
          <a:xfrm>
            <a:off x="6443197" y="205863"/>
            <a:ext cx="2778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ΑΡΙΣΤΟΤΕΛΗΣ</a:t>
            </a:r>
            <a:endParaRPr lang="en-US" sz="2800" b="1" dirty="0">
              <a:latin typeface="GFS Porson" panose="02000000000000000000" pitchFamily="50" charset="-95"/>
              <a:cs typeface="David" panose="020E0502060401010101" pitchFamily="34" charset="-79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A26000D-698E-4708-87C1-ADFC4765F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731393"/>
              </p:ext>
            </p:extLst>
          </p:nvPr>
        </p:nvGraphicFramePr>
        <p:xfrm>
          <a:off x="3832514" y="1690626"/>
          <a:ext cx="8127999" cy="302408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987180566"/>
                    </a:ext>
                  </a:extLst>
                </a:gridCol>
                <a:gridCol w="2878666">
                  <a:extLst>
                    <a:ext uri="{9D8B030D-6E8A-4147-A177-3AD203B41FA5}">
                      <a16:colId xmlns:a16="http://schemas.microsoft.com/office/drawing/2014/main" val="264531081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2357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e-IL" b="1" dirty="0"/>
                        <a:t>התרגום של </a:t>
                      </a:r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Joe Sachs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i="1" dirty="0"/>
                        <a:t>התרגום העברי</a:t>
                      </a:r>
                      <a:endParaRPr lang="x-non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i="1" dirty="0"/>
                        <a:t>מונח ביוונית</a:t>
                      </a:r>
                      <a:endParaRPr lang="x-none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802985"/>
                  </a:ext>
                </a:extLst>
              </a:tr>
              <a:tr h="415689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The “what something keeps on being in order to be at all”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/>
                        <a:t>קיום מהות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to </a:t>
                      </a:r>
                      <a:r>
                        <a:rPr lang="en-US" b="1" i="1" dirty="0" err="1"/>
                        <a:t>ti</a:t>
                      </a:r>
                      <a:r>
                        <a:rPr lang="en-US" b="1" i="1" dirty="0"/>
                        <a:t> </a:t>
                      </a:r>
                      <a:r>
                        <a:rPr lang="en-US" b="1" i="1" dirty="0" err="1"/>
                        <a:t>ēn</a:t>
                      </a:r>
                      <a:r>
                        <a:rPr lang="en-US" b="1" i="1" dirty="0"/>
                        <a:t> </a:t>
                      </a:r>
                      <a:r>
                        <a:rPr lang="en-US" b="1" i="1" dirty="0" err="1"/>
                        <a:t>einai</a:t>
                      </a:r>
                      <a:endParaRPr lang="x-none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783370"/>
                  </a:ext>
                </a:extLst>
              </a:tr>
              <a:tr h="458685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The Universal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/>
                        <a:t>הכולל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To </a:t>
                      </a:r>
                      <a:r>
                        <a:rPr lang="en-US" b="1" i="1" dirty="0" err="1"/>
                        <a:t>Katholou</a:t>
                      </a:r>
                      <a:endParaRPr lang="x-none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35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The General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/>
                        <a:t>הסוג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To Genos</a:t>
                      </a:r>
                      <a:endParaRPr lang="x-none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28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That Which Underlies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/>
                        <a:t>המצע (או "זה שמונח מתחת")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To </a:t>
                      </a:r>
                      <a:r>
                        <a:rPr lang="en-US" b="1" i="1" dirty="0" err="1"/>
                        <a:t>Hypokeimenon</a:t>
                      </a:r>
                      <a:endParaRPr lang="x-none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66824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B701D0B-519E-42FE-A147-1BE50ABBF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9844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174968-09E6-4A62-B2F2-B1655CE0A2F1}"/>
              </a:ext>
            </a:extLst>
          </p:cNvPr>
          <p:cNvSpPr txBox="1"/>
          <p:nvPr/>
        </p:nvSpPr>
        <p:spPr>
          <a:xfrm>
            <a:off x="3704205" y="902628"/>
            <a:ext cx="8256308" cy="4933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/>
              <a:t>מיהם המתמודדים הטובים ביותר להיות </a:t>
            </a:r>
            <a:endParaRPr lang="en-US" sz="2400" b="1" dirty="0"/>
          </a:p>
          <a:p>
            <a:pPr algn="ctr" rtl="1"/>
            <a:r>
              <a:rPr lang="he-IL" sz="2400" b="1" dirty="0"/>
              <a:t>?</a:t>
            </a:r>
            <a:r>
              <a:rPr lang="en-US" sz="2400" b="1" dirty="0"/>
              <a:t>OUSIA</a:t>
            </a:r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he-IL" sz="2400" b="1" dirty="0"/>
          </a:p>
          <a:p>
            <a:pPr algn="ctr" rtl="1"/>
            <a:endParaRPr lang="x-none" sz="2400" b="1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A22A8A4-9B6B-429D-9B09-17DE8735A2B5}"/>
              </a:ext>
            </a:extLst>
          </p:cNvPr>
          <p:cNvGrpSpPr/>
          <p:nvPr/>
        </p:nvGrpSpPr>
        <p:grpSpPr>
          <a:xfrm>
            <a:off x="5582170" y="4689188"/>
            <a:ext cx="4599170" cy="2285162"/>
            <a:chOff x="5643543" y="4866507"/>
            <a:chExt cx="4599170" cy="228516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E3185E7-50FE-4E56-BEEE-B034535BF4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31930" y="4918997"/>
              <a:ext cx="1365796" cy="97501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FA15055-B7C2-40EF-BCC8-B09B91A50A29}"/>
                </a:ext>
              </a:extLst>
            </p:cNvPr>
            <p:cNvCxnSpPr>
              <a:cxnSpLocks/>
            </p:cNvCxnSpPr>
            <p:nvPr/>
          </p:nvCxnSpPr>
          <p:spPr>
            <a:xfrm>
              <a:off x="7821873" y="4866507"/>
              <a:ext cx="10486" cy="108369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0CF4C89-82A4-49B1-9CCD-58EDC885FD8C}"/>
                </a:ext>
              </a:extLst>
            </p:cNvPr>
            <p:cNvCxnSpPr>
              <a:cxnSpLocks/>
            </p:cNvCxnSpPr>
            <p:nvPr/>
          </p:nvCxnSpPr>
          <p:spPr>
            <a:xfrm>
              <a:off x="8156506" y="4918997"/>
              <a:ext cx="1315697" cy="99823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30E5CA5-8DF7-4406-A900-9D3DCB2EFC60}"/>
                </a:ext>
              </a:extLst>
            </p:cNvPr>
            <p:cNvSpPr txBox="1"/>
            <p:nvPr/>
          </p:nvSpPr>
          <p:spPr>
            <a:xfrm>
              <a:off x="5643543" y="5951340"/>
              <a:ext cx="109794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Form</a:t>
              </a:r>
            </a:p>
            <a:p>
              <a:r>
                <a:rPr lang="en-US" b="1" dirty="0"/>
                <a:t>(</a:t>
              </a:r>
              <a:r>
                <a:rPr lang="en-US" b="1" i="1" dirty="0" err="1"/>
                <a:t>morphē</a:t>
              </a:r>
              <a:r>
                <a:rPr lang="en-US" b="1" i="1" dirty="0"/>
                <a:t>)</a:t>
              </a:r>
              <a:r>
                <a:rPr lang="en-US" b="1" dirty="0"/>
                <a:t> </a:t>
              </a:r>
              <a:endParaRPr lang="he-IL" b="1" dirty="0"/>
            </a:p>
            <a:p>
              <a:r>
                <a:rPr lang="he-IL" b="1" dirty="0"/>
                <a:t>(צורה)</a:t>
              </a:r>
            </a:p>
            <a:p>
              <a:endParaRPr lang="x-none" b="1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D03B75-FAB4-4806-8FC0-982BF368751F}"/>
                </a:ext>
              </a:extLst>
            </p:cNvPr>
            <p:cNvSpPr txBox="1"/>
            <p:nvPr/>
          </p:nvSpPr>
          <p:spPr>
            <a:xfrm>
              <a:off x="7301680" y="5887367"/>
              <a:ext cx="106135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Matter </a:t>
              </a:r>
            </a:p>
            <a:p>
              <a:pPr algn="ctr"/>
              <a:r>
                <a:rPr lang="en-US" b="1" dirty="0"/>
                <a:t>(</a:t>
              </a:r>
              <a:r>
                <a:rPr lang="en-US" b="1" i="1" dirty="0" err="1"/>
                <a:t>hylē</a:t>
              </a:r>
              <a:r>
                <a:rPr lang="en-US" b="1" dirty="0"/>
                <a:t>)</a:t>
              </a:r>
              <a:endParaRPr lang="he-IL" b="1" dirty="0"/>
            </a:p>
            <a:p>
              <a:pPr algn="ctr"/>
              <a:r>
                <a:rPr lang="en-US" b="1" dirty="0"/>
                <a:t>(</a:t>
              </a:r>
              <a:r>
                <a:rPr lang="he-IL" b="1" dirty="0"/>
                <a:t>חומר</a:t>
              </a:r>
              <a:r>
                <a:rPr lang="el-GR" b="1" dirty="0"/>
                <a:t>)</a:t>
              </a:r>
            </a:p>
            <a:p>
              <a:endParaRPr lang="x-none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821F747-9E18-4E4B-8A76-53F861CA1999}"/>
                </a:ext>
              </a:extLst>
            </p:cNvPr>
            <p:cNvSpPr txBox="1"/>
            <p:nvPr/>
          </p:nvSpPr>
          <p:spPr>
            <a:xfrm>
              <a:off x="8838119" y="5955372"/>
              <a:ext cx="14045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Composite</a:t>
              </a:r>
            </a:p>
            <a:p>
              <a:r>
                <a:rPr lang="en-US" b="1" dirty="0"/>
                <a:t>(</a:t>
              </a:r>
              <a:r>
                <a:rPr lang="en-US" b="1" i="1" dirty="0" err="1"/>
                <a:t>synolon</a:t>
              </a:r>
              <a:r>
                <a:rPr lang="en-US" b="1" dirty="0"/>
                <a:t>)</a:t>
              </a:r>
            </a:p>
            <a:p>
              <a:r>
                <a:rPr lang="he-IL" dirty="0"/>
                <a:t>(</a:t>
              </a:r>
              <a:r>
                <a:rPr lang="he-IL" b="1" dirty="0"/>
                <a:t>התרכובת</a:t>
              </a:r>
              <a:r>
                <a:rPr lang="he-IL" dirty="0"/>
                <a:t>)</a:t>
              </a:r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404811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118" y="444843"/>
            <a:ext cx="9732326" cy="598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37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714" y="84901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80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3FC81D-5FE7-4544-9211-9B8DB6000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23686"/>
            <a:ext cx="634314" cy="6343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8E3AA6-8A87-4D3B-839A-12B54437D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722" y="0"/>
            <a:ext cx="4740553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CFD0FC-AA7A-48B2-9CB0-C4FB862B6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44" y="3096739"/>
            <a:ext cx="10516511" cy="66452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131BE9-B490-4321-B34D-B64D5F8C4E22}"/>
              </a:ext>
            </a:extLst>
          </p:cNvPr>
          <p:cNvSpPr txBox="1"/>
          <p:nvPr/>
        </p:nvSpPr>
        <p:spPr>
          <a:xfrm>
            <a:off x="8554720" y="2459504"/>
            <a:ext cx="3637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i="1" dirty="0">
                <a:latin typeface="David" panose="020E0502060401010101" pitchFamily="34" charset="-79"/>
                <a:cs typeface="David" panose="020E0502060401010101" pitchFamily="34" charset="-79"/>
              </a:rPr>
              <a:t>המתאגרף במנוחה לאחר הקרב</a:t>
            </a:r>
            <a:endParaRPr lang="he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endParaRPr lang="he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פסל יווני מארד	</a:t>
            </a:r>
          </a:p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סביבות 300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לפניה"ס</a:t>
            </a:r>
            <a:endParaRPr lang="he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אומן בלתי ידוע</a:t>
            </a:r>
            <a:endParaRPr lang="x-none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82706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33DD16-417A-426D-9CDF-D2C9A11F3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0140"/>
            <a:ext cx="687859" cy="68785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043148" y="2027912"/>
            <a:ext cx="5020101" cy="3318379"/>
            <a:chOff x="4109720" y="2357425"/>
            <a:chExt cx="5020101" cy="331837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5D55FC-9B7E-483F-ADEC-4E09F085AD62}"/>
                </a:ext>
              </a:extLst>
            </p:cNvPr>
            <p:cNvSpPr txBox="1"/>
            <p:nvPr/>
          </p:nvSpPr>
          <p:spPr>
            <a:xfrm>
              <a:off x="4856480" y="2357425"/>
              <a:ext cx="35763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/>
                <a:t>X</a:t>
              </a:r>
              <a:endParaRPr lang="x-none" b="1" dirty="0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87E491B-685B-46DC-9CE7-92EEB28B0C1F}"/>
                </a:ext>
              </a:extLst>
            </p:cNvPr>
            <p:cNvCxnSpPr>
              <a:cxnSpLocks/>
            </p:cNvCxnSpPr>
            <p:nvPr/>
          </p:nvCxnSpPr>
          <p:spPr>
            <a:xfrm>
              <a:off x="6959600" y="3429000"/>
              <a:ext cx="1645920" cy="1590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DF9F34D-562D-4666-9DF7-A097E29172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29400" y="3488893"/>
              <a:ext cx="23390" cy="17770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5F1B54E-DE88-48FC-894E-955EBAC43D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32960" y="3429000"/>
              <a:ext cx="1757680" cy="17221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2C44291-016C-40CB-BB30-5833DFF2C6CE}"/>
                </a:ext>
              </a:extLst>
            </p:cNvPr>
            <p:cNvSpPr txBox="1"/>
            <p:nvPr/>
          </p:nvSpPr>
          <p:spPr>
            <a:xfrm flipH="1">
              <a:off x="4109720" y="5244229"/>
              <a:ext cx="1046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x</a:t>
              </a:r>
              <a:endParaRPr lang="x-none" b="1" dirty="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B2D04-BABE-45C0-A744-AD678ACC2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4407" y="5181985"/>
              <a:ext cx="1048603" cy="49381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94B6AD7-D668-4AE1-819F-20B8ED8AB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1218" y="5019040"/>
              <a:ext cx="1048603" cy="493819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B4CF17D-BA86-4C64-9094-E353D6D957B8}"/>
              </a:ext>
            </a:extLst>
          </p:cNvPr>
          <p:cNvSpPr txBox="1"/>
          <p:nvPr/>
        </p:nvSpPr>
        <p:spPr>
          <a:xfrm>
            <a:off x="3223258" y="33015"/>
            <a:ext cx="67259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העצם כ"סוג" (</a:t>
            </a:r>
            <a:r>
              <a:rPr lang="el-GR" sz="3200" b="1" dirty="0">
                <a:latin typeface="GFS Porson" panose="02000500070000020004" pitchFamily="2" charset="-95"/>
                <a:cs typeface="David" panose="020E0502060401010101" pitchFamily="34" charset="-79"/>
              </a:rPr>
              <a:t>γένος</a:t>
            </a:r>
            <a:r>
              <a:rPr lang="he-IL" sz="3200" b="1" i="1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"אחד מעל רבים"</a:t>
            </a:r>
            <a:endParaRPr lang="x-none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8087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1062B-1E9D-437A-9DA9-AECB3A832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1001399"/>
            <a:ext cx="11165840" cy="1981199"/>
          </a:xfrm>
        </p:spPr>
        <p:txBody>
          <a:bodyPr>
            <a:noAutofit/>
          </a:bodyPr>
          <a:lstStyle/>
          <a:p>
            <a:pPr algn="ctr"/>
            <a:r>
              <a:rPr lang="el-GR" sz="3600" b="1" dirty="0">
                <a:latin typeface="GFS Porson" panose="02000000000000000000" pitchFamily="50" charset="-95"/>
              </a:rPr>
              <a:t>Τὸ τί ἦν εἶναι</a:t>
            </a:r>
            <a:br>
              <a:rPr lang="el-GR" sz="3600" b="1" dirty="0">
                <a:latin typeface="GFS Porson" panose="02000000000000000000" pitchFamily="50" charset="-95"/>
              </a:rPr>
            </a:br>
            <a:r>
              <a:rPr lang="en-US" sz="3600" b="1" i="1" dirty="0">
                <a:latin typeface="Palatino Linotype" panose="02040502050505030304" pitchFamily="18" charset="0"/>
              </a:rPr>
              <a:t>to </a:t>
            </a:r>
            <a:r>
              <a:rPr lang="en-US" sz="3600" b="1" i="1" dirty="0" err="1">
                <a:latin typeface="Palatino Linotype" panose="02040502050505030304" pitchFamily="18" charset="0"/>
              </a:rPr>
              <a:t>ti</a:t>
            </a:r>
            <a:r>
              <a:rPr lang="en-US" sz="3600" b="1" i="1" dirty="0">
                <a:latin typeface="Palatino Linotype" panose="02040502050505030304" pitchFamily="18" charset="0"/>
              </a:rPr>
              <a:t> </a:t>
            </a:r>
            <a:r>
              <a:rPr lang="en-US" sz="3600" b="1" i="1" dirty="0" err="1">
                <a:latin typeface="Palatino Linotype" panose="02040502050505030304" pitchFamily="18" charset="0"/>
              </a:rPr>
              <a:t>ēn</a:t>
            </a:r>
            <a:r>
              <a:rPr lang="en-US" sz="3600" b="1" i="1" dirty="0">
                <a:latin typeface="Palatino Linotype" panose="02040502050505030304" pitchFamily="18" charset="0"/>
              </a:rPr>
              <a:t> </a:t>
            </a:r>
            <a:r>
              <a:rPr lang="en-US" sz="3600" b="1" i="1" dirty="0" err="1">
                <a:latin typeface="Palatino Linotype" panose="02040502050505030304" pitchFamily="18" charset="0"/>
              </a:rPr>
              <a:t>einai</a:t>
            </a:r>
            <a:r>
              <a:rPr lang="he-IL" sz="3600" b="1" i="1" dirty="0">
                <a:latin typeface="Palatino Linotype" panose="02040502050505030304" pitchFamily="18" charset="0"/>
              </a:rPr>
              <a:t>	</a:t>
            </a:r>
            <a:br>
              <a:rPr lang="en-US" sz="3600" b="1" i="1" dirty="0">
                <a:latin typeface="Palatino Linotype" panose="02040502050505030304" pitchFamily="18" charset="0"/>
              </a:rPr>
            </a:br>
            <a:r>
              <a:rPr lang="en-US" sz="3600" b="1" i="1" dirty="0">
                <a:latin typeface="Palatino Linotype" panose="02040502050505030304" pitchFamily="18" charset="0"/>
              </a:rPr>
              <a:t>The “What it is for something to be” or</a:t>
            </a:r>
            <a:br>
              <a:rPr lang="en-US" sz="3600" b="1" i="1" dirty="0">
                <a:latin typeface="Palatino Linotype" panose="02040502050505030304" pitchFamily="18" charset="0"/>
              </a:rPr>
            </a:br>
            <a:r>
              <a:rPr lang="en-US" sz="3600" b="1" i="1" dirty="0">
                <a:latin typeface="Palatino Linotype" panose="02040502050505030304" pitchFamily="18" charset="0"/>
              </a:rPr>
              <a:t>The “What something keeps-on-being in order to be”</a:t>
            </a:r>
            <a:endParaRPr lang="x-none" sz="36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E84719-0437-4884-AA97-7B4CF88EE7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540" y="3055750"/>
            <a:ext cx="2683980" cy="280555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432EC8A-73AD-43F2-9E4F-1FA1E2C78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845821"/>
              </p:ext>
            </p:extLst>
          </p:nvPr>
        </p:nvGraphicFramePr>
        <p:xfrm>
          <a:off x="4734560" y="3032177"/>
          <a:ext cx="6786880" cy="28244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93440">
                  <a:extLst>
                    <a:ext uri="{9D8B030D-6E8A-4147-A177-3AD203B41FA5}">
                      <a16:colId xmlns:a16="http://schemas.microsoft.com/office/drawing/2014/main" val="919661831"/>
                    </a:ext>
                  </a:extLst>
                </a:gridCol>
                <a:gridCol w="3393440">
                  <a:extLst>
                    <a:ext uri="{9D8B030D-6E8A-4147-A177-3AD203B41FA5}">
                      <a16:colId xmlns:a16="http://schemas.microsoft.com/office/drawing/2014/main" val="3271562886"/>
                    </a:ext>
                  </a:extLst>
                </a:gridCol>
              </a:tblGrid>
              <a:tr h="403489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To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i="1" dirty="0"/>
                        <a:t>ה"א הידיעה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027943"/>
                  </a:ext>
                </a:extLst>
              </a:tr>
              <a:tr h="403489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err="1"/>
                        <a:t>Ti</a:t>
                      </a:r>
                      <a:r>
                        <a:rPr lang="en-US" b="1" i="1" dirty="0"/>
                        <a:t> 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i="1" dirty="0"/>
                        <a:t>מה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943715"/>
                  </a:ext>
                </a:extLst>
              </a:tr>
              <a:tr h="1008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 err="1"/>
                        <a:t>Ēn</a:t>
                      </a:r>
                      <a:endParaRPr lang="x-none" b="1" dirty="0"/>
                    </a:p>
                    <a:p>
                      <a:pPr algn="ctr"/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i="1" dirty="0"/>
                        <a:t>צורת עבר מתמשך של הפועל "להיות"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521838"/>
                  </a:ext>
                </a:extLst>
              </a:tr>
              <a:tr h="1008723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err="1"/>
                        <a:t>Einai</a:t>
                      </a:r>
                      <a:r>
                        <a:rPr lang="en-US" b="1" i="1" dirty="0"/>
                        <a:t> 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i="1" dirty="0"/>
                        <a:t>צורת מקור הפועל ("להיות") במבנה דקדוקי המציין תכלית כלשהי </a:t>
                      </a:r>
                      <a:r>
                        <a:rPr lang="he-IL" b="1" i="0" dirty="0"/>
                        <a:t>("כדי ש...")</a:t>
                      </a:r>
                      <a:endParaRPr lang="he-IL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98728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A0F8EA8-AD78-4A06-83F3-E7502520D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87762"/>
            <a:ext cx="770238" cy="7702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6ED042-2044-4448-8A25-1BC82F817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432" y="0"/>
            <a:ext cx="1791255" cy="45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0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88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12" y="1005841"/>
            <a:ext cx="7735824" cy="5160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67712" y="0"/>
            <a:ext cx="7735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>
                <a:latin typeface="Palatino Linotype" panose="02040502050505030304" pitchFamily="18" charset="0"/>
              </a:rPr>
              <a:t>מה זה "מהות"?</a:t>
            </a:r>
          </a:p>
          <a:p>
            <a:pPr algn="ctr"/>
            <a:r>
              <a:rPr lang="he-IL" b="1" dirty="0">
                <a:latin typeface="Palatino Linotype" panose="02040502050505030304" pitchFamily="18" charset="0"/>
              </a:rPr>
              <a:t>להמשיך להיות מה שאתה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endParaRPr lang="he-IL" b="1" dirty="0">
              <a:latin typeface="Palatino Linotype" panose="02040502050505030304" pitchFamily="18" charset="0"/>
            </a:endParaRPr>
          </a:p>
          <a:p>
            <a:pPr algn="ctr"/>
            <a:r>
              <a:rPr lang="en-US" b="1" dirty="0">
                <a:latin typeface="Palatino Linotype" panose="02040502050505030304" pitchFamily="18" charset="0"/>
              </a:rPr>
              <a:t>To keep on being what you are busy being….</a:t>
            </a:r>
          </a:p>
        </p:txBody>
      </p:sp>
    </p:spTree>
    <p:extLst>
      <p:ext uri="{BB962C8B-B14F-4D97-AF65-F5344CB8AC3E}">
        <p14:creationId xmlns:p14="http://schemas.microsoft.com/office/powerpoint/2010/main" val="1399012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5383</TotalTime>
  <Words>541</Words>
  <Application>Microsoft Office PowerPoint</Application>
  <PresentationFormat>Widescreen</PresentationFormat>
  <Paragraphs>103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David</vt:lpstr>
      <vt:lpstr>GFS Porson</vt:lpstr>
      <vt:lpstr>Palatino Linotype</vt:lpstr>
      <vt:lpstr>Times New Roman</vt:lpstr>
      <vt:lpstr>Office Theme</vt:lpstr>
      <vt:lpstr>PowerPoint Presentation</vt:lpstr>
      <vt:lpstr>ΑΡΙΣΤΟΤΕΛΗΣ </vt:lpstr>
      <vt:lpstr>ΑΡΙΣΤΟΤΕΛΗΣ </vt:lpstr>
      <vt:lpstr>ΑΡΙΣΤΟΤΕΛΗΣ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Τὸ τί ἦν εἶναι to ti ēn einai  The “What it is for something to be” or The “What something keeps-on-being in order to be”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187</cp:revision>
  <dcterms:created xsi:type="dcterms:W3CDTF">2020-03-16T20:46:23Z</dcterms:created>
  <dcterms:modified xsi:type="dcterms:W3CDTF">2022-05-10T09:12:30Z</dcterms:modified>
</cp:coreProperties>
</file>