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921" r:id="rId1"/>
  </p:sldMasterIdLst>
  <p:notesMasterIdLst>
    <p:notesMasterId r:id="rId56"/>
  </p:notesMasterIdLst>
  <p:handoutMasterIdLst>
    <p:handoutMasterId r:id="rId57"/>
  </p:handoutMasterIdLst>
  <p:sldIdLst>
    <p:sldId id="256" r:id="rId2"/>
    <p:sldId id="494" r:id="rId3"/>
    <p:sldId id="526" r:id="rId4"/>
    <p:sldId id="497" r:id="rId5"/>
    <p:sldId id="500" r:id="rId6"/>
    <p:sldId id="510" r:id="rId7"/>
    <p:sldId id="1460" r:id="rId8"/>
    <p:sldId id="1445" r:id="rId9"/>
    <p:sldId id="502" r:id="rId10"/>
    <p:sldId id="501" r:id="rId11"/>
    <p:sldId id="1462" r:id="rId12"/>
    <p:sldId id="503" r:id="rId13"/>
    <p:sldId id="504" r:id="rId14"/>
    <p:sldId id="1468" r:id="rId15"/>
    <p:sldId id="505" r:id="rId16"/>
    <p:sldId id="506" r:id="rId17"/>
    <p:sldId id="507" r:id="rId18"/>
    <p:sldId id="521" r:id="rId19"/>
    <p:sldId id="1446" r:id="rId20"/>
    <p:sldId id="1447" r:id="rId21"/>
    <p:sldId id="1448" r:id="rId22"/>
    <p:sldId id="1458" r:id="rId23"/>
    <p:sldId id="1449" r:id="rId24"/>
    <p:sldId id="1450" r:id="rId25"/>
    <p:sldId id="1451" r:id="rId26"/>
    <p:sldId id="1465" r:id="rId27"/>
    <p:sldId id="1452" r:id="rId28"/>
    <p:sldId id="1453" r:id="rId29"/>
    <p:sldId id="1454" r:id="rId30"/>
    <p:sldId id="508" r:id="rId31"/>
    <p:sldId id="1466" r:id="rId32"/>
    <p:sldId id="522" r:id="rId33"/>
    <p:sldId id="1467" r:id="rId34"/>
    <p:sldId id="523" r:id="rId35"/>
    <p:sldId id="525" r:id="rId36"/>
    <p:sldId id="1457" r:id="rId37"/>
    <p:sldId id="530" r:id="rId38"/>
    <p:sldId id="1408" r:id="rId39"/>
    <p:sldId id="1410" r:id="rId40"/>
    <p:sldId id="1411" r:id="rId41"/>
    <p:sldId id="535" r:id="rId42"/>
    <p:sldId id="531" r:id="rId43"/>
    <p:sldId id="532" r:id="rId44"/>
    <p:sldId id="534" r:id="rId45"/>
    <p:sldId id="527" r:id="rId46"/>
    <p:sldId id="1032" r:id="rId47"/>
    <p:sldId id="529" r:id="rId48"/>
    <p:sldId id="1455" r:id="rId49"/>
    <p:sldId id="1470" r:id="rId50"/>
    <p:sldId id="1456" r:id="rId51"/>
    <p:sldId id="1459" r:id="rId52"/>
    <p:sldId id="1471" r:id="rId53"/>
    <p:sldId id="1472" r:id="rId54"/>
    <p:sldId id="546" r:id="rId55"/>
  </p:sldIdLst>
  <p:sldSz cx="9144000" cy="6858000" type="screen4x3"/>
  <p:notesSz cx="6669088" cy="97758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49" autoAdjust="0"/>
    <p:restoredTop sz="63455" autoAdjust="0"/>
  </p:normalViewPr>
  <p:slideViewPr>
    <p:cSldViewPr>
      <p:cViewPr varScale="1">
        <p:scale>
          <a:sx n="72" d="100"/>
          <a:sy n="72" d="100"/>
        </p:scale>
        <p:origin x="273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307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3160A71-F82E-4F5E-9F93-0D01E0F2A3E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88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5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10037F6-B81B-43FC-AA25-0E05F660117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51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B731AF-8EC3-4E5C-B6C3-F6FF2427B16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5021CC-249F-44C2-9F70-F4F6D6A352C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47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223B76-BFAA-47D4-956F-AAA5106967A6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6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394272-0BB4-488D-A128-0139E1D5674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E2D082-9CCF-4770-955D-7EE049DAA08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BB7641-BCB4-4511-ACE9-3380E54E870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BB7641-BCB4-4511-ACE9-3380E54E870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92826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394272-0BB4-488D-A128-0139E1D5674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26E640-DA0D-46E1-A0BD-C99C68C0215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4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D2DEF8-C6CF-4C6F-B766-4538B31FFAE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D2DEF8-C6CF-4C6F-B766-4538B31FFAE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5877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B59D7B-4E97-4C67-863C-DAB08498E57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5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BFC5FC-6B8F-4CC9-9600-B7CD8198877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6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BFC5FC-6B8F-4CC9-9600-B7CD8198877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6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84043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197E3C-7FAF-46FA-8200-06C68871BF0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7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FB2BD1-83AD-4354-8E0E-4F62C8445D6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8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74994B-B4ED-4D7B-ADAE-2F274891C16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9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DA1DFB-9FB0-4532-B15F-AE90D5DFEFD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05DF86-1667-400B-AC8F-1C213F28116E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2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382C2F-7E5D-4BDC-AA52-079FCCE0050F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3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B0E072-D974-4199-91D1-4755A9BEBEFB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B0E072-D974-4199-91D1-4755A9BEBEFB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5E01B9-F704-481D-90BE-2070CB7B2643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5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A9856D-210E-469F-832F-A2487EE8090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7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DAB406-C684-483E-AAAF-881F61B7CE1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DAB406-C684-483E-AAAF-881F61B7CE10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243577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4A57C8-26F5-49CE-893B-ED1418BCA11F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59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412F81-DC60-4733-BA2F-7C0F3342A966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60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EB579B-68D3-4451-B6DE-C98391103F1C}" type="slidenum">
              <a:rPr lang="he-IL" sz="1200" smtClean="0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61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E16901-99FE-472C-A994-B1C61274E95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1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E16901-99FE-472C-A994-B1C61274E95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1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565318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4CD8DC-8B15-4D9F-909D-26ECB6E6C19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2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4CD8DC-8B15-4D9F-909D-26ECB6E6C19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2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666600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7B545B-5DC5-4160-B8D7-52270BFD8CC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30C71B-4515-4DFF-990E-8A754469BB38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5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7B545B-5DC5-4160-B8D7-52270BFD8CC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AFDAD7-24E5-46FC-A4C1-FFCB4408B76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4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004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079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014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04E75A-28DA-4B64-A27D-EBE16D26C4D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1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6A7FA1-2AC2-4DE1-8F52-D84F8CF783B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5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F687B2-D45F-409E-9444-4A1FF7ECEF7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6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DC78D9-52E8-42FA-857A-B8A37692C2B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8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5BE5B-815C-445C-9F0F-3840257F5F6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7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69142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A86D1E-658E-4D38-A6EF-0180DB33777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9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491471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18C1C6-BE0B-4B7C-A47E-D25802DDAC9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770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5BE5B-815C-445C-9F0F-3840257F5F6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7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502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5BE5B-815C-445C-9F0F-3840257F5F6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7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1168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5BE5B-815C-445C-9F0F-3840257F5F6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7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1243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5A5E0E-14E5-45B8-B9F5-501FC899997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5A5E0E-14E5-45B8-B9F5-501FC899997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56159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5A5E0E-14E5-45B8-B9F5-501FC899997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893515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C3E4B2-B99A-4970-8020-33FABD8DDC2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91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7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7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0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8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5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7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9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5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8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4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01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18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64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32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96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5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4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2" r:id="rId1"/>
    <p:sldLayoutId id="2147484923" r:id="rId2"/>
    <p:sldLayoutId id="2147484924" r:id="rId3"/>
    <p:sldLayoutId id="2147484925" r:id="rId4"/>
    <p:sldLayoutId id="2147484926" r:id="rId5"/>
    <p:sldLayoutId id="2147484927" r:id="rId6"/>
    <p:sldLayoutId id="2147484928" r:id="rId7"/>
    <p:sldLayoutId id="2147484929" r:id="rId8"/>
    <p:sldLayoutId id="2147484930" r:id="rId9"/>
    <p:sldLayoutId id="2147484931" r:id="rId10"/>
    <p:sldLayoutId id="2147484932" r:id="rId11"/>
    <p:sldLayoutId id="2147484933" r:id="rId12"/>
    <p:sldLayoutId id="2147484934" r:id="rId13"/>
    <p:sldLayoutId id="2147484935" r:id="rId14"/>
    <p:sldLayoutId id="2147484936" r:id="rId15"/>
    <p:sldLayoutId id="2147484937" r:id="rId16"/>
    <p:sldLayoutId id="214748493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327" y="900306"/>
            <a:ext cx="7056437" cy="928688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פסיכולוגיה אבנורמלית</a:t>
            </a:r>
            <a:endParaRPr lang="en-US" dirty="0">
              <a:cs typeface="Guttman Mantova-Decor" pitchFamily="2" charset="-79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7864" y="4725144"/>
            <a:ext cx="4787900" cy="1439863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דר' נירית סופר-דודק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המחלקה לפסיכולוגיה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אוניברסיטת בן-גוריון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  <a:cs typeface="Monotype Hadassah" pitchFamily="2" charset="-79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395536" y="404664"/>
            <a:ext cx="16561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he-IL" sz="3600" dirty="0"/>
              <a:t>מצגת 3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195736" y="2040285"/>
            <a:ext cx="4446004" cy="23308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 rtl="1" fontAlgn="auto">
              <a:spcAft>
                <a:spcPts val="0"/>
              </a:spcAft>
              <a:defRPr/>
            </a:pPr>
            <a:r>
              <a:rPr lang="he-IL" sz="4000" dirty="0">
                <a:latin typeface="Guttman Mantova-Decor" pitchFamily="2" charset="-79"/>
                <a:cs typeface="Guttman Mantova-Decor" pitchFamily="2" charset="-79"/>
              </a:rPr>
              <a:t>מצגת 3</a:t>
            </a:r>
          </a:p>
          <a:p>
            <a:pPr algn="r" rtl="1" fontAlgn="auto">
              <a:spcAft>
                <a:spcPts val="0"/>
              </a:spcAft>
              <a:defRPr/>
            </a:pPr>
            <a:r>
              <a:rPr lang="he-IL" sz="4000" dirty="0">
                <a:latin typeface="Guttman Mantova-Decor" pitchFamily="2" charset="-79"/>
                <a:cs typeface="Guttman Mantova-Decor" pitchFamily="2" charset="-79"/>
              </a:rPr>
              <a:t>הפרעה דו-קוטבית (בי-פולרית)</a:t>
            </a:r>
            <a:endParaRPr lang="en-US" sz="4000" dirty="0">
              <a:cs typeface="Guttman Mantova-Decor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692696"/>
            <a:ext cx="6343672" cy="113375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הפרעה בי-פולרית (דו-קוטבית)</a:t>
            </a:r>
            <a:br>
              <a:rPr lang="he-IL" dirty="0"/>
            </a:br>
            <a:r>
              <a:rPr lang="he-IL" dirty="0"/>
              <a:t>(נקראה בעבר מאניה-</a:t>
            </a:r>
            <a:r>
              <a:rPr lang="he-IL" dirty="0" err="1"/>
              <a:t>דיפרסיה</a:t>
            </a:r>
            <a:r>
              <a:rPr lang="he-IL" dirty="0"/>
              <a:t>)</a:t>
            </a:r>
            <a:endParaRPr lang="en-US" dirty="0"/>
          </a:p>
        </p:txBody>
      </p:sp>
      <p:sp>
        <p:nvSpPr>
          <p:cNvPr id="529411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2420888"/>
            <a:ext cx="7560840" cy="3178696"/>
          </a:xfrm>
        </p:spPr>
        <p:txBody>
          <a:bodyPr>
            <a:noAutofit/>
          </a:bodyPr>
          <a:lstStyle/>
          <a:p>
            <a:pPr algn="r" rtl="1" eaLnBrk="1" hangingPunct="1">
              <a:defRPr/>
            </a:pPr>
            <a:r>
              <a:rPr lang="he-IL" sz="2400" dirty="0"/>
              <a:t>קיימת אפיזודה מאנית או </a:t>
            </a:r>
            <a:r>
              <a:rPr lang="he-IL" sz="2400" dirty="0" err="1"/>
              <a:t>היפומאנית</a:t>
            </a:r>
            <a:endParaRPr lang="he-IL" sz="2400" dirty="0"/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אפיזודה מאנית: </a:t>
            </a:r>
            <a:r>
              <a:rPr lang="en-US" sz="2400" dirty="0"/>
              <a:t>Bi-Polar I</a:t>
            </a:r>
          </a:p>
          <a:p>
            <a:pPr algn="r" rtl="1" eaLnBrk="1" hangingPunct="1">
              <a:defRPr/>
            </a:pPr>
            <a:r>
              <a:rPr lang="he-IL" sz="2400" dirty="0"/>
              <a:t>אפיזודה </a:t>
            </a:r>
            <a:r>
              <a:rPr lang="he-IL" sz="2400" dirty="0" err="1"/>
              <a:t>היפומאנית</a:t>
            </a:r>
            <a:r>
              <a:rPr lang="he-IL" sz="2400" dirty="0"/>
              <a:t>: </a:t>
            </a:r>
            <a:r>
              <a:rPr lang="en-US" sz="2400" dirty="0"/>
              <a:t>Bi-Polar II</a:t>
            </a:r>
            <a:endParaRPr lang="he-IL" sz="2400" dirty="0"/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לרוב, היסטוריה של אפיזודה אחת לפחות של דיכאון </a:t>
            </a:r>
            <a:r>
              <a:rPr lang="he-IL" sz="2400" dirty="0" err="1"/>
              <a:t>מאז'ורי</a:t>
            </a:r>
            <a:r>
              <a:rPr lang="he-IL" sz="2400" dirty="0"/>
              <a:t> (לא חובה ב-</a:t>
            </a:r>
            <a:r>
              <a:rPr lang="en-US" sz="2400" dirty="0"/>
              <a:t>Bi-Polar I</a:t>
            </a:r>
            <a:r>
              <a:rPr lang="he-IL" sz="2400" dirty="0"/>
              <a:t> אבל כן ב-</a:t>
            </a:r>
            <a:r>
              <a:rPr lang="en-US" sz="2400" dirty="0"/>
              <a:t>Bi-Polar II</a:t>
            </a:r>
            <a:r>
              <a:rPr lang="he-IL" sz="2400" dirty="0"/>
              <a:t>)</a:t>
            </a:r>
          </a:p>
        </p:txBody>
      </p:sp>
      <p:sp>
        <p:nvSpPr>
          <p:cNvPr id="3" name="Action Button: Movie 2">
            <a:hlinkClick r:id="" action="ppaction://noaction" highlightClick="1"/>
          </p:cNvPr>
          <p:cNvSpPr/>
          <p:nvPr/>
        </p:nvSpPr>
        <p:spPr>
          <a:xfrm>
            <a:off x="179512" y="5805264"/>
            <a:ext cx="2574032" cy="864096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5780001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dirty="0">
                <a:solidFill>
                  <a:schemeClr val="bg1"/>
                </a:solidFill>
              </a:rPr>
              <a:t>Manic episode caught on film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0124" y="930767"/>
            <a:ext cx="6343672" cy="709865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3600" dirty="0" err="1"/>
              <a:t>ציקלותימיה</a:t>
            </a:r>
            <a:br>
              <a:rPr lang="he-IL" dirty="0"/>
            </a:br>
            <a:r>
              <a:rPr lang="en-US" dirty="0"/>
              <a:t>Cyclothymic disorder</a:t>
            </a:r>
          </a:p>
        </p:txBody>
      </p:sp>
      <p:sp>
        <p:nvSpPr>
          <p:cNvPr id="602115" name="Rectangle 3"/>
          <p:cNvSpPr>
            <a:spLocks noGrp="1" noChangeArrowheads="1"/>
          </p:cNvSpPr>
          <p:nvPr>
            <p:ph idx="1"/>
          </p:nvPr>
        </p:nvSpPr>
        <p:spPr>
          <a:xfrm>
            <a:off x="1691680" y="2708920"/>
            <a:ext cx="6851104" cy="2532112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סדרה של תקופות </a:t>
            </a:r>
            <a:r>
              <a:rPr lang="he-IL" sz="2400" dirty="0" err="1"/>
              <a:t>היפומאניות</a:t>
            </a:r>
            <a:r>
              <a:rPr lang="he-IL" sz="2400" dirty="0"/>
              <a:t> ודיכאוניות שאינן עומדות בקריטריונים לאפיזודות, במשך שנתיים לפחות (בילדים ומתבגרים: שנה אחת)</a:t>
            </a:r>
          </a:p>
          <a:p>
            <a:pPr algn="r" rtl="1" eaLnBrk="1" hangingPunct="1">
              <a:defRPr/>
            </a:pPr>
            <a:r>
              <a:rPr lang="he-IL" sz="2400" dirty="0"/>
              <a:t>במהלך תקופה זו האדם סבל מהסימפטומים לפחות מחצית מהזמן, ולא חווה יותר מחודשיים רצופים ללא סימפטומים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קריטריונים לאפיזודה מאנית</a:t>
            </a:r>
            <a:endParaRPr lang="en-US" dirty="0"/>
          </a:p>
        </p:txBody>
      </p:sp>
      <p:sp>
        <p:nvSpPr>
          <p:cNvPr id="532483" name="Rectangle 3"/>
          <p:cNvSpPr>
            <a:spLocks noGrp="1" noChangeArrowheads="1"/>
          </p:cNvSpPr>
          <p:nvPr>
            <p:ph idx="1"/>
          </p:nvPr>
        </p:nvSpPr>
        <p:spPr>
          <a:xfrm>
            <a:off x="1458344" y="2348880"/>
            <a:ext cx="7578152" cy="4114800"/>
          </a:xfrm>
        </p:spPr>
        <p:txBody>
          <a:bodyPr>
            <a:normAutofit/>
          </a:bodyPr>
          <a:lstStyle/>
          <a:p>
            <a:pPr marL="528638" indent="-528638" algn="r" rtl="1" eaLnBrk="1" hangingPunct="1">
              <a:buFont typeface="+mj-lt"/>
              <a:buAutoNum type="alphaUcPeriod"/>
              <a:defRPr/>
            </a:pPr>
            <a:r>
              <a:rPr lang="he-IL" sz="2400" dirty="0"/>
              <a:t>תקופה מובחנת של מצב-רוח מרומם/ נרחב או ידידותי באופן מוגזם/ או רגזני, אשר הינו תמידי ואבנורמלי,</a:t>
            </a:r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marL="528638" indent="0" algn="r" rtl="1" eaLnBrk="1" hangingPunct="1">
              <a:buNone/>
              <a:defRPr/>
            </a:pPr>
            <a:r>
              <a:rPr lang="he-IL" sz="2400" b="1" i="1" dirty="0"/>
              <a:t>ואנרגיה או פעילות מכוונת-מטרה מוגבהים באופן תמידי ואבנורמלי,</a:t>
            </a:r>
          </a:p>
          <a:p>
            <a:pPr marL="528638" indent="0" algn="r" rtl="1" eaLnBrk="1" hangingPunct="1">
              <a:buNone/>
              <a:defRPr/>
            </a:pPr>
            <a:endParaRPr lang="he-IL" sz="2400" b="1" i="1" dirty="0"/>
          </a:p>
          <a:p>
            <a:pPr marL="528638" indent="0" algn="r" rtl="1" eaLnBrk="1" hangingPunct="1">
              <a:buNone/>
              <a:defRPr/>
            </a:pPr>
            <a:r>
              <a:rPr lang="he-IL" sz="2400" dirty="0"/>
              <a:t>במשך לפחות שבוע, הסימפטומים נוכחים במשך רוב היום, כמעט כל יום (לא חייבים שבוע במידה ונדרש אשפוז)</a:t>
            </a:r>
          </a:p>
        </p:txBody>
      </p:sp>
      <p:sp>
        <p:nvSpPr>
          <p:cNvPr id="4" name="Oval 3"/>
          <p:cNvSpPr/>
          <p:nvPr/>
        </p:nvSpPr>
        <p:spPr>
          <a:xfrm>
            <a:off x="6541166" y="2394180"/>
            <a:ext cx="1008112" cy="5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96464" y="2696680"/>
            <a:ext cx="1109952" cy="5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51520" y="4293096"/>
            <a:ext cx="1728192" cy="792088"/>
            <a:chOff x="251520" y="4293096"/>
            <a:chExt cx="1728192" cy="792088"/>
          </a:xfrm>
        </p:grpSpPr>
        <p:sp>
          <p:nvSpPr>
            <p:cNvPr id="6" name="Action Button: Movie 5">
              <a:hlinkClick r:id="" action="ppaction://noaction" highlightClick="1"/>
            </p:cNvPr>
            <p:cNvSpPr/>
            <p:nvPr/>
          </p:nvSpPr>
          <p:spPr>
            <a:xfrm>
              <a:off x="251520" y="4293096"/>
              <a:ext cx="1728192" cy="792088"/>
            </a:xfrm>
            <a:prstGeom prst="actionButtonMovi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4293096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e-IL" sz="1800" dirty="0">
                  <a:solidFill>
                    <a:schemeClr val="bg1"/>
                  </a:solidFill>
                </a:rPr>
                <a:t>אופטימיות היא שם המשחק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uiExpand="1" build="p"/>
      <p:bldP spid="4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80528" y="604540"/>
            <a:ext cx="91440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מצב-רוח מרומם, ידידותי באופן מוגזם, אופורי</a:t>
            </a:r>
            <a:endParaRPr lang="en-US" dirty="0"/>
          </a:p>
        </p:txBody>
      </p:sp>
      <p:sp>
        <p:nvSpPr>
          <p:cNvPr id="535555" name="Rectangle 3"/>
          <p:cNvSpPr>
            <a:spLocks noGrp="1" noChangeArrowheads="1"/>
          </p:cNvSpPr>
          <p:nvPr>
            <p:ph idx="1"/>
          </p:nvPr>
        </p:nvSpPr>
        <p:spPr>
          <a:xfrm>
            <a:off x="3275856" y="2844180"/>
            <a:ext cx="5230416" cy="368424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אפיזודה מאנית ≠ "היי"</a:t>
            </a:r>
          </a:p>
          <a:p>
            <a:pPr algn="r" rtl="1" eaLnBrk="1" hangingPunct="1"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נוסף למצב הרוח יש שינוי קוגניטיבי (למשל, גרנדיוזיות)</a:t>
            </a:r>
          </a:p>
          <a:p>
            <a:pPr algn="r" rtl="1" eaLnBrk="1" hangingPunct="1"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ושינוי מוטיבציוני</a:t>
            </a:r>
            <a:endParaRPr lang="en-US" altLang="zh-CN" sz="2400" dirty="0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931916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>
                <a:ea typeface="SimSun" pitchFamily="2" charset="-122"/>
              </a:rPr>
              <a:t>מצב-רוח רגזני</a:t>
            </a:r>
            <a:endParaRPr lang="en-US" dirty="0">
              <a:ea typeface="SimSun" pitchFamily="2" charset="-122"/>
            </a:endParaRPr>
          </a:p>
        </p:txBody>
      </p:sp>
      <p:sp>
        <p:nvSpPr>
          <p:cNvPr id="566275" name="Rectangle 3"/>
          <p:cNvSpPr>
            <a:spLocks noGrp="1" noChangeArrowheads="1"/>
          </p:cNvSpPr>
          <p:nvPr>
            <p:ph idx="1"/>
          </p:nvPr>
        </p:nvSpPr>
        <p:spPr>
          <a:xfrm>
            <a:off x="1619672" y="2276872"/>
            <a:ext cx="6923112" cy="446449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אופוריה איננה תמיד מהות החוויה, לפעמים: מצב הרוח העיקרי הוא עצבנות ורגזנות (</a:t>
            </a:r>
            <a:r>
              <a:rPr lang="en-US" altLang="zh-CN" sz="2400" dirty="0">
                <a:ea typeface="SimSun" pitchFamily="2" charset="-122"/>
              </a:rPr>
              <a:t>irritability</a:t>
            </a:r>
            <a:r>
              <a:rPr lang="he-IL" altLang="zh-CN" sz="2400" dirty="0">
                <a:ea typeface="SimSun" pitchFamily="2" charset="-122"/>
              </a:rPr>
              <a:t>)</a:t>
            </a:r>
          </a:p>
          <a:p>
            <a:pPr marL="0" indent="0" algn="r" rtl="1" eaLnBrk="1" hangingPunct="1">
              <a:buNone/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סף תסכול נמוך, לרוב עקב חוסר התאמה בקצב בינם לבין הסביבה</a:t>
            </a:r>
          </a:p>
          <a:p>
            <a:pPr algn="r" rtl="1" eaLnBrk="1" hangingPunct="1"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לעתים אופוריה המתחלפת ברגזנות/בכי עקב סביבה המתסכלת פעולות מאניות...</a:t>
            </a:r>
          </a:p>
          <a:p>
            <a:pPr marL="0" indent="0" algn="r" rtl="1" eaLnBrk="1" hangingPunct="1">
              <a:buNone/>
              <a:defRPr/>
            </a:pPr>
            <a:r>
              <a:rPr lang="he-IL" altLang="zh-CN" sz="2400" dirty="0">
                <a:ea typeface="SimSun" pitchFamily="2" charset="-122"/>
              </a:rPr>
              <a:t>	(על אף פנומנולוגיה של אופוריה, במקרים רבים 	קרובים כל הזמן לסף הדמעות)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931916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>
                <a:ea typeface="SimSun" pitchFamily="2" charset="-122"/>
              </a:rPr>
              <a:t>מצב-רוח רגזני</a:t>
            </a:r>
            <a:endParaRPr lang="en-US" dirty="0">
              <a:ea typeface="SimSun" pitchFamily="2" charset="-122"/>
            </a:endParaRPr>
          </a:p>
        </p:txBody>
      </p:sp>
      <p:sp>
        <p:nvSpPr>
          <p:cNvPr id="566275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2703849"/>
            <a:ext cx="6923112" cy="332420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אפיזודה מאנית "</a:t>
            </a:r>
            <a:r>
              <a:rPr lang="he-IL" altLang="zh-CN" sz="2400" dirty="0" err="1">
                <a:ea typeface="SimSun" pitchFamily="2" charset="-122"/>
              </a:rPr>
              <a:t>דיספורית</a:t>
            </a:r>
            <a:r>
              <a:rPr lang="he-IL" altLang="zh-CN" sz="2400" dirty="0">
                <a:ea typeface="SimSun" pitchFamily="2" charset="-122"/>
              </a:rPr>
              <a:t>" (לעומת "אופורית")</a:t>
            </a:r>
          </a:p>
          <a:p>
            <a:pPr algn="r" rtl="1" eaLnBrk="1" hangingPunct="1"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מאופיינת ברגזנות וחרדה ללא אופוריה</a:t>
            </a:r>
          </a:p>
          <a:p>
            <a:pPr algn="r" rtl="1" eaLnBrk="1" hangingPunct="1"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defRPr/>
            </a:pPr>
            <a:r>
              <a:rPr lang="he-IL" altLang="zh-CN" sz="2400" dirty="0">
                <a:ea typeface="SimSun" pitchFamily="2" charset="-122"/>
              </a:rPr>
              <a:t>מאידך, ישנן אפיזודות משולבות – </a:t>
            </a:r>
            <a:r>
              <a:rPr lang="en-US" altLang="zh-CN" sz="2400" dirty="0">
                <a:ea typeface="SimSun" pitchFamily="2" charset="-122"/>
              </a:rPr>
              <a:t>mixed episode</a:t>
            </a:r>
            <a:endParaRPr lang="he-IL" altLang="zh-CN" sz="2400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9769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640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קריטריונים לאפיזודה מאנית</a:t>
            </a:r>
            <a:endParaRPr lang="en-US" dirty="0"/>
          </a:p>
        </p:txBody>
      </p:sp>
      <p:sp>
        <p:nvSpPr>
          <p:cNvPr id="532483" name="Rectangle 3"/>
          <p:cNvSpPr>
            <a:spLocks noGrp="1" noChangeArrowheads="1"/>
          </p:cNvSpPr>
          <p:nvPr>
            <p:ph idx="1"/>
          </p:nvPr>
        </p:nvSpPr>
        <p:spPr>
          <a:xfrm>
            <a:off x="-180528" y="3284984"/>
            <a:ext cx="9144000" cy="3744416"/>
          </a:xfrm>
        </p:spPr>
        <p:txBody>
          <a:bodyPr>
            <a:normAutofit/>
          </a:bodyPr>
          <a:lstStyle/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גרנדיוזיות / ערך עצמי מנופח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ירידה בצורך בשינה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דיבור-יתר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שטף רעיונות / מחשבות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מוסחות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פעילות-יתר או אגיטציה פסיכומוטורית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לקיחת חלק בפעילויות בעלות השלכות פוטנציאליות שליליות</a:t>
            </a:r>
          </a:p>
          <a:p>
            <a:pPr marL="0" indent="0" algn="r" rtl="1" eaLnBrk="1" hangingPunct="1">
              <a:buNone/>
              <a:defRPr/>
            </a:pPr>
            <a:endParaRPr lang="en-US" sz="16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0232" y="2348880"/>
            <a:ext cx="8010200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8638" indent="-528638" algn="r" rtl="1" fontAlgn="auto">
              <a:buFont typeface="+mj-lt"/>
              <a:buAutoNum type="alphaUcPeriod" startAt="2"/>
              <a:defRPr/>
            </a:pPr>
            <a:r>
              <a:rPr lang="he-IL" sz="2400" dirty="0"/>
              <a:t>במשך תקופה זו, </a:t>
            </a:r>
            <a:r>
              <a:rPr lang="he-IL" sz="2400" kern="0" dirty="0"/>
              <a:t>לפחות 3 סימפטומים שהתקיימו לאורך התקופה באופן משמעותי (4 אם מדובר בדיספוריה בלבד):</a:t>
            </a:r>
          </a:p>
        </p:txBody>
      </p:sp>
      <p:sp>
        <p:nvSpPr>
          <p:cNvPr id="2" name="TextBox 1"/>
          <p:cNvSpPr txBox="1"/>
          <p:nvPr/>
        </p:nvSpPr>
        <p:spPr>
          <a:xfrm rot="20506315">
            <a:off x="-33798" y="4352669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>
                <a:solidFill>
                  <a:schemeClr val="accent6">
                    <a:lumMod val="50000"/>
                  </a:schemeClr>
                </a:solidFill>
              </a:rPr>
              <a:t>(שינוי לעומת התנהגות קודמת)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99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altLang="zh-CN" dirty="0">
                <a:ea typeface="SimSun" pitchFamily="2" charset="-122"/>
              </a:rPr>
              <a:t>1. גרנדיוזיות / ערך עצמי מנופח</a:t>
            </a:r>
            <a:endParaRPr lang="en-US" dirty="0"/>
          </a:p>
        </p:txBody>
      </p:sp>
      <p:sp>
        <p:nvSpPr>
          <p:cNvPr id="537603" name="Rectangle 3"/>
          <p:cNvSpPr>
            <a:spLocks noGrp="1" noChangeArrowheads="1"/>
          </p:cNvSpPr>
          <p:nvPr>
            <p:ph idx="1"/>
          </p:nvPr>
        </p:nvSpPr>
        <p:spPr>
          <a:xfrm>
            <a:off x="2627784" y="2636912"/>
            <a:ext cx="5842992" cy="3672408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חוסר הכרה במגבלות שלך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i="1" dirty="0">
                <a:ea typeface="SimSun" pitchFamily="2" charset="-122"/>
              </a:rPr>
              <a:t>דוגמאות: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i="1" dirty="0">
              <a:ea typeface="SimSun" pitchFamily="2" charset="-122"/>
            </a:endParaRP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>
                <a:ea typeface="SimSun" pitchFamily="2" charset="-122"/>
              </a:rPr>
              <a:t>מטופל שהאמין שהוא פשוט </a:t>
            </a:r>
            <a:r>
              <a:rPr lang="he-IL" sz="2400" i="1" dirty="0">
                <a:ea typeface="SimSun" pitchFamily="2" charset="-122"/>
              </a:rPr>
              <a:t>יגיע</a:t>
            </a:r>
            <a:r>
              <a:rPr lang="he-IL" sz="2400" dirty="0">
                <a:ea typeface="SimSun" pitchFamily="2" charset="-122"/>
              </a:rPr>
              <a:t> להוליווד, ואז יכירו בכישרונו המוסיקלי וייתנו לו חוזה הקלטות.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>
              <a:ea typeface="SimSun" pitchFamily="2" charset="-122"/>
            </a:endParaRP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>
                <a:ea typeface="SimSun" pitchFamily="2" charset="-122"/>
              </a:rPr>
              <a:t>להתחיל בפעילות כלשהי בה אין לך ניסיון ולצפות (בביטחון מוחלט) להצטיין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altLang="zh-CN" dirty="0">
                <a:ea typeface="SimSun" pitchFamily="2" charset="-122"/>
              </a:rPr>
              <a:t>2. צורך מופחת בשינה – </a:t>
            </a:r>
            <a:r>
              <a:rPr lang="en-US" altLang="zh-CN" dirty="0" err="1">
                <a:ea typeface="SimSun" pitchFamily="2" charset="-122"/>
              </a:rPr>
              <a:t>Hyposomnia</a:t>
            </a:r>
            <a:endParaRPr lang="en-US" dirty="0"/>
          </a:p>
        </p:txBody>
      </p:sp>
      <p:sp>
        <p:nvSpPr>
          <p:cNvPr id="53657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626568"/>
            <a:ext cx="8013576" cy="3970784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למשל, להסתפק ב-3 שעות ללילה ולחוש מלא אנרגיה</a:t>
            </a:r>
          </a:p>
          <a:p>
            <a:pPr algn="r" rtl="1" eaLnBrk="1" hangingPunct="1">
              <a:defRPr/>
            </a:pPr>
            <a:r>
              <a:rPr lang="he-IL" sz="2400" dirty="0" err="1"/>
              <a:t>היפוסומניה</a:t>
            </a:r>
            <a:r>
              <a:rPr lang="he-IL" sz="2400" dirty="0"/>
              <a:t> כמעט תמיד נוכחת במאניה</a:t>
            </a:r>
          </a:p>
          <a:p>
            <a:pPr algn="r" rtl="1" eaLnBrk="1" hangingPunct="1">
              <a:defRPr/>
            </a:pPr>
            <a:r>
              <a:rPr lang="he-IL" sz="2400" dirty="0"/>
              <a:t>אחד המנבאים החזקים להתחלת אפיזודה</a:t>
            </a:r>
          </a:p>
          <a:p>
            <a:pPr algn="r" rtl="1" eaLnBrk="1" hangingPunct="1">
              <a:defRPr/>
            </a:pPr>
            <a:r>
              <a:rPr lang="he-IL" sz="2400" dirty="0"/>
              <a:t>קשר בין חוסר שינה לפסיכוזה</a:t>
            </a:r>
          </a:p>
          <a:p>
            <a:pPr algn="r" rtl="1" eaLnBrk="1" hangingPunct="1">
              <a:defRPr/>
            </a:pPr>
            <a:r>
              <a:rPr lang="he-IL" sz="2400" dirty="0"/>
              <a:t>למשל:</a:t>
            </a:r>
            <a:r>
              <a:rPr lang="en-US" sz="2400" dirty="0"/>
              <a:t> </a:t>
            </a:r>
            <a:r>
              <a:rPr lang="he-IL" sz="2400" dirty="0"/>
              <a:t>המקרה של </a:t>
            </a:r>
            <a:r>
              <a:rPr lang="en-US" sz="2400" dirty="0"/>
              <a:t>Peter Tripp</a:t>
            </a:r>
            <a:r>
              <a:rPr lang="he-IL" sz="2400" dirty="0"/>
              <a:t> – 1959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	לאחר 5 ימים הלוצינציות ודלוזיות</a:t>
            </a:r>
          </a:p>
          <a:p>
            <a:pPr algn="r" rtl="1" eaLnBrk="1" hangingPunct="1">
              <a:defRPr/>
            </a:pPr>
            <a:r>
              <a:rPr lang="he-IL" sz="2400" dirty="0"/>
              <a:t>בניסוי של </a:t>
            </a:r>
            <a:r>
              <a:rPr lang="en-US" sz="2400" dirty="0"/>
              <a:t>Dement &amp; Fisher</a:t>
            </a:r>
            <a:r>
              <a:rPr lang="he-IL" sz="2400" dirty="0"/>
              <a:t> – חסך </a:t>
            </a:r>
            <a:r>
              <a:rPr lang="en-US" sz="2400" dirty="0"/>
              <a:t>REM</a:t>
            </a:r>
            <a:endParaRPr lang="he-IL" sz="2400" dirty="0"/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	למשך 10 ימים </a:t>
            </a:r>
            <a:r>
              <a:rPr lang="he-IL" sz="2400" dirty="0">
                <a:sym typeface="Wingdings" panose="05000000000000000000" pitchFamily="2" charset="2"/>
              </a:rPr>
              <a:t> הלוצינציות</a:t>
            </a:r>
            <a:endParaRPr lang="he-IL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altLang="zh-CN" dirty="0">
                <a:ea typeface="SimSun" pitchFamily="2" charset="-122"/>
              </a:rPr>
              <a:t>2. צורך מופחת בשינה – </a:t>
            </a:r>
            <a:r>
              <a:rPr lang="en-US" altLang="zh-CN" dirty="0" err="1">
                <a:ea typeface="SimSun" pitchFamily="2" charset="-122"/>
              </a:rPr>
              <a:t>Hyposomnia</a:t>
            </a:r>
            <a:endParaRPr lang="en-US" dirty="0"/>
          </a:p>
        </p:txBody>
      </p:sp>
      <p:sp>
        <p:nvSpPr>
          <p:cNvPr id="53657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626568"/>
            <a:ext cx="8013576" cy="317869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שינה כטיפול!</a:t>
            </a:r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תמונת ראי של הממצא לפיו חסך שינה משפר דיכאון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2999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3. עודף דברנות או לחץ להמשיך לדבר</a:t>
            </a:r>
            <a:endParaRPr lang="en-US" dirty="0"/>
          </a:p>
        </p:txBody>
      </p:sp>
      <p:sp>
        <p:nvSpPr>
          <p:cNvPr id="53862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2276872"/>
            <a:ext cx="8280920" cy="446449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altLang="zh-CN" sz="2400" b="1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altLang="zh-CN" sz="2400" dirty="0">
                <a:ea typeface="SimSun" pitchFamily="2" charset="-122"/>
              </a:rPr>
              <a:t>חוסר יכולת לשבת בשקט, דיבור בלתי-פוסק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altLang="zh-CN" sz="2400" dirty="0">
                <a:ea typeface="SimSun" pitchFamily="2" charset="-122"/>
              </a:rPr>
              <a:t>קושי באינהיביציה של מחשבות שעולות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altLang="zh-CN" sz="2400" dirty="0">
                <a:ea typeface="SimSun" pitchFamily="2" charset="-122"/>
              </a:rPr>
              <a:t>(קשר לסימפטום הבא)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altLang="zh-CN" sz="2400" i="1" dirty="0">
                <a:ea typeface="SimSun" pitchFamily="2" charset="-122"/>
              </a:rPr>
              <a:t>מאפיינים נפוצים: </a:t>
            </a:r>
            <a:r>
              <a:rPr lang="he-IL" altLang="zh-CN" sz="2400" dirty="0">
                <a:ea typeface="SimSun" pitchFamily="2" charset="-122"/>
              </a:rPr>
              <a:t>קול רם, לחוץ/מתוח, מהיר, קשה לקטוע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altLang="zh-CN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altLang="zh-CN" sz="2400" dirty="0">
                <a:ea typeface="SimSun" pitchFamily="2" charset="-122"/>
              </a:rPr>
              <a:t>התוכן מושפע מסוג מצב-הרוח</a:t>
            </a:r>
            <a:endParaRPr lang="en-US" altLang="zh-CN" sz="2400" dirty="0">
              <a:ea typeface="SimSun" pitchFamily="2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7504" y="5669563"/>
            <a:ext cx="2553902" cy="1057404"/>
            <a:chOff x="107504" y="5669563"/>
            <a:chExt cx="2553902" cy="1057404"/>
          </a:xfrm>
        </p:grpSpPr>
        <p:sp>
          <p:nvSpPr>
            <p:cNvPr id="3" name="TextBox 2"/>
            <p:cNvSpPr txBox="1"/>
            <p:nvPr/>
          </p:nvSpPr>
          <p:spPr>
            <a:xfrm>
              <a:off x="107504" y="6265302"/>
              <a:ext cx="25539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400" dirty="0">
                  <a:solidFill>
                    <a:schemeClr val="accent6">
                      <a:lumMod val="50000"/>
                    </a:schemeClr>
                  </a:solidFill>
                </a:rPr>
                <a:t>לא מותאם חברתית</a:t>
              </a:r>
              <a:endParaRPr lang="en-US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1511660" y="5669563"/>
              <a:ext cx="576064" cy="5760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8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640" y="764704"/>
            <a:ext cx="6343672" cy="1152128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altLang="zh-CN" dirty="0">
                <a:ea typeface="SimSun" pitchFamily="2" charset="-122"/>
              </a:rPr>
              <a:t>4. מחשבות רצות או שטף רעיוני</a:t>
            </a:r>
            <a:br>
              <a:rPr lang="he-IL" altLang="zh-CN" dirty="0">
                <a:ea typeface="SimSun" pitchFamily="2" charset="-122"/>
              </a:rPr>
            </a:br>
            <a:r>
              <a:rPr lang="en-US" altLang="zh-CN" sz="2900" dirty="0">
                <a:ea typeface="SimSun" pitchFamily="2" charset="-122"/>
              </a:rPr>
              <a:t>flight of ideas</a:t>
            </a:r>
            <a:endParaRPr lang="en-US" sz="2900" dirty="0"/>
          </a:p>
        </p:txBody>
      </p:sp>
      <p:sp>
        <p:nvSpPr>
          <p:cNvPr id="539651" name="Rectangle 3"/>
          <p:cNvSpPr>
            <a:spLocks noGrp="1" noChangeArrowheads="1"/>
          </p:cNvSpPr>
          <p:nvPr>
            <p:ph idx="1"/>
          </p:nvPr>
        </p:nvSpPr>
        <p:spPr>
          <a:xfrm>
            <a:off x="1979712" y="2924944"/>
            <a:ext cx="6696744" cy="316835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חוויה סובייקטיבית של חשיבה מהירה,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>
                <a:ea typeface="SimSun" pitchFamily="2" charset="-122"/>
              </a:rPr>
              <a:t>	"מחשבות רצות"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כמו לצפות ב-2-3 תכניות </a:t>
            </a:r>
            <a:r>
              <a:rPr lang="he-IL" sz="2400" dirty="0" err="1">
                <a:ea typeface="SimSun" pitchFamily="2" charset="-122"/>
              </a:rPr>
              <a:t>בו"ז</a:t>
            </a: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i="1" dirty="0">
                <a:ea typeface="SimSun" pitchFamily="2" charset="-122"/>
              </a:rPr>
              <a:t>לצופה מבחוץ</a:t>
            </a:r>
            <a:r>
              <a:rPr lang="he-IL" sz="2400" dirty="0">
                <a:ea typeface="SimSun" pitchFamily="2" charset="-122"/>
              </a:rPr>
              <a:t>: דיבור מהיר ותחלופה חדה בין נושאים.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640" y="764704"/>
            <a:ext cx="6343672" cy="1152128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altLang="zh-CN" dirty="0">
                <a:ea typeface="SimSun" pitchFamily="2" charset="-122"/>
              </a:rPr>
              <a:t>4. מחשבות רצות או שטף רעיוני</a:t>
            </a:r>
            <a:br>
              <a:rPr lang="he-IL" altLang="zh-CN" dirty="0">
                <a:ea typeface="SimSun" pitchFamily="2" charset="-122"/>
              </a:rPr>
            </a:br>
            <a:r>
              <a:rPr lang="en-US" altLang="zh-CN" sz="2900" dirty="0">
                <a:ea typeface="SimSun" pitchFamily="2" charset="-122"/>
              </a:rPr>
              <a:t>flight of ideas</a:t>
            </a:r>
            <a:endParaRPr lang="en-US" sz="2900" dirty="0"/>
          </a:p>
        </p:txBody>
      </p:sp>
      <p:sp>
        <p:nvSpPr>
          <p:cNvPr id="4" name="Action Button: Movie 3">
            <a:hlinkClick r:id="" action="ppaction://noaction" highlightClick="1"/>
          </p:cNvPr>
          <p:cNvSpPr/>
          <p:nvPr/>
        </p:nvSpPr>
        <p:spPr>
          <a:xfrm>
            <a:off x="1961710" y="4293096"/>
            <a:ext cx="3528392" cy="1052736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97714" y="4293096"/>
            <a:ext cx="3492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>
                <a:solidFill>
                  <a:schemeClr val="bg1"/>
                </a:solidFill>
              </a:rPr>
              <a:t>Psychiatric interviews for teaching: Mania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940152" y="2708920"/>
            <a:ext cx="2380000" cy="72008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דוגמא</a:t>
            </a:r>
          </a:p>
          <a:p>
            <a:pPr marL="0" indent="0" algn="r" rtl="1" fontAlgn="auto">
              <a:lnSpc>
                <a:spcPct val="80000"/>
              </a:lnSpc>
              <a:buFont typeface="Wingdings 3" charset="2"/>
              <a:buNone/>
              <a:defRPr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090321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5. מוסחות-יתר</a:t>
            </a:r>
            <a:endParaRPr lang="en-US" dirty="0"/>
          </a:p>
        </p:txBody>
      </p:sp>
      <p:sp>
        <p:nvSpPr>
          <p:cNvPr id="540675" name="Rectangle 3"/>
          <p:cNvSpPr>
            <a:spLocks noGrp="1" noChangeArrowheads="1"/>
          </p:cNvSpPr>
          <p:nvPr>
            <p:ph idx="1"/>
          </p:nvPr>
        </p:nvSpPr>
        <p:spPr>
          <a:xfrm>
            <a:off x="2195736" y="2482552"/>
            <a:ext cx="6501408" cy="375476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>
                <a:ea typeface="SimSun" pitchFamily="2" charset="-122"/>
              </a:rPr>
              <a:t>חוסר-יכולת להישאר ממוקד במחשבה/פעולה אחת</a:t>
            </a:r>
          </a:p>
          <a:p>
            <a:pPr algn="r" rtl="1" eaLnBrk="1" hangingPunct="1">
              <a:defRPr/>
            </a:pPr>
            <a:r>
              <a:rPr lang="he-IL" sz="2400" dirty="0">
                <a:ea typeface="SimSun" pitchFamily="2" charset="-122"/>
              </a:rPr>
              <a:t>קושי לסנן החוצה גרייה חיצונית לא-רלוונטית, הקשב מופנה בקלות יתרה מדי לגירויים לא חשובים</a:t>
            </a:r>
          </a:p>
          <a:p>
            <a:pPr algn="r" rtl="1" eaLnBrk="1" hangingPunct="1">
              <a:defRPr/>
            </a:pPr>
            <a:r>
              <a:rPr lang="he-IL" sz="2400" dirty="0">
                <a:ea typeface="SimSun" pitchFamily="2" charset="-122"/>
              </a:rPr>
              <a:t>קושי בהבחנה בין עיקר לטפל</a:t>
            </a:r>
          </a:p>
          <a:p>
            <a:pPr algn="r" rtl="1" eaLnBrk="1" hangingPunct="1">
              <a:defRPr/>
            </a:pPr>
            <a:endParaRPr lang="he-IL" sz="2400" dirty="0">
              <a:ea typeface="SimSun" pitchFamily="2" charset="-122"/>
            </a:endParaRPr>
          </a:p>
          <a:p>
            <a:pPr algn="r" rtl="1">
              <a:defRPr/>
            </a:pPr>
            <a:r>
              <a:rPr lang="he-IL" sz="2400" dirty="0"/>
              <a:t>המוסחות יכולה להיות מדווחת על-ידי האדם או נצפית על-ידי הקלינאי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927098"/>
            <a:ext cx="6343672" cy="709865"/>
          </a:xfrm>
        </p:spPr>
        <p:txBody>
          <a:bodyPr>
            <a:noAutofit/>
          </a:bodyPr>
          <a:lstStyle/>
          <a:p>
            <a:pPr algn="ctr" rtl="1" eaLnBrk="1" hangingPunct="1">
              <a:defRPr/>
            </a:pPr>
            <a:r>
              <a:rPr lang="he-IL" dirty="0"/>
              <a:t>6. עלייה בפעילויות מכוונות-מטרה /</a:t>
            </a:r>
            <a:br>
              <a:rPr lang="he-IL" dirty="0"/>
            </a:br>
            <a:r>
              <a:rPr lang="he-IL" dirty="0"/>
              <a:t>אגיטציה פסיכו-מוטורית</a:t>
            </a:r>
            <a:endParaRPr lang="en-US" dirty="0"/>
          </a:p>
        </p:txBody>
      </p:sp>
      <p:sp>
        <p:nvSpPr>
          <p:cNvPr id="541699" name="Rectangle 3"/>
          <p:cNvSpPr>
            <a:spLocks noGrp="1" noChangeArrowheads="1"/>
          </p:cNvSpPr>
          <p:nvPr>
            <p:ph idx="1"/>
          </p:nvPr>
        </p:nvSpPr>
        <p:spPr>
          <a:xfrm>
            <a:off x="0" y="2276872"/>
            <a:ext cx="8913168" cy="41148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פעילויות מכוונות מטרה: למשל תחום חברתי, לימודי, עבודה, יחסי מין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תוצאה של שטף רעיונות + גרנדיוזיות?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>
              <a:ea typeface="SimSun" pitchFamily="2" charset="-122"/>
            </a:endParaRP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i="1" dirty="0">
                <a:ea typeface="SimSun" pitchFamily="2" charset="-122"/>
              </a:rPr>
              <a:t>למשל</a:t>
            </a:r>
            <a:r>
              <a:rPr lang="he-IL" sz="2400" dirty="0">
                <a:ea typeface="SimSun" pitchFamily="2" charset="-122"/>
              </a:rPr>
              <a:t>: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חברותיות-יתר: חידוש / חיזוק קשרים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>
                <a:ea typeface="SimSun" pitchFamily="2" charset="-122"/>
              </a:rPr>
              <a:t>תכנון והשתתפות בפעילויות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>
                <a:ea typeface="SimSun" pitchFamily="2" charset="-122"/>
              </a:rPr>
              <a:t>	(תעסוקתיות, פוליטיות, דתיות, מיניות)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828549"/>
            <a:ext cx="6343672" cy="944267"/>
          </a:xfrm>
        </p:spPr>
        <p:txBody>
          <a:bodyPr>
            <a:noAutofit/>
          </a:bodyPr>
          <a:lstStyle/>
          <a:p>
            <a:pPr algn="ctr" rtl="1" eaLnBrk="1" hangingPunct="1">
              <a:defRPr/>
            </a:pPr>
            <a:r>
              <a:rPr lang="he-IL" dirty="0">
                <a:ea typeface="SimSun" pitchFamily="2" charset="-122"/>
              </a:rPr>
              <a:t>7. מעורבות-יתר בפעילויות מהנות עם פוטנציאל גבוה להשלכות שליליות</a:t>
            </a:r>
            <a:endParaRPr lang="en-US" dirty="0"/>
          </a:p>
        </p:txBody>
      </p:sp>
      <p:sp>
        <p:nvSpPr>
          <p:cNvPr id="542723" name="Rectangle 3"/>
          <p:cNvSpPr>
            <a:spLocks noGrp="1" noChangeArrowheads="1"/>
          </p:cNvSpPr>
          <p:nvPr>
            <p:ph idx="1"/>
          </p:nvPr>
        </p:nvSpPr>
        <p:spPr>
          <a:xfrm>
            <a:off x="958483" y="2418707"/>
            <a:ext cx="7787208" cy="3610744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>
                <a:ea typeface="SimSun" pitchFamily="2" charset="-122"/>
              </a:rPr>
              <a:t>קושי לזהות השלכות שליליות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>
                <a:ea typeface="SimSun" pitchFamily="2" charset="-122"/>
              </a:rPr>
              <a:t>שילוב של שטף תכניות, חשק מיני מוגבר, אנרגיה, דימוי עצמי מנופח, תחושה שדבר לא יפגע בך ושיפוט לקוי...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>
              <a:ea typeface="SimSun" pitchFamily="2" charset="-122"/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>
                <a:ea typeface="SimSun" pitchFamily="2" charset="-122"/>
              </a:rPr>
              <a:t>תוצאה: פעילויות מהנות אך פזיזות </a:t>
            </a:r>
            <a:r>
              <a:rPr lang="he-IL" sz="2400">
                <a:ea typeface="SimSun" pitchFamily="2" charset="-122"/>
              </a:rPr>
              <a:t>כגון מסעי </a:t>
            </a:r>
            <a:r>
              <a:rPr lang="he-IL" sz="2400" dirty="0">
                <a:ea typeface="SimSun" pitchFamily="2" charset="-122"/>
              </a:rPr>
              <a:t>קניות, נהיגה פרועה, התנהגות מינית לא זהירה, לקיחת סיכונים עסקיים לא מחושבים, הימורים קומפולסיביים, </a:t>
            </a:r>
            <a:r>
              <a:rPr lang="he-IL" sz="2400" dirty="0" err="1">
                <a:ea typeface="SimSun" pitchFamily="2" charset="-122"/>
              </a:rPr>
              <a:t>וכו</a:t>
            </a:r>
            <a:r>
              <a:rPr lang="he-IL" sz="2400" dirty="0">
                <a:ea typeface="SimSun" pitchFamily="2" charset="-122"/>
              </a:rPr>
              <a:t>'.</a:t>
            </a:r>
          </a:p>
        </p:txBody>
      </p:sp>
      <p:sp>
        <p:nvSpPr>
          <p:cNvPr id="5" name="Action Button: Movi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1FAC9DD-3E7C-4735-B668-F5263A34DB4F}"/>
              </a:ext>
            </a:extLst>
          </p:cNvPr>
          <p:cNvSpPr/>
          <p:nvPr/>
        </p:nvSpPr>
        <p:spPr>
          <a:xfrm>
            <a:off x="251520" y="5589240"/>
            <a:ext cx="2853891" cy="115212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79138-7FF6-4D1C-BEE4-43365020F7E2}"/>
              </a:ext>
            </a:extLst>
          </p:cNvPr>
          <p:cNvSpPr txBox="1"/>
          <p:nvPr/>
        </p:nvSpPr>
        <p:spPr>
          <a:xfrm>
            <a:off x="251520" y="5589240"/>
            <a:ext cx="2853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>
                <a:solidFill>
                  <a:schemeClr val="bg1"/>
                </a:solidFill>
              </a:rPr>
              <a:t>גבריאל בלחסן – גם כשעיני פקוחות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648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אפיזודה היפו-מאנית</a:t>
            </a:r>
            <a:endParaRPr lang="en-US" dirty="0"/>
          </a:p>
        </p:txBody>
      </p:sp>
      <p:sp>
        <p:nvSpPr>
          <p:cNvPr id="591875" name="Rectangle 3"/>
          <p:cNvSpPr>
            <a:spLocks noGrp="1" noChangeArrowheads="1"/>
          </p:cNvSpPr>
          <p:nvPr>
            <p:ph idx="1"/>
          </p:nvPr>
        </p:nvSpPr>
        <p:spPr>
          <a:xfrm>
            <a:off x="518864" y="2420888"/>
            <a:ext cx="8229600" cy="3900264"/>
          </a:xfrm>
        </p:spPr>
        <p:txBody>
          <a:bodyPr>
            <a:normAutofit lnSpcReduction="10000"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dirty="0"/>
              <a:t>אותם קריטריונים, מלבד:</a:t>
            </a:r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תקופה קצרה יותר (מינימום 4 ימים ולא 7)</a:t>
            </a:r>
          </a:p>
          <a:p>
            <a:pPr algn="r" rtl="1" eaLnBrk="1" hangingPunct="1">
              <a:defRPr/>
            </a:pPr>
            <a:r>
              <a:rPr lang="he-IL" sz="2400" dirty="0"/>
              <a:t>לא פוגע באופן חמור בחיי האדם</a:t>
            </a:r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שימו לב: שינוי מההתנהגות הרגילה, </a:t>
            </a:r>
            <a:r>
              <a:rPr lang="he-IL" sz="2400" u="sng" dirty="0"/>
              <a:t>הסביבה שמה לב</a:t>
            </a:r>
          </a:p>
          <a:p>
            <a:pPr algn="r" rtl="1" eaLnBrk="1" hangingPunct="1">
              <a:defRPr/>
            </a:pPr>
            <a:endParaRPr lang="he-IL" sz="2400" u="sng" dirty="0"/>
          </a:p>
          <a:p>
            <a:pPr algn="r" rtl="1" eaLnBrk="1" hangingPunct="1">
              <a:defRPr/>
            </a:pPr>
            <a:r>
              <a:rPr lang="he-IL" sz="2400" dirty="0"/>
              <a:t>אמנם האפיזודה קלה יותר אך ההפרעה לאו דווקא קלה יותר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564904"/>
            <a:ext cx="8229600" cy="374441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/>
              <a:t>“When I start going into a high, I no longer feel like an ordinary housewife. Instead, I feel organized and accomplished, and I begin to feel I am my most creative self. I can write poetry easily, I can compose melodies without effort.  I can paint.  My mind feels facile and absorbs everything”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3123" y="972017"/>
            <a:ext cx="734481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דוגמא לאפיזודה מאנית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28184" y="6351711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(</a:t>
            </a:r>
            <a:r>
              <a:rPr lang="en-US" sz="2400" dirty="0" err="1"/>
              <a:t>Fieve</a:t>
            </a:r>
            <a:r>
              <a:rPr lang="en-US" sz="2400" dirty="0"/>
              <a:t>, 1975, p.17)</a:t>
            </a:r>
            <a:endParaRPr lang="he-IL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A4C0E1-9033-405E-B605-D8F450884184}"/>
              </a:ext>
            </a:extLst>
          </p:cNvPr>
          <p:cNvSpPr txBox="1"/>
          <p:nvPr/>
        </p:nvSpPr>
        <p:spPr>
          <a:xfrm>
            <a:off x="1043608" y="5885983"/>
            <a:ext cx="25922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/>
              <a:t>Facile = </a:t>
            </a:r>
            <a:r>
              <a:rPr lang="he-IL" sz="2000" dirty="0"/>
              <a:t>ללא מאמץ</a:t>
            </a:r>
          </a:p>
        </p:txBody>
      </p:sp>
    </p:spTree>
    <p:extLst>
      <p:ext uri="{BB962C8B-B14F-4D97-AF65-F5344CB8AC3E}">
        <p14:creationId xmlns:p14="http://schemas.microsoft.com/office/powerpoint/2010/main" val="968070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564904"/>
            <a:ext cx="8229600" cy="381642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/>
              <a:t>“I have countless ideas about improving the conditions of mentally retarded children, how a hospital for these children should be run, what they should have around them to keep them happy and calm and unafraid.  I see myself as being able to accomplish a great deal for the good of people”.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79712" y="972017"/>
            <a:ext cx="511256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המשך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28184" y="6351711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(</a:t>
            </a:r>
            <a:r>
              <a:rPr lang="en-US" sz="2400" dirty="0" err="1"/>
              <a:t>Fieve</a:t>
            </a:r>
            <a:r>
              <a:rPr lang="en-US" sz="2400" dirty="0"/>
              <a:t>, 1975, p.17)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245007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626568"/>
            <a:ext cx="822960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“I have countless ideas about how the environmental problem could inspire a crusade for the health and betterment of everyone.  I feel able to accomplish a great deal for the good of my family and others.  I feel pleasure, a sense of euphoria or elation.  I want it to last forever. I don’t seem to need much sleep”.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79712" y="972017"/>
            <a:ext cx="511256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המשך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28184" y="6351711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(</a:t>
            </a:r>
            <a:r>
              <a:rPr lang="en-US" sz="2400" dirty="0" err="1"/>
              <a:t>Fieve</a:t>
            </a:r>
            <a:r>
              <a:rPr lang="en-US" sz="2400" dirty="0"/>
              <a:t>, 1975, p.17)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4278803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554560"/>
            <a:ext cx="822960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“I’ve lost weight  and feel healthy, and I like myself. I’ve just bought six new dresses, in fact, and they look quite good on me. I feel sexy and men stare at me. Maybe I’ll have an affair, or perhaps several. I feel capable of speaking and doing good in politics. I would like to help people with problems similar to mine so they won’t feel hopeless”.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972017"/>
            <a:ext cx="511256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המשך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28184" y="6351711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/>
              <a:t>(</a:t>
            </a:r>
            <a:r>
              <a:rPr lang="en-US" sz="2400" dirty="0" err="1"/>
              <a:t>Fieve</a:t>
            </a:r>
            <a:r>
              <a:rPr lang="en-US" sz="2400" dirty="0"/>
              <a:t>, 1975, p.17)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680868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836712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הפרעה בי-פולרית, יצירתיות ומנהיגות</a:t>
            </a:r>
            <a:endParaRPr lang="en-US" dirty="0"/>
          </a:p>
        </p:txBody>
      </p:sp>
      <p:sp>
        <p:nvSpPr>
          <p:cNvPr id="572419" name="Rectangle 3"/>
          <p:cNvSpPr>
            <a:spLocks noGrp="1" noChangeArrowheads="1"/>
          </p:cNvSpPr>
          <p:nvPr>
            <p:ph idx="1"/>
          </p:nvPr>
        </p:nvSpPr>
        <p:spPr>
          <a:xfrm>
            <a:off x="3563888" y="2409056"/>
            <a:ext cx="5122912" cy="2100064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>
                <a:solidFill>
                  <a:schemeClr val="tx2"/>
                </a:solidFill>
              </a:rPr>
              <a:t>תחושת קומפטנטיות ועוצמה</a:t>
            </a:r>
          </a:p>
          <a:p>
            <a:pPr algn="r" rtl="1" eaLnBrk="1" hangingPunct="1">
              <a:defRPr/>
            </a:pPr>
            <a:r>
              <a:rPr lang="he-IL" sz="2400" dirty="0">
                <a:solidFill>
                  <a:schemeClr val="tx2"/>
                </a:solidFill>
              </a:rPr>
              <a:t>פתיחות נרחבת, ידידותיות-יתר</a:t>
            </a:r>
          </a:p>
          <a:p>
            <a:pPr algn="r" rtl="1" eaLnBrk="1" hangingPunct="1">
              <a:defRPr/>
            </a:pPr>
            <a:r>
              <a:rPr lang="he-IL" sz="2400" dirty="0">
                <a:solidFill>
                  <a:schemeClr val="tx2"/>
                </a:solidFill>
              </a:rPr>
              <a:t>מוטיבציה לשנות את העולם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2" y="5940569"/>
            <a:ext cx="56886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>
                <a:solidFill>
                  <a:schemeClr val="tx1"/>
                </a:solidFill>
              </a:rPr>
              <a:t>פרודוקטיביות, יצירתיות, והצלחה?</a:t>
            </a:r>
          </a:p>
        </p:txBody>
      </p:sp>
      <p:sp>
        <p:nvSpPr>
          <p:cNvPr id="3" name="Down Arrow 2"/>
          <p:cNvSpPr/>
          <p:nvPr/>
        </p:nvSpPr>
        <p:spPr bwMode="auto">
          <a:xfrm>
            <a:off x="5760132" y="4221088"/>
            <a:ext cx="756084" cy="144016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algn="l" rtl="0"/>
            <a:endParaRPr lang="he-IL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064892"/>
            <a:ext cx="2952328" cy="230832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solidFill>
                  <a:srgbClr val="7030A0"/>
                </a:solidFill>
              </a:rPr>
              <a:t>מחקר מפורסם על הקשר בין הפרעה </a:t>
            </a:r>
            <a:r>
              <a:rPr lang="he-IL" sz="2400" dirty="0" err="1">
                <a:solidFill>
                  <a:srgbClr val="7030A0"/>
                </a:solidFill>
              </a:rPr>
              <a:t>ביפולרית</a:t>
            </a:r>
            <a:r>
              <a:rPr lang="he-IL" sz="2400" dirty="0">
                <a:solidFill>
                  <a:srgbClr val="7030A0"/>
                </a:solidFill>
              </a:rPr>
              <a:t> ויצירתיות (</a:t>
            </a:r>
            <a:r>
              <a:rPr lang="en-US" sz="2400" dirty="0" err="1">
                <a:solidFill>
                  <a:srgbClr val="7030A0"/>
                </a:solidFill>
              </a:rPr>
              <a:t>Andreasen</a:t>
            </a:r>
            <a:r>
              <a:rPr lang="en-US" sz="2400" dirty="0">
                <a:solidFill>
                  <a:srgbClr val="7030A0"/>
                </a:solidFill>
              </a:rPr>
              <a:t>, 1987</a:t>
            </a:r>
            <a:r>
              <a:rPr lang="he-IL" sz="2400" dirty="0">
                <a:solidFill>
                  <a:srgbClr val="7030A0"/>
                </a:solidFill>
              </a:rPr>
              <a:t>) אך יש גם ביקורת (</a:t>
            </a:r>
            <a:r>
              <a:rPr lang="en-US" sz="2400" dirty="0">
                <a:solidFill>
                  <a:srgbClr val="7030A0"/>
                </a:solidFill>
              </a:rPr>
              <a:t>Schlesinger, 2009</a:t>
            </a:r>
            <a:r>
              <a:rPr lang="he-IL" sz="2400" dirty="0">
                <a:solidFill>
                  <a:srgbClr val="7030A0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38174" y="4304866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dirty="0"/>
              <a:t>(באופן מתון)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4951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שחקנים</a:t>
            </a:r>
            <a:endParaRPr lang="en-US" dirty="0"/>
          </a:p>
        </p:txBody>
      </p:sp>
      <p:sp>
        <p:nvSpPr>
          <p:cNvPr id="578563" name="Rectangle 3"/>
          <p:cNvSpPr>
            <a:spLocks noGrp="1" noChangeArrowheads="1"/>
          </p:cNvSpPr>
          <p:nvPr>
            <p:ph idx="1"/>
          </p:nvPr>
        </p:nvSpPr>
        <p:spPr>
          <a:xfrm>
            <a:off x="235335" y="2298655"/>
            <a:ext cx="4444170" cy="2615029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  <a:defRPr/>
            </a:pPr>
            <a:r>
              <a:rPr lang="en-US" sz="2400" dirty="0"/>
              <a:t>Jim Carey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Ben Stiller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David Strickland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Jean-Claude Van </a:t>
            </a:r>
            <a:r>
              <a:rPr lang="en-US" sz="2400" dirty="0" err="1"/>
              <a:t>Damme</a:t>
            </a:r>
            <a:endParaRPr lang="en-US" sz="2400" dirty="0"/>
          </a:p>
          <a:p>
            <a:pPr eaLnBrk="1" hangingPunct="1">
              <a:buFontTx/>
              <a:buNone/>
              <a:defRPr/>
            </a:pPr>
            <a:r>
              <a:rPr lang="en-US" sz="2400" dirty="0"/>
              <a:t>Robin Williams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932040" y="2390719"/>
            <a:ext cx="3849833" cy="3155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FontTx/>
              <a:buNone/>
              <a:defRPr/>
            </a:pPr>
            <a:r>
              <a:rPr lang="en-US" sz="2400" dirty="0"/>
              <a:t>Catherine Zeta Jones</a:t>
            </a:r>
          </a:p>
          <a:p>
            <a:pPr fontAlgn="auto">
              <a:buFontTx/>
              <a:buNone/>
              <a:defRPr/>
            </a:pPr>
            <a:r>
              <a:rPr lang="en-US" sz="2400" dirty="0"/>
              <a:t>Russell Brand</a:t>
            </a:r>
          </a:p>
          <a:p>
            <a:pPr fontAlgn="auto">
              <a:buFontTx/>
              <a:buNone/>
              <a:defRPr/>
            </a:pPr>
            <a:r>
              <a:rPr lang="en-US" sz="2400" dirty="0"/>
              <a:t>Carrie Fisher</a:t>
            </a:r>
          </a:p>
          <a:p>
            <a:pPr fontAlgn="auto">
              <a:buFontTx/>
              <a:buNone/>
              <a:defRPr/>
            </a:pPr>
            <a:r>
              <a:rPr lang="en-US" sz="2400" dirty="0"/>
              <a:t>Patty Duke</a:t>
            </a:r>
          </a:p>
          <a:p>
            <a:pPr fontAlgn="auto">
              <a:buFontTx/>
              <a:buNone/>
              <a:defRPr/>
            </a:pPr>
            <a:r>
              <a:rPr lang="en-US" sz="2400" dirty="0"/>
              <a:t>Demi Lovato</a:t>
            </a:r>
          </a:p>
          <a:p>
            <a:pPr fontAlgn="auto">
              <a:buFontTx/>
              <a:buNone/>
              <a:defRPr/>
            </a:pPr>
            <a:r>
              <a:rPr lang="en-US" sz="2400" dirty="0"/>
              <a:t>Kim Novak</a:t>
            </a:r>
          </a:p>
        </p:txBody>
      </p:sp>
    </p:spTree>
    <p:extLst>
      <p:ext uri="{BB962C8B-B14F-4D97-AF65-F5344CB8AC3E}">
        <p14:creationId xmlns:p14="http://schemas.microsoft.com/office/powerpoint/2010/main" val="3425809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2532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מוזיקאים</a:t>
            </a:r>
            <a:endParaRPr lang="en-US" dirty="0"/>
          </a:p>
        </p:txBody>
      </p:sp>
      <p:sp>
        <p:nvSpPr>
          <p:cNvPr id="580611" name="Rectangle 3"/>
          <p:cNvSpPr>
            <a:spLocks noGrp="1" noChangeArrowheads="1"/>
          </p:cNvSpPr>
          <p:nvPr>
            <p:ph idx="1"/>
          </p:nvPr>
        </p:nvSpPr>
        <p:spPr>
          <a:xfrm>
            <a:off x="1796351" y="2473189"/>
            <a:ext cx="3600400" cy="2893559"/>
          </a:xfrm>
        </p:spPr>
        <p:txBody>
          <a:bodyPr>
            <a:noAutofit/>
          </a:bodyPr>
          <a:lstStyle/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Kristin </a:t>
            </a:r>
            <a:r>
              <a:rPr lang="en-US" sz="2400" dirty="0" err="1"/>
              <a:t>Hersh</a:t>
            </a:r>
            <a:endParaRPr lang="en-US" sz="2400" dirty="0"/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err="1"/>
              <a:t>Jaco</a:t>
            </a:r>
            <a:r>
              <a:rPr lang="en-US" sz="2400" dirty="0"/>
              <a:t> </a:t>
            </a:r>
            <a:r>
              <a:rPr lang="en-US" sz="2400" dirty="0" err="1"/>
              <a:t>Pastorius</a:t>
            </a:r>
            <a:endParaRPr lang="en-US" sz="2400" dirty="0"/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Nina Simone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Frank Sinatra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Dusty Springfield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Jimi Hendrix?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966726" y="3484619"/>
            <a:ext cx="3720074" cy="3127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Sinead O’Connor?</a:t>
            </a:r>
          </a:p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Ray Davies</a:t>
            </a:r>
          </a:p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 err="1"/>
              <a:t>Axl</a:t>
            </a:r>
            <a:r>
              <a:rPr lang="en-US" sz="2400" dirty="0"/>
              <a:t> Rose</a:t>
            </a:r>
          </a:p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Sting</a:t>
            </a:r>
          </a:p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Kurt Cobain</a:t>
            </a:r>
          </a:p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Amy Winehouse</a:t>
            </a:r>
          </a:p>
          <a:p>
            <a:pPr indent="22225" fontAlgn="auto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Macy Gray</a:t>
            </a:r>
          </a:p>
        </p:txBody>
      </p:sp>
    </p:spTree>
    <p:extLst>
      <p:ext uri="{BB962C8B-B14F-4D97-AF65-F5344CB8AC3E}">
        <p14:creationId xmlns:p14="http://schemas.microsoft.com/office/powerpoint/2010/main" val="1797844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2532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מלחינים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23528" y="2564904"/>
            <a:ext cx="7128792" cy="3178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kern="0" dirty="0">
                <a:effectLst/>
              </a:rPr>
              <a:t>Tom Waits (musician, composer)</a:t>
            </a:r>
            <a:br>
              <a:rPr lang="en-US" sz="2400" kern="0" dirty="0">
                <a:effectLst/>
              </a:rPr>
            </a:br>
            <a:r>
              <a:rPr lang="en-US" sz="2400" kern="0" dirty="0">
                <a:effectLst/>
              </a:rPr>
              <a:t>Brian Wilson (musician, composer, arranger)</a:t>
            </a:r>
            <a:br>
              <a:rPr lang="en-US" sz="2400" kern="0" dirty="0">
                <a:effectLst/>
              </a:rPr>
            </a:br>
            <a:r>
              <a:rPr lang="en-US" sz="2400" kern="0" dirty="0">
                <a:effectLst/>
              </a:rPr>
              <a:t>Townes Van Zandt (musician, composer)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kern="0" dirty="0">
                <a:effectLst/>
              </a:rPr>
              <a:t>Ludwig van Beethoven? (composer)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kern="0" dirty="0">
                <a:effectLst/>
              </a:rPr>
              <a:t>Robert Schumann (composer)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kern="0" dirty="0">
                <a:effectLst/>
              </a:rPr>
              <a:t>George Fredrick Handel (composer)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kern="0" dirty="0">
                <a:effectLst/>
              </a:rPr>
              <a:t>Gustav Mahler (composer)</a:t>
            </a:r>
          </a:p>
        </p:txBody>
      </p:sp>
    </p:spTree>
    <p:extLst>
      <p:ext uri="{BB962C8B-B14F-4D97-AF65-F5344CB8AC3E}">
        <p14:creationId xmlns:p14="http://schemas.microsoft.com/office/powerpoint/2010/main" val="4167352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90872" y="701824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אמנים נוספים</a:t>
            </a:r>
            <a:endParaRPr lang="en-US" dirty="0"/>
          </a:p>
        </p:txBody>
      </p:sp>
      <p:sp>
        <p:nvSpPr>
          <p:cNvPr id="58265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996952"/>
            <a:ext cx="7308304" cy="2880320"/>
          </a:xfrm>
        </p:spPr>
        <p:txBody>
          <a:bodyPr>
            <a:normAutofit/>
          </a:bodyPr>
          <a:lstStyle/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Phil Ochs (musician, political activist, poet) 	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Alvin Alley (dancer, choreographer)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Tim Burton (artist, director)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Vincent Van Gogh? (painter)</a:t>
            </a:r>
          </a:p>
          <a:p>
            <a:pPr indent="22225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/>
              <a:t>Francesco </a:t>
            </a:r>
            <a:r>
              <a:rPr lang="en-US" sz="2400" dirty="0" err="1"/>
              <a:t>Scavullo</a:t>
            </a:r>
            <a:r>
              <a:rPr lang="en-US" sz="2400" dirty="0"/>
              <a:t> (artist, photographer)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560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6680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סופרים</a:t>
            </a:r>
            <a:endParaRPr lang="en-US" dirty="0"/>
          </a:p>
        </p:txBody>
      </p:sp>
      <p:sp>
        <p:nvSpPr>
          <p:cNvPr id="584707" name="Rectangle 3"/>
          <p:cNvSpPr>
            <a:spLocks noGrp="1" noChangeArrowheads="1"/>
          </p:cNvSpPr>
          <p:nvPr>
            <p:ph idx="1"/>
          </p:nvPr>
        </p:nvSpPr>
        <p:spPr>
          <a:xfrm>
            <a:off x="2109900" y="2194520"/>
            <a:ext cx="6854588" cy="4618856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 err="1"/>
              <a:t>Honore</a:t>
            </a:r>
            <a:r>
              <a:rPr lang="en-US" sz="2800" dirty="0"/>
              <a:t> De Balzac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Art Buchwald (writer, humorist)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Graham Greene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Abbie Hoffman (writer, political activist)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Kay Redfield Jamison (writer, psychologist)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Edgar Allen Poe?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Theodore Roethke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Mark Twain?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Charles Dickens?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Joseph Vasquez (writer, movie director)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Mark Vonnegut (doctor, writer)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Virginia Wolf</a:t>
            </a:r>
          </a:p>
        </p:txBody>
      </p:sp>
    </p:spTree>
    <p:extLst>
      <p:ext uri="{BB962C8B-B14F-4D97-AF65-F5344CB8AC3E}">
        <p14:creationId xmlns:p14="http://schemas.microsoft.com/office/powerpoint/2010/main" val="2615662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00302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פוליטיקאים</a:t>
            </a:r>
            <a:endParaRPr lang="en-US" dirty="0"/>
          </a:p>
        </p:txBody>
      </p:sp>
      <p:sp>
        <p:nvSpPr>
          <p:cNvPr id="58675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626568"/>
            <a:ext cx="3970784" cy="325070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n-US" sz="2400" dirty="0"/>
              <a:t>Napoleon? 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Winston Churchill?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Abraham Lincoln?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Theodore Roosevelt?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/>
              <a:t>Menachem Begin?</a:t>
            </a:r>
          </a:p>
        </p:txBody>
      </p:sp>
    </p:spTree>
    <p:extLst>
      <p:ext uri="{BB962C8B-B14F-4D97-AF65-F5344CB8AC3E}">
        <p14:creationId xmlns:p14="http://schemas.microsoft.com/office/powerpoint/2010/main" val="1691449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 ההפרעה הביפולרית</a:t>
            </a:r>
            <a:endParaRPr lang="en-US" dirty="0"/>
          </a:p>
        </p:txBody>
      </p:sp>
      <p:sp>
        <p:nvSpPr>
          <p:cNvPr id="56217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482552"/>
            <a:ext cx="8424936" cy="1162472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שכיחות מסוג </a:t>
            </a:r>
            <a:r>
              <a:rPr lang="en-US" sz="2400" dirty="0"/>
              <a:t>lifetime prevalence</a:t>
            </a:r>
            <a:r>
              <a:rPr lang="he-IL" sz="2400" dirty="0"/>
              <a:t> בארה"ב היא כ-1-3%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536" y="3645024"/>
            <a:ext cx="842493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he-IL" sz="2400" kern="0" dirty="0">
                <a:effectLst/>
              </a:rPr>
              <a:t>בישראל: מחקר אפידמיולוגי על האוכלוסייה מראה שכיחות דומה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kern="0" dirty="0">
                <a:effectLst/>
              </a:rPr>
              <a:t>Bipolar I – 0.5%, Bipolar II – 0.6%, Cyclothymic disorder – 0.3% (lifetime prevalence)</a:t>
            </a:r>
            <a:endParaRPr lang="he-IL" sz="2400" kern="0" dirty="0">
              <a:effectLst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2400" kern="0" dirty="0">
                <a:effectLst/>
              </a:rPr>
              <a:t>Total: 1.4%</a:t>
            </a:r>
          </a:p>
          <a:p>
            <a:pPr marL="0" indent="0" algn="r" eaLnBrk="1" hangingPunct="1">
              <a:buFontTx/>
              <a:buNone/>
              <a:defRPr/>
            </a:pPr>
            <a:r>
              <a:rPr lang="en-US" sz="2000" kern="0" dirty="0">
                <a:effectLst/>
              </a:rPr>
              <a:t>(</a:t>
            </a:r>
            <a:r>
              <a:rPr lang="en-US" sz="2000" kern="0" dirty="0" err="1">
                <a:effectLst/>
              </a:rPr>
              <a:t>Levav</a:t>
            </a:r>
            <a:r>
              <a:rPr lang="en-US" sz="2000" kern="0" dirty="0">
                <a:effectLst/>
              </a:rPr>
              <a:t> et al., 1993)</a:t>
            </a:r>
            <a:endParaRPr lang="he-IL" sz="2000" kern="0" dirty="0">
              <a:effectLst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 ההפרעה הביפולרית</a:t>
            </a:r>
            <a:endParaRPr lang="en-US" dirty="0"/>
          </a:p>
        </p:txBody>
      </p:sp>
      <p:sp>
        <p:nvSpPr>
          <p:cNvPr id="562179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2852936"/>
            <a:ext cx="7161312" cy="173853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ייתכן כי הנתון </a:t>
            </a:r>
            <a:r>
              <a:rPr lang="en-US" sz="2400" dirty="0"/>
              <a:t>1-3%</a:t>
            </a:r>
            <a:r>
              <a:rPr lang="he-IL" sz="2400" dirty="0"/>
              <a:t> מהווה הערכת-חסר!</a:t>
            </a:r>
            <a:endParaRPr lang="en-US" sz="2400" dirty="0"/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מחקר אפידמיולוגי על "דיכאון יוני-פולרי". האמנם?</a:t>
            </a:r>
          </a:p>
        </p:txBody>
      </p:sp>
    </p:spTree>
    <p:extLst>
      <p:ext uri="{BB962C8B-B14F-4D97-AF65-F5344CB8AC3E}">
        <p14:creationId xmlns:p14="http://schemas.microsoft.com/office/powerpoint/2010/main" val="224699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 ההפרעה הביפולרית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2483768" y="3212976"/>
            <a:ext cx="5009304" cy="108012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ומה עם יחס גברים נשים?</a:t>
            </a:r>
          </a:p>
        </p:txBody>
      </p:sp>
      <p:sp>
        <p:nvSpPr>
          <p:cNvPr id="2" name="Rectangle 1"/>
          <p:cNvSpPr/>
          <p:nvPr/>
        </p:nvSpPr>
        <p:spPr>
          <a:xfrm>
            <a:off x="3502085" y="4437112"/>
            <a:ext cx="231666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1:1</a:t>
            </a:r>
            <a:endParaRPr lang="en-U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מהלך ההפרעה הביפולרית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708920"/>
            <a:ext cx="8234464" cy="3456384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400" dirty="0"/>
              <a:t>מתחיל </a:t>
            </a:r>
            <a:r>
              <a:rPr lang="he-IL" sz="2400" kern="0" dirty="0"/>
              <a:t>באפיזודה מאנית / </a:t>
            </a:r>
            <a:r>
              <a:rPr lang="he-IL" sz="2400" kern="0" dirty="0" err="1"/>
              <a:t>היפומאנית</a:t>
            </a:r>
            <a:r>
              <a:rPr lang="he-IL" sz="2400" kern="0" dirty="0"/>
              <a:t> או דיכאונית</a:t>
            </a:r>
          </a:p>
          <a:p>
            <a:pPr algn="r" rtl="1">
              <a:defRPr/>
            </a:pPr>
            <a:endParaRPr lang="he-IL" sz="2400" kern="0" dirty="0"/>
          </a:p>
          <a:p>
            <a:pPr algn="r" rtl="1">
              <a:defRPr/>
            </a:pPr>
            <a:r>
              <a:rPr lang="he-IL" sz="2400" kern="0" dirty="0"/>
              <a:t>בכ-2/3 מהמקרים, אפיזודה דיכאונית מיד לפני או מיד אחרי</a:t>
            </a:r>
          </a:p>
          <a:p>
            <a:pPr algn="r" rtl="1">
              <a:defRPr/>
            </a:pPr>
            <a:endParaRPr lang="he-IL" sz="2400" kern="0" dirty="0"/>
          </a:p>
          <a:p>
            <a:pPr algn="r" rtl="1">
              <a:defRPr/>
            </a:pPr>
            <a:r>
              <a:rPr lang="he-IL" sz="2400" kern="0" dirty="0"/>
              <a:t>התפרצות (</a:t>
            </a:r>
            <a:r>
              <a:rPr lang="en-US" sz="2400" kern="0" dirty="0"/>
              <a:t>onset</a:t>
            </a:r>
            <a:r>
              <a:rPr lang="he-IL" sz="2400" kern="0" dirty="0"/>
              <a:t>) פתאומית (כמה שעות/ימים), לרוב ללא טריגר 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158301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96680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מהלך ההפרעה הביפולרית</a:t>
            </a:r>
            <a:endParaRPr lang="en-US" dirty="0"/>
          </a:p>
        </p:txBody>
      </p:sp>
      <p:sp>
        <p:nvSpPr>
          <p:cNvPr id="595971" name="Rectangle 3"/>
          <p:cNvSpPr>
            <a:spLocks noGrp="1" noChangeArrowheads="1"/>
          </p:cNvSpPr>
          <p:nvPr>
            <p:ph idx="1"/>
          </p:nvPr>
        </p:nvSpPr>
        <p:spPr>
          <a:xfrm>
            <a:off x="1763688" y="2564904"/>
            <a:ext cx="6995120" cy="403244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אפיזודה ראשונה בד"כ גיל 20~</a:t>
            </a:r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90% מהמקרים: לפני גיל 50</a:t>
            </a:r>
          </a:p>
          <a:p>
            <a:pPr algn="r" rtl="1" eaLnBrk="1" hangingPunct="1"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נטייה ל-</a:t>
            </a:r>
            <a:r>
              <a:rPr lang="en-US" sz="2400" dirty="0"/>
              <a:t>recurrence</a:t>
            </a:r>
            <a:r>
              <a:rPr lang="he-IL" sz="2400" dirty="0"/>
              <a:t> (הישנות)</a:t>
            </a:r>
          </a:p>
          <a:p>
            <a:pPr algn="r" rtl="1" eaLnBrk="1" hangingPunct="1">
              <a:defRPr/>
            </a:pPr>
            <a:endParaRPr lang="en-US" sz="2400" dirty="0"/>
          </a:p>
          <a:p>
            <a:pPr algn="r" rtl="1" eaLnBrk="1" hangingPunct="1">
              <a:defRPr/>
            </a:pPr>
            <a:r>
              <a:rPr lang="he-IL" sz="2400" dirty="0"/>
              <a:t>משך אפיזודה ימים עד חודשים, בממוצע 2-3 חודשים</a:t>
            </a:r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מהלך ההפרעה הביפולרית</a:t>
            </a:r>
            <a:endParaRPr lang="en-US" dirty="0"/>
          </a:p>
        </p:txBody>
      </p:sp>
      <p:sp>
        <p:nvSpPr>
          <p:cNvPr id="600067" name="Rectangle 3"/>
          <p:cNvSpPr>
            <a:spLocks noGrp="1" noChangeArrowheads="1"/>
          </p:cNvSpPr>
          <p:nvPr>
            <p:ph idx="1"/>
          </p:nvPr>
        </p:nvSpPr>
        <p:spPr>
          <a:xfrm>
            <a:off x="2627784" y="2564904"/>
            <a:ext cx="6069360" cy="3921223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החמרה ב-10 שנים הראשונות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דעיכה ספונטנית אחרי כ-20 שנה!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אם כי קשה להחזיר את החיים למסלולם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התחלפות האפיזודות איננה סדירה (דוגמא)</a:t>
            </a:r>
            <a:endParaRPr lang="en-US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מהלך ההפרעה הביפולרית</a:t>
            </a:r>
            <a:endParaRPr lang="en-US" dirty="0"/>
          </a:p>
        </p:txBody>
      </p:sp>
      <p:sp>
        <p:nvSpPr>
          <p:cNvPr id="595971" name="Rectangle 3"/>
          <p:cNvSpPr>
            <a:spLocks noGrp="1" noChangeArrowheads="1"/>
          </p:cNvSpPr>
          <p:nvPr>
            <p:ph idx="1"/>
          </p:nvPr>
        </p:nvSpPr>
        <p:spPr>
          <a:xfrm>
            <a:off x="2051720" y="2492896"/>
            <a:ext cx="6177880" cy="4217640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i="1" u="sng" dirty="0"/>
              <a:t>האם דיכאון </a:t>
            </a:r>
            <a:r>
              <a:rPr lang="he-IL" sz="2400" i="1" u="sng" dirty="0" err="1"/>
              <a:t>יוניפולרי</a:t>
            </a:r>
            <a:r>
              <a:rPr lang="he-IL" sz="2400" i="1" u="sng" dirty="0"/>
              <a:t> = דיכאון ביפולרי?</a:t>
            </a:r>
          </a:p>
          <a:p>
            <a:pPr marL="0" indent="0" algn="r" rtl="1" eaLnBrk="1" hangingPunct="1">
              <a:buNone/>
              <a:defRPr/>
            </a:pPr>
            <a:endParaRPr lang="he-IL" sz="2400" i="1" dirty="0"/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בעיקרון קריטריונים זהים, אבל:</a:t>
            </a:r>
          </a:p>
          <a:p>
            <a:pPr algn="r" rtl="1" eaLnBrk="1" hangingPunct="1">
              <a:defRPr/>
            </a:pPr>
            <a:r>
              <a:rPr lang="he-IL" sz="2400" dirty="0"/>
              <a:t>רמת חומרה</a:t>
            </a:r>
          </a:p>
          <a:p>
            <a:pPr algn="r" rtl="1" eaLnBrk="1" hangingPunct="1">
              <a:defRPr/>
            </a:pPr>
            <a:r>
              <a:rPr lang="he-IL" sz="2400" dirty="0"/>
              <a:t>ירידה לעומת עלייה בתיאבון/משקל</a:t>
            </a:r>
          </a:p>
          <a:p>
            <a:pPr algn="r" rtl="1" eaLnBrk="1" hangingPunct="1">
              <a:defRPr/>
            </a:pPr>
            <a:r>
              <a:rPr lang="he-IL" sz="2400" dirty="0"/>
              <a:t>אינסומניה לעומת </a:t>
            </a:r>
            <a:r>
              <a:rPr lang="he-IL" sz="2400" dirty="0" err="1"/>
              <a:t>היפרסומניה</a:t>
            </a: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טיפול תרופתי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003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5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90872" y="629816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אטיולוגיה של הפרעה ביפולרית</a:t>
            </a:r>
            <a:endParaRPr lang="en-US" dirty="0"/>
          </a:p>
        </p:txBody>
      </p:sp>
      <p:sp>
        <p:nvSpPr>
          <p:cNvPr id="6103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8880"/>
            <a:ext cx="8229600" cy="4332312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i="1" dirty="0"/>
              <a:t>תפקיד חשוב לתורשה:</a:t>
            </a:r>
          </a:p>
          <a:p>
            <a:pPr algn="r" rtl="1" eaLnBrk="1" hangingPunct="1">
              <a:defRPr/>
            </a:pPr>
            <a:r>
              <a:rPr lang="he-IL" sz="2400" dirty="0"/>
              <a:t>קרובי משפחה מדרגה ראשונה: סיכוי פי 8-9</a:t>
            </a:r>
          </a:p>
          <a:p>
            <a:pPr algn="r" rtl="1" eaLnBrk="1" hangingPunct="1">
              <a:defRPr/>
            </a:pPr>
            <a:r>
              <a:rPr lang="he-IL" sz="2400" dirty="0"/>
              <a:t>תאומים זהים לעומת לא זהים: פי 5 (12% לעומת 60%)</a:t>
            </a:r>
          </a:p>
          <a:p>
            <a:pPr algn="r" rtl="1" eaLnBrk="1" hangingPunct="1">
              <a:defRPr/>
            </a:pPr>
            <a:r>
              <a:rPr lang="he-IL" sz="2400" dirty="0"/>
              <a:t>גנים מסבירים 80-90% מהשונות המוסברת בהתפתחות ההפרעה</a:t>
            </a:r>
          </a:p>
          <a:p>
            <a:pPr algn="r" rtl="1" eaLnBrk="1" hangingPunct="1">
              <a:defRPr/>
            </a:pPr>
            <a:r>
              <a:rPr lang="he-IL" sz="2400" dirty="0"/>
              <a:t>תורשתי יותר מדיכאון </a:t>
            </a:r>
            <a:r>
              <a:rPr lang="he-IL" sz="2400" dirty="0" err="1"/>
              <a:t>יוניפולרי</a:t>
            </a:r>
            <a:r>
              <a:rPr lang="he-IL" sz="2400" dirty="0"/>
              <a:t>: במחקר על תאומים זהים, 72% לעומת 40% התאמה</a:t>
            </a:r>
          </a:p>
          <a:p>
            <a:pPr algn="r" rtl="1" eaLnBrk="1" hangingPunct="1">
              <a:defRPr/>
            </a:pPr>
            <a:r>
              <a:rPr lang="he-IL" sz="2400" dirty="0"/>
              <a:t>בסיס גנטי משותף עם דיכאון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656" y="684533"/>
            <a:ext cx="6343672" cy="1016275"/>
          </a:xfrm>
        </p:spPr>
        <p:txBody>
          <a:bodyPr>
            <a:noAutofit/>
          </a:bodyPr>
          <a:lstStyle/>
          <a:p>
            <a:pPr algn="ctr" rtl="1">
              <a:defRPr/>
            </a:pPr>
            <a:r>
              <a:rPr lang="he-IL" dirty="0"/>
              <a:t>הפרעה ביפולרית וסכיזופרניה – סיכונים תורשתיים משותפים לעומת ייחודיים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2636912"/>
            <a:ext cx="6347048" cy="3816424"/>
          </a:xfrm>
        </p:spPr>
        <p:txBody>
          <a:bodyPr>
            <a:normAutofit lnSpcReduction="10000"/>
          </a:bodyPr>
          <a:lstStyle/>
          <a:p>
            <a:pPr algn="r" rtl="1">
              <a:defRPr/>
            </a:pPr>
            <a:r>
              <a:rPr lang="he-IL" sz="2400" dirty="0"/>
              <a:t>דמיון פנומנולוגי בהפרעה ביפולרית וסכיזופרניה (חוסר יציבות במצב הרוח ופסיכוזה)</a:t>
            </a:r>
          </a:p>
          <a:p>
            <a:pPr algn="r" rtl="1">
              <a:defRPr/>
            </a:pPr>
            <a:r>
              <a:rPr lang="he-IL" sz="2400" dirty="0"/>
              <a:t>בסיס גנטי משותף או נפרד?</a:t>
            </a:r>
          </a:p>
          <a:p>
            <a:pPr algn="r" rtl="1">
              <a:defRPr/>
            </a:pPr>
            <a:r>
              <a:rPr lang="he-IL" sz="2400" dirty="0"/>
              <a:t>ממצאים לא אחידים, בתחומים כגון עיבוד </a:t>
            </a:r>
            <a:r>
              <a:rPr lang="he-IL" sz="2400" dirty="0" err="1"/>
              <a:t>גלוטמט</a:t>
            </a:r>
            <a:r>
              <a:rPr lang="he-IL" sz="2400" dirty="0"/>
              <a:t> ובחומר הלבן </a:t>
            </a:r>
            <a:r>
              <a:rPr lang="he-IL" sz="2400" dirty="0" err="1"/>
              <a:t>באיזורים</a:t>
            </a:r>
            <a:r>
              <a:rPr lang="he-IL" sz="2400" dirty="0"/>
              <a:t> מסוימים במוח</a:t>
            </a:r>
          </a:p>
          <a:p>
            <a:pPr algn="r" rtl="1">
              <a:defRPr/>
            </a:pPr>
            <a:r>
              <a:rPr lang="he-IL" sz="2400" dirty="0"/>
              <a:t>מחקר על 9 מיליון אנשים בשוודיה (</a:t>
            </a:r>
            <a:r>
              <a:rPr lang="en-US" sz="2400" dirty="0"/>
              <a:t>Lichtenstein et al., 2009</a:t>
            </a:r>
            <a:r>
              <a:rPr lang="he-IL" sz="2400" dirty="0"/>
              <a:t>):</a:t>
            </a:r>
          </a:p>
          <a:p>
            <a:pPr marL="0" indent="0" algn="r" rtl="1">
              <a:buNone/>
              <a:defRPr/>
            </a:pPr>
            <a:r>
              <a:rPr lang="he-IL" sz="2400" dirty="0"/>
              <a:t>	בחן </a:t>
            </a:r>
            <a:r>
              <a:rPr lang="he-IL" sz="2400" b="1" dirty="0"/>
              <a:t>גנטיקה</a:t>
            </a:r>
            <a:r>
              <a:rPr lang="he-IL" sz="2400" dirty="0"/>
              <a:t> ייחודית/משותפת </a:t>
            </a:r>
            <a:r>
              <a:rPr lang="he-IL" sz="2400" b="1" dirty="0"/>
              <a:t>וסביבה</a:t>
            </a:r>
            <a:r>
              <a:rPr lang="he-IL" sz="2400" dirty="0"/>
              <a:t> 	ייחודית/משותפת לשתי ההפרעות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672" y="756541"/>
            <a:ext cx="6343672" cy="944267"/>
          </a:xfrm>
        </p:spPr>
        <p:txBody>
          <a:bodyPr>
            <a:normAutofit fontScale="90000"/>
          </a:bodyPr>
          <a:lstStyle/>
          <a:p>
            <a:pPr algn="ctr" rtl="1">
              <a:defRPr/>
            </a:pPr>
            <a:r>
              <a:rPr lang="he-IL" sz="3600" dirty="0"/>
              <a:t>הפרעה ביפולרית וסכיזופרניה – סיכונים תורשתיים משותפים לעומת ייחודיים</a:t>
            </a:r>
          </a:p>
        </p:txBody>
      </p:sp>
      <p:pic>
        <p:nvPicPr>
          <p:cNvPr id="460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20" y="2420888"/>
            <a:ext cx="8904976" cy="32403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6237312"/>
            <a:ext cx="59046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/>
              <a:t>(</a:t>
            </a:r>
            <a:r>
              <a:rPr lang="en-US" sz="2000" dirty="0"/>
              <a:t>Lichtenstein et al., 2009</a:t>
            </a:r>
            <a:r>
              <a:rPr lang="he-IL" sz="2000" dirty="0"/>
              <a:t>)</a:t>
            </a:r>
          </a:p>
        </p:txBody>
      </p:sp>
      <p:grpSp>
        <p:nvGrpSpPr>
          <p:cNvPr id="11" name="קבוצה 10"/>
          <p:cNvGrpSpPr/>
          <p:nvPr/>
        </p:nvGrpSpPr>
        <p:grpSpPr>
          <a:xfrm>
            <a:off x="2843808" y="3356992"/>
            <a:ext cx="4824536" cy="1512168"/>
            <a:chOff x="2843808" y="3717032"/>
            <a:chExt cx="4680520" cy="1512168"/>
          </a:xfrm>
        </p:grpSpPr>
        <p:sp>
          <p:nvSpPr>
            <p:cNvPr id="5" name="אליפסה 4"/>
            <p:cNvSpPr/>
            <p:nvPr/>
          </p:nvSpPr>
          <p:spPr>
            <a:xfrm>
              <a:off x="2843808" y="3717032"/>
              <a:ext cx="360040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אליפסה 5"/>
            <p:cNvSpPr/>
            <p:nvPr/>
          </p:nvSpPr>
          <p:spPr>
            <a:xfrm>
              <a:off x="4211960" y="3717032"/>
              <a:ext cx="360040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" name="אליפסה 6"/>
            <p:cNvSpPr/>
            <p:nvPr/>
          </p:nvSpPr>
          <p:spPr>
            <a:xfrm>
              <a:off x="5724128" y="3717032"/>
              <a:ext cx="360040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אליפסה 7"/>
            <p:cNvSpPr/>
            <p:nvPr/>
          </p:nvSpPr>
          <p:spPr>
            <a:xfrm>
              <a:off x="7164288" y="3717032"/>
              <a:ext cx="360040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4211960" y="4653136"/>
              <a:ext cx="360040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/>
            <p:cNvSpPr/>
            <p:nvPr/>
          </p:nvSpPr>
          <p:spPr>
            <a:xfrm>
              <a:off x="4211960" y="5013176"/>
              <a:ext cx="360040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680" y="684533"/>
            <a:ext cx="6343672" cy="1016275"/>
          </a:xfrm>
        </p:spPr>
        <p:txBody>
          <a:bodyPr>
            <a:normAutofit fontScale="90000"/>
          </a:bodyPr>
          <a:lstStyle/>
          <a:p>
            <a:pPr algn="ctr" rtl="1">
              <a:defRPr/>
            </a:pPr>
            <a:r>
              <a:rPr lang="he-IL" sz="3600" dirty="0"/>
              <a:t>הפרעה ביפולרית וסכיזופרניה – סיכונים תורשתיים משותפים לעומת ייחודיים</a:t>
            </a:r>
            <a:endParaRPr lang="he-IL" dirty="0"/>
          </a:p>
        </p:txBody>
      </p:sp>
      <p:pic>
        <p:nvPicPr>
          <p:cNvPr id="471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7027" y="2595331"/>
            <a:ext cx="368617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6341258"/>
            <a:ext cx="59046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/>
              <a:t>(</a:t>
            </a:r>
            <a:r>
              <a:rPr lang="en-US" sz="2000" dirty="0"/>
              <a:t>Lichtenstein et al., 2009</a:t>
            </a:r>
            <a:r>
              <a:rPr lang="he-IL" sz="2000" dirty="0"/>
              <a:t>)</a:t>
            </a:r>
          </a:p>
        </p:txBody>
      </p:sp>
      <p:sp>
        <p:nvSpPr>
          <p:cNvPr id="3" name="Right Brace 2"/>
          <p:cNvSpPr/>
          <p:nvPr/>
        </p:nvSpPr>
        <p:spPr>
          <a:xfrm>
            <a:off x="4283968" y="5157192"/>
            <a:ext cx="319234" cy="11840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/>
          <p:cNvSpPr/>
          <p:nvPr/>
        </p:nvSpPr>
        <p:spPr>
          <a:xfrm>
            <a:off x="1396680" y="5373216"/>
            <a:ext cx="222992" cy="9680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18935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אטיולוגיה של הפרעה ביפולרית</a:t>
            </a:r>
            <a:endParaRPr lang="en-US" dirty="0"/>
          </a:p>
        </p:txBody>
      </p:sp>
      <p:sp>
        <p:nvSpPr>
          <p:cNvPr id="6205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3068960"/>
            <a:ext cx="7859216" cy="202805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הסבר פסיכואנליטי (פרויד): מאניה כמנגנון הגנה כנגד דיכאון</a:t>
            </a:r>
            <a:endParaRPr lang="en-US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7888" y="96323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אטיולוגיה של הפרעה ביפולרית</a:t>
            </a:r>
            <a:endParaRPr lang="en-US" dirty="0"/>
          </a:p>
        </p:txBody>
      </p:sp>
      <p:sp>
        <p:nvSpPr>
          <p:cNvPr id="612355" name="Rectangle 3"/>
          <p:cNvSpPr>
            <a:spLocks noGrp="1" noChangeArrowheads="1"/>
          </p:cNvSpPr>
          <p:nvPr>
            <p:ph idx="1"/>
          </p:nvPr>
        </p:nvSpPr>
        <p:spPr>
          <a:xfrm>
            <a:off x="2843808" y="2481064"/>
            <a:ext cx="5915000" cy="3612232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לפי תיאוריה אחת: נראה כי מאניה היא המצב הביולוגי ההפוך לדיכאון</a:t>
            </a:r>
          </a:p>
          <a:p>
            <a:pPr algn="r" rtl="1" eaLnBrk="1" hangingPunct="1">
              <a:defRPr/>
            </a:pPr>
            <a:r>
              <a:rPr lang="he-IL" sz="2400" dirty="0"/>
              <a:t>אם כן, ההפרעה עשויה לייצג קושי בוויסות מאניה-דיכאון:</a:t>
            </a:r>
            <a:r>
              <a:rPr lang="en-US" sz="2400" dirty="0"/>
              <a:t> </a:t>
            </a:r>
            <a:r>
              <a:rPr lang="he-IL" sz="2400" dirty="0"/>
              <a:t>כל אחד מהמצבים הוא ניסיון לא-מוצלח של המערכת לווסת את המצב השני (תהליך תיקון-עצמי ביולוגי פגום)</a:t>
            </a:r>
          </a:p>
          <a:p>
            <a:pPr algn="r" rtl="1" eaLnBrk="1" hangingPunct="1">
              <a:defRPr/>
            </a:pPr>
            <a:r>
              <a:rPr lang="he-IL" sz="2400" dirty="0"/>
              <a:t>ואכן, האפיזודות במקרים רבים צמודות זו לזו</a:t>
            </a:r>
            <a:endParaRPr 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אטיולוגיה של הפרעה ביפולרית</a:t>
            </a:r>
            <a:endParaRPr lang="en-US" dirty="0"/>
          </a:p>
        </p:txBody>
      </p:sp>
      <p:sp>
        <p:nvSpPr>
          <p:cNvPr id="614403" name="Rectangle 3"/>
          <p:cNvSpPr>
            <a:spLocks noGrp="1" noChangeArrowheads="1"/>
          </p:cNvSpPr>
          <p:nvPr>
            <p:ph idx="1"/>
          </p:nvPr>
        </p:nvSpPr>
        <p:spPr>
          <a:xfrm>
            <a:off x="220486" y="2348880"/>
            <a:ext cx="8435280" cy="3972272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i="1" dirty="0"/>
              <a:t>תיאוריה אחרת: 3 מערכות מוחיות שונות</a:t>
            </a:r>
          </a:p>
          <a:p>
            <a:pPr algn="r" rtl="1" eaLnBrk="1" hangingPunct="1">
              <a:defRPr/>
            </a:pPr>
            <a:r>
              <a:rPr lang="he-IL" sz="2400" dirty="0"/>
              <a:t>חוסר עניין והנאה --- עודף חיפוש אחר הנאה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חוסר איזון במערכת התגמול (</a:t>
            </a:r>
            <a:r>
              <a:rPr lang="en-US" sz="2400" dirty="0"/>
              <a:t>reward system</a:t>
            </a:r>
            <a:r>
              <a:rPr lang="he-IL" sz="2400" dirty="0"/>
              <a:t>)</a:t>
            </a:r>
          </a:p>
          <a:p>
            <a:pPr algn="r" rtl="1" eaLnBrk="1" hangingPunct="1">
              <a:defRPr/>
            </a:pPr>
            <a:r>
              <a:rPr lang="he-IL" sz="2400" dirty="0"/>
              <a:t>רגישות-יתר לכאב ואירועים שליליים --- תת-רגישות להם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חוסר איזון בתהליך ספציפי של אינהיביציה / חוסר אינהיביציה</a:t>
            </a:r>
          </a:p>
          <a:p>
            <a:pPr algn="r" rtl="1" eaLnBrk="1" hangingPunct="1">
              <a:defRPr/>
            </a:pPr>
            <a:r>
              <a:rPr lang="he-IL" sz="2400" dirty="0" err="1"/>
              <a:t>רטרדציה</a:t>
            </a:r>
            <a:r>
              <a:rPr lang="he-IL" sz="2400" dirty="0"/>
              <a:t> (האטה) מוטורית --- היפראקטיביות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חוסר איזון במערכת עיבוד תנועה</a:t>
            </a:r>
            <a:endParaRPr lang="en-US" sz="2400" dirty="0"/>
          </a:p>
          <a:p>
            <a:pPr algn="r" rtl="1" eaLnBrk="1" hangingPunct="1">
              <a:defRPr/>
            </a:pP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9432" y="5979114"/>
            <a:ext cx="8604448" cy="684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r" rtl="1" eaLnBrk="1" hangingPunct="1">
              <a:buNone/>
              <a:defRPr/>
            </a:pPr>
            <a:r>
              <a:rPr lang="he-IL" sz="2400" i="1" kern="0" dirty="0"/>
              <a:t>נוירוטרנסמיטרים שונים אחראיים על התחלופה בכל מערכת</a:t>
            </a:r>
            <a:endParaRPr lang="en-US" sz="2400" i="1" kern="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אטיולוגיה של הפרעה ביפולרית</a:t>
            </a:r>
            <a:endParaRPr lang="en-US" dirty="0"/>
          </a:p>
        </p:txBody>
      </p:sp>
      <p:sp>
        <p:nvSpPr>
          <p:cNvPr id="618499" name="Rectangle 3"/>
          <p:cNvSpPr>
            <a:spLocks noGrp="1" noChangeArrowheads="1"/>
          </p:cNvSpPr>
          <p:nvPr>
            <p:ph idx="1"/>
          </p:nvPr>
        </p:nvSpPr>
        <p:spPr>
          <a:xfrm>
            <a:off x="1547664" y="2492896"/>
            <a:ext cx="7067128" cy="346821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שני הסברים אחרונים אלו מתקשים להתמודד עם אפיזודות מעורבות (</a:t>
            </a:r>
            <a:r>
              <a:rPr lang="en-US" sz="2400" dirty="0"/>
              <a:t>mixed episodes</a:t>
            </a:r>
            <a:r>
              <a:rPr lang="he-IL" sz="2400" dirty="0"/>
              <a:t>), אשר מוסברות טוב יותר דווקא ע"י התיאוריה הפסיכואנליטית!</a:t>
            </a:r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התחלפות מהירה בין מאניה לדיכאון או מאפיינים הן של דיכאון והן של מאניה באותו האדם באותו הזמן (למשל: מצב רוח ירוד + אגיטציה, עצבנות וחשיבה פסיכוטית)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016" y="5700008"/>
            <a:ext cx="8892480" cy="104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he-IL" altLang="zh-CN" sz="2400" kern="0" dirty="0">
                <a:ea typeface="SimSun" pitchFamily="2" charset="-122"/>
              </a:rPr>
              <a:t>אפיזודה עם מאפיינים מעורבים – 28% מהסובלים חווים אפיזודות כאלו!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8688" y="764704"/>
            <a:ext cx="6343672" cy="100045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3600" dirty="0"/>
              <a:t>אבחנה מבדלת</a:t>
            </a:r>
            <a:br>
              <a:rPr lang="he-IL" sz="3600" dirty="0"/>
            </a:br>
            <a:r>
              <a:rPr lang="en-US" dirty="0"/>
              <a:t>Differential diagnosis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idx="1"/>
          </p:nvPr>
        </p:nvSpPr>
        <p:spPr>
          <a:xfrm>
            <a:off x="72008" y="2276872"/>
            <a:ext cx="8748464" cy="4320480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b="1" dirty="0"/>
              <a:t>הפרעה בי-פולרית (</a:t>
            </a:r>
            <a:r>
              <a:rPr lang="en-US" sz="2400" b="1" dirty="0"/>
              <a:t>BPD</a:t>
            </a:r>
            <a:r>
              <a:rPr lang="he-IL" sz="2400" b="1" dirty="0"/>
              <a:t>) לעומת הפרעת אישיות נרקיסיסטית (</a:t>
            </a:r>
            <a:r>
              <a:rPr lang="en-US" sz="2400" b="1" dirty="0"/>
              <a:t>NPD</a:t>
            </a:r>
            <a:r>
              <a:rPr lang="he-IL" sz="2400" b="1" dirty="0"/>
              <a:t>)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i="1" dirty="0"/>
              <a:t>מאפיינים דומים של </a:t>
            </a:r>
            <a:r>
              <a:rPr lang="en-US" sz="2400" i="1" dirty="0"/>
              <a:t>NPD</a:t>
            </a:r>
            <a:r>
              <a:rPr lang="he-IL" sz="2400" i="1" dirty="0"/>
              <a:t>:</a:t>
            </a:r>
          </a:p>
          <a:p>
            <a:pPr algn="r" rtl="1" eaLnBrk="1" hangingPunct="1">
              <a:defRPr/>
            </a:pPr>
            <a:r>
              <a:rPr lang="he-IL" sz="2400" dirty="0"/>
              <a:t>גרנדיוזיות </a:t>
            </a:r>
            <a:r>
              <a:rPr lang="he-IL" sz="2400" u="sng" dirty="0"/>
              <a:t>קבועה</a:t>
            </a:r>
          </a:p>
          <a:p>
            <a:pPr algn="r" rtl="1" eaLnBrk="1" hangingPunct="1">
              <a:defRPr/>
            </a:pPr>
            <a:r>
              <a:rPr lang="he-IL" sz="2400" dirty="0"/>
              <a:t>עיסוק בפנטזיות של הצלחה, כוח, יופי, גאונות</a:t>
            </a:r>
          </a:p>
          <a:p>
            <a:pPr algn="r" rtl="1" eaLnBrk="1" hangingPunct="1">
              <a:defRPr/>
            </a:pPr>
            <a:r>
              <a:rPr lang="he-IL" sz="2400" dirty="0"/>
              <a:t>צורך בהערצה, האדרה</a:t>
            </a:r>
          </a:p>
          <a:p>
            <a:pPr algn="r" rtl="1" eaLnBrk="1" hangingPunct="1">
              <a:defRPr/>
            </a:pPr>
            <a:r>
              <a:rPr lang="he-IL" sz="2400" dirty="0"/>
              <a:t>אמונה במיוחדות העצמי</a:t>
            </a:r>
          </a:p>
          <a:p>
            <a:pPr algn="r" rtl="1" eaLnBrk="1" hangingPunct="1">
              <a:defRPr/>
            </a:pPr>
            <a:r>
              <a:rPr lang="he-IL" sz="2400" dirty="0"/>
              <a:t>היעדר אמפטיה כלפי האחר</a:t>
            </a:r>
          </a:p>
          <a:p>
            <a:pPr algn="r" rtl="1" eaLnBrk="1" hangingPunct="1">
              <a:defRPr/>
            </a:pPr>
            <a:r>
              <a:rPr lang="he-IL" sz="2400" dirty="0"/>
              <a:t>כעס, רגזנות - עקב ביקורת מצד האחר (</a:t>
            </a:r>
            <a:r>
              <a:rPr lang="he-IL" sz="2400" u="sng" dirty="0"/>
              <a:t>תלוי הקשר</a:t>
            </a:r>
            <a:r>
              <a:rPr lang="he-IL" sz="2400" dirty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89462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2664" y="836712"/>
            <a:ext cx="6343672" cy="989734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אבחנה מבדלת:</a:t>
            </a:r>
            <a:br>
              <a:rPr lang="he-IL" dirty="0"/>
            </a:br>
            <a:r>
              <a:rPr lang="en-US" dirty="0"/>
              <a:t>NPD</a:t>
            </a:r>
            <a:r>
              <a:rPr lang="he-IL" dirty="0"/>
              <a:t> וויסות מצב-רוח</a:t>
            </a:r>
            <a:endParaRPr lang="en-US" dirty="0"/>
          </a:p>
        </p:txBody>
      </p:sp>
      <p:sp>
        <p:nvSpPr>
          <p:cNvPr id="1685507" name="Rectangle 3"/>
          <p:cNvSpPr>
            <a:spLocks noGrp="1" noChangeArrowheads="1"/>
          </p:cNvSpPr>
          <p:nvPr>
            <p:ph idx="1"/>
          </p:nvPr>
        </p:nvSpPr>
        <p:spPr>
          <a:xfrm>
            <a:off x="1248405" y="2708920"/>
            <a:ext cx="6779096" cy="303616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חיפוש אחר ערך-עצמי על בסיס הישגים</a:t>
            </a:r>
          </a:p>
          <a:p>
            <a:pPr algn="r" rtl="1" eaLnBrk="1" hangingPunct="1">
              <a:defRPr/>
            </a:pPr>
            <a:r>
              <a:rPr lang="he-IL" sz="2400" dirty="0"/>
              <a:t>שני צדדי המטבע קיימים</a:t>
            </a:r>
          </a:p>
          <a:p>
            <a:pPr algn="r" rtl="1" eaLnBrk="1" hangingPunct="1">
              <a:defRPr/>
            </a:pPr>
            <a:r>
              <a:rPr lang="he-IL" sz="2400" dirty="0"/>
              <a:t>חוסר יציבות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7312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648" y="927098"/>
            <a:ext cx="6343672" cy="709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he-IL" dirty="0"/>
              <a:t>אבחנה מבדלת</a:t>
            </a:r>
            <a:br>
              <a:rPr lang="he-IL" dirty="0"/>
            </a:br>
            <a:r>
              <a:rPr lang="en-US" sz="2900" dirty="0"/>
              <a:t>Differential diagnosis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64904"/>
            <a:ext cx="8229600" cy="3888432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b="1" i="1" dirty="0"/>
              <a:t>אז מהם ההבדלים?</a:t>
            </a:r>
          </a:p>
          <a:p>
            <a:pPr algn="r" rtl="1" eaLnBrk="1" hangingPunct="1">
              <a:defRPr/>
            </a:pPr>
            <a:r>
              <a:rPr lang="en-US" sz="2400" dirty="0"/>
              <a:t>NPD</a:t>
            </a:r>
            <a:r>
              <a:rPr lang="he-IL" sz="2400" dirty="0"/>
              <a:t> קבוע ולא אפיזודי</a:t>
            </a:r>
          </a:p>
          <a:p>
            <a:pPr algn="r" rtl="1" eaLnBrk="1" hangingPunct="1">
              <a:defRPr/>
            </a:pPr>
            <a:r>
              <a:rPr lang="he-IL" sz="2400" dirty="0"/>
              <a:t>ללא פסיכוזה (מחשבות שווא)</a:t>
            </a:r>
          </a:p>
          <a:p>
            <a:pPr algn="r" rtl="1" eaLnBrk="1" hangingPunct="1">
              <a:defRPr/>
            </a:pPr>
            <a:r>
              <a:rPr lang="he-IL" sz="2400" dirty="0"/>
              <a:t>ללא סימפטומים סומטיים (אגיטציה פסיכומוטורית, שינויים בשינה)</a:t>
            </a:r>
          </a:p>
          <a:p>
            <a:pPr algn="r" rtl="1" eaLnBrk="1" hangingPunct="1">
              <a:defRPr/>
            </a:pPr>
            <a:r>
              <a:rPr lang="he-IL" sz="2400" dirty="0"/>
              <a:t>אטיולוגיה: ביולוגיה לעומת פסיכולוגיה?</a:t>
            </a:r>
          </a:p>
          <a:p>
            <a:pPr algn="r" rtl="1" eaLnBrk="1" hangingPunct="1">
              <a:defRPr/>
            </a:pPr>
            <a:r>
              <a:rPr lang="he-IL" sz="2400" dirty="0"/>
              <a:t>הנחה תיאורטית ב-</a:t>
            </a:r>
            <a:r>
              <a:rPr lang="en-US" sz="2400" dirty="0"/>
              <a:t>NPD</a:t>
            </a:r>
            <a:r>
              <a:rPr lang="he-IL" sz="2400" dirty="0"/>
              <a:t>: חסך ב-</a:t>
            </a:r>
            <a:r>
              <a:rPr lang="en-US" sz="2400" dirty="0"/>
              <a:t>mirroring</a:t>
            </a:r>
            <a:r>
              <a:rPr lang="he-IL" sz="2400" dirty="0"/>
              <a:t> (שיקוף) בילדות (קוהוט)</a:t>
            </a:r>
          </a:p>
          <a:p>
            <a:pPr algn="r" rtl="1" eaLnBrk="1" hangingPunct="1">
              <a:defRPr/>
            </a:pPr>
            <a:r>
              <a:rPr lang="he-IL" sz="2400" dirty="0"/>
              <a:t>אסטרטגיית פיצוי עבור הערך העצמי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2771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756541"/>
            <a:ext cx="6343672" cy="1016275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3600" dirty="0"/>
              <a:t>אבחנה מבדלת</a:t>
            </a:r>
            <a:br>
              <a:rPr lang="he-IL" dirty="0"/>
            </a:br>
            <a:r>
              <a:rPr lang="en-US" dirty="0"/>
              <a:t>Differential diagnosis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idx="1"/>
          </p:nvPr>
        </p:nvSpPr>
        <p:spPr>
          <a:xfrm>
            <a:off x="791580" y="2585305"/>
            <a:ext cx="7560840" cy="3545904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b="1" dirty="0"/>
              <a:t>הפרעה בי-פולרית לעומת הפרעת אישיות גבולית (</a:t>
            </a:r>
            <a:r>
              <a:rPr lang="en-US" sz="2400" b="1" dirty="0"/>
              <a:t>Borderline Personality Disorder</a:t>
            </a:r>
            <a:r>
              <a:rPr lang="he-IL" sz="2400" b="1" dirty="0"/>
              <a:t>)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i="1" dirty="0"/>
              <a:t>מאפיינים דומים:</a:t>
            </a:r>
          </a:p>
          <a:p>
            <a:pPr algn="r" rtl="1" eaLnBrk="1" hangingPunct="1">
              <a:defRPr/>
            </a:pPr>
            <a:r>
              <a:rPr lang="he-IL" sz="2400" dirty="0"/>
              <a:t>חוסר יציבות במערכות יחסים</a:t>
            </a:r>
          </a:p>
          <a:p>
            <a:pPr algn="r" rtl="1" eaLnBrk="1" hangingPunct="1">
              <a:defRPr/>
            </a:pPr>
            <a:r>
              <a:rPr lang="he-IL" sz="2400" dirty="0"/>
              <a:t>אימפולסיביות לפחות בשני תחומים המזיקים לאדם (למשל בזבוז כספים, יחסי מין לא מוגנים, שימוש בחומרים)</a:t>
            </a:r>
          </a:p>
          <a:p>
            <a:pPr algn="r" rtl="1" eaLnBrk="1" hangingPunct="1">
              <a:defRPr/>
            </a:pPr>
            <a:r>
              <a:rPr lang="he-IL" sz="2400" dirty="0"/>
              <a:t>חוסר יציבות במצב הרוח, תגובתיות-יתר</a:t>
            </a:r>
          </a:p>
          <a:p>
            <a:pPr algn="r" rtl="1" eaLnBrk="1" hangingPunct="1">
              <a:defRPr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7126520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672" y="756541"/>
            <a:ext cx="6343672" cy="1016275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3600" dirty="0"/>
              <a:t>אבחנה מבדלת</a:t>
            </a:r>
            <a:br>
              <a:rPr lang="he-IL" dirty="0"/>
            </a:br>
            <a:r>
              <a:rPr lang="en-US" dirty="0"/>
              <a:t>Differential diagnosis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2492896"/>
            <a:ext cx="7560840" cy="3545904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b="1" dirty="0"/>
              <a:t>הפרעה בי-פולרית לעומת הפרעת אישיות גבולית (</a:t>
            </a:r>
            <a:r>
              <a:rPr lang="en-US" sz="2400" b="1" dirty="0"/>
              <a:t>Borderline Personality Disorder</a:t>
            </a:r>
            <a:r>
              <a:rPr lang="he-IL" sz="2400" b="1" dirty="0"/>
              <a:t>)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i="1" dirty="0"/>
              <a:t>אבל גם כאן:</a:t>
            </a:r>
          </a:p>
          <a:p>
            <a:pPr algn="r" rtl="1" eaLnBrk="1" hangingPunct="1">
              <a:defRPr/>
            </a:pPr>
            <a:r>
              <a:rPr lang="he-IL" sz="2400" dirty="0"/>
              <a:t>דפוס אישיותי התנהגותי קבוע (ולא אפיזודי)</a:t>
            </a:r>
          </a:p>
          <a:p>
            <a:pPr algn="r" rtl="1" eaLnBrk="1" hangingPunct="1">
              <a:defRPr/>
            </a:pPr>
            <a:r>
              <a:rPr lang="he-IL" sz="2400" dirty="0"/>
              <a:t>אטיולוגיה סביבתית (דינמיקה מוקדמת, טראומה מתמשכת)</a:t>
            </a:r>
          </a:p>
          <a:p>
            <a:pPr algn="r" rtl="1" eaLnBrk="1" hangingPunct="1">
              <a:defRPr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035014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8688" y="684533"/>
            <a:ext cx="6343672" cy="1088283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3600" dirty="0"/>
              <a:t>אבחנה מבדלת</a:t>
            </a:r>
            <a:br>
              <a:rPr lang="he-IL" dirty="0"/>
            </a:br>
            <a:r>
              <a:rPr lang="en-US" dirty="0"/>
              <a:t>Differential diagnosis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492896"/>
            <a:ext cx="8352928" cy="4188296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b="1" dirty="0"/>
              <a:t>הפרעה בי-פולרית לעומת הפרעה </a:t>
            </a:r>
            <a:r>
              <a:rPr lang="he-IL" sz="2400" b="1" dirty="0" err="1"/>
              <a:t>סכיזואפקטיבית</a:t>
            </a:r>
            <a:r>
              <a:rPr lang="he-IL" sz="2400" b="1" dirty="0"/>
              <a:t> (</a:t>
            </a:r>
            <a:r>
              <a:rPr lang="en-US" sz="2400" b="1" dirty="0"/>
              <a:t>Schizoaffective Disorder</a:t>
            </a:r>
            <a:r>
              <a:rPr lang="he-IL" sz="2400" b="1" dirty="0"/>
              <a:t>)</a:t>
            </a:r>
          </a:p>
          <a:p>
            <a:pPr marL="0" indent="0" algn="r" rtl="1" eaLnBrk="1" hangingPunct="1">
              <a:buNone/>
              <a:defRPr/>
            </a:pPr>
            <a:endParaRPr lang="he-IL" sz="2400" b="1" dirty="0"/>
          </a:p>
          <a:p>
            <a:pPr algn="r" rtl="1" eaLnBrk="1" hangingPunct="1">
              <a:defRPr/>
            </a:pPr>
            <a:r>
              <a:rPr lang="he-IL" sz="2400" dirty="0"/>
              <a:t>שילוב של סכיזופרניה והפרעת מצב-רוח (חד-קוטבית או דו-קוטבית)</a:t>
            </a:r>
          </a:p>
          <a:p>
            <a:pPr algn="r" rtl="1" eaLnBrk="1" hangingPunct="1">
              <a:defRPr/>
            </a:pPr>
            <a:r>
              <a:rPr lang="he-IL" sz="2400" dirty="0"/>
              <a:t>פסיכוזה </a:t>
            </a:r>
            <a:r>
              <a:rPr lang="he-IL" sz="2400" u="sng" dirty="0"/>
              <a:t>מעבר להקשר של אפיזודות מצב-רוח</a:t>
            </a:r>
          </a:p>
          <a:p>
            <a:pPr algn="r" rtl="1">
              <a:defRPr/>
            </a:pPr>
            <a:r>
              <a:rPr lang="he-IL" sz="2400" dirty="0"/>
              <a:t>אבחנה לא-מהימנה במיוחד ושנויה במחלוקת</a:t>
            </a:r>
          </a:p>
        </p:txBody>
      </p:sp>
    </p:spTree>
    <p:extLst>
      <p:ext uri="{BB962C8B-B14F-4D97-AF65-F5344CB8AC3E}">
        <p14:creationId xmlns:p14="http://schemas.microsoft.com/office/powerpoint/2010/main" val="1904417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96680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 בהפרעה ביפולרית</a:t>
            </a:r>
            <a:endParaRPr lang="en-US" dirty="0"/>
          </a:p>
        </p:txBody>
      </p:sp>
      <p:sp>
        <p:nvSpPr>
          <p:cNvPr id="624643" name="Rectangle 3"/>
          <p:cNvSpPr>
            <a:spLocks noGrp="1" noChangeArrowheads="1"/>
          </p:cNvSpPr>
          <p:nvPr>
            <p:ph idx="1"/>
          </p:nvPr>
        </p:nvSpPr>
        <p:spPr>
          <a:xfrm>
            <a:off x="1396680" y="2371732"/>
            <a:ext cx="7050768" cy="3937587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אין מחלוקת: אטיולוגיה בעיקר ביולוגית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קו הטיפול הראשון – תרופתי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ליתיום (80% מהמקרים: </a:t>
            </a:r>
            <a:r>
              <a:rPr lang="he-IL" sz="2400" dirty="0" err="1"/>
              <a:t>רמיסיה</a:t>
            </a:r>
            <a:r>
              <a:rPr lang="he-IL" sz="2400" dirty="0"/>
              <a:t> מלאה או חלקית)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לעתים: סימפטומים עמידים, </a:t>
            </a:r>
            <a:r>
              <a:rPr lang="en-US" sz="2400" dirty="0"/>
              <a:t>non-adherence</a:t>
            </a:r>
            <a:r>
              <a:rPr lang="he-IL" sz="2400" dirty="0"/>
              <a:t>, תופעות-לוואי חמורות (בחילה, נזק לכבד, ללב, לכליות)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מנת-יתר עלולה להיות קטלנית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טיפולים חדשים יותר אנטי-</a:t>
            </a:r>
            <a:r>
              <a:rPr lang="he-IL" sz="2400" dirty="0" err="1"/>
              <a:t>קונבולסיביים</a:t>
            </a:r>
            <a:r>
              <a:rPr lang="he-IL" sz="2400" dirty="0"/>
              <a:t> מראים יעילות בינונית-טובה. למשל: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691680" y="5703639"/>
            <a:ext cx="60486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Tegretol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Lamictal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Depakote</a:t>
            </a:r>
            <a:endParaRPr lang="he-I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600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96680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 בהפרעה ביפולרית</a:t>
            </a:r>
            <a:endParaRPr lang="en-US" dirty="0"/>
          </a:p>
        </p:txBody>
      </p:sp>
      <p:sp>
        <p:nvSpPr>
          <p:cNvPr id="624643" name="Rectangle 3"/>
          <p:cNvSpPr>
            <a:spLocks noGrp="1" noChangeArrowheads="1"/>
          </p:cNvSpPr>
          <p:nvPr>
            <p:ph idx="1"/>
          </p:nvPr>
        </p:nvSpPr>
        <p:spPr>
          <a:xfrm>
            <a:off x="683567" y="2371733"/>
            <a:ext cx="7763881" cy="2938186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כמחצית מהסובלים מצליחים להתאזן ואיכשהו לחיות עם ההפרעה ולתפקד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התרופות לא מרפאות מההפרעה, אלא מאזנות מצב-רוח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הטיפול יעיל מאוד לטיפול באפיזודה </a:t>
            </a:r>
            <a:r>
              <a:rPr lang="he-IL" sz="2400" u="sng" dirty="0"/>
              <a:t>ספציפית</a:t>
            </a:r>
            <a:r>
              <a:rPr lang="he-IL" sz="2400" dirty="0"/>
              <a:t>, לא לאורך החיים</a:t>
            </a:r>
            <a:endParaRPr lang="he-IL" sz="2400" u="sng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פעמים רבות קושי להגיע לאיזון ללא תופעות לוואי, מוביל למעגל שקשה לצאת ממנו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07439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96680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 בהפרעה ביפולרית</a:t>
            </a:r>
            <a:endParaRPr lang="en-US" dirty="0"/>
          </a:p>
        </p:txBody>
      </p:sp>
      <p:sp>
        <p:nvSpPr>
          <p:cNvPr id="624643" name="Rectangle 3"/>
          <p:cNvSpPr>
            <a:spLocks noGrp="1" noChangeArrowheads="1"/>
          </p:cNvSpPr>
          <p:nvPr>
            <p:ph idx="1"/>
          </p:nvPr>
        </p:nvSpPr>
        <p:spPr>
          <a:xfrm>
            <a:off x="683567" y="2371732"/>
            <a:ext cx="7763881" cy="3721563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אמנם הטיפול העיקרי הוא תרופתי, אך ישנם גם אלמנטים התנהגותיים שחשובים לטיפול:</a:t>
            </a:r>
          </a:p>
          <a:p>
            <a:pPr marL="457200" indent="-457200" algn="r" rtl="1" eaLnBrk="1" hangingPunct="1">
              <a:lnSpc>
                <a:spcPct val="90000"/>
              </a:lnSpc>
              <a:buAutoNum type="arabicPeriod"/>
              <a:defRPr/>
            </a:pPr>
            <a:r>
              <a:rPr lang="he-IL" sz="2400" dirty="0"/>
              <a:t>טיפול במחזוריות היומיום – מעקב וניהול שגרה של סדר יום מאוזן (שינה, אכילה, פעילות)</a:t>
            </a:r>
          </a:p>
          <a:p>
            <a:pPr marL="457200" indent="-457200" algn="r" rtl="1">
              <a:lnSpc>
                <a:spcPct val="90000"/>
              </a:lnSpc>
              <a:buAutoNum type="arabicPeriod"/>
              <a:defRPr/>
            </a:pPr>
            <a:r>
              <a:rPr lang="he-IL" sz="2400" dirty="0"/>
              <a:t>בעת </a:t>
            </a:r>
            <a:r>
              <a:rPr lang="he-IL" sz="2400" dirty="0" err="1"/>
              <a:t>רמיסיה</a:t>
            </a:r>
            <a:r>
              <a:rPr lang="he-IL" sz="2400" dirty="0"/>
              <a:t>, מינוי "בעל ברית" לאפיזודה הבאה – הסכם שבע"פ לפיו בעל הברית יוכל להטיל סנקציות מסוימות במידה והוא מזהה החמרה (אצל חולים שכבר למודי ניסיון). עשוי לעזור למנוע נזקים.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11948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0656" y="927098"/>
            <a:ext cx="6343672" cy="70986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הפרעה בי-פולרית ואובדנות</a:t>
            </a:r>
            <a:endParaRPr lang="en-US" dirty="0"/>
          </a:p>
        </p:txBody>
      </p:sp>
      <p:sp>
        <p:nvSpPr>
          <p:cNvPr id="643075" name="Rectangle 3"/>
          <p:cNvSpPr>
            <a:spLocks noGrp="1" noChangeArrowheads="1"/>
          </p:cNvSpPr>
          <p:nvPr>
            <p:ph idx="1"/>
          </p:nvPr>
        </p:nvSpPr>
        <p:spPr>
          <a:xfrm>
            <a:off x="2411760" y="2564904"/>
            <a:ext cx="5997352" cy="223224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שיעור אובדנות גבוה במיוחד – 15%~</a:t>
            </a:r>
          </a:p>
          <a:p>
            <a:pPr algn="r" rtl="1" eaLnBrk="1" hangingPunct="1">
              <a:defRPr/>
            </a:pPr>
            <a:r>
              <a:rPr lang="he-IL" sz="2400" dirty="0"/>
              <a:t>בסיום אפיזודה דיכאונית</a:t>
            </a:r>
          </a:p>
          <a:p>
            <a:pPr algn="r" rtl="1" eaLnBrk="1" hangingPunct="1">
              <a:defRPr/>
            </a:pPr>
            <a:r>
              <a:rPr lang="he-IL" sz="2400" dirty="0"/>
              <a:t>חוסר תקווה, הרס שנותר מאחור.</a:t>
            </a:r>
            <a:endParaRPr lang="en-US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28492</TotalTime>
  <Words>2392</Words>
  <Application>Microsoft Office PowerPoint</Application>
  <PresentationFormat>On-screen Show (4:3)</PresentationFormat>
  <Paragraphs>398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Brush Script MT</vt:lpstr>
      <vt:lpstr>Century Gothic</vt:lpstr>
      <vt:lpstr>Guttman Mantova-Decor</vt:lpstr>
      <vt:lpstr>Tahoma</vt:lpstr>
      <vt:lpstr>Wingdings 3</vt:lpstr>
      <vt:lpstr>Ion Boardroom</vt:lpstr>
      <vt:lpstr>פסיכולוגיה אבנורמלית</vt:lpstr>
      <vt:lpstr>הפרעה בי-פולרית (דו-קוטבית) (נקראה בעבר מאניה-דיפרסיה)</vt:lpstr>
      <vt:lpstr>ציקלותימיה Cyclothymic disorder</vt:lpstr>
      <vt:lpstr>קריטריונים לאפיזודה מאנית</vt:lpstr>
      <vt:lpstr>מצב-רוח מרומם, ידידותי באופן מוגזם, אופורי</vt:lpstr>
      <vt:lpstr>מצב-רוח רגזני</vt:lpstr>
      <vt:lpstr>מצב-רוח רגזני</vt:lpstr>
      <vt:lpstr>קריטריונים לאפיזודה מאנית</vt:lpstr>
      <vt:lpstr>1. גרנדיוזיות / ערך עצמי מנופח</vt:lpstr>
      <vt:lpstr>2. צורך מופחת בשינה – Hyposomnia</vt:lpstr>
      <vt:lpstr>2. צורך מופחת בשינה – Hyposomnia</vt:lpstr>
      <vt:lpstr>3. עודף דברנות או לחץ להמשיך לדבר</vt:lpstr>
      <vt:lpstr>4. מחשבות רצות או שטף רעיוני flight of ideas</vt:lpstr>
      <vt:lpstr>4. מחשבות רצות או שטף רעיוני flight of ideas</vt:lpstr>
      <vt:lpstr>5. מוסחות-יתר</vt:lpstr>
      <vt:lpstr>6. עלייה בפעילויות מכוונות-מטרה / אגיטציה פסיכו-מוטורית</vt:lpstr>
      <vt:lpstr>7. מעורבות-יתר בפעילויות מהנות עם פוטנציאל גבוה להשלכות שליליות</vt:lpstr>
      <vt:lpstr>אפיזודה היפו-מאנית</vt:lpstr>
      <vt:lpstr>PowerPoint Presentation</vt:lpstr>
      <vt:lpstr>PowerPoint Presentation</vt:lpstr>
      <vt:lpstr>PowerPoint Presentation</vt:lpstr>
      <vt:lpstr>PowerPoint Presentation</vt:lpstr>
      <vt:lpstr>הפרעה בי-פולרית, יצירתיות ומנהיגות</vt:lpstr>
      <vt:lpstr>שחקנים</vt:lpstr>
      <vt:lpstr>מוזיקאים</vt:lpstr>
      <vt:lpstr>מלחינים</vt:lpstr>
      <vt:lpstr>אמנים נוספים</vt:lpstr>
      <vt:lpstr>סופרים</vt:lpstr>
      <vt:lpstr>פוליטיקאים</vt:lpstr>
      <vt:lpstr>שכיחות ההפרעה הביפולרית</vt:lpstr>
      <vt:lpstr>שכיחות ההפרעה הביפולרית</vt:lpstr>
      <vt:lpstr>שכיחות ההפרעה הביפולרית</vt:lpstr>
      <vt:lpstr>מהלך ההפרעה הביפולרית</vt:lpstr>
      <vt:lpstr>מהלך ההפרעה הביפולרית</vt:lpstr>
      <vt:lpstr>מהלך ההפרעה הביפולרית</vt:lpstr>
      <vt:lpstr>מהלך ההפרעה הביפולרית</vt:lpstr>
      <vt:lpstr>אטיולוגיה של הפרעה ביפולרית</vt:lpstr>
      <vt:lpstr>הפרעה ביפולרית וסכיזופרניה – סיכונים תורשתיים משותפים לעומת ייחודיים</vt:lpstr>
      <vt:lpstr>הפרעה ביפולרית וסכיזופרניה – סיכונים תורשתיים משותפים לעומת ייחודיים</vt:lpstr>
      <vt:lpstr>הפרעה ביפולרית וסכיזופרניה – סיכונים תורשתיים משותפים לעומת ייחודיים</vt:lpstr>
      <vt:lpstr>אטיולוגיה של הפרעה ביפולרית</vt:lpstr>
      <vt:lpstr>אטיולוגיה של הפרעה ביפולרית</vt:lpstr>
      <vt:lpstr>אטיולוגיה של הפרעה ביפולרית</vt:lpstr>
      <vt:lpstr>אטיולוגיה של הפרעה ביפולרית</vt:lpstr>
      <vt:lpstr>אבחנה מבדלת Differential diagnosis</vt:lpstr>
      <vt:lpstr>אבחנה מבדלת: NPD וויסות מצב-רוח</vt:lpstr>
      <vt:lpstr>אבחנה מבדלת Differential diagnosis</vt:lpstr>
      <vt:lpstr>אבחנה מבדלת Differential diagnosis</vt:lpstr>
      <vt:lpstr>אבחנה מבדלת Differential diagnosis</vt:lpstr>
      <vt:lpstr>אבחנה מבדלת Differential diagnosis</vt:lpstr>
      <vt:lpstr>טיפול בהפרעה ביפולרית</vt:lpstr>
      <vt:lpstr>טיפול בהפרעה ביפולרית</vt:lpstr>
      <vt:lpstr>טיפול בהפרעה ביפולרית</vt:lpstr>
      <vt:lpstr>הפרעה בי-פולרית ואובדנות</vt:lpstr>
    </vt:vector>
  </TitlesOfParts>
  <Company>Ben-Gurion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Gary Diamond</dc:creator>
  <cp:lastModifiedBy>סופר</cp:lastModifiedBy>
  <cp:revision>1054</cp:revision>
  <dcterms:created xsi:type="dcterms:W3CDTF">2008-01-20T14:16:09Z</dcterms:created>
  <dcterms:modified xsi:type="dcterms:W3CDTF">2020-01-12T08:06:39Z</dcterms:modified>
</cp:coreProperties>
</file>