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97" r:id="rId3"/>
    <p:sldId id="436" r:id="rId4"/>
    <p:sldId id="398" r:id="rId5"/>
    <p:sldId id="437" r:id="rId6"/>
    <p:sldId id="455" r:id="rId7"/>
    <p:sldId id="464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410" r:id="rId16"/>
    <p:sldId id="411" r:id="rId17"/>
    <p:sldId id="463" r:id="rId18"/>
    <p:sldId id="412" r:id="rId19"/>
    <p:sldId id="443" r:id="rId20"/>
    <p:sldId id="444" r:id="rId21"/>
    <p:sldId id="445" r:id="rId22"/>
    <p:sldId id="415" r:id="rId23"/>
    <p:sldId id="420" r:id="rId24"/>
    <p:sldId id="418" r:id="rId25"/>
    <p:sldId id="419" r:id="rId26"/>
    <p:sldId id="422" r:id="rId27"/>
    <p:sldId id="423" r:id="rId28"/>
    <p:sldId id="424" r:id="rId29"/>
    <p:sldId id="425" r:id="rId30"/>
    <p:sldId id="427" r:id="rId31"/>
    <p:sldId id="428" r:id="rId32"/>
    <p:sldId id="435" r:id="rId33"/>
    <p:sldId id="429" r:id="rId34"/>
    <p:sldId id="433" r:id="rId35"/>
    <p:sldId id="432" r:id="rId3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08000"/>
    <a:srgbClr val="FFFF66"/>
    <a:srgbClr val="FF0000"/>
    <a:srgbClr val="FFFF00"/>
    <a:srgbClr val="006699"/>
    <a:srgbClr val="EAEAEA"/>
    <a:srgbClr val="E7E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7" autoAdjust="0"/>
    <p:restoredTop sz="95887" autoAdjust="0"/>
  </p:normalViewPr>
  <p:slideViewPr>
    <p:cSldViewPr>
      <p:cViewPr varScale="1">
        <p:scale>
          <a:sx n="64" d="100"/>
          <a:sy n="64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2500" y="7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user1\My%20Documents\My%20Dropbox\work2\teaching\talks\cog2011\stupidEXcel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270903637045369"/>
          <c:y val="6.9371895820714721E-2"/>
          <c:w val="0.69728821397325336"/>
          <c:h val="0.787645265495659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IAT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אשכנזים</c:v>
                </c:pt>
                <c:pt idx="1">
                  <c:v>מעורבים</c:v>
                </c:pt>
                <c:pt idx="2">
                  <c:v>מזרחים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0.75000000000000044</c:v>
                </c:pt>
                <c:pt idx="1">
                  <c:v>0.62000000000000044</c:v>
                </c:pt>
                <c:pt idx="2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A2-480C-B1D9-CE9EB607E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318080"/>
        <c:axId val="84320256"/>
      </c:barChart>
      <c:line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גלויה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אשכנזים</c:v>
                </c:pt>
                <c:pt idx="1">
                  <c:v>מעורבים</c:v>
                </c:pt>
                <c:pt idx="2">
                  <c:v>מזרחים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1.1200000000000001</c:v>
                </c:pt>
                <c:pt idx="1">
                  <c:v>0.56999999999999995</c:v>
                </c:pt>
                <c:pt idx="2">
                  <c:v>-0.31000000000000022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A2-480C-B1D9-CE9EB607E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322176"/>
        <c:axId val="84323712"/>
      </c:lineChart>
      <c:catAx>
        <c:axId val="84318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e-IL"/>
                  <a:t>מוצא נבדקים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9047319085114396"/>
              <c:y val="0.938153240460327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4320256"/>
        <c:crosses val="autoZero"/>
        <c:auto val="1"/>
        <c:lblAlgn val="ctr"/>
        <c:lblOffset val="100"/>
        <c:noMultiLvlLbl val="0"/>
      </c:catAx>
      <c:valAx>
        <c:axId val="843202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IAT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3231635372501516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4318080"/>
        <c:crosses val="autoZero"/>
        <c:crossBetween val="between"/>
      </c:valAx>
      <c:catAx>
        <c:axId val="84322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84323712"/>
        <c:crossesAt val="0"/>
        <c:auto val="1"/>
        <c:lblAlgn val="ctr"/>
        <c:lblOffset val="100"/>
        <c:noMultiLvlLbl val="0"/>
      </c:catAx>
      <c:valAx>
        <c:axId val="84323712"/>
        <c:scaling>
          <c:orientation val="minMax"/>
          <c:min val="-0.4"/>
        </c:scaling>
        <c:delete val="0"/>
        <c:axPos val="r"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Explicit</a:t>
                </a:r>
              </a:p>
            </c:rich>
          </c:tx>
          <c:layout>
            <c:manualLayout>
              <c:xMode val="edge"/>
              <c:yMode val="edge"/>
              <c:x val="0.93679015123109621"/>
              <c:y val="0.1856636381990713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432217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9.1309836270466252E-3"/>
          <c:y val="0.83256551584898042"/>
          <c:w val="0.13769444444444462"/>
          <c:h val="0.1674343832021001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86DD975F-8821-4A07-883A-F50E4FF6B2D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t" anchorCtr="0" compatLnSpc="1">
            <a:prstTxWarp prst="textNoShape">
              <a:avLst/>
            </a:prstTxWarp>
          </a:bodyPr>
          <a:lstStyle>
            <a:lvl1pPr algn="l" defTabSz="934014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5BDBB63C-046F-4387-B7EA-AD989A82CD7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t" anchorCtr="0" compatLnSpc="1">
            <a:prstTxWarp prst="textNoShape">
              <a:avLst/>
            </a:prstTxWarp>
          </a:bodyPr>
          <a:lstStyle>
            <a:lvl1pPr algn="r" defTabSz="934014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D00BF9F3-52BE-4669-B414-63AD96444BA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b" anchorCtr="0" compatLnSpc="1">
            <a:prstTxWarp prst="textNoShape">
              <a:avLst/>
            </a:prstTxWarp>
          </a:bodyPr>
          <a:lstStyle>
            <a:lvl1pPr algn="l" defTabSz="934014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659D1FD8-989B-46DB-9985-85EE4EBB56E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b" anchorCtr="0" compatLnSpc="1">
            <a:prstTxWarp prst="textNoShape">
              <a:avLst/>
            </a:prstTxWarp>
          </a:bodyPr>
          <a:lstStyle>
            <a:lvl1pPr algn="r" defTabSz="933450" eaLnBrk="1" hangingPunct="1">
              <a:defRPr sz="1300"/>
            </a:lvl1pPr>
          </a:lstStyle>
          <a:p>
            <a:fld id="{FB3EFD10-5E4F-4ED6-9792-E813D10CF9F1}" type="slidenum">
              <a:rPr lang="he-IL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A5FD8C7-CEB9-47DB-BC1C-E4FB388AE8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t" anchorCtr="0" compatLnSpc="1">
            <a:prstTxWarp prst="textNoShape">
              <a:avLst/>
            </a:prstTxWarp>
          </a:bodyPr>
          <a:lstStyle>
            <a:lvl1pPr algn="l" defTabSz="934014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787C254-9956-418F-AD2E-C33DB8C980E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t" anchorCtr="0" compatLnSpc="1">
            <a:prstTxWarp prst="textNoShape">
              <a:avLst/>
            </a:prstTxWarp>
          </a:bodyPr>
          <a:lstStyle>
            <a:lvl1pPr algn="r" defTabSz="934014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A290E64-D790-439E-BBD4-A27CE8C074A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9453FC3B-793E-4178-840A-DD624A0A7D0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4838"/>
            <a:ext cx="560705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9AD05513-B67F-4D2B-BA5A-E69EB82252F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b" anchorCtr="0" compatLnSpc="1">
            <a:prstTxWarp prst="textNoShape">
              <a:avLst/>
            </a:prstTxWarp>
          </a:bodyPr>
          <a:lstStyle>
            <a:lvl1pPr algn="l" defTabSz="934014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B18E15C4-51EA-47BB-BF82-BD26ABA2E4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84" tIns="46693" rIns="93384" bIns="46693" numCol="1" anchor="b" anchorCtr="0" compatLnSpc="1">
            <a:prstTxWarp prst="textNoShape">
              <a:avLst/>
            </a:prstTxWarp>
          </a:bodyPr>
          <a:lstStyle>
            <a:lvl1pPr algn="r" defTabSz="933450" eaLnBrk="1" hangingPunct="1">
              <a:defRPr sz="1300"/>
            </a:lvl1pPr>
          </a:lstStyle>
          <a:p>
            <a:fld id="{6869A8FB-AE58-42E6-9A67-33B6A75B4227}" type="slidenum">
              <a:rPr lang="he-IL" altLang="he-IL"/>
              <a:pPr/>
              <a:t>‹#›</a:t>
            </a:fld>
            <a:endParaRPr lang="en-US" alt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55AD07EF-B7C9-4CB4-8B21-25F5E6906E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3AB784-A78C-40AF-9C34-345EF1973E3D}" type="slidenum">
              <a:rPr lang="he-IL" altLang="he-IL" sz="1300"/>
              <a:pPr>
                <a:spcBef>
                  <a:spcPct val="0"/>
                </a:spcBef>
              </a:pPr>
              <a:t>1</a:t>
            </a:fld>
            <a:endParaRPr lang="en-US" altLang="he-IL" sz="13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FE242FD8-E8D2-4893-AEED-4D5229EFEF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39AC8AC-5E2F-40F4-9982-3ED67EAE0F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he-IL" sz="1400" dirty="0">
              <a:solidFill>
                <a:schemeClr val="accent2"/>
              </a:solidFill>
            </a:endParaRPr>
          </a:p>
          <a:p>
            <a:pPr algn="r" rtl="1" eaLnBrk="1" hangingPunct="1"/>
            <a:endParaRPr lang="en-US" altLang="he-IL" sz="1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24B5E4C-11C7-4C88-8B0F-B5C9207AF1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F118AF-F100-42D2-9F15-080916E9989F}" type="slidenum">
              <a:rPr lang="he-IL" altLang="he-IL" sz="1300"/>
              <a:pPr>
                <a:spcBef>
                  <a:spcPct val="0"/>
                </a:spcBef>
              </a:pPr>
              <a:t>2</a:t>
            </a:fld>
            <a:endParaRPr lang="en-US" altLang="he-IL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574BCF4-9A3A-4934-BDE8-B578F14CB1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8088" y="733425"/>
            <a:ext cx="4594225" cy="3446463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07FA463-4855-4CAD-B64E-282F185D14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00550"/>
            <a:ext cx="5140325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he-IL" sz="1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12063EC-D57B-44D0-B982-665E4BD153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DEC3D6D9-A0A8-46C5-BF0C-BA34D324E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5B0ABFB0-EDC2-42A9-B1AF-D7C2FC828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22A112-FC1C-43BB-BFB5-25D6E4B2CB37}" type="slidenum">
              <a:rPr lang="he-IL" altLang="he-IL" sz="1300"/>
              <a:pPr>
                <a:spcBef>
                  <a:spcPct val="0"/>
                </a:spcBef>
              </a:pPr>
              <a:t>3</a:t>
            </a:fld>
            <a:endParaRPr lang="en-US" altLang="he-IL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338B0D0-A1CE-4BBD-B693-146F4AB096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B7E29B-7FA0-4B2E-A161-8DF3E5C3C2C9}" type="slidenum">
              <a:rPr lang="he-IL" altLang="he-IL" sz="1300"/>
              <a:pPr>
                <a:spcBef>
                  <a:spcPct val="0"/>
                </a:spcBef>
              </a:pPr>
              <a:t>4</a:t>
            </a:fld>
            <a:endParaRPr lang="en-US" altLang="he-IL" sz="13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31330D65-D160-4C99-A941-DDAE5E252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440C1BDE-3550-4A8A-9E50-8B2611F0D6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3513" y="4243388"/>
            <a:ext cx="6683375" cy="4924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0663" indent="-220663" algn="r" rtl="1" eaLnBrk="1" hangingPunct="1"/>
            <a:endParaRPr lang="he-IL" altLang="he-I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AC2A6F5F-4915-4F13-BB9F-C8325638E2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03E7C9-A51A-4E31-A6AE-DB13E7D13A30}" type="slidenum">
              <a:rPr lang="he-IL" altLang="he-IL" sz="1300"/>
              <a:pPr>
                <a:spcBef>
                  <a:spcPct val="0"/>
                </a:spcBef>
              </a:pPr>
              <a:t>5</a:t>
            </a:fld>
            <a:endParaRPr lang="en-US" altLang="he-IL" sz="13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476FE6D-7714-49A8-AEF1-646581637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EA4559F4-6213-4FA0-BC7D-56C2EFA6A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6725" y="4414838"/>
            <a:ext cx="5842000" cy="43259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0663" indent="-220663" algn="r" rtl="1" eaLnBrk="1" hangingPunct="1"/>
            <a:endParaRPr lang="he-IL" altLang="he-IL" sz="1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C22EA6AA-8835-4E67-BA36-7C9212D787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0DBDFA3D-C759-4215-9BD7-9FE9BB729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/>
            <a:endParaRPr lang="en-US" altLang="en-US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6AF6499-9E93-4636-84C7-032EAA273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81F161E-1544-4016-8AD2-ACD8E09F1E08}" type="slidenum">
              <a:rPr lang="he-IL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4BEE822-E75E-4ADE-80AB-4408EC6CC8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1">
              <a:spcBef>
                <a:spcPct val="0"/>
              </a:spcBef>
            </a:pPr>
            <a:fld id="{5F223418-8C90-4628-BFB7-B3BA3AE2C2BE}" type="slidenum">
              <a:rPr lang="en-US" altLang="en-US"/>
              <a:pPr algn="l" rtl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F8759BC-2314-4212-BCB2-9D9F4EB877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4EBC7EDC-1D66-43B4-ACFE-A0B02C8F95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 dirty="0"/>
          </a:p>
        </p:txBody>
      </p:sp>
    </p:spTree>
    <p:extLst>
      <p:ext uri="{BB962C8B-B14F-4D97-AF65-F5344CB8AC3E}">
        <p14:creationId xmlns:p14="http://schemas.microsoft.com/office/powerpoint/2010/main" val="1312274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4BEE822-E75E-4ADE-80AB-4408EC6CC8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1">
              <a:spcBef>
                <a:spcPct val="0"/>
              </a:spcBef>
            </a:pPr>
            <a:fld id="{5F223418-8C90-4628-BFB7-B3BA3AE2C2BE}" type="slidenum">
              <a:rPr lang="en-US" altLang="en-US"/>
              <a:pPr algn="l" rtl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F8759BC-2314-4212-BCB2-9D9F4EB877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4EBC7EDC-1D66-43B4-ACFE-A0B02C8F95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C1406357-99EF-447D-AFA0-F3AF81168D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1">
              <a:spcBef>
                <a:spcPct val="0"/>
              </a:spcBef>
            </a:pPr>
            <a:fld id="{85D289CF-1272-4AEF-AEF5-75A70334C390}" type="slidenum">
              <a:rPr lang="en-US" altLang="en-US"/>
              <a:pPr algn="l" rtl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8DBD598C-80A3-4634-A5CD-032F369AD7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5A6DA514-11CD-40CB-B62F-31C870FF21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589ED1FF-FECA-4D9F-88C6-0911C695BF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1">
              <a:spcBef>
                <a:spcPct val="0"/>
              </a:spcBef>
            </a:pPr>
            <a:fld id="{0AFA3477-3BC1-4F3B-B7A3-4F4375F2BB51}" type="slidenum">
              <a:rPr lang="en-US" altLang="en-US"/>
              <a:pPr algn="l" rtl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4B4E77E-89B2-497D-AFE5-91CCA7A9F5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6A3EFC56-F35A-419B-BC1B-FB8257BDE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5FA9274-6991-4ED9-BDE1-28C8FA5DAF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1">
              <a:spcBef>
                <a:spcPct val="0"/>
              </a:spcBef>
            </a:pPr>
            <a:fld id="{E2319ECD-75DF-4544-94E4-50951C457584}" type="slidenum">
              <a:rPr lang="en-US" altLang="en-US"/>
              <a:pPr algn="l" rtl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281C08CC-5660-47C3-BBC1-397D26F013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1990207-FFA7-423D-9572-D5F552384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040C5164-53EC-4C64-9F4A-29CD5B48B3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212BE87F-949B-4F57-BAC8-CCAFF70AA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ECF0D070-A595-4A83-A713-6B682840AA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49340A-9ECF-49E6-8006-EC48343B3942}" type="slidenum">
              <a:rPr lang="he-IL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F22621F9-5621-4740-81FD-F6660042CE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1">
              <a:spcBef>
                <a:spcPct val="0"/>
              </a:spcBef>
            </a:pPr>
            <a:fld id="{B0B53C73-C08F-46A4-AA6A-21EF10370C02}" type="slidenum">
              <a:rPr lang="en-US" altLang="en-US"/>
              <a:pPr algn="l" rtl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D840AB0-6A91-416E-AE06-000FFC70A7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FDC96640-550F-4B33-B0EE-3AE91BD91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90938184-5216-4C09-A594-8338576C43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1">
              <a:spcBef>
                <a:spcPct val="0"/>
              </a:spcBef>
            </a:pPr>
            <a:fld id="{4AA76BD2-4785-453F-9087-78CFAFE9E2D7}" type="slidenum">
              <a:rPr lang="en-US" altLang="en-US"/>
              <a:pPr algn="l" rtl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0BF47971-15E2-44DE-BB1C-AB64BF430F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50271112-824F-4A34-A7B2-3A44E9B352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3261146-65D7-40FD-9925-7B7B64E746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8220F7-0A33-42F5-AE70-D179B7FEE422}" type="slidenum">
              <a:rPr lang="he-IL" altLang="he-IL" sz="1300"/>
              <a:pPr>
                <a:spcBef>
                  <a:spcPct val="0"/>
                </a:spcBef>
              </a:pPr>
              <a:t>15</a:t>
            </a:fld>
            <a:endParaRPr lang="en-US" altLang="he-IL" sz="13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205D135-3109-449D-955C-63E6F662E9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EBFA40F9-8C0D-4B0B-863E-E5B440EFDA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2738" y="4414838"/>
            <a:ext cx="5995987" cy="4548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he-IL" sz="1400" dirty="0"/>
          </a:p>
          <a:p>
            <a:pPr algn="r" rtl="1" eaLnBrk="1" hangingPunct="1"/>
            <a:endParaRPr lang="he-IL" altLang="he-IL" dirty="0"/>
          </a:p>
          <a:p>
            <a:pPr algn="r" rtl="1" eaLnBrk="1" hangingPunct="1"/>
            <a:endParaRPr lang="en-US" altLang="he-I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CCEF166-6E6E-4D9B-88B9-E89B9C51EA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D5CD37-5F82-48E2-8A58-3B10CB0DF3F1}" type="slidenum">
              <a:rPr lang="he-IL" altLang="he-IL" sz="1300"/>
              <a:pPr>
                <a:spcBef>
                  <a:spcPct val="0"/>
                </a:spcBef>
              </a:pPr>
              <a:t>16</a:t>
            </a:fld>
            <a:endParaRPr lang="en-US" altLang="he-IL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EB14229-2003-42E0-AEE0-F068DFC732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82B132C-B95B-490F-B3A0-9A51273628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4838"/>
            <a:ext cx="6008688" cy="4619625"/>
          </a:xfrm>
          <a:ln/>
        </p:spPr>
        <p:txBody>
          <a:bodyPr/>
          <a:lstStyle/>
          <a:p>
            <a:pPr marL="220850" indent="-220850" algn="r" rtl="1" eaLnBrk="1" hangingPunct="1">
              <a:defRPr/>
            </a:pPr>
            <a:endParaRPr lang="he-IL" altLang="he-I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345D7BDA-C0F3-4094-A9C2-59A318ADB1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EEE9732-438E-466A-80E5-4AF9C1EF6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endParaRPr lang="he-IL" altLang="en-US" dirty="0"/>
          </a:p>
          <a:p>
            <a:pPr algn="r"/>
            <a:endParaRPr lang="he-IL" altLang="en-US" dirty="0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80EF2AC4-22FF-4A07-AEF9-2A2E117E35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7C3E0B-5DD9-46F1-B5F9-861F82D8D9CE}" type="slidenum">
              <a:rPr lang="he-IL" altLang="he-IL" sz="1300"/>
              <a:pPr>
                <a:spcBef>
                  <a:spcPct val="0"/>
                </a:spcBef>
              </a:pPr>
              <a:t>17</a:t>
            </a:fld>
            <a:endParaRPr lang="en-US" altLang="he-IL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34A7A0CB-AB86-4F4F-A4FB-1AF65B38C4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7B2685-238B-4FD1-B53A-AD502F7ABB20}" type="slidenum">
              <a:rPr lang="he-IL" altLang="he-IL" sz="1300"/>
              <a:pPr>
                <a:spcBef>
                  <a:spcPct val="0"/>
                </a:spcBef>
              </a:pPr>
              <a:t>18</a:t>
            </a:fld>
            <a:endParaRPr lang="en-US" altLang="he-IL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79EF41EA-B604-4716-AE13-C62B2C20E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83DDED0E-5D7C-4159-8215-156586452C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3513" y="4389438"/>
            <a:ext cx="6608762" cy="4708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>
              <a:lnSpc>
                <a:spcPct val="90000"/>
              </a:lnSpc>
            </a:pPr>
            <a:endParaRPr lang="en-US" altLang="he-IL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67B7721B-5AAA-4235-927B-84B983ED3D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4700" indent="-2968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2213" indent="-2365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1638" indent="-2365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47888" indent="-2365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50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22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194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766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4D7AB9-7DC1-4434-8DD0-107F29495EA5}" type="slidenum">
              <a:rPr lang="he-IL" altLang="en-US" sz="130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5D78F308-7E86-4372-AE93-9BA3C88AC6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CFE1EBF5-2912-4073-840A-5FB58F02E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4838"/>
            <a:ext cx="5799137" cy="4662487"/>
          </a:xfrm>
          <a:ln/>
        </p:spPr>
        <p:txBody>
          <a:bodyPr/>
          <a:lstStyle/>
          <a:p>
            <a:pPr eaLnBrk="1" hangingPunct="1">
              <a:defRPr/>
            </a:pPr>
            <a:endParaRPr lang="he-IL" altLang="en-US" sz="14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7E355DB6-B5DA-4EDF-8F54-2DD432362A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4700" indent="-2968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2213" indent="-2365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1638" indent="-2365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47888" indent="-2365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50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622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194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76688" indent="-2365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FFEF38F-5BB6-4CDD-BFB3-0F1D800C29F0}" type="slidenum">
              <a:rPr lang="he-IL" altLang="en-US" sz="130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8B361FBB-ADF3-442E-B942-B54D0EEDC5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569A62AB-375A-41DD-9D61-A1FD663B3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4838"/>
            <a:ext cx="5799137" cy="46624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187C008-6162-4EE6-90DB-01525BC48B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BC32087A-3990-43A3-BF8D-9D243A558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/>
            <a:endParaRPr lang="en-US" altLang="en-US" sz="1400" dirty="0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DE467D40-43AF-4723-83E8-93108E8F7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3C5C3C6-CB6B-49D7-9485-9757303B62DD}" type="slidenum">
              <a:rPr lang="he-IL" altLang="he-IL" sz="1300"/>
              <a:pPr>
                <a:spcBef>
                  <a:spcPct val="0"/>
                </a:spcBef>
              </a:pPr>
              <a:t>21</a:t>
            </a:fld>
            <a:endParaRPr lang="en-US" altLang="he-IL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4E0BF397-3C5E-4996-A431-771B69807A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423074-96E2-406F-87A8-53DCF750C4E1}" type="slidenum">
              <a:rPr lang="he-IL" altLang="he-IL" sz="1300"/>
              <a:pPr>
                <a:spcBef>
                  <a:spcPct val="0"/>
                </a:spcBef>
              </a:pPr>
              <a:t>22</a:t>
            </a:fld>
            <a:endParaRPr lang="en-US" altLang="he-IL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A30CFEB9-0929-417C-B610-C043D443FD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0EE1C4ED-53C8-47E1-8FDE-5801B640D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5763" y="4311650"/>
            <a:ext cx="6311900" cy="4584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0663" indent="-220663" algn="r" rtl="1" eaLnBrk="1" hangingPunct="1">
              <a:lnSpc>
                <a:spcPct val="90000"/>
              </a:lnSpc>
            </a:pPr>
            <a:endParaRPr lang="he-IL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A51D73A6-7311-4978-965E-B0A64208C5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E48932-12AC-4F7E-A31E-D40453C8F6AC}" type="slidenum">
              <a:rPr lang="he-IL" altLang="he-IL" sz="1300"/>
              <a:pPr>
                <a:spcBef>
                  <a:spcPct val="0"/>
                </a:spcBef>
              </a:pPr>
              <a:t>23</a:t>
            </a:fld>
            <a:endParaRPr lang="en-US" altLang="he-IL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E384479-0532-4141-A60C-5FE24888E3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FE0865F-5C4F-453E-A738-A00412712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he-IL" sz="140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3E16EA87-B7DF-4526-ACB2-978AB1D814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E33E54-EC7A-4533-A96B-6855C4F24585}" type="slidenum">
              <a:rPr lang="he-IL" altLang="he-IL" sz="1300"/>
              <a:pPr>
                <a:spcBef>
                  <a:spcPct val="0"/>
                </a:spcBef>
              </a:pPr>
              <a:t>24</a:t>
            </a:fld>
            <a:endParaRPr lang="en-US" altLang="he-IL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948A0926-0B08-4B48-9DDD-08A3B793F2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009DBA29-6A31-4114-A8A5-EC80916596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en-US" altLang="he-IL" sz="140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22494BFB-104F-4063-B053-2D1A77DBAA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80A6EA-24AB-47B1-8BD3-2BE5C4964A35}" type="slidenum">
              <a:rPr lang="he-IL" altLang="he-IL" sz="1300"/>
              <a:pPr>
                <a:spcBef>
                  <a:spcPct val="0"/>
                </a:spcBef>
              </a:pPr>
              <a:t>25</a:t>
            </a:fld>
            <a:endParaRPr lang="en-US" altLang="he-IL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44B830B-B8F2-45DA-BC4C-ED5686E7B5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26AFC950-4C6E-414F-BD4C-883A665265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en-US" sz="140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DE135700-65D2-4452-A1FA-49E1A8DCA7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D49217-F95A-4DE4-B8A4-F5C8A227F66C}" type="slidenum">
              <a:rPr lang="he-IL" altLang="he-IL" sz="1300"/>
              <a:pPr>
                <a:spcBef>
                  <a:spcPct val="0"/>
                </a:spcBef>
              </a:pPr>
              <a:t>26</a:t>
            </a:fld>
            <a:endParaRPr lang="en-US" altLang="he-IL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739124C3-DC0A-4982-A940-38E4FF7235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3CD66EA2-71E8-4778-987E-A1E207A29F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he-IL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486919D-F029-4B26-B5B9-239E54DFA9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825FDC-6716-4CDE-A2C3-53E8DFDD3DE9}" type="slidenum">
              <a:rPr lang="he-IL" altLang="he-IL" sz="1300"/>
              <a:pPr>
                <a:spcBef>
                  <a:spcPct val="0"/>
                </a:spcBef>
              </a:pPr>
              <a:t>27</a:t>
            </a:fld>
            <a:endParaRPr lang="en-US" altLang="he-IL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0B543B91-4CDD-404B-B9EC-125F04CC46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33DF8325-B30A-490E-91DD-15E1341E2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he-IL" altLang="he-I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FA697434-CCF5-42F4-AF32-5782EE3F0B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DC6D97-0C36-4C22-A92B-A2601B265986}" type="slidenum">
              <a:rPr lang="he-IL" altLang="he-IL" sz="1300"/>
              <a:pPr>
                <a:spcBef>
                  <a:spcPct val="0"/>
                </a:spcBef>
              </a:pPr>
              <a:t>28</a:t>
            </a:fld>
            <a:endParaRPr lang="en-US" altLang="he-IL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053F7333-7624-4B03-8E11-1B2EAEFFB8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F7556AFB-368A-45F6-A157-0CB47A1A2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en-US" altLang="he-I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D3168C50-E02E-4D5B-8038-2ADD596486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08C54A-96E1-4CEF-9975-E9E06A9D61B1}" type="slidenum">
              <a:rPr lang="he-IL" altLang="he-IL" sz="1300"/>
              <a:pPr>
                <a:spcBef>
                  <a:spcPct val="0"/>
                </a:spcBef>
              </a:pPr>
              <a:t>29</a:t>
            </a:fld>
            <a:endParaRPr lang="en-US" altLang="he-IL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8F37DBE5-3B2A-44EA-9A18-E3B10719A3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>
            <a:extLst>
              <a:ext uri="{FF2B5EF4-FFF2-40B4-BE49-F238E27FC236}">
                <a16:creationId xmlns:a16="http://schemas.microsoft.com/office/drawing/2014/main" id="{3EF77922-443B-44FE-9B63-1E35DD8EFB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4000" y="4311650"/>
            <a:ext cx="6370638" cy="4818063"/>
          </a:xfrm>
        </p:spPr>
        <p:txBody>
          <a:bodyPr/>
          <a:lstStyle/>
          <a:p>
            <a:pPr algn="r" rtl="1" eaLnBrk="1" hangingPunct="1">
              <a:defRPr/>
            </a:pPr>
            <a:endParaRPr lang="he-IL" dirty="0"/>
          </a:p>
          <a:p>
            <a:pPr algn="r" eaLnBrk="1" hangingPunct="1">
              <a:defRPr/>
            </a:pPr>
            <a:endParaRPr lang="en-US" dirty="0"/>
          </a:p>
          <a:p>
            <a:pPr algn="r" eaLnBrk="1" hangingPunct="1">
              <a:defRPr/>
            </a:pPr>
            <a:endParaRPr lang="en-US" sz="1000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ABE0D86-F240-4439-83F8-B44B3A9789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DBB096-31CC-40C3-8A31-B986B99E35D2}" type="slidenum">
              <a:rPr lang="he-IL" altLang="he-IL" sz="1300"/>
              <a:pPr>
                <a:spcBef>
                  <a:spcPct val="0"/>
                </a:spcBef>
              </a:pPr>
              <a:t>30</a:t>
            </a:fld>
            <a:endParaRPr lang="en-US" altLang="he-IL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312741CA-08CC-4973-86A0-5EF3C9DE4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9324663-97D2-43B0-9726-11CBFD0FB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4150" y="4257675"/>
            <a:ext cx="6359525" cy="474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en-US" altLang="he-IL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CDD3C9B-657D-471F-AAA6-34461DF740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793BA3-3058-4ABF-A72D-BDEBF5DD00D5}" type="slidenum">
              <a:rPr lang="he-IL" altLang="he-IL" sz="1300"/>
              <a:pPr>
                <a:spcBef>
                  <a:spcPct val="0"/>
                </a:spcBef>
              </a:pPr>
              <a:t>31</a:t>
            </a:fld>
            <a:endParaRPr lang="en-US" altLang="he-IL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11FA3DD-6290-4A09-83DD-408F8D6508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8088" y="733425"/>
            <a:ext cx="4594225" cy="3446463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BE4F601-EF0B-47E3-89B5-8B7DF3E13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4000" y="4311650"/>
            <a:ext cx="6443663" cy="4689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1" hangingPunct="1"/>
            <a:endParaRPr lang="en-US" altLang="he-IL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C79B02C2-5B86-4E84-B04E-89C9D513AE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D88F479F-54AF-4CA5-9E93-C9EDB9F52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r>
              <a:rPr lang="he-IL" altLang="he-IL"/>
              <a:t>.</a:t>
            </a: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528C73FE-3614-4D89-923C-D24EA46973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B7918C-8C24-4EFA-879E-3B2010138760}" type="slidenum">
              <a:rPr lang="he-IL" altLang="he-IL" sz="1300"/>
              <a:pPr>
                <a:spcBef>
                  <a:spcPct val="0"/>
                </a:spcBef>
              </a:pPr>
              <a:t>32</a:t>
            </a:fld>
            <a:endParaRPr lang="en-US" altLang="he-IL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8F5A5EC6-E742-491A-B5A2-3032EFF3AF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023BA9-5AC6-42F8-B2B7-FA77455345EE}" type="slidenum">
              <a:rPr lang="he-IL" altLang="he-IL" sz="1300"/>
              <a:pPr>
                <a:spcBef>
                  <a:spcPct val="0"/>
                </a:spcBef>
              </a:pPr>
              <a:t>33</a:t>
            </a:fld>
            <a:endParaRPr lang="en-US" altLang="he-IL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893BCC9-CBF1-4313-877B-9ED0C950E9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C7634472-7A1B-43A0-BB0D-8C7F0DB4BC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en-US" altLang="he-IL" sz="1400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9B75FF32-5271-44E8-BFCF-B5E488069B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90E09B-F767-431A-B3DE-CA9F0B8A9D74}" type="slidenum">
              <a:rPr lang="he-IL" altLang="he-IL" sz="1300"/>
              <a:pPr>
                <a:spcBef>
                  <a:spcPct val="0"/>
                </a:spcBef>
              </a:pPr>
              <a:t>34</a:t>
            </a:fld>
            <a:endParaRPr lang="en-US" altLang="he-IL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A1DB7668-FCA1-4F44-9D82-78D0D6666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59459BAC-9EC6-4AD6-82DB-A7F7B91A32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 eaLnBrk="1" hangingPunct="1"/>
            <a:endParaRPr lang="en-US" altLang="he-IL" sz="1400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60A1E653-48A3-4781-B703-C713CEBFE9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7550" indent="-274638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3313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638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7550" indent="-220663" defTabSz="9334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447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019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591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16350" indent="-220663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3FE2CA-F117-4691-A5DE-0A2CA34E1466}" type="slidenum">
              <a:rPr lang="he-IL" altLang="he-IL" sz="1300"/>
              <a:pPr>
                <a:spcBef>
                  <a:spcPct val="0"/>
                </a:spcBef>
              </a:pPr>
              <a:t>35</a:t>
            </a:fld>
            <a:endParaRPr lang="en-US" altLang="he-IL" sz="13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9FB00283-5BF4-4CBF-B239-450CB6322A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35691D3E-71B3-4BCE-A7DB-028386E50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2253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14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943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832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66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448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5269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368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153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542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0566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202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4948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he-IL" noProof="0"/>
          </a:p>
        </p:txBody>
      </p:sp>
    </p:spTree>
    <p:extLst>
      <p:ext uri="{BB962C8B-B14F-4D97-AF65-F5344CB8AC3E}">
        <p14:creationId xmlns:p14="http://schemas.microsoft.com/office/powerpoint/2010/main" val="967486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778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jectimplicit.ne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ABSeKU2qJo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6.jpeg"/><Relationship Id="rId3" Type="http://schemas.openxmlformats.org/officeDocument/2006/relationships/hyperlink" Target="http://images.google.co.il/imgres?imgurl=http://www.getit.co.il/Products/Big/34103.jpg&amp;imgrefurl=http://www.getit.co.il/prod/34103/&amp;h=207&amp;w=207&amp;sz=26&amp;hl=iw&amp;start=3&amp;tbnid=KFG2DAaPxSFe8M:&amp;tbnh=105&amp;tbnw=105&amp;prev=/images?q%3D%D7%98%D7%95%D7%A1%D7%98%D7%A8%26gbv%3D2%26svnum%3D10%26hl%3Diw" TargetMode="External"/><Relationship Id="rId7" Type="http://schemas.openxmlformats.org/officeDocument/2006/relationships/image" Target="../media/image12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hyperlink" Target="http://www.electra-trade.co.il/_Articles/Article.asp?ArticleID=1038&amp;CategoryID=57" TargetMode="External"/><Relationship Id="rId5" Type="http://schemas.openxmlformats.org/officeDocument/2006/relationships/hyperlink" Target="http://www.rbh.co.il/files/mivsa1.jpg" TargetMode="External"/><Relationship Id="rId15" Type="http://schemas.openxmlformats.org/officeDocument/2006/relationships/image" Target="../media/image17.jpeg"/><Relationship Id="rId10" Type="http://schemas.openxmlformats.org/officeDocument/2006/relationships/image" Target="../media/image14.jpeg"/><Relationship Id="rId4" Type="http://schemas.openxmlformats.org/officeDocument/2006/relationships/image" Target="../media/image10.jpeg"/><Relationship Id="rId9" Type="http://schemas.openxmlformats.org/officeDocument/2006/relationships/hyperlink" Target="http://www.electra-trade.co.il/_Articles/Article.asp?ArticleID=1040&amp;CategoryID=355&amp;Page=1" TargetMode="External"/><Relationship Id="rId14" Type="http://schemas.openxmlformats.org/officeDocument/2006/relationships/hyperlink" Target="http://www.pricer.co.il/PublicArea/redir.aspx?page=http://www.lastprice.co.il/product.asp?productid=1685&amp;p=902793&amp;s=&#1511;&#1489;&#1493;&#1510;&#1514;&#1497;&#1514;&amp;Id=124&amp;sp=255&amp;dp=0&amp;cid=200274&amp;m=FW555%20-%20%20&#1492;&#1500;&#1492;&#1497;&#1496;%20&#1513;&#1499;&#1489;&#1513;%20&#1488;&#1514;%20&#1492;&#1506;&#1493;&#1500;&#1501;%20&#1506;&#1499;&#1513;&#1497;&#1493;%20&#1489;&#1497;&#1513;&#1512;&#1488;&#1500;%20-%20&#1493;&#1493;&#1511;%20&#1495;&#1513;&#1502;&#1500;&#1497;&amp;param=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h27FuaUa7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jugend.co.il/gallery/data/504/medium/Tanzania_0617.jpg&amp;imgrefurl=http://www.jugend.co.il/gallery/showphoto.php?photo%3D115380%26si%3Dpink&amp;h=398&amp;w=600&amp;sz=46&amp;hl=iw&amp;start=2&amp;tbnid=wjzqfE4LYoMFyM:&amp;tbnh=90&amp;tbnw=135&amp;prev=/images?q%3D%D7%A6%D7%91%D7%95%D7%A2%26gbv%3D2%26hl%3Diw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483D0AD-1269-4FFC-A18D-2887CF7EB88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4571999" y="3488913"/>
            <a:ext cx="3757621" cy="15843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rtl="1" eaLnBrk="1" hangingPunct="1">
              <a:defRPr/>
            </a:pPr>
            <a:r>
              <a:rPr lang="he-IL" sz="4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שיעור </a:t>
            </a:r>
            <a:r>
              <a:rPr lang="en-US" sz="4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he-IL" sz="4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he-IL" sz="4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Text Box 27">
            <a:extLst>
              <a:ext uri="{FF2B5EF4-FFF2-40B4-BE49-F238E27FC236}">
                <a16:creationId xmlns:a16="http://schemas.microsoft.com/office/drawing/2014/main" id="{C9AFD327-6EBC-4B74-981B-242EFAB86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1628775"/>
            <a:ext cx="612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e-IL" altLang="he-IL"/>
          </a:p>
        </p:txBody>
      </p:sp>
      <p:sp>
        <p:nvSpPr>
          <p:cNvPr id="3076" name="Rectangle 28">
            <a:extLst>
              <a:ext uri="{FF2B5EF4-FFF2-40B4-BE49-F238E27FC236}">
                <a16:creationId xmlns:a16="http://schemas.microsoft.com/office/drawing/2014/main" id="{0FD54E0C-8539-4174-8C3B-6EDC49CE7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9" y="860751"/>
            <a:ext cx="84582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e-IL" altLang="he-IL" sz="6000" b="1" dirty="0">
                <a:solidFill>
                  <a:schemeClr val="tx2"/>
                </a:solidFill>
              </a:rPr>
              <a:t>		</a:t>
            </a:r>
            <a:br>
              <a:rPr lang="he-IL" altLang="he-IL" sz="6000" b="1" dirty="0">
                <a:solidFill>
                  <a:schemeClr val="tx2"/>
                </a:solidFill>
              </a:rPr>
            </a:br>
            <a:r>
              <a:rPr lang="he-IL" altLang="he-IL" sz="6000" b="1" dirty="0">
                <a:solidFill>
                  <a:schemeClr val="tx2"/>
                </a:solidFill>
              </a:rPr>
              <a:t>עמדות</a:t>
            </a:r>
            <a:br>
              <a:rPr lang="he-IL" altLang="he-IL" sz="6000" b="1" dirty="0">
                <a:solidFill>
                  <a:schemeClr val="tx2"/>
                </a:solidFill>
              </a:rPr>
            </a:br>
            <a:br>
              <a:rPr lang="he-IL" altLang="he-IL" sz="6000" b="1" dirty="0">
                <a:solidFill>
                  <a:schemeClr val="tx2"/>
                </a:solidFill>
              </a:rPr>
            </a:br>
            <a:endParaRPr lang="en-US" altLang="he-IL" sz="6000" b="1" dirty="0">
              <a:solidFill>
                <a:schemeClr val="tx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0D6309-DBDD-4C22-B93C-A8876BF13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94" y="2564902"/>
            <a:ext cx="3499407" cy="34323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0" name="Rectangle 4">
            <a:extLst>
              <a:ext uri="{FF2B5EF4-FFF2-40B4-BE49-F238E27FC236}">
                <a16:creationId xmlns:a16="http://schemas.microsoft.com/office/drawing/2014/main" id="{CD308A14-3BA7-431C-A1F2-99CE54329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60350"/>
            <a:ext cx="813593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he-IL" sz="36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הגדרת עמדות</a:t>
            </a:r>
            <a:endParaRPr lang="en-US" sz="36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6663" name="Rectangle 7">
            <a:extLst>
              <a:ext uri="{FF2B5EF4-FFF2-40B4-BE49-F238E27FC236}">
                <a16:creationId xmlns:a16="http://schemas.microsoft.com/office/drawing/2014/main" id="{4A451842-5D88-4491-BF69-1ECF5D6FA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125538"/>
            <a:ext cx="8137525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he-IL" altLang="he-IL" sz="2400" b="1" dirty="0">
                <a:solidFill>
                  <a:schemeClr val="accent2"/>
                </a:solidFill>
              </a:rPr>
              <a:t>עמדה - הערכה של אובייקט באופן חיובי או שלילי</a:t>
            </a:r>
          </a:p>
          <a:p>
            <a:pPr algn="r" rtl="1" eaLnBrk="1" hangingPunct="1"/>
            <a:endParaRPr lang="he-IL" altLang="he-IL" sz="2400" b="1" dirty="0">
              <a:solidFill>
                <a:schemeClr val="accent2"/>
              </a:solidFill>
            </a:endParaRPr>
          </a:p>
          <a:p>
            <a:pPr algn="r" rtl="1" eaLnBrk="1" hangingPunct="1"/>
            <a:r>
              <a:rPr lang="he-IL" altLang="he-IL" sz="2200" b="1" dirty="0">
                <a:solidFill>
                  <a:schemeClr val="accent2"/>
                </a:solidFill>
              </a:rPr>
              <a:t> </a:t>
            </a:r>
            <a:r>
              <a:rPr lang="he-IL" altLang="he-IL" sz="2200" b="1" dirty="0"/>
              <a:t>מרכיבי העמדה:</a:t>
            </a:r>
          </a:p>
          <a:p>
            <a:pPr algn="r" rtl="1" eaLnBrk="1" hangingPunct="1"/>
            <a:endParaRPr lang="he-IL" altLang="he-IL" sz="2200" b="1" dirty="0"/>
          </a:p>
          <a:p>
            <a:pPr algn="r" rtl="1" eaLnBrk="1" hangingPunct="1"/>
            <a:r>
              <a:rPr lang="he-IL" altLang="he-IL" sz="2200" b="1" dirty="0"/>
              <a:t> </a:t>
            </a:r>
            <a:r>
              <a:rPr lang="en-US" altLang="he-IL" sz="2200" b="1" dirty="0"/>
              <a:t>C</a:t>
            </a:r>
            <a:r>
              <a:rPr lang="he-IL" altLang="he-IL" sz="2200" b="1" dirty="0"/>
              <a:t>	קוגניציה</a:t>
            </a:r>
            <a:r>
              <a:rPr lang="he-IL" altLang="he-IL" sz="2200" dirty="0"/>
              <a:t> – אמונות לגבי אובייקט</a:t>
            </a:r>
            <a:r>
              <a:rPr lang="he-IL" altLang="he-IL" sz="2200" b="1" dirty="0"/>
              <a:t> </a:t>
            </a:r>
          </a:p>
          <a:p>
            <a:pPr algn="r" rtl="1" eaLnBrk="1" hangingPunct="1">
              <a:buFontTx/>
              <a:buChar char="•"/>
            </a:pPr>
            <a:r>
              <a:rPr lang="he-IL" altLang="he-IL" sz="2200" dirty="0"/>
              <a:t> שלמה גרוניך מוזיקאי מוכשר</a:t>
            </a:r>
          </a:p>
          <a:p>
            <a:pPr algn="r" rtl="1" eaLnBrk="1" hangingPunct="1">
              <a:buFontTx/>
              <a:buChar char="•"/>
            </a:pPr>
            <a:r>
              <a:rPr lang="he-IL" altLang="he-IL" sz="2200" dirty="0"/>
              <a:t> שלמה גרוניך התבטא בצורה גזענית</a:t>
            </a:r>
          </a:p>
          <a:p>
            <a:pPr algn="r" rtl="1" eaLnBrk="1" hangingPunct="1"/>
            <a:endParaRPr lang="he-IL" altLang="he-IL" sz="2200" dirty="0"/>
          </a:p>
          <a:p>
            <a:pPr algn="r" rtl="1" eaLnBrk="1" hangingPunct="1"/>
            <a:r>
              <a:rPr lang="he-IL" altLang="he-IL" sz="2200" b="1" dirty="0"/>
              <a:t> </a:t>
            </a:r>
            <a:r>
              <a:rPr lang="en-US" altLang="he-IL" sz="2200" b="1" dirty="0"/>
              <a:t>A	</a:t>
            </a:r>
            <a:r>
              <a:rPr lang="he-IL" altLang="he-IL" sz="2200" b="1" dirty="0"/>
              <a:t>רגש</a:t>
            </a:r>
            <a:r>
              <a:rPr lang="he-IL" altLang="he-IL" sz="2200" dirty="0"/>
              <a:t> – תחושות לגבי אובייקט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200" dirty="0"/>
              <a:t> אני אוהבת/לא אוהבת את שלמה גרוניך</a:t>
            </a:r>
          </a:p>
          <a:p>
            <a:pPr algn="r" rtl="1" eaLnBrk="1" hangingPunct="1">
              <a:buFontTx/>
              <a:buChar char="•"/>
            </a:pPr>
            <a:r>
              <a:rPr lang="he-IL" altLang="he-IL" sz="2200" dirty="0"/>
              <a:t> אני חשה כעס/ גועל/הערצה/בושה כשאני חושבת על שלמה גרוניך</a:t>
            </a:r>
          </a:p>
          <a:p>
            <a:pPr algn="r" rtl="1" eaLnBrk="1" hangingPunct="1">
              <a:buFontTx/>
              <a:buChar char="•"/>
            </a:pPr>
            <a:endParaRPr lang="he-IL" altLang="he-IL" sz="2200" dirty="0"/>
          </a:p>
          <a:p>
            <a:pPr algn="r" rtl="1" eaLnBrk="1" hangingPunct="1"/>
            <a:r>
              <a:rPr lang="he-IL" altLang="he-IL" sz="2200" b="1" dirty="0"/>
              <a:t> </a:t>
            </a:r>
            <a:r>
              <a:rPr lang="en-US" altLang="he-IL" sz="2200" b="1" dirty="0"/>
              <a:t>B</a:t>
            </a:r>
            <a:r>
              <a:rPr lang="he-IL" altLang="he-IL" sz="2200" b="1" dirty="0"/>
              <a:t>	התנהגות</a:t>
            </a:r>
            <a:r>
              <a:rPr lang="he-IL" altLang="he-IL" sz="2200" dirty="0"/>
              <a:t> – פעולות הננקטות ביחס לאובייקט וכוונות התנהגות</a:t>
            </a:r>
          </a:p>
          <a:p>
            <a:pPr algn="r" rtl="1" eaLnBrk="1" hangingPunct="1">
              <a:buFontTx/>
              <a:buChar char="•"/>
            </a:pPr>
            <a:r>
              <a:rPr lang="he-IL" altLang="he-IL" sz="2200" dirty="0"/>
              <a:t> אני סוגרת את הרדיו כשאני שומעת שיר של שלמה גרוניך</a:t>
            </a:r>
          </a:p>
          <a:p>
            <a:pPr algn="r" rtl="1" eaLnBrk="1" hangingPunct="1">
              <a:buFontTx/>
              <a:buChar char="•"/>
            </a:pPr>
            <a:endParaRPr lang="he-IL" altLang="he-IL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DC522-54DF-4099-873A-39C8210A02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36" r="12293"/>
          <a:stretch/>
        </p:blipFill>
        <p:spPr>
          <a:xfrm>
            <a:off x="827584" y="2093913"/>
            <a:ext cx="2304256" cy="1647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F7861A94-2DF3-400D-A0B9-9D3E5ACD69C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e-IL" altLang="he-IL"/>
              <a:t>עמדות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ACBCD8D4-2795-4FB6-AE2F-1D72AF8036E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/>
            <a:endParaRPr lang="he-IL" altLang="he-IL"/>
          </a:p>
          <a:p>
            <a:pPr algn="r" rtl="1" eaLnBrk="1" hangingPunct="1"/>
            <a:r>
              <a:rPr lang="he-IL" altLang="he-IL" sz="3600" b="1">
                <a:solidFill>
                  <a:srgbClr val="0070C0"/>
                </a:solidFill>
              </a:rPr>
              <a:t>מדידת עמדות</a:t>
            </a:r>
          </a:p>
          <a:p>
            <a:pPr algn="r" rtl="1" eaLnBrk="1" hangingPunct="1"/>
            <a:endParaRPr lang="he-IL" altLang="he-IL" sz="3600" b="1">
              <a:solidFill>
                <a:srgbClr val="0070C0"/>
              </a:solidFill>
            </a:endParaRPr>
          </a:p>
          <a:p>
            <a:pPr algn="r" rtl="1" eaLnBrk="1" hangingPunct="1"/>
            <a:r>
              <a:rPr lang="he-IL" altLang="he-IL" sz="3600" b="1">
                <a:solidFill>
                  <a:srgbClr val="0070C0"/>
                </a:solidFill>
              </a:rPr>
              <a:t>הקשר בין התנהגות ועמדות</a:t>
            </a:r>
          </a:p>
          <a:p>
            <a:pPr algn="r" rtl="1" eaLnBrk="1" hangingPunct="1"/>
            <a:endParaRPr lang="he-IL" altLang="he-IL" sz="3600" b="1">
              <a:solidFill>
                <a:srgbClr val="0070C0"/>
              </a:solidFill>
            </a:endParaRPr>
          </a:p>
          <a:p>
            <a:pPr algn="r" rtl="1" eaLnBrk="1" hangingPunct="1"/>
            <a:r>
              <a:rPr lang="he-IL" altLang="he-IL" sz="3600" b="1">
                <a:solidFill>
                  <a:srgbClr val="0070C0"/>
                </a:solidFill>
              </a:rPr>
              <a:t>שכנוע ושינוי עמדות</a:t>
            </a:r>
          </a:p>
          <a:p>
            <a:pPr algn="r" rtl="1" eaLnBrk="1" hangingPunct="1"/>
            <a:endParaRPr lang="he-IL" altLang="he-IL"/>
          </a:p>
          <a:p>
            <a:pPr algn="r" rtl="1" eaLnBrk="1" hangingPunct="1"/>
            <a:endParaRPr lang="he-IL" altLang="he-I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>
            <a:extLst>
              <a:ext uri="{FF2B5EF4-FFF2-40B4-BE49-F238E27FC236}">
                <a16:creationId xmlns:a16="http://schemas.microsoft.com/office/drawing/2014/main" id="{F704EF3D-3DB2-44B2-BBE6-D38AD7416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מדידת עמדות</a:t>
            </a:r>
            <a:endParaRPr lang="en-US" sz="36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9731" name="Rectangle 3">
            <a:extLst>
              <a:ext uri="{FF2B5EF4-FFF2-40B4-BE49-F238E27FC236}">
                <a16:creationId xmlns:a16="http://schemas.microsoft.com/office/drawing/2014/main" id="{D33192D3-B54D-453B-838F-56502A7B04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31801" y="1132005"/>
            <a:ext cx="8569325" cy="580548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b="1" dirty="0"/>
              <a:t>דיווח עצמי: </a:t>
            </a:r>
            <a:endParaRPr lang="en-US" sz="2400" b="1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b="1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200" b="1" dirty="0"/>
              <a:t>סולם </a:t>
            </a:r>
            <a:r>
              <a:rPr lang="he-IL" sz="2200" b="1" dirty="0" err="1"/>
              <a:t>ליקרט</a:t>
            </a:r>
            <a:r>
              <a:rPr lang="he-IL" sz="2200" b="1" dirty="0"/>
              <a:t> </a:t>
            </a:r>
            <a:r>
              <a:rPr lang="he-IL" sz="2200" dirty="0"/>
              <a:t>(דירוג עמדה על סקאלה בין שתי קצוות):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sz="2200" dirty="0"/>
              <a:t>מהי עמדתך כלפי שלמה גרוניך?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endParaRPr lang="he-IL" sz="1600" dirty="0"/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endParaRPr lang="he-IL" sz="1800" b="1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b="1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b="1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200" b="1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200" b="1" dirty="0"/>
              <a:t>דיפרנציאל סמנטי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200" dirty="0"/>
              <a:t>שלמה גרוניך הוא: 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lvl="1" algn="r" rtl="1" eaLnBrk="1" hangingPunct="1">
              <a:lnSpc>
                <a:spcPct val="90000"/>
              </a:lnSpc>
              <a:defRPr/>
            </a:pPr>
            <a:endParaRPr lang="he-IL" sz="2000" dirty="0"/>
          </a:p>
          <a:p>
            <a:pPr marL="171450" lvl="1" indent="-171450"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000" dirty="0"/>
          </a:p>
        </p:txBody>
      </p:sp>
      <p:graphicFrame>
        <p:nvGraphicFramePr>
          <p:cNvPr id="329816" name="Group 88">
            <a:extLst>
              <a:ext uri="{FF2B5EF4-FFF2-40B4-BE49-F238E27FC236}">
                <a16:creationId xmlns:a16="http://schemas.microsoft.com/office/drawing/2014/main" id="{5D7F4AA5-FAB3-46F4-B014-382591F56A0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74834108"/>
              </p:ext>
            </p:extLst>
          </p:nvPr>
        </p:nvGraphicFramePr>
        <p:xfrm>
          <a:off x="2240234" y="2859162"/>
          <a:ext cx="6468270" cy="761844"/>
        </p:xfrm>
        <a:graphic>
          <a:graphicData uri="http://schemas.openxmlformats.org/drawingml/2006/table">
            <a:tbl>
              <a:tblPr/>
              <a:tblGrid>
                <a:gridCol w="924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46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31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46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שלילית מאד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חיובית מאד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0" marB="4574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01097B3-D2A3-4628-8652-319886D32D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092268"/>
              </p:ext>
            </p:extLst>
          </p:nvPr>
        </p:nvGraphicFramePr>
        <p:xfrm>
          <a:off x="2230476" y="5345313"/>
          <a:ext cx="6481723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155">
                  <a:extLst>
                    <a:ext uri="{9D8B030D-6E8A-4147-A177-3AD203B41FA5}">
                      <a16:colId xmlns:a16="http://schemas.microsoft.com/office/drawing/2014/main" val="3796600309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837961341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3809916720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2006134138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3772616185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3416594328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97321218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3744521550"/>
                    </a:ext>
                  </a:extLst>
                </a:gridCol>
                <a:gridCol w="718696">
                  <a:extLst>
                    <a:ext uri="{9D8B030D-6E8A-4147-A177-3AD203B41FA5}">
                      <a16:colId xmlns:a16="http://schemas.microsoft.com/office/drawing/2014/main" val="3456623924"/>
                    </a:ext>
                  </a:extLst>
                </a:gridCol>
              </a:tblGrid>
              <a:tr h="202059">
                <a:tc>
                  <a:txBody>
                    <a:bodyPr/>
                    <a:lstStyle/>
                    <a:p>
                      <a:pPr algn="l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רע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טוב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519614"/>
                  </a:ext>
                </a:extLst>
              </a:tr>
              <a:tr h="360839">
                <a:tc>
                  <a:txBody>
                    <a:bodyPr/>
                    <a:lstStyle/>
                    <a:p>
                      <a:pPr algn="l"/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שלילי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חיובי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428916"/>
                  </a:ext>
                </a:extLst>
              </a:tr>
              <a:tr h="360839">
                <a:tc>
                  <a:txBody>
                    <a:bodyPr/>
                    <a:lstStyle/>
                    <a:p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שנוא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e-IL" dirty="0">
                          <a:solidFill>
                            <a:schemeClr val="tx1"/>
                          </a:solidFill>
                        </a:rPr>
                        <a:t>אהוב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41744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>
            <a:extLst>
              <a:ext uri="{FF2B5EF4-FFF2-40B4-BE49-F238E27FC236}">
                <a16:creationId xmlns:a16="http://schemas.microsoft.com/office/drawing/2014/main" id="{B59EEB24-10B5-4C48-A758-8DECBC3C70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b="1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מדידת עמדות</a:t>
            </a:r>
            <a:endParaRPr lang="en-US" sz="3600" b="1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9731" name="Rectangle 3">
            <a:extLst>
              <a:ext uri="{FF2B5EF4-FFF2-40B4-BE49-F238E27FC236}">
                <a16:creationId xmlns:a16="http://schemas.microsoft.com/office/drawing/2014/main" id="{4B623AFA-024E-4A6C-8586-7C0A3431E68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71307" y="777875"/>
            <a:ext cx="8569325" cy="580548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algn="r" rtl="1" eaLnBrk="1" hangingPunct="1">
              <a:lnSpc>
                <a:spcPct val="90000"/>
              </a:lnSpc>
              <a:defRPr/>
            </a:pPr>
            <a:endParaRPr lang="he-IL" sz="20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b="1" dirty="0"/>
              <a:t>מרכזיות העמדה: </a:t>
            </a:r>
            <a:r>
              <a:rPr lang="he-IL" sz="2200" dirty="0"/>
              <a:t>ככל שעמדה מקושרת עם עמדות אחרות כך היא מרכזית וחשובה יותר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b="1" dirty="0"/>
              <a:t>זמינות:</a:t>
            </a:r>
          </a:p>
          <a:p>
            <a:pPr marL="446088" lvl="1" indent="-357188" algn="r" rtl="1" eaLnBrk="1" hangingPunct="1">
              <a:lnSpc>
                <a:spcPct val="90000"/>
              </a:lnSpc>
              <a:defRPr/>
            </a:pPr>
            <a:r>
              <a:rPr lang="he-IL" sz="2200" b="1" dirty="0"/>
              <a:t>זמן תגובה : </a:t>
            </a:r>
            <a:r>
              <a:rPr lang="he-IL" sz="2200" dirty="0"/>
              <a:t>ככל שזמן התגובה לשאלה קצר, כך העמדה חזקה יותר</a:t>
            </a:r>
          </a:p>
          <a:p>
            <a:pPr marL="446088" lvl="1" indent="-357188" algn="r" rtl="1" eaLnBrk="1" hangingPunct="1">
              <a:lnSpc>
                <a:spcPct val="90000"/>
              </a:lnSpc>
              <a:defRPr/>
            </a:pPr>
            <a:r>
              <a:rPr lang="he-IL" sz="2200" b="1" dirty="0"/>
              <a:t>שטף (</a:t>
            </a:r>
            <a:r>
              <a:rPr lang="en-US" sz="2200" b="1" dirty="0"/>
              <a:t>fluency</a:t>
            </a:r>
            <a:r>
              <a:rPr lang="he-IL" sz="2200" b="1" dirty="0"/>
              <a:t>): </a:t>
            </a:r>
            <a:r>
              <a:rPr lang="he-IL" sz="2200" dirty="0"/>
              <a:t>משקף קלות/קושי שליפת תגובה. למשל, ככל שמספר המחשבות שעולות ביחס לאובייקט גדול יותר, כך העמדה חזקה יותר</a:t>
            </a:r>
          </a:p>
          <a:p>
            <a:pPr marL="171450" lvl="1" indent="-171450" algn="r" rtl="1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he-IL" sz="2400" b="1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b="1" dirty="0"/>
              <a:t>מדדים עקיפים/חבויים</a:t>
            </a:r>
          </a:p>
          <a:p>
            <a:pPr lvl="1" algn="r" rtl="1" eaLnBrk="1" hangingPunct="1">
              <a:lnSpc>
                <a:spcPct val="90000"/>
              </a:lnSpc>
              <a:defRPr/>
            </a:pPr>
            <a:r>
              <a:rPr lang="he-IL" sz="2200" dirty="0"/>
              <a:t>תנודות ראש (הסכמה/העדר הסכמה)</a:t>
            </a:r>
          </a:p>
          <a:p>
            <a:pPr lvl="1" algn="r" rtl="1" eaLnBrk="1" hangingPunct="1">
              <a:lnSpc>
                <a:spcPct val="90000"/>
              </a:lnSpc>
              <a:defRPr/>
            </a:pPr>
            <a:r>
              <a:rPr lang="he-IL" sz="2200" dirty="0"/>
              <a:t>מדדים פיזיולוגיים (פעילות שרירי פנים, פעילות מוחית)</a:t>
            </a:r>
            <a:endParaRPr lang="en-US" sz="2200" dirty="0"/>
          </a:p>
          <a:p>
            <a:pPr lvl="1" algn="r" rtl="1" eaLnBrk="1" hangingPunct="1">
              <a:lnSpc>
                <a:spcPct val="90000"/>
              </a:lnSpc>
              <a:defRPr/>
            </a:pPr>
            <a:r>
              <a:rPr lang="he-IL" sz="2200" dirty="0"/>
              <a:t>מדדים </a:t>
            </a:r>
            <a:r>
              <a:rPr lang="he-IL" sz="2200" dirty="0" err="1"/>
              <a:t>אימפליציטים</a:t>
            </a:r>
            <a:r>
              <a:rPr lang="he-IL" sz="2200" dirty="0"/>
              <a:t> (</a:t>
            </a:r>
            <a:r>
              <a:rPr lang="en-US" sz="2200" dirty="0"/>
              <a:t>IAT</a:t>
            </a:r>
            <a:r>
              <a:rPr lang="he-IL" sz="2200" dirty="0"/>
              <a:t>)</a:t>
            </a:r>
          </a:p>
        </p:txBody>
      </p:sp>
      <p:sp>
        <p:nvSpPr>
          <p:cNvPr id="11268" name="Text Box 19">
            <a:extLst>
              <a:ext uri="{FF2B5EF4-FFF2-40B4-BE49-F238E27FC236}">
                <a16:creationId xmlns:a16="http://schemas.microsoft.com/office/drawing/2014/main" id="{BCA6AF72-14B4-4F49-B995-1AD70F4B9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307" y="5886270"/>
            <a:ext cx="732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https://www.projectimplicit.net/</a:t>
            </a:r>
            <a:endParaRPr lang="en-US" altLang="en-US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1" eaLnBrk="1" hangingPunct="1">
              <a:spcBef>
                <a:spcPct val="50000"/>
              </a:spcBef>
            </a:pPr>
            <a:r>
              <a:rPr lang="en-US" dirty="0">
                <a:hlinkClick r:id="rId4"/>
              </a:rPr>
              <a:t>https://www.youtube.com/watch?v=ABSeKU2qJoI</a:t>
            </a:r>
            <a:endParaRPr lang="en-US" dirty="0"/>
          </a:p>
          <a:p>
            <a:pPr rtl="1" eaLnBrk="1" hangingPunct="1">
              <a:spcBef>
                <a:spcPct val="50000"/>
              </a:spcBef>
            </a:pPr>
            <a:endParaRPr lang="en-US" altLang="en-US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>
            <a:extLst>
              <a:ext uri="{FF2B5EF4-FFF2-40B4-BE49-F238E27FC236}">
                <a16:creationId xmlns:a16="http://schemas.microsoft.com/office/drawing/2014/main" id="{F54254DE-C0C3-4778-9DD4-483202EFF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219200"/>
            <a:ext cx="800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en-US" sz="2400" b="1" dirty="0"/>
              <a:t>IAT (Implicit Association Test)</a:t>
            </a:r>
          </a:p>
          <a:p>
            <a:pPr algn="r" rtl="1" eaLnBrk="1" hangingPunct="1"/>
            <a:r>
              <a:rPr lang="en-US" altLang="en-US" sz="2200" b="1" dirty="0"/>
              <a:t>Greenwald &amp; </a:t>
            </a:r>
            <a:r>
              <a:rPr lang="en-US" altLang="en-US" sz="2200" b="1" dirty="0" err="1"/>
              <a:t>Banaji</a:t>
            </a:r>
            <a:r>
              <a:rPr lang="en-US" altLang="en-US" sz="2200" b="1" dirty="0"/>
              <a:t>, 1995</a:t>
            </a:r>
            <a:endParaRPr lang="he-IL" altLang="en-US" sz="2200" dirty="0"/>
          </a:p>
        </p:txBody>
      </p:sp>
      <p:sp>
        <p:nvSpPr>
          <p:cNvPr id="13315" name="TextBox 4">
            <a:extLst>
              <a:ext uri="{FF2B5EF4-FFF2-40B4-BE49-F238E27FC236}">
                <a16:creationId xmlns:a16="http://schemas.microsoft.com/office/drawing/2014/main" id="{215E6F8F-036E-4CB0-85C2-B05B37C26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57200"/>
            <a:ext cx="685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he-IL" altLang="en-US" sz="2800" b="1"/>
              <a:t>מדידת עמדות אימפליציטיות</a:t>
            </a:r>
            <a:endParaRPr lang="en-US" altLang="en-US" sz="2800" b="1"/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EF1692A2-A0EA-4549-BAFA-3A57A82E9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66143"/>
            <a:ext cx="5840413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>
            <a:extLst>
              <a:ext uri="{FF2B5EF4-FFF2-40B4-BE49-F238E27FC236}">
                <a16:creationId xmlns:a16="http://schemas.microsoft.com/office/drawing/2014/main" id="{74A226FA-6997-487C-8991-C476E5060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מזרחים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63" name="Text Box 5">
            <a:extLst>
              <a:ext uri="{FF2B5EF4-FFF2-40B4-BE49-F238E27FC236}">
                <a16:creationId xmlns:a16="http://schemas.microsoft.com/office/drawing/2014/main" id="{F2949157-DE3B-4506-9332-0349C8020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אשכנזים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id="{0D763B14-78F5-4DF4-AF0B-3B77591E6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2882189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 dirty="0">
                <a:solidFill>
                  <a:srgbClr val="000066"/>
                </a:solidFill>
              </a:rPr>
              <a:t>גולדברג</a:t>
            </a:r>
            <a:endParaRPr lang="en-US" altLang="en-US" sz="32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71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>
            <a:extLst>
              <a:ext uri="{FF2B5EF4-FFF2-40B4-BE49-F238E27FC236}">
                <a16:creationId xmlns:a16="http://schemas.microsoft.com/office/drawing/2014/main" id="{74A226FA-6997-487C-8991-C476E5060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מזרחים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63" name="Text Box 5">
            <a:extLst>
              <a:ext uri="{FF2B5EF4-FFF2-40B4-BE49-F238E27FC236}">
                <a16:creationId xmlns:a16="http://schemas.microsoft.com/office/drawing/2014/main" id="{F2949157-DE3B-4506-9332-0349C8020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אשכנזים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64" name="Text Box 7">
            <a:extLst>
              <a:ext uri="{FF2B5EF4-FFF2-40B4-BE49-F238E27FC236}">
                <a16:creationId xmlns:a16="http://schemas.microsoft.com/office/drawing/2014/main" id="{4C1A0306-0D09-4070-8745-1B2A65CAE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38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בוסקילה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65" name="Text Box 12">
            <a:extLst>
              <a:ext uri="{FF2B5EF4-FFF2-40B4-BE49-F238E27FC236}">
                <a16:creationId xmlns:a16="http://schemas.microsoft.com/office/drawing/2014/main" id="{654390AE-3E26-481B-B8CC-F8F7F1E65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441450"/>
            <a:ext cx="182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גליקשטיין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66" name="Text Box 13">
            <a:extLst>
              <a:ext uri="{FF2B5EF4-FFF2-40B4-BE49-F238E27FC236}">
                <a16:creationId xmlns:a16="http://schemas.microsoft.com/office/drawing/2014/main" id="{8FD6BA46-ADE0-4401-959C-DDE4C891A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0447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 dirty="0">
                <a:solidFill>
                  <a:srgbClr val="000066"/>
                </a:solidFill>
              </a:rPr>
              <a:t>אייזנברג</a:t>
            </a:r>
            <a:endParaRPr lang="en-US" altLang="en-US" sz="3200" dirty="0">
              <a:solidFill>
                <a:srgbClr val="000066"/>
              </a:solidFill>
            </a:endParaRPr>
          </a:p>
        </p:txBody>
      </p:sp>
      <p:sp>
        <p:nvSpPr>
          <p:cNvPr id="15367" name="Text Box 14">
            <a:extLst>
              <a:ext uri="{FF2B5EF4-FFF2-40B4-BE49-F238E27FC236}">
                <a16:creationId xmlns:a16="http://schemas.microsoft.com/office/drawing/2014/main" id="{A63249A6-27F2-4B3B-AB08-8010DCE6E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64953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אבוטבול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68" name="Text Box 15">
            <a:extLst>
              <a:ext uri="{FF2B5EF4-FFF2-40B4-BE49-F238E27FC236}">
                <a16:creationId xmlns:a16="http://schemas.microsoft.com/office/drawing/2014/main" id="{CF2A3C6B-2B19-42CB-8F48-95E8EA2CD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25278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חג'בי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69" name="Text Box 16">
            <a:extLst>
              <a:ext uri="{FF2B5EF4-FFF2-40B4-BE49-F238E27FC236}">
                <a16:creationId xmlns:a16="http://schemas.microsoft.com/office/drawing/2014/main" id="{E4662D9C-358A-4CA4-82E8-5EB00B618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93223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בלומפלד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70" name="Text Box 17">
            <a:extLst>
              <a:ext uri="{FF2B5EF4-FFF2-40B4-BE49-F238E27FC236}">
                <a16:creationId xmlns:a16="http://schemas.microsoft.com/office/drawing/2014/main" id="{F5741D62-1FFF-4E6C-91CC-6F1C9A8C8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53707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מועלם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71" name="Text Box 18">
            <a:extLst>
              <a:ext uri="{FF2B5EF4-FFF2-40B4-BE49-F238E27FC236}">
                <a16:creationId xmlns:a16="http://schemas.microsoft.com/office/drawing/2014/main" id="{6B9D31EA-4645-4256-8E23-C46D04211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14032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סמוחה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5372" name="Text Box 19">
            <a:extLst>
              <a:ext uri="{FF2B5EF4-FFF2-40B4-BE49-F238E27FC236}">
                <a16:creationId xmlns:a16="http://schemas.microsoft.com/office/drawing/2014/main" id="{DE304EE9-37B2-4A90-AD9A-F864E129B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7451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שטיין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0504" name="Text Box 24">
            <a:extLst>
              <a:ext uri="{FF2B5EF4-FFF2-40B4-BE49-F238E27FC236}">
                <a16:creationId xmlns:a16="http://schemas.microsoft.com/office/drawing/2014/main" id="{A6FFC072-F082-47F5-A004-1B4CCF187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</a:t>
            </a:r>
          </a:p>
        </p:txBody>
      </p:sp>
      <p:sp>
        <p:nvSpPr>
          <p:cNvPr id="20505" name="Text Box 25">
            <a:extLst>
              <a:ext uri="{FF2B5EF4-FFF2-40B4-BE49-F238E27FC236}">
                <a16:creationId xmlns:a16="http://schemas.microsoft.com/office/drawing/2014/main" id="{5C56DF41-BEBF-48A1-93A5-7A4CB3C17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</a:t>
            </a:r>
          </a:p>
        </p:txBody>
      </p:sp>
      <p:sp>
        <p:nvSpPr>
          <p:cNvPr id="20506" name="Text Box 26">
            <a:extLst>
              <a:ext uri="{FF2B5EF4-FFF2-40B4-BE49-F238E27FC236}">
                <a16:creationId xmlns:a16="http://schemas.microsoft.com/office/drawing/2014/main" id="{CDAF8CC3-55D1-4382-B4B4-C9CA13FB0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</a:t>
            </a:r>
          </a:p>
        </p:txBody>
      </p:sp>
      <p:sp>
        <p:nvSpPr>
          <p:cNvPr id="20507" name="Text Box 27">
            <a:extLst>
              <a:ext uri="{FF2B5EF4-FFF2-40B4-BE49-F238E27FC236}">
                <a16:creationId xmlns:a16="http://schemas.microsoft.com/office/drawing/2014/main" id="{CC3F078C-8307-4B18-A950-D2EBCB331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sp>
        <p:nvSpPr>
          <p:cNvPr id="20508" name="Text Box 28">
            <a:extLst>
              <a:ext uri="{FF2B5EF4-FFF2-40B4-BE49-F238E27FC236}">
                <a16:creationId xmlns:a16="http://schemas.microsoft.com/office/drawing/2014/main" id="{9749BC95-D87D-4B98-B70F-D4476929D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5</a:t>
            </a:r>
          </a:p>
        </p:txBody>
      </p:sp>
      <p:sp>
        <p:nvSpPr>
          <p:cNvPr id="20509" name="Text Box 29">
            <a:extLst>
              <a:ext uri="{FF2B5EF4-FFF2-40B4-BE49-F238E27FC236}">
                <a16:creationId xmlns:a16="http://schemas.microsoft.com/office/drawing/2014/main" id="{C6D93F31-3972-49D2-8E19-1D02AEC70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6</a:t>
            </a:r>
          </a:p>
        </p:txBody>
      </p:sp>
      <p:sp>
        <p:nvSpPr>
          <p:cNvPr id="20510" name="Text Box 30">
            <a:extLst>
              <a:ext uri="{FF2B5EF4-FFF2-40B4-BE49-F238E27FC236}">
                <a16:creationId xmlns:a16="http://schemas.microsoft.com/office/drawing/2014/main" id="{7EDDC9FE-3F41-4609-8804-57D9A73CF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7</a:t>
            </a:r>
          </a:p>
        </p:txBody>
      </p:sp>
      <p:sp>
        <p:nvSpPr>
          <p:cNvPr id="20511" name="Text Box 31">
            <a:extLst>
              <a:ext uri="{FF2B5EF4-FFF2-40B4-BE49-F238E27FC236}">
                <a16:creationId xmlns:a16="http://schemas.microsoft.com/office/drawing/2014/main" id="{D5CA9B4D-1B07-43E9-A670-E61F8B357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8</a:t>
            </a:r>
          </a:p>
        </p:txBody>
      </p:sp>
      <p:sp>
        <p:nvSpPr>
          <p:cNvPr id="20512" name="Text Box 32">
            <a:extLst>
              <a:ext uri="{FF2B5EF4-FFF2-40B4-BE49-F238E27FC236}">
                <a16:creationId xmlns:a16="http://schemas.microsoft.com/office/drawing/2014/main" id="{0D75CAC5-6AC5-409C-AB1D-BB808A21E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9</a:t>
            </a:r>
          </a:p>
        </p:txBody>
      </p:sp>
      <p:sp>
        <p:nvSpPr>
          <p:cNvPr id="20513" name="Text Box 33">
            <a:extLst>
              <a:ext uri="{FF2B5EF4-FFF2-40B4-BE49-F238E27FC236}">
                <a16:creationId xmlns:a16="http://schemas.microsoft.com/office/drawing/2014/main" id="{4270EE60-1105-4B38-9366-53E0A2EA7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10</a:t>
            </a:r>
          </a:p>
        </p:txBody>
      </p:sp>
      <p:sp>
        <p:nvSpPr>
          <p:cNvPr id="20514" name="Text Box 34">
            <a:extLst>
              <a:ext uri="{FF2B5EF4-FFF2-40B4-BE49-F238E27FC236}">
                <a16:creationId xmlns:a16="http://schemas.microsoft.com/office/drawing/2014/main" id="{10847EBD-44B1-4491-A38A-84440561C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11</a:t>
            </a:r>
          </a:p>
        </p:txBody>
      </p:sp>
      <p:sp>
        <p:nvSpPr>
          <p:cNvPr id="20515" name="Text Box 35">
            <a:extLst>
              <a:ext uri="{FF2B5EF4-FFF2-40B4-BE49-F238E27FC236}">
                <a16:creationId xmlns:a16="http://schemas.microsoft.com/office/drawing/2014/main" id="{DEF442C9-200C-4FB3-9E7F-853907118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20516" name="Text Box 36">
            <a:extLst>
              <a:ext uri="{FF2B5EF4-FFF2-40B4-BE49-F238E27FC236}">
                <a16:creationId xmlns:a16="http://schemas.microsoft.com/office/drawing/2014/main" id="{E1C6B8A6-8334-4F8A-B9B6-B27081012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13</a:t>
            </a:r>
          </a:p>
        </p:txBody>
      </p:sp>
      <p:sp>
        <p:nvSpPr>
          <p:cNvPr id="20517" name="Text Box 37">
            <a:extLst>
              <a:ext uri="{FF2B5EF4-FFF2-40B4-BE49-F238E27FC236}">
                <a16:creationId xmlns:a16="http://schemas.microsoft.com/office/drawing/2014/main" id="{470FF5A6-BDB1-4AB3-995E-076449A12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14</a:t>
            </a:r>
          </a:p>
        </p:txBody>
      </p:sp>
      <p:sp>
        <p:nvSpPr>
          <p:cNvPr id="20518" name="Text Box 38">
            <a:extLst>
              <a:ext uri="{FF2B5EF4-FFF2-40B4-BE49-F238E27FC236}">
                <a16:creationId xmlns:a16="http://schemas.microsoft.com/office/drawing/2014/main" id="{BD69A9A2-E221-47D3-94FF-A89F962B0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15</a:t>
            </a:r>
          </a:p>
        </p:txBody>
      </p:sp>
      <p:sp>
        <p:nvSpPr>
          <p:cNvPr id="20519" name="Text Box 39">
            <a:extLst>
              <a:ext uri="{FF2B5EF4-FFF2-40B4-BE49-F238E27FC236}">
                <a16:creationId xmlns:a16="http://schemas.microsoft.com/office/drawing/2014/main" id="{087FBCB2-F073-4AC8-AAD8-3281E7757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16</a:t>
            </a:r>
          </a:p>
        </p:txBody>
      </p:sp>
      <p:sp>
        <p:nvSpPr>
          <p:cNvPr id="20520" name="Text Box 40">
            <a:extLst>
              <a:ext uri="{FF2B5EF4-FFF2-40B4-BE49-F238E27FC236}">
                <a16:creationId xmlns:a16="http://schemas.microsoft.com/office/drawing/2014/main" id="{FE48897C-E5C4-4BF8-844A-433AD89CC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17</a:t>
            </a:r>
          </a:p>
        </p:txBody>
      </p:sp>
      <p:sp>
        <p:nvSpPr>
          <p:cNvPr id="20521" name="Text Box 41">
            <a:extLst>
              <a:ext uri="{FF2B5EF4-FFF2-40B4-BE49-F238E27FC236}">
                <a16:creationId xmlns:a16="http://schemas.microsoft.com/office/drawing/2014/main" id="{3ADE0185-2790-49D6-9B88-BA473FC95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18</a:t>
            </a:r>
          </a:p>
        </p:txBody>
      </p:sp>
      <p:sp>
        <p:nvSpPr>
          <p:cNvPr id="20522" name="Text Box 42">
            <a:extLst>
              <a:ext uri="{FF2B5EF4-FFF2-40B4-BE49-F238E27FC236}">
                <a16:creationId xmlns:a16="http://schemas.microsoft.com/office/drawing/2014/main" id="{6BDA502C-BC75-4850-B214-8FB021286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19</a:t>
            </a:r>
          </a:p>
        </p:txBody>
      </p:sp>
      <p:sp>
        <p:nvSpPr>
          <p:cNvPr id="20523" name="Text Box 43">
            <a:extLst>
              <a:ext uri="{FF2B5EF4-FFF2-40B4-BE49-F238E27FC236}">
                <a16:creationId xmlns:a16="http://schemas.microsoft.com/office/drawing/2014/main" id="{E445BCD0-C56A-456A-AD84-3C266BF27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20</a:t>
            </a:r>
          </a:p>
        </p:txBody>
      </p:sp>
      <p:sp>
        <p:nvSpPr>
          <p:cNvPr id="20524" name="Text Box 44">
            <a:extLst>
              <a:ext uri="{FF2B5EF4-FFF2-40B4-BE49-F238E27FC236}">
                <a16:creationId xmlns:a16="http://schemas.microsoft.com/office/drawing/2014/main" id="{2F13AC48-BA05-4874-8B5D-B4B39C0C8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21</a:t>
            </a:r>
          </a:p>
        </p:txBody>
      </p:sp>
      <p:sp>
        <p:nvSpPr>
          <p:cNvPr id="20525" name="Text Box 45">
            <a:extLst>
              <a:ext uri="{FF2B5EF4-FFF2-40B4-BE49-F238E27FC236}">
                <a16:creationId xmlns:a16="http://schemas.microsoft.com/office/drawing/2014/main" id="{6A5391E2-F50C-48BE-80D2-EA664D584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22</a:t>
            </a:r>
          </a:p>
        </p:txBody>
      </p:sp>
      <p:sp>
        <p:nvSpPr>
          <p:cNvPr id="20526" name="Text Box 46">
            <a:extLst>
              <a:ext uri="{FF2B5EF4-FFF2-40B4-BE49-F238E27FC236}">
                <a16:creationId xmlns:a16="http://schemas.microsoft.com/office/drawing/2014/main" id="{CB1E4971-F6BE-4252-A5B4-FE9C09741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23</a:t>
            </a:r>
          </a:p>
        </p:txBody>
      </p:sp>
      <p:sp>
        <p:nvSpPr>
          <p:cNvPr id="20527" name="Text Box 47">
            <a:extLst>
              <a:ext uri="{FF2B5EF4-FFF2-40B4-BE49-F238E27FC236}">
                <a16:creationId xmlns:a16="http://schemas.microsoft.com/office/drawing/2014/main" id="{B118DD77-D467-4EDD-918B-68AD50867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24</a:t>
            </a:r>
          </a:p>
        </p:txBody>
      </p:sp>
      <p:sp>
        <p:nvSpPr>
          <p:cNvPr id="20528" name="Text Box 48">
            <a:extLst>
              <a:ext uri="{FF2B5EF4-FFF2-40B4-BE49-F238E27FC236}">
                <a16:creationId xmlns:a16="http://schemas.microsoft.com/office/drawing/2014/main" id="{0C7DE4F2-AB09-4AB1-BC3C-147E1BD93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4" grpId="0"/>
      <p:bldP spid="20505" grpId="0"/>
      <p:bldP spid="20506" grpId="0"/>
      <p:bldP spid="20507" grpId="0"/>
      <p:bldP spid="20508" grpId="0"/>
      <p:bldP spid="20509" grpId="0"/>
      <p:bldP spid="20510" grpId="0"/>
      <p:bldP spid="20511" grpId="0"/>
      <p:bldP spid="20512" grpId="0"/>
      <p:bldP spid="20513" grpId="0"/>
      <p:bldP spid="20514" grpId="0"/>
      <p:bldP spid="20515" grpId="0"/>
      <p:bldP spid="20516" grpId="0"/>
      <p:bldP spid="20517" grpId="0"/>
      <p:bldP spid="20518" grpId="0"/>
      <p:bldP spid="20519" grpId="0"/>
      <p:bldP spid="20520" grpId="0"/>
      <p:bldP spid="20521" grpId="0"/>
      <p:bldP spid="20522" grpId="0"/>
      <p:bldP spid="20523" grpId="0"/>
      <p:bldP spid="20524" grpId="0"/>
      <p:bldP spid="20525" grpId="0"/>
      <p:bldP spid="20526" grpId="0"/>
      <p:bldP spid="20527" grpId="0"/>
      <p:bldP spid="205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0876EF52-40B0-4A0C-9B6F-AFC7B7B9A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0A54CC32-81DD-4C65-864C-F9321C360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טוב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A7695C42-823A-40D8-89C9-711EF1C55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7159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רשעות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DD8F810C-5F9A-4F97-8FFA-C6D911430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395413"/>
            <a:ext cx="1828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עונג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6C35EB71-A514-4714-A89A-65DD8EA70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9986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מופלא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6448DDE5-BAEE-4E1F-9ED2-6AB3C8841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6035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כשלון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54DCCBE6-7983-467A-9634-0130ED4AF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20675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מנוול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4A38BB3C-D7F6-49AE-9EE7-7CA2D6796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8100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אהבה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62" name="Text Box 10">
            <a:extLst>
              <a:ext uri="{FF2B5EF4-FFF2-40B4-BE49-F238E27FC236}">
                <a16:creationId xmlns:a16="http://schemas.microsoft.com/office/drawing/2014/main" id="{21211A24-AA3A-4B2A-9091-5636CC140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38467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נורא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63" name="Text Box 11">
            <a:extLst>
              <a:ext uri="{FF2B5EF4-FFF2-40B4-BE49-F238E27FC236}">
                <a16:creationId xmlns:a16="http://schemas.microsoft.com/office/drawing/2014/main" id="{EA084310-CD35-43E8-BA19-F82F184CE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98792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גרוע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64" name="Text Box 12">
            <a:extLst>
              <a:ext uri="{FF2B5EF4-FFF2-40B4-BE49-F238E27FC236}">
                <a16:creationId xmlns:a16="http://schemas.microsoft.com/office/drawing/2014/main" id="{E93FA945-121D-4E18-B797-035063F66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62768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נפלא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3565" name="Text Box 13">
            <a:extLst>
              <a:ext uri="{FF2B5EF4-FFF2-40B4-BE49-F238E27FC236}">
                <a16:creationId xmlns:a16="http://schemas.microsoft.com/office/drawing/2014/main" id="{B8739B7F-69A2-4A16-96C8-CBF413845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</a:t>
            </a:r>
          </a:p>
        </p:txBody>
      </p:sp>
      <p:sp>
        <p:nvSpPr>
          <p:cNvPr id="23566" name="Text Box 14">
            <a:extLst>
              <a:ext uri="{FF2B5EF4-FFF2-40B4-BE49-F238E27FC236}">
                <a16:creationId xmlns:a16="http://schemas.microsoft.com/office/drawing/2014/main" id="{0A6262FC-B107-4850-9D0A-CDCE7CB50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</a:t>
            </a:r>
          </a:p>
        </p:txBody>
      </p:sp>
      <p:sp>
        <p:nvSpPr>
          <p:cNvPr id="23567" name="Text Box 15">
            <a:extLst>
              <a:ext uri="{FF2B5EF4-FFF2-40B4-BE49-F238E27FC236}">
                <a16:creationId xmlns:a16="http://schemas.microsoft.com/office/drawing/2014/main" id="{035D54D1-E789-43A5-B9D4-08A244450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</a:t>
            </a:r>
          </a:p>
        </p:txBody>
      </p:sp>
      <p:sp>
        <p:nvSpPr>
          <p:cNvPr id="23568" name="Text Box 16">
            <a:extLst>
              <a:ext uri="{FF2B5EF4-FFF2-40B4-BE49-F238E27FC236}">
                <a16:creationId xmlns:a16="http://schemas.microsoft.com/office/drawing/2014/main" id="{89B61915-2798-4FBF-9234-026F17901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sp>
        <p:nvSpPr>
          <p:cNvPr id="23569" name="Text Box 17">
            <a:extLst>
              <a:ext uri="{FF2B5EF4-FFF2-40B4-BE49-F238E27FC236}">
                <a16:creationId xmlns:a16="http://schemas.microsoft.com/office/drawing/2014/main" id="{23801460-696F-4868-B775-315A8B009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5</a:t>
            </a:r>
          </a:p>
        </p:txBody>
      </p:sp>
      <p:sp>
        <p:nvSpPr>
          <p:cNvPr id="23570" name="Text Box 18">
            <a:extLst>
              <a:ext uri="{FF2B5EF4-FFF2-40B4-BE49-F238E27FC236}">
                <a16:creationId xmlns:a16="http://schemas.microsoft.com/office/drawing/2014/main" id="{9C99CEEB-288E-4ECC-907D-E07E356C8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6</a:t>
            </a:r>
          </a:p>
        </p:txBody>
      </p:sp>
      <p:sp>
        <p:nvSpPr>
          <p:cNvPr id="23571" name="Text Box 19">
            <a:extLst>
              <a:ext uri="{FF2B5EF4-FFF2-40B4-BE49-F238E27FC236}">
                <a16:creationId xmlns:a16="http://schemas.microsoft.com/office/drawing/2014/main" id="{2B1EE8DD-AF46-4EDC-8584-FC441DD90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7</a:t>
            </a:r>
          </a:p>
        </p:txBody>
      </p:sp>
      <p:sp>
        <p:nvSpPr>
          <p:cNvPr id="23572" name="Text Box 20">
            <a:extLst>
              <a:ext uri="{FF2B5EF4-FFF2-40B4-BE49-F238E27FC236}">
                <a16:creationId xmlns:a16="http://schemas.microsoft.com/office/drawing/2014/main" id="{8B7899E6-7940-47AB-AC5D-09974D8FC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8</a:t>
            </a:r>
          </a:p>
        </p:txBody>
      </p:sp>
      <p:sp>
        <p:nvSpPr>
          <p:cNvPr id="23573" name="Text Box 21">
            <a:extLst>
              <a:ext uri="{FF2B5EF4-FFF2-40B4-BE49-F238E27FC236}">
                <a16:creationId xmlns:a16="http://schemas.microsoft.com/office/drawing/2014/main" id="{5414B09C-F4B5-41F7-A360-A946B0E7B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9</a:t>
            </a:r>
          </a:p>
        </p:txBody>
      </p:sp>
      <p:sp>
        <p:nvSpPr>
          <p:cNvPr id="23574" name="Text Box 22">
            <a:extLst>
              <a:ext uri="{FF2B5EF4-FFF2-40B4-BE49-F238E27FC236}">
                <a16:creationId xmlns:a16="http://schemas.microsoft.com/office/drawing/2014/main" id="{F4C182E2-DC8D-4B94-894F-48BB8DA12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10</a:t>
            </a:r>
          </a:p>
        </p:txBody>
      </p:sp>
      <p:sp>
        <p:nvSpPr>
          <p:cNvPr id="23575" name="Text Box 23">
            <a:extLst>
              <a:ext uri="{FF2B5EF4-FFF2-40B4-BE49-F238E27FC236}">
                <a16:creationId xmlns:a16="http://schemas.microsoft.com/office/drawing/2014/main" id="{49361724-1C53-4E81-AB4D-57010152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11</a:t>
            </a:r>
          </a:p>
        </p:txBody>
      </p:sp>
      <p:sp>
        <p:nvSpPr>
          <p:cNvPr id="23576" name="Text Box 24">
            <a:extLst>
              <a:ext uri="{FF2B5EF4-FFF2-40B4-BE49-F238E27FC236}">
                <a16:creationId xmlns:a16="http://schemas.microsoft.com/office/drawing/2014/main" id="{0F881F6D-63C6-403E-A35F-6144FEE82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23577" name="Text Box 25">
            <a:extLst>
              <a:ext uri="{FF2B5EF4-FFF2-40B4-BE49-F238E27FC236}">
                <a16:creationId xmlns:a16="http://schemas.microsoft.com/office/drawing/2014/main" id="{67FB99C2-6AFA-44AC-81DF-52E676A1F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13</a:t>
            </a:r>
          </a:p>
        </p:txBody>
      </p:sp>
      <p:sp>
        <p:nvSpPr>
          <p:cNvPr id="23578" name="Text Box 26">
            <a:extLst>
              <a:ext uri="{FF2B5EF4-FFF2-40B4-BE49-F238E27FC236}">
                <a16:creationId xmlns:a16="http://schemas.microsoft.com/office/drawing/2014/main" id="{1A3620F3-21C1-471C-9450-3BCD307D9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14</a:t>
            </a:r>
          </a:p>
        </p:txBody>
      </p:sp>
      <p:sp>
        <p:nvSpPr>
          <p:cNvPr id="23579" name="Text Box 27">
            <a:extLst>
              <a:ext uri="{FF2B5EF4-FFF2-40B4-BE49-F238E27FC236}">
                <a16:creationId xmlns:a16="http://schemas.microsoft.com/office/drawing/2014/main" id="{DC35455B-5562-4220-BC6B-8C301FAA5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15</a:t>
            </a:r>
          </a:p>
        </p:txBody>
      </p:sp>
      <p:sp>
        <p:nvSpPr>
          <p:cNvPr id="23580" name="Text Box 28">
            <a:extLst>
              <a:ext uri="{FF2B5EF4-FFF2-40B4-BE49-F238E27FC236}">
                <a16:creationId xmlns:a16="http://schemas.microsoft.com/office/drawing/2014/main" id="{F885186A-E6D4-4746-9539-BC6029AFF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16</a:t>
            </a:r>
          </a:p>
        </p:txBody>
      </p:sp>
      <p:sp>
        <p:nvSpPr>
          <p:cNvPr id="23581" name="Text Box 29">
            <a:extLst>
              <a:ext uri="{FF2B5EF4-FFF2-40B4-BE49-F238E27FC236}">
                <a16:creationId xmlns:a16="http://schemas.microsoft.com/office/drawing/2014/main" id="{F10F0394-A2CD-4959-9ED9-3A54ABC5A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17</a:t>
            </a:r>
          </a:p>
        </p:txBody>
      </p:sp>
      <p:sp>
        <p:nvSpPr>
          <p:cNvPr id="23582" name="Text Box 30">
            <a:extLst>
              <a:ext uri="{FF2B5EF4-FFF2-40B4-BE49-F238E27FC236}">
                <a16:creationId xmlns:a16="http://schemas.microsoft.com/office/drawing/2014/main" id="{01BEA4A1-5296-4677-BF36-155BDD543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18</a:t>
            </a:r>
          </a:p>
        </p:txBody>
      </p:sp>
      <p:sp>
        <p:nvSpPr>
          <p:cNvPr id="23583" name="Text Box 31">
            <a:extLst>
              <a:ext uri="{FF2B5EF4-FFF2-40B4-BE49-F238E27FC236}">
                <a16:creationId xmlns:a16="http://schemas.microsoft.com/office/drawing/2014/main" id="{3217BC23-1A06-4C45-ACE5-79C3912E1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19</a:t>
            </a:r>
          </a:p>
        </p:txBody>
      </p:sp>
      <p:sp>
        <p:nvSpPr>
          <p:cNvPr id="23584" name="Text Box 32">
            <a:extLst>
              <a:ext uri="{FF2B5EF4-FFF2-40B4-BE49-F238E27FC236}">
                <a16:creationId xmlns:a16="http://schemas.microsoft.com/office/drawing/2014/main" id="{0A4286E5-CDF8-40FA-87E3-065836067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20</a:t>
            </a:r>
          </a:p>
        </p:txBody>
      </p:sp>
      <p:sp>
        <p:nvSpPr>
          <p:cNvPr id="23585" name="Text Box 33">
            <a:extLst>
              <a:ext uri="{FF2B5EF4-FFF2-40B4-BE49-F238E27FC236}">
                <a16:creationId xmlns:a16="http://schemas.microsoft.com/office/drawing/2014/main" id="{844B61C3-BF91-424F-8D33-77E609D6B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21</a:t>
            </a:r>
          </a:p>
        </p:txBody>
      </p:sp>
      <p:sp>
        <p:nvSpPr>
          <p:cNvPr id="23586" name="Text Box 34">
            <a:extLst>
              <a:ext uri="{FF2B5EF4-FFF2-40B4-BE49-F238E27FC236}">
                <a16:creationId xmlns:a16="http://schemas.microsoft.com/office/drawing/2014/main" id="{36452E12-501C-434D-BF61-4135A950B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22</a:t>
            </a:r>
          </a:p>
        </p:txBody>
      </p:sp>
      <p:sp>
        <p:nvSpPr>
          <p:cNvPr id="23587" name="Text Box 35">
            <a:extLst>
              <a:ext uri="{FF2B5EF4-FFF2-40B4-BE49-F238E27FC236}">
                <a16:creationId xmlns:a16="http://schemas.microsoft.com/office/drawing/2014/main" id="{7D4F73CF-7471-4DED-B58E-2563A0383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23</a:t>
            </a:r>
          </a:p>
        </p:txBody>
      </p:sp>
      <p:sp>
        <p:nvSpPr>
          <p:cNvPr id="23588" name="Text Box 36">
            <a:extLst>
              <a:ext uri="{FF2B5EF4-FFF2-40B4-BE49-F238E27FC236}">
                <a16:creationId xmlns:a16="http://schemas.microsoft.com/office/drawing/2014/main" id="{0735EBA8-1489-4893-A30F-27DE89EC7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24</a:t>
            </a:r>
          </a:p>
        </p:txBody>
      </p:sp>
      <p:sp>
        <p:nvSpPr>
          <p:cNvPr id="23589" name="Text Box 37">
            <a:extLst>
              <a:ext uri="{FF2B5EF4-FFF2-40B4-BE49-F238E27FC236}">
                <a16:creationId xmlns:a16="http://schemas.microsoft.com/office/drawing/2014/main" id="{82766C1B-EDB0-40E5-BC74-185C8BE90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  <p:bldP spid="23558" grpId="0"/>
      <p:bldP spid="23559" grpId="0"/>
      <p:bldP spid="23560" grpId="0"/>
      <p:bldP spid="23561" grpId="0"/>
      <p:bldP spid="23562" grpId="0"/>
      <p:bldP spid="23563" grpId="0"/>
      <p:bldP spid="23564" grpId="0"/>
      <p:bldP spid="23565" grpId="0"/>
      <p:bldP spid="23566" grpId="0"/>
      <p:bldP spid="23567" grpId="0"/>
      <p:bldP spid="23568" grpId="0"/>
      <p:bldP spid="23569" grpId="0"/>
      <p:bldP spid="23570" grpId="0"/>
      <p:bldP spid="23571" grpId="0"/>
      <p:bldP spid="23572" grpId="0"/>
      <p:bldP spid="23573" grpId="0"/>
      <p:bldP spid="23574" grpId="0"/>
      <p:bldP spid="23575" grpId="0"/>
      <p:bldP spid="23576" grpId="0"/>
      <p:bldP spid="23577" grpId="0"/>
      <p:bldP spid="23578" grpId="0"/>
      <p:bldP spid="23579" grpId="0"/>
      <p:bldP spid="23580" grpId="0"/>
      <p:bldP spid="23581" grpId="0"/>
      <p:bldP spid="23582" grpId="0"/>
      <p:bldP spid="23583" grpId="0"/>
      <p:bldP spid="23584" grpId="0"/>
      <p:bldP spid="23585" grpId="0"/>
      <p:bldP spid="23586" grpId="0"/>
      <p:bldP spid="23587" grpId="0"/>
      <p:bldP spid="23588" grpId="0"/>
      <p:bldP spid="2358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7A346F16-7D0D-4CB1-899A-BF35FF31A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4380F189-7FE3-430C-A4FF-B98EFBDC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טוב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461932A1-7F10-481B-9C8C-28FAB86BE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3178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רשעות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61E0DD65-A4B1-4430-9D99-EC4C5EFAC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993775"/>
            <a:ext cx="182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עונג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06" name="Text Box 6">
            <a:extLst>
              <a:ext uri="{FF2B5EF4-FFF2-40B4-BE49-F238E27FC236}">
                <a16:creationId xmlns:a16="http://schemas.microsoft.com/office/drawing/2014/main" id="{81D54FF7-9E86-4E3F-940F-F67100B58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16557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מופלא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07" name="Text Box 7">
            <a:extLst>
              <a:ext uri="{FF2B5EF4-FFF2-40B4-BE49-F238E27FC236}">
                <a16:creationId xmlns:a16="http://schemas.microsoft.com/office/drawing/2014/main" id="{1E2D1A9A-919E-4AC7-8719-1022D3283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231775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אהבה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08" name="Text Box 8">
            <a:extLst>
              <a:ext uri="{FF2B5EF4-FFF2-40B4-BE49-F238E27FC236}">
                <a16:creationId xmlns:a16="http://schemas.microsoft.com/office/drawing/2014/main" id="{F41E5D6D-E9CF-4CAE-9254-51DEC62F6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297973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מנוול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09" name="Text Box 9">
            <a:extLst>
              <a:ext uri="{FF2B5EF4-FFF2-40B4-BE49-F238E27FC236}">
                <a16:creationId xmlns:a16="http://schemas.microsoft.com/office/drawing/2014/main" id="{7F7D8A80-F654-48DB-B0F0-BE9759D20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364172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כשלון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10" name="Text Box 10">
            <a:extLst>
              <a:ext uri="{FF2B5EF4-FFF2-40B4-BE49-F238E27FC236}">
                <a16:creationId xmlns:a16="http://schemas.microsoft.com/office/drawing/2014/main" id="{99230A28-1CCC-4BD8-8F51-1DFC7AF97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430371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נורא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11" name="Text Box 11">
            <a:extLst>
              <a:ext uri="{FF2B5EF4-FFF2-40B4-BE49-F238E27FC236}">
                <a16:creationId xmlns:a16="http://schemas.microsoft.com/office/drawing/2014/main" id="{3F0B1D9C-F1F6-4D0E-8CFB-DB2C7D62C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49657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נפלא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12" name="Text Box 12">
            <a:extLst>
              <a:ext uri="{FF2B5EF4-FFF2-40B4-BE49-F238E27FC236}">
                <a16:creationId xmlns:a16="http://schemas.microsoft.com/office/drawing/2014/main" id="{AA3B4A2E-58B2-41D0-813F-5C93452A4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62768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גרוע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8E4088A1-F64C-4567-BBAB-7763749D1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4912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</a:t>
            </a:r>
          </a:p>
        </p:txBody>
      </p:sp>
      <p:sp>
        <p:nvSpPr>
          <p:cNvPr id="25614" name="Text Box 14">
            <a:extLst>
              <a:ext uri="{FF2B5EF4-FFF2-40B4-BE49-F238E27FC236}">
                <a16:creationId xmlns:a16="http://schemas.microsoft.com/office/drawing/2014/main" id="{8D5045E3-1361-4FF9-BB4D-EC540794F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4912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</a:t>
            </a:r>
          </a:p>
        </p:txBody>
      </p:sp>
      <p:sp>
        <p:nvSpPr>
          <p:cNvPr id="25615" name="Text Box 15">
            <a:extLst>
              <a:ext uri="{FF2B5EF4-FFF2-40B4-BE49-F238E27FC236}">
                <a16:creationId xmlns:a16="http://schemas.microsoft.com/office/drawing/2014/main" id="{378BA93A-462E-41BB-9CE4-945176ECA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912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</a:t>
            </a:r>
          </a:p>
        </p:txBody>
      </p:sp>
      <p:sp>
        <p:nvSpPr>
          <p:cNvPr id="25616" name="Text Box 16">
            <a:extLst>
              <a:ext uri="{FF2B5EF4-FFF2-40B4-BE49-F238E27FC236}">
                <a16:creationId xmlns:a16="http://schemas.microsoft.com/office/drawing/2014/main" id="{DEEAE6ED-C496-401A-86DC-D27ECEC4E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4912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sp>
        <p:nvSpPr>
          <p:cNvPr id="25617" name="Text Box 17">
            <a:extLst>
              <a:ext uri="{FF2B5EF4-FFF2-40B4-BE49-F238E27FC236}">
                <a16:creationId xmlns:a16="http://schemas.microsoft.com/office/drawing/2014/main" id="{F4A280A9-3819-47FA-A7CA-7DB3BAFD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4770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5</a:t>
            </a:r>
          </a:p>
        </p:txBody>
      </p:sp>
      <p:sp>
        <p:nvSpPr>
          <p:cNvPr id="25618" name="Text Box 18">
            <a:extLst>
              <a:ext uri="{FF2B5EF4-FFF2-40B4-BE49-F238E27FC236}">
                <a16:creationId xmlns:a16="http://schemas.microsoft.com/office/drawing/2014/main" id="{3D17C048-5D8D-48A1-87AF-18144A12B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4912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6</a:t>
            </a:r>
          </a:p>
        </p:txBody>
      </p:sp>
      <p:sp>
        <p:nvSpPr>
          <p:cNvPr id="25619" name="Text Box 19">
            <a:extLst>
              <a:ext uri="{FF2B5EF4-FFF2-40B4-BE49-F238E27FC236}">
                <a16:creationId xmlns:a16="http://schemas.microsoft.com/office/drawing/2014/main" id="{4A60E61A-66CB-42F0-881F-F5969837C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4912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7</a:t>
            </a:r>
          </a:p>
        </p:txBody>
      </p:sp>
      <p:sp>
        <p:nvSpPr>
          <p:cNvPr id="25620" name="Text Box 20">
            <a:extLst>
              <a:ext uri="{FF2B5EF4-FFF2-40B4-BE49-F238E27FC236}">
                <a16:creationId xmlns:a16="http://schemas.microsoft.com/office/drawing/2014/main" id="{579AAB8B-12E6-40D6-9553-942FFAC44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4912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8</a:t>
            </a:r>
          </a:p>
        </p:txBody>
      </p:sp>
      <p:sp>
        <p:nvSpPr>
          <p:cNvPr id="25621" name="Text Box 21">
            <a:extLst>
              <a:ext uri="{FF2B5EF4-FFF2-40B4-BE49-F238E27FC236}">
                <a16:creationId xmlns:a16="http://schemas.microsoft.com/office/drawing/2014/main" id="{2702DE0D-A93E-4E35-B8B5-B6033A6A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4770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9</a:t>
            </a:r>
          </a:p>
        </p:txBody>
      </p:sp>
      <p:sp>
        <p:nvSpPr>
          <p:cNvPr id="25622" name="Text Box 22">
            <a:extLst>
              <a:ext uri="{FF2B5EF4-FFF2-40B4-BE49-F238E27FC236}">
                <a16:creationId xmlns:a16="http://schemas.microsoft.com/office/drawing/2014/main" id="{8F050C81-7127-4717-938D-4DA810E62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10</a:t>
            </a:r>
          </a:p>
        </p:txBody>
      </p:sp>
      <p:sp>
        <p:nvSpPr>
          <p:cNvPr id="25623" name="Text Box 23">
            <a:extLst>
              <a:ext uri="{FF2B5EF4-FFF2-40B4-BE49-F238E27FC236}">
                <a16:creationId xmlns:a16="http://schemas.microsoft.com/office/drawing/2014/main" id="{6A86A03D-26A7-43CF-B1CC-DF94C2879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11</a:t>
            </a:r>
          </a:p>
        </p:txBody>
      </p:sp>
      <p:sp>
        <p:nvSpPr>
          <p:cNvPr id="25624" name="Text Box 24">
            <a:extLst>
              <a:ext uri="{FF2B5EF4-FFF2-40B4-BE49-F238E27FC236}">
                <a16:creationId xmlns:a16="http://schemas.microsoft.com/office/drawing/2014/main" id="{BEB777BC-E117-4621-B511-2D623C27B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25625" name="Text Box 25">
            <a:extLst>
              <a:ext uri="{FF2B5EF4-FFF2-40B4-BE49-F238E27FC236}">
                <a16:creationId xmlns:a16="http://schemas.microsoft.com/office/drawing/2014/main" id="{081995F8-06BA-4B46-B581-678046462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13</a:t>
            </a:r>
          </a:p>
        </p:txBody>
      </p:sp>
      <p:sp>
        <p:nvSpPr>
          <p:cNvPr id="25626" name="Text Box 26">
            <a:extLst>
              <a:ext uri="{FF2B5EF4-FFF2-40B4-BE49-F238E27FC236}">
                <a16:creationId xmlns:a16="http://schemas.microsoft.com/office/drawing/2014/main" id="{D5536EDD-9286-4781-A7B4-E327A2A35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14</a:t>
            </a:r>
          </a:p>
        </p:txBody>
      </p:sp>
      <p:sp>
        <p:nvSpPr>
          <p:cNvPr id="25627" name="Text Box 27">
            <a:extLst>
              <a:ext uri="{FF2B5EF4-FFF2-40B4-BE49-F238E27FC236}">
                <a16:creationId xmlns:a16="http://schemas.microsoft.com/office/drawing/2014/main" id="{A2C48033-9F86-4683-8055-74FFAF349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15</a:t>
            </a:r>
          </a:p>
        </p:txBody>
      </p:sp>
      <p:sp>
        <p:nvSpPr>
          <p:cNvPr id="25628" name="Text Box 28">
            <a:extLst>
              <a:ext uri="{FF2B5EF4-FFF2-40B4-BE49-F238E27FC236}">
                <a16:creationId xmlns:a16="http://schemas.microsoft.com/office/drawing/2014/main" id="{88559FCA-6D02-4FDB-AE28-359BD6E0B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16</a:t>
            </a:r>
          </a:p>
        </p:txBody>
      </p:sp>
      <p:sp>
        <p:nvSpPr>
          <p:cNvPr id="25629" name="Text Box 29">
            <a:extLst>
              <a:ext uri="{FF2B5EF4-FFF2-40B4-BE49-F238E27FC236}">
                <a16:creationId xmlns:a16="http://schemas.microsoft.com/office/drawing/2014/main" id="{67782495-D055-4572-A053-A42CF28BB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17</a:t>
            </a:r>
          </a:p>
        </p:txBody>
      </p:sp>
      <p:sp>
        <p:nvSpPr>
          <p:cNvPr id="25630" name="Text Box 30">
            <a:extLst>
              <a:ext uri="{FF2B5EF4-FFF2-40B4-BE49-F238E27FC236}">
                <a16:creationId xmlns:a16="http://schemas.microsoft.com/office/drawing/2014/main" id="{C30A6C93-E867-4F6B-AEC9-23EC5A05B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18</a:t>
            </a:r>
          </a:p>
        </p:txBody>
      </p:sp>
      <p:sp>
        <p:nvSpPr>
          <p:cNvPr id="25631" name="Text Box 31">
            <a:extLst>
              <a:ext uri="{FF2B5EF4-FFF2-40B4-BE49-F238E27FC236}">
                <a16:creationId xmlns:a16="http://schemas.microsoft.com/office/drawing/2014/main" id="{28251DB3-2216-4758-89AB-CD6FED7EA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19</a:t>
            </a:r>
          </a:p>
        </p:txBody>
      </p:sp>
      <p:sp>
        <p:nvSpPr>
          <p:cNvPr id="25632" name="Text Box 32">
            <a:extLst>
              <a:ext uri="{FF2B5EF4-FFF2-40B4-BE49-F238E27FC236}">
                <a16:creationId xmlns:a16="http://schemas.microsoft.com/office/drawing/2014/main" id="{017AFC3D-15A3-4A57-822B-3EAE4C9F9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20</a:t>
            </a:r>
          </a:p>
        </p:txBody>
      </p:sp>
      <p:sp>
        <p:nvSpPr>
          <p:cNvPr id="25633" name="Text Box 33">
            <a:extLst>
              <a:ext uri="{FF2B5EF4-FFF2-40B4-BE49-F238E27FC236}">
                <a16:creationId xmlns:a16="http://schemas.microsoft.com/office/drawing/2014/main" id="{51723753-6847-4505-85AD-39F560F8D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21</a:t>
            </a:r>
          </a:p>
        </p:txBody>
      </p:sp>
      <p:sp>
        <p:nvSpPr>
          <p:cNvPr id="25634" name="Text Box 34">
            <a:extLst>
              <a:ext uri="{FF2B5EF4-FFF2-40B4-BE49-F238E27FC236}">
                <a16:creationId xmlns:a16="http://schemas.microsoft.com/office/drawing/2014/main" id="{E00549C0-BA12-4D50-BDCE-39A4E5472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22</a:t>
            </a:r>
          </a:p>
        </p:txBody>
      </p:sp>
      <p:sp>
        <p:nvSpPr>
          <p:cNvPr id="25635" name="Text Box 35">
            <a:extLst>
              <a:ext uri="{FF2B5EF4-FFF2-40B4-BE49-F238E27FC236}">
                <a16:creationId xmlns:a16="http://schemas.microsoft.com/office/drawing/2014/main" id="{B7E6DBD8-90B0-4FAF-BB06-7DA834F70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23</a:t>
            </a:r>
          </a:p>
        </p:txBody>
      </p:sp>
      <p:sp>
        <p:nvSpPr>
          <p:cNvPr id="25636" name="Text Box 36">
            <a:extLst>
              <a:ext uri="{FF2B5EF4-FFF2-40B4-BE49-F238E27FC236}">
                <a16:creationId xmlns:a16="http://schemas.microsoft.com/office/drawing/2014/main" id="{417E6D92-5433-4827-BC44-DF0E9EACE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24</a:t>
            </a:r>
          </a:p>
        </p:txBody>
      </p:sp>
      <p:sp>
        <p:nvSpPr>
          <p:cNvPr id="25637" name="Text Box 37">
            <a:extLst>
              <a:ext uri="{FF2B5EF4-FFF2-40B4-BE49-F238E27FC236}">
                <a16:creationId xmlns:a16="http://schemas.microsoft.com/office/drawing/2014/main" id="{B5EEFEC2-B5F2-435A-B90B-4CC0B02A8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4912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25</a:t>
            </a:r>
          </a:p>
        </p:txBody>
      </p:sp>
      <p:sp>
        <p:nvSpPr>
          <p:cNvPr id="19494" name="Text Box 38">
            <a:extLst>
              <a:ext uri="{FF2B5EF4-FFF2-40B4-BE49-F238E27FC236}">
                <a16:creationId xmlns:a16="http://schemas.microsoft.com/office/drawing/2014/main" id="{C4BAAB2D-4554-41A4-9A94-AC39A46D4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111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מזרחים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19495" name="Text Box 39">
            <a:extLst>
              <a:ext uri="{FF2B5EF4-FFF2-40B4-BE49-F238E27FC236}">
                <a16:creationId xmlns:a16="http://schemas.microsoft.com/office/drawing/2014/main" id="{55137D72-1BB1-4002-ACEC-BCC67E7E6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3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אשכנזים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0" name="Text Box 40">
            <a:extLst>
              <a:ext uri="{FF2B5EF4-FFF2-40B4-BE49-F238E27FC236}">
                <a16:creationId xmlns:a16="http://schemas.microsoft.com/office/drawing/2014/main" id="{B794504F-E07A-489C-A3E7-0147D04C3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בוסקילה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1" name="Text Box 41">
            <a:extLst>
              <a:ext uri="{FF2B5EF4-FFF2-40B4-BE49-F238E27FC236}">
                <a16:creationId xmlns:a16="http://schemas.microsoft.com/office/drawing/2014/main" id="{CB48D0EB-7BDE-4B95-BF52-370A2A934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663575"/>
            <a:ext cx="182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גליקשטיין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2" name="Text Box 42">
            <a:extLst>
              <a:ext uri="{FF2B5EF4-FFF2-40B4-BE49-F238E27FC236}">
                <a16:creationId xmlns:a16="http://schemas.microsoft.com/office/drawing/2014/main" id="{4A48A97F-5CE1-4EBD-8255-084588617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13255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אייזנברג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3" name="Text Box 43">
            <a:extLst>
              <a:ext uri="{FF2B5EF4-FFF2-40B4-BE49-F238E27FC236}">
                <a16:creationId xmlns:a16="http://schemas.microsoft.com/office/drawing/2014/main" id="{68BA2ACF-2983-47E2-BBDF-BAD9F237C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981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אבוטבול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4" name="Text Box 44">
            <a:extLst>
              <a:ext uri="{FF2B5EF4-FFF2-40B4-BE49-F238E27FC236}">
                <a16:creationId xmlns:a16="http://schemas.microsoft.com/office/drawing/2014/main" id="{2917320E-2459-48B4-858B-4C584CA38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64318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חג'בי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5" name="Text Box 45">
            <a:extLst>
              <a:ext uri="{FF2B5EF4-FFF2-40B4-BE49-F238E27FC236}">
                <a16:creationId xmlns:a16="http://schemas.microsoft.com/office/drawing/2014/main" id="{AC760C15-B5DE-4940-9CE2-824249E0A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30517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בלומפלד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6" name="Text Box 46">
            <a:extLst>
              <a:ext uri="{FF2B5EF4-FFF2-40B4-BE49-F238E27FC236}">
                <a16:creationId xmlns:a16="http://schemas.microsoft.com/office/drawing/2014/main" id="{9827C7D7-0675-4745-972A-894865405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95605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מועלם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7" name="Text Box 47">
            <a:extLst>
              <a:ext uri="{FF2B5EF4-FFF2-40B4-BE49-F238E27FC236}">
                <a16:creationId xmlns:a16="http://schemas.microsoft.com/office/drawing/2014/main" id="{1E3D18EA-4052-4D06-BF23-5D2E06D1A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4648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 dirty="0" err="1">
                <a:solidFill>
                  <a:srgbClr val="000066"/>
                </a:solidFill>
              </a:rPr>
              <a:t>סמוחה</a:t>
            </a:r>
            <a:endParaRPr lang="en-US" altLang="en-US" sz="3200" dirty="0">
              <a:solidFill>
                <a:srgbClr val="000066"/>
              </a:solidFill>
            </a:endParaRPr>
          </a:p>
        </p:txBody>
      </p:sp>
      <p:sp>
        <p:nvSpPr>
          <p:cNvPr id="25648" name="Text Box 48">
            <a:extLst>
              <a:ext uri="{FF2B5EF4-FFF2-40B4-BE49-F238E27FC236}">
                <a16:creationId xmlns:a16="http://schemas.microsoft.com/office/drawing/2014/main" id="{38896E0F-C676-4217-A22E-A1798A808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2578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שטיין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5649" name="Text Box 49">
            <a:extLst>
              <a:ext uri="{FF2B5EF4-FFF2-40B4-BE49-F238E27FC236}">
                <a16:creationId xmlns:a16="http://schemas.microsoft.com/office/drawing/2014/main" id="{7B460131-8AC0-4A0D-AEA3-D6BD4DD16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26</a:t>
            </a:r>
          </a:p>
        </p:txBody>
      </p:sp>
      <p:sp>
        <p:nvSpPr>
          <p:cNvPr id="25650" name="Text Box 50">
            <a:extLst>
              <a:ext uri="{FF2B5EF4-FFF2-40B4-BE49-F238E27FC236}">
                <a16:creationId xmlns:a16="http://schemas.microsoft.com/office/drawing/2014/main" id="{89A509BD-48A5-4943-B833-65D54FC3E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27</a:t>
            </a:r>
          </a:p>
        </p:txBody>
      </p:sp>
      <p:sp>
        <p:nvSpPr>
          <p:cNvPr id="25651" name="Text Box 51">
            <a:extLst>
              <a:ext uri="{FF2B5EF4-FFF2-40B4-BE49-F238E27FC236}">
                <a16:creationId xmlns:a16="http://schemas.microsoft.com/office/drawing/2014/main" id="{936A9E2D-382F-4D45-85DD-8D499D9A7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28</a:t>
            </a:r>
          </a:p>
        </p:txBody>
      </p:sp>
      <p:sp>
        <p:nvSpPr>
          <p:cNvPr id="25652" name="Text Box 52">
            <a:extLst>
              <a:ext uri="{FF2B5EF4-FFF2-40B4-BE49-F238E27FC236}">
                <a16:creationId xmlns:a16="http://schemas.microsoft.com/office/drawing/2014/main" id="{D85FB44D-E979-433C-8EF2-1F4D84647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29</a:t>
            </a:r>
          </a:p>
        </p:txBody>
      </p:sp>
      <p:sp>
        <p:nvSpPr>
          <p:cNvPr id="25653" name="Text Box 53">
            <a:extLst>
              <a:ext uri="{FF2B5EF4-FFF2-40B4-BE49-F238E27FC236}">
                <a16:creationId xmlns:a16="http://schemas.microsoft.com/office/drawing/2014/main" id="{AB5A550D-2949-4DEB-8BE9-B3E5FCB6A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30</a:t>
            </a:r>
          </a:p>
        </p:txBody>
      </p:sp>
      <p:sp>
        <p:nvSpPr>
          <p:cNvPr id="25654" name="Text Box 54">
            <a:extLst>
              <a:ext uri="{FF2B5EF4-FFF2-40B4-BE49-F238E27FC236}">
                <a16:creationId xmlns:a16="http://schemas.microsoft.com/office/drawing/2014/main" id="{740072B1-F136-4111-80E3-188948F96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31</a:t>
            </a:r>
          </a:p>
        </p:txBody>
      </p:sp>
      <p:sp>
        <p:nvSpPr>
          <p:cNvPr id="25655" name="Text Box 55">
            <a:extLst>
              <a:ext uri="{FF2B5EF4-FFF2-40B4-BE49-F238E27FC236}">
                <a16:creationId xmlns:a16="http://schemas.microsoft.com/office/drawing/2014/main" id="{48ED482B-ED27-4EFA-8B69-5EDA22ED0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32</a:t>
            </a:r>
          </a:p>
        </p:txBody>
      </p:sp>
      <p:sp>
        <p:nvSpPr>
          <p:cNvPr id="25656" name="Text Box 56">
            <a:extLst>
              <a:ext uri="{FF2B5EF4-FFF2-40B4-BE49-F238E27FC236}">
                <a16:creationId xmlns:a16="http://schemas.microsoft.com/office/drawing/2014/main" id="{7BF0FFC8-E9AB-4123-ACD0-B8C57BB9C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4770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/>
      <p:bldP spid="25606" grpId="0"/>
      <p:bldP spid="25607" grpId="0"/>
      <p:bldP spid="25608" grpId="0"/>
      <p:bldP spid="25609" grpId="0"/>
      <p:bldP spid="25610" grpId="0"/>
      <p:bldP spid="25611" grpId="0"/>
      <p:bldP spid="25612" grpId="0"/>
      <p:bldP spid="25613" grpId="0"/>
      <p:bldP spid="25614" grpId="0"/>
      <p:bldP spid="25615" grpId="0"/>
      <p:bldP spid="25616" grpId="0"/>
      <p:bldP spid="25617" grpId="0"/>
      <p:bldP spid="25618" grpId="0"/>
      <p:bldP spid="25619" grpId="0"/>
      <p:bldP spid="25620" grpId="0"/>
      <p:bldP spid="25621" grpId="0"/>
      <p:bldP spid="25622" grpId="0"/>
      <p:bldP spid="25623" grpId="0"/>
      <p:bldP spid="25624" grpId="0"/>
      <p:bldP spid="25625" grpId="0"/>
      <p:bldP spid="25626" grpId="0"/>
      <p:bldP spid="25627" grpId="0"/>
      <p:bldP spid="25628" grpId="0"/>
      <p:bldP spid="25629" grpId="0"/>
      <p:bldP spid="25630" grpId="0"/>
      <p:bldP spid="25631" grpId="0"/>
      <p:bldP spid="25632" grpId="0"/>
      <p:bldP spid="25633" grpId="0"/>
      <p:bldP spid="25634" grpId="0"/>
      <p:bldP spid="25635" grpId="0"/>
      <p:bldP spid="25636" grpId="0"/>
      <p:bldP spid="25637" grpId="0"/>
      <p:bldP spid="25640" grpId="0"/>
      <p:bldP spid="25641" grpId="0"/>
      <p:bldP spid="25642" grpId="0"/>
      <p:bldP spid="25643" grpId="0"/>
      <p:bldP spid="25644" grpId="0"/>
      <p:bldP spid="25645" grpId="0"/>
      <p:bldP spid="25646" grpId="0"/>
      <p:bldP spid="25647" grpId="0"/>
      <p:bldP spid="25648" grpId="0"/>
      <p:bldP spid="25649" grpId="0"/>
      <p:bldP spid="25650" grpId="0"/>
      <p:bldP spid="25651" grpId="0"/>
      <p:bldP spid="25652" grpId="0"/>
      <p:bldP spid="25653" grpId="0"/>
      <p:bldP spid="25654" grpId="0"/>
      <p:bldP spid="25655" grpId="0"/>
      <p:bldP spid="256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CBAA735F-3A46-4D1B-A51A-965C5CCDF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A63BC9FD-6423-46E1-8669-452A3C46B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טוב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8E20D4EF-C35B-4E6F-9942-DC65AA857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810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נפלא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033A9B9B-6CF0-4F7E-9C14-F3E9E661C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993775"/>
            <a:ext cx="182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עונג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0E6A88FF-FD24-4C96-B10E-DBD60C249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16557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מופלא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5" name="Text Box 7">
            <a:extLst>
              <a:ext uri="{FF2B5EF4-FFF2-40B4-BE49-F238E27FC236}">
                <a16:creationId xmlns:a16="http://schemas.microsoft.com/office/drawing/2014/main" id="{14DB26F9-0FFE-4EB2-B5AA-C0601C2B3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231775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כשלון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D6071472-9FBF-48C3-AB20-6FCAD102F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297973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מנוול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7" name="Text Box 9">
            <a:extLst>
              <a:ext uri="{FF2B5EF4-FFF2-40B4-BE49-F238E27FC236}">
                <a16:creationId xmlns:a16="http://schemas.microsoft.com/office/drawing/2014/main" id="{27303580-52A4-4280-AAD4-D7F97BCBD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364172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אהבה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8" name="Text Box 10">
            <a:extLst>
              <a:ext uri="{FF2B5EF4-FFF2-40B4-BE49-F238E27FC236}">
                <a16:creationId xmlns:a16="http://schemas.microsoft.com/office/drawing/2014/main" id="{0EEE2C74-1A68-46B2-84C5-4E98A4B1C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430371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נורא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59" name="Text Box 11">
            <a:extLst>
              <a:ext uri="{FF2B5EF4-FFF2-40B4-BE49-F238E27FC236}">
                <a16:creationId xmlns:a16="http://schemas.microsoft.com/office/drawing/2014/main" id="{9E854D28-E911-4507-A53A-7FBF0C63F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49657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גרוע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EB8CBCE7-9582-4AB9-B0E9-26DA64592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62768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רשעות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7661" name="Text Box 13">
            <a:extLst>
              <a:ext uri="{FF2B5EF4-FFF2-40B4-BE49-F238E27FC236}">
                <a16:creationId xmlns:a16="http://schemas.microsoft.com/office/drawing/2014/main" id="{9A16421A-9F51-4CA9-960D-8636B0A0F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</a:t>
            </a:r>
          </a:p>
        </p:txBody>
      </p:sp>
      <p:sp>
        <p:nvSpPr>
          <p:cNvPr id="27662" name="Text Box 14">
            <a:extLst>
              <a:ext uri="{FF2B5EF4-FFF2-40B4-BE49-F238E27FC236}">
                <a16:creationId xmlns:a16="http://schemas.microsoft.com/office/drawing/2014/main" id="{94CAA2A0-740A-41A7-B946-89128B5BD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</a:t>
            </a:r>
          </a:p>
        </p:txBody>
      </p:sp>
      <p:sp>
        <p:nvSpPr>
          <p:cNvPr id="27663" name="Text Box 15">
            <a:extLst>
              <a:ext uri="{FF2B5EF4-FFF2-40B4-BE49-F238E27FC236}">
                <a16:creationId xmlns:a16="http://schemas.microsoft.com/office/drawing/2014/main" id="{633CE9C3-67ED-4F80-BF17-E1C3EC29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6415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</a:t>
            </a:r>
          </a:p>
        </p:txBody>
      </p:sp>
      <p:sp>
        <p:nvSpPr>
          <p:cNvPr id="27664" name="Text Box 16">
            <a:extLst>
              <a:ext uri="{FF2B5EF4-FFF2-40B4-BE49-F238E27FC236}">
                <a16:creationId xmlns:a16="http://schemas.microsoft.com/office/drawing/2014/main" id="{09AAF8BA-8EF5-4F7D-8248-037A888C2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sp>
        <p:nvSpPr>
          <p:cNvPr id="27665" name="Text Box 17">
            <a:extLst>
              <a:ext uri="{FF2B5EF4-FFF2-40B4-BE49-F238E27FC236}">
                <a16:creationId xmlns:a16="http://schemas.microsoft.com/office/drawing/2014/main" id="{F0791FF8-2E61-4855-A133-BAB72C6B0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5</a:t>
            </a:r>
          </a:p>
        </p:txBody>
      </p:sp>
      <p:sp>
        <p:nvSpPr>
          <p:cNvPr id="27666" name="Text Box 18">
            <a:extLst>
              <a:ext uri="{FF2B5EF4-FFF2-40B4-BE49-F238E27FC236}">
                <a16:creationId xmlns:a16="http://schemas.microsoft.com/office/drawing/2014/main" id="{5C9678BF-296D-4B4E-A003-BF23EA501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6</a:t>
            </a:r>
          </a:p>
        </p:txBody>
      </p:sp>
      <p:sp>
        <p:nvSpPr>
          <p:cNvPr id="27667" name="Text Box 19">
            <a:extLst>
              <a:ext uri="{FF2B5EF4-FFF2-40B4-BE49-F238E27FC236}">
                <a16:creationId xmlns:a16="http://schemas.microsoft.com/office/drawing/2014/main" id="{549F38B4-AF88-4C3A-B7A7-D56535045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7</a:t>
            </a:r>
          </a:p>
        </p:txBody>
      </p:sp>
      <p:sp>
        <p:nvSpPr>
          <p:cNvPr id="27668" name="Text Box 20">
            <a:extLst>
              <a:ext uri="{FF2B5EF4-FFF2-40B4-BE49-F238E27FC236}">
                <a16:creationId xmlns:a16="http://schemas.microsoft.com/office/drawing/2014/main" id="{608BF0CA-3E07-42ED-8A36-5797C56FD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8</a:t>
            </a:r>
          </a:p>
        </p:txBody>
      </p:sp>
      <p:sp>
        <p:nvSpPr>
          <p:cNvPr id="27669" name="Text Box 21">
            <a:extLst>
              <a:ext uri="{FF2B5EF4-FFF2-40B4-BE49-F238E27FC236}">
                <a16:creationId xmlns:a16="http://schemas.microsoft.com/office/drawing/2014/main" id="{0E66C315-EAED-4BE1-8794-5EA862B58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64008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9</a:t>
            </a:r>
          </a:p>
        </p:txBody>
      </p:sp>
      <p:sp>
        <p:nvSpPr>
          <p:cNvPr id="27670" name="Text Box 22">
            <a:extLst>
              <a:ext uri="{FF2B5EF4-FFF2-40B4-BE49-F238E27FC236}">
                <a16:creationId xmlns:a16="http://schemas.microsoft.com/office/drawing/2014/main" id="{4FDEEEBD-FC62-44E6-A74C-AD9A1206A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10</a:t>
            </a:r>
          </a:p>
        </p:txBody>
      </p:sp>
      <p:sp>
        <p:nvSpPr>
          <p:cNvPr id="27671" name="Text Box 23">
            <a:extLst>
              <a:ext uri="{FF2B5EF4-FFF2-40B4-BE49-F238E27FC236}">
                <a16:creationId xmlns:a16="http://schemas.microsoft.com/office/drawing/2014/main" id="{D954A380-A021-4C73-AEC8-ACFC94618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11</a:t>
            </a:r>
          </a:p>
        </p:txBody>
      </p:sp>
      <p:sp>
        <p:nvSpPr>
          <p:cNvPr id="27672" name="Text Box 24">
            <a:extLst>
              <a:ext uri="{FF2B5EF4-FFF2-40B4-BE49-F238E27FC236}">
                <a16:creationId xmlns:a16="http://schemas.microsoft.com/office/drawing/2014/main" id="{70208F86-D7C3-44E2-A94C-40C238ED7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27673" name="Text Box 25">
            <a:extLst>
              <a:ext uri="{FF2B5EF4-FFF2-40B4-BE49-F238E27FC236}">
                <a16:creationId xmlns:a16="http://schemas.microsoft.com/office/drawing/2014/main" id="{60F6C9D1-94DC-480A-9F74-D3AB1AD78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13</a:t>
            </a:r>
          </a:p>
        </p:txBody>
      </p:sp>
      <p:sp>
        <p:nvSpPr>
          <p:cNvPr id="27674" name="Text Box 26">
            <a:extLst>
              <a:ext uri="{FF2B5EF4-FFF2-40B4-BE49-F238E27FC236}">
                <a16:creationId xmlns:a16="http://schemas.microsoft.com/office/drawing/2014/main" id="{3D190D7C-BCD5-44F3-98DA-93E373824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14</a:t>
            </a:r>
          </a:p>
        </p:txBody>
      </p:sp>
      <p:sp>
        <p:nvSpPr>
          <p:cNvPr id="27675" name="Text Box 27">
            <a:extLst>
              <a:ext uri="{FF2B5EF4-FFF2-40B4-BE49-F238E27FC236}">
                <a16:creationId xmlns:a16="http://schemas.microsoft.com/office/drawing/2014/main" id="{973EEB3B-2DE4-4E92-BC54-1FA954BD2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4150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15</a:t>
            </a:r>
          </a:p>
        </p:txBody>
      </p:sp>
      <p:sp>
        <p:nvSpPr>
          <p:cNvPr id="27676" name="Text Box 28">
            <a:extLst>
              <a:ext uri="{FF2B5EF4-FFF2-40B4-BE49-F238E27FC236}">
                <a16:creationId xmlns:a16="http://schemas.microsoft.com/office/drawing/2014/main" id="{2025298F-640E-4FE6-9E4F-F571DE563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16</a:t>
            </a:r>
          </a:p>
        </p:txBody>
      </p:sp>
      <p:sp>
        <p:nvSpPr>
          <p:cNvPr id="27677" name="Text Box 29">
            <a:extLst>
              <a:ext uri="{FF2B5EF4-FFF2-40B4-BE49-F238E27FC236}">
                <a16:creationId xmlns:a16="http://schemas.microsoft.com/office/drawing/2014/main" id="{8D4BC70C-9731-4431-A619-63713D92C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17</a:t>
            </a:r>
          </a:p>
        </p:txBody>
      </p:sp>
      <p:sp>
        <p:nvSpPr>
          <p:cNvPr id="27678" name="Text Box 30">
            <a:extLst>
              <a:ext uri="{FF2B5EF4-FFF2-40B4-BE49-F238E27FC236}">
                <a16:creationId xmlns:a16="http://schemas.microsoft.com/office/drawing/2014/main" id="{B40B04B0-197D-411B-93B6-6CB4461D9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18</a:t>
            </a:r>
          </a:p>
        </p:txBody>
      </p:sp>
      <p:sp>
        <p:nvSpPr>
          <p:cNvPr id="27679" name="Text Box 31">
            <a:extLst>
              <a:ext uri="{FF2B5EF4-FFF2-40B4-BE49-F238E27FC236}">
                <a16:creationId xmlns:a16="http://schemas.microsoft.com/office/drawing/2014/main" id="{3DE82BB9-6588-4182-8660-44B30415C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19</a:t>
            </a:r>
          </a:p>
        </p:txBody>
      </p:sp>
      <p:sp>
        <p:nvSpPr>
          <p:cNvPr id="27680" name="Text Box 32">
            <a:extLst>
              <a:ext uri="{FF2B5EF4-FFF2-40B4-BE49-F238E27FC236}">
                <a16:creationId xmlns:a16="http://schemas.microsoft.com/office/drawing/2014/main" id="{53A19064-ED7D-4B5F-9253-5093A5B6A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20</a:t>
            </a:r>
          </a:p>
        </p:txBody>
      </p:sp>
      <p:sp>
        <p:nvSpPr>
          <p:cNvPr id="27681" name="Text Box 33">
            <a:extLst>
              <a:ext uri="{FF2B5EF4-FFF2-40B4-BE49-F238E27FC236}">
                <a16:creationId xmlns:a16="http://schemas.microsoft.com/office/drawing/2014/main" id="{57A83F5B-245A-430B-90DA-73359473B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21</a:t>
            </a:r>
          </a:p>
        </p:txBody>
      </p:sp>
      <p:sp>
        <p:nvSpPr>
          <p:cNvPr id="27682" name="Text Box 34">
            <a:extLst>
              <a:ext uri="{FF2B5EF4-FFF2-40B4-BE49-F238E27FC236}">
                <a16:creationId xmlns:a16="http://schemas.microsoft.com/office/drawing/2014/main" id="{C9E6C03C-B4E5-4D88-8F79-2A1628144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22</a:t>
            </a:r>
          </a:p>
        </p:txBody>
      </p:sp>
      <p:sp>
        <p:nvSpPr>
          <p:cNvPr id="27683" name="Text Box 35">
            <a:extLst>
              <a:ext uri="{FF2B5EF4-FFF2-40B4-BE49-F238E27FC236}">
                <a16:creationId xmlns:a16="http://schemas.microsoft.com/office/drawing/2014/main" id="{6CD05D25-DA72-4C3E-99B7-8804E7A80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23</a:t>
            </a:r>
          </a:p>
        </p:txBody>
      </p:sp>
      <p:sp>
        <p:nvSpPr>
          <p:cNvPr id="27684" name="Text Box 36">
            <a:extLst>
              <a:ext uri="{FF2B5EF4-FFF2-40B4-BE49-F238E27FC236}">
                <a16:creationId xmlns:a16="http://schemas.microsoft.com/office/drawing/2014/main" id="{B4CAF83E-27FD-4F21-99DD-E25282778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24</a:t>
            </a:r>
          </a:p>
        </p:txBody>
      </p:sp>
      <p:sp>
        <p:nvSpPr>
          <p:cNvPr id="27685" name="Text Box 37">
            <a:extLst>
              <a:ext uri="{FF2B5EF4-FFF2-40B4-BE49-F238E27FC236}">
                <a16:creationId xmlns:a16="http://schemas.microsoft.com/office/drawing/2014/main" id="{AA84BCCE-CED7-406D-B2F0-1A6803DF7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25</a:t>
            </a:r>
          </a:p>
        </p:txBody>
      </p:sp>
      <p:sp>
        <p:nvSpPr>
          <p:cNvPr id="21542" name="Text Box 38">
            <a:extLst>
              <a:ext uri="{FF2B5EF4-FFF2-40B4-BE49-F238E27FC236}">
                <a16:creationId xmlns:a16="http://schemas.microsoft.com/office/drawing/2014/main" id="{C1F1E89F-5D88-473A-9CFC-D160467A7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111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אשכנזים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1543" name="Text Box 39">
            <a:extLst>
              <a:ext uri="{FF2B5EF4-FFF2-40B4-BE49-F238E27FC236}">
                <a16:creationId xmlns:a16="http://schemas.microsoft.com/office/drawing/2014/main" id="{0057E3F9-DE57-4811-81C9-B79A23B16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3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מזרחים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88" name="Text Box 40">
            <a:extLst>
              <a:ext uri="{FF2B5EF4-FFF2-40B4-BE49-F238E27FC236}">
                <a16:creationId xmlns:a16="http://schemas.microsoft.com/office/drawing/2014/main" id="{F38DEE2D-4E70-41F9-A68E-7D1D40609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בלומפלד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89" name="Text Box 41">
            <a:extLst>
              <a:ext uri="{FF2B5EF4-FFF2-40B4-BE49-F238E27FC236}">
                <a16:creationId xmlns:a16="http://schemas.microsoft.com/office/drawing/2014/main" id="{D16B12CF-5EDC-4D17-80EC-1A355F6EC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685800"/>
            <a:ext cx="182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מועלם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90" name="Text Box 42">
            <a:extLst>
              <a:ext uri="{FF2B5EF4-FFF2-40B4-BE49-F238E27FC236}">
                <a16:creationId xmlns:a16="http://schemas.microsoft.com/office/drawing/2014/main" id="{C7F40B16-31B8-4CE2-825E-6E0CBDBC6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13255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אייזנברג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91" name="Text Box 43">
            <a:extLst>
              <a:ext uri="{FF2B5EF4-FFF2-40B4-BE49-F238E27FC236}">
                <a16:creationId xmlns:a16="http://schemas.microsoft.com/office/drawing/2014/main" id="{4765E2BB-AC2C-4133-8460-FC1D56DB8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981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אבוטבול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92" name="Text Box 44">
            <a:extLst>
              <a:ext uri="{FF2B5EF4-FFF2-40B4-BE49-F238E27FC236}">
                <a16:creationId xmlns:a16="http://schemas.microsoft.com/office/drawing/2014/main" id="{FD0FBF33-A464-43B9-B98E-A6ECB7211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643188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שטיין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93" name="Text Box 45">
            <a:extLst>
              <a:ext uri="{FF2B5EF4-FFF2-40B4-BE49-F238E27FC236}">
                <a16:creationId xmlns:a16="http://schemas.microsoft.com/office/drawing/2014/main" id="{BAB4F7FA-7A02-41FC-B27D-52BD97F25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305175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בוסקילה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94" name="Text Box 46">
            <a:extLst>
              <a:ext uri="{FF2B5EF4-FFF2-40B4-BE49-F238E27FC236}">
                <a16:creationId xmlns:a16="http://schemas.microsoft.com/office/drawing/2014/main" id="{2B1FF43C-8445-4BAE-A3C3-2ED50E31A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956050"/>
            <a:ext cx="175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גליקשטיין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95" name="Text Box 47">
            <a:extLst>
              <a:ext uri="{FF2B5EF4-FFF2-40B4-BE49-F238E27FC236}">
                <a16:creationId xmlns:a16="http://schemas.microsoft.com/office/drawing/2014/main" id="{A5BD73F7-C090-462E-A95A-6E60A8D95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4648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סמוחה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696" name="Text Box 48">
            <a:extLst>
              <a:ext uri="{FF2B5EF4-FFF2-40B4-BE49-F238E27FC236}">
                <a16:creationId xmlns:a16="http://schemas.microsoft.com/office/drawing/2014/main" id="{38000B78-2740-4725-AE53-5392D82FD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2578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חג'בי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1553" name="Text Box 49">
            <a:extLst>
              <a:ext uri="{FF2B5EF4-FFF2-40B4-BE49-F238E27FC236}">
                <a16:creationId xmlns:a16="http://schemas.microsoft.com/office/drawing/2014/main" id="{1D376C7E-8BDE-4A16-854B-5301F8241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1554" name="Text Box 50">
            <a:extLst>
              <a:ext uri="{FF2B5EF4-FFF2-40B4-BE49-F238E27FC236}">
                <a16:creationId xmlns:a16="http://schemas.microsoft.com/office/drawing/2014/main" id="{AA211FC6-16B3-42CC-831E-4C9DD30C3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טוב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1555" name="Text Box 51">
            <a:extLst>
              <a:ext uri="{FF2B5EF4-FFF2-40B4-BE49-F238E27FC236}">
                <a16:creationId xmlns:a16="http://schemas.microsoft.com/office/drawing/2014/main" id="{FDD97FDD-CCD8-46EC-B1DD-A770C12F9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3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מזרחים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1556" name="Text Box 52">
            <a:extLst>
              <a:ext uri="{FF2B5EF4-FFF2-40B4-BE49-F238E27FC236}">
                <a16:creationId xmlns:a16="http://schemas.microsoft.com/office/drawing/2014/main" id="{40DA694C-25D4-47EF-9225-E49B3A439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111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אשכנזים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1557" name="Text Box 53">
            <a:extLst>
              <a:ext uri="{FF2B5EF4-FFF2-40B4-BE49-F238E27FC236}">
                <a16:creationId xmlns:a16="http://schemas.microsoft.com/office/drawing/2014/main" id="{CBF677DE-1A79-4406-968B-FF9C5D3A9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רע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1558" name="Text Box 54">
            <a:extLst>
              <a:ext uri="{FF2B5EF4-FFF2-40B4-BE49-F238E27FC236}">
                <a16:creationId xmlns:a16="http://schemas.microsoft.com/office/drawing/2014/main" id="{8D6BF60B-0BA5-431B-8A29-FB77EC0C4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"/>
            <a:ext cx="1600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6600"/>
                </a:solidFill>
              </a:rPr>
              <a:t>טוב</a:t>
            </a:r>
            <a:endParaRPr lang="en-US" altLang="en-US" sz="3200">
              <a:solidFill>
                <a:srgbClr val="006600"/>
              </a:solidFill>
            </a:endParaRPr>
          </a:p>
        </p:txBody>
      </p:sp>
      <p:sp>
        <p:nvSpPr>
          <p:cNvPr id="21559" name="Text Box 55">
            <a:extLst>
              <a:ext uri="{FF2B5EF4-FFF2-40B4-BE49-F238E27FC236}">
                <a16:creationId xmlns:a16="http://schemas.microsoft.com/office/drawing/2014/main" id="{082678D7-4489-4681-AA1D-FA887691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363"/>
            <a:ext cx="1600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he-IL" altLang="en-US" sz="3200">
                <a:solidFill>
                  <a:srgbClr val="000066"/>
                </a:solidFill>
              </a:rPr>
              <a:t>מזרחים</a:t>
            </a:r>
            <a:endParaRPr lang="en-US" altLang="en-US" sz="3200">
              <a:solidFill>
                <a:srgbClr val="000066"/>
              </a:solidFill>
            </a:endParaRPr>
          </a:p>
        </p:txBody>
      </p:sp>
      <p:sp>
        <p:nvSpPr>
          <p:cNvPr id="27704" name="Text Box 56">
            <a:extLst>
              <a:ext uri="{FF2B5EF4-FFF2-40B4-BE49-F238E27FC236}">
                <a16:creationId xmlns:a16="http://schemas.microsoft.com/office/drawing/2014/main" id="{9FF834FB-BFE8-4AB5-851D-7F4036353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26</a:t>
            </a:r>
          </a:p>
        </p:txBody>
      </p:sp>
      <p:sp>
        <p:nvSpPr>
          <p:cNvPr id="27705" name="Text Box 57">
            <a:extLst>
              <a:ext uri="{FF2B5EF4-FFF2-40B4-BE49-F238E27FC236}">
                <a16:creationId xmlns:a16="http://schemas.microsoft.com/office/drawing/2014/main" id="{7CB4D2D6-4627-40B9-B6EC-F7E026155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27</a:t>
            </a:r>
          </a:p>
        </p:txBody>
      </p:sp>
      <p:sp>
        <p:nvSpPr>
          <p:cNvPr id="27706" name="Text Box 58">
            <a:extLst>
              <a:ext uri="{FF2B5EF4-FFF2-40B4-BE49-F238E27FC236}">
                <a16:creationId xmlns:a16="http://schemas.microsoft.com/office/drawing/2014/main" id="{926DA9D6-48E3-4141-A4A9-B24154E92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28</a:t>
            </a:r>
          </a:p>
        </p:txBody>
      </p:sp>
      <p:sp>
        <p:nvSpPr>
          <p:cNvPr id="27707" name="Text Box 59">
            <a:extLst>
              <a:ext uri="{FF2B5EF4-FFF2-40B4-BE49-F238E27FC236}">
                <a16:creationId xmlns:a16="http://schemas.microsoft.com/office/drawing/2014/main" id="{CFE03CB4-115E-4C78-8A52-695372392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29</a:t>
            </a:r>
          </a:p>
        </p:txBody>
      </p:sp>
      <p:sp>
        <p:nvSpPr>
          <p:cNvPr id="27708" name="Text Box 60">
            <a:extLst>
              <a:ext uri="{FF2B5EF4-FFF2-40B4-BE49-F238E27FC236}">
                <a16:creationId xmlns:a16="http://schemas.microsoft.com/office/drawing/2014/main" id="{D39827F0-11B2-47B1-BF4B-166DBDDE9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30</a:t>
            </a:r>
          </a:p>
        </p:txBody>
      </p:sp>
      <p:sp>
        <p:nvSpPr>
          <p:cNvPr id="27709" name="Text Box 61">
            <a:extLst>
              <a:ext uri="{FF2B5EF4-FFF2-40B4-BE49-F238E27FC236}">
                <a16:creationId xmlns:a16="http://schemas.microsoft.com/office/drawing/2014/main" id="{51552CE8-9C7A-4D08-8BA1-AE2230181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31</a:t>
            </a:r>
          </a:p>
        </p:txBody>
      </p:sp>
      <p:sp>
        <p:nvSpPr>
          <p:cNvPr id="27710" name="Text Box 62">
            <a:extLst>
              <a:ext uri="{FF2B5EF4-FFF2-40B4-BE49-F238E27FC236}">
                <a16:creationId xmlns:a16="http://schemas.microsoft.com/office/drawing/2014/main" id="{9739ABB1-E270-4B29-961E-BDF0181E2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800" y="6400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32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/>
      <p:bldP spid="27654" grpId="0"/>
      <p:bldP spid="27655" grpId="0"/>
      <p:bldP spid="27656" grpId="0"/>
      <p:bldP spid="27657" grpId="0"/>
      <p:bldP spid="27658" grpId="0"/>
      <p:bldP spid="27659" grpId="0"/>
      <p:bldP spid="27660" grpId="0"/>
      <p:bldP spid="27661" grpId="0"/>
      <p:bldP spid="27662" grpId="0"/>
      <p:bldP spid="27663" grpId="0"/>
      <p:bldP spid="27664" grpId="0"/>
      <p:bldP spid="27665" grpId="0"/>
      <p:bldP spid="27666" grpId="0"/>
      <p:bldP spid="27667" grpId="0"/>
      <p:bldP spid="27668" grpId="0"/>
      <p:bldP spid="27669" grpId="0"/>
      <p:bldP spid="27670" grpId="0"/>
      <p:bldP spid="27671" grpId="0"/>
      <p:bldP spid="27672" grpId="0"/>
      <p:bldP spid="27673" grpId="0"/>
      <p:bldP spid="27674" grpId="0"/>
      <p:bldP spid="27675" grpId="0"/>
      <p:bldP spid="27676" grpId="0"/>
      <p:bldP spid="27677" grpId="0"/>
      <p:bldP spid="27678" grpId="0"/>
      <p:bldP spid="27679" grpId="0"/>
      <p:bldP spid="27680" grpId="0"/>
      <p:bldP spid="27681" grpId="0"/>
      <p:bldP spid="27682" grpId="0"/>
      <p:bldP spid="27683" grpId="0"/>
      <p:bldP spid="27684" grpId="0"/>
      <p:bldP spid="27685" grpId="0"/>
      <p:bldP spid="27688" grpId="0"/>
      <p:bldP spid="27689" grpId="0"/>
      <p:bldP spid="27690" grpId="0"/>
      <p:bldP spid="27691" grpId="0"/>
      <p:bldP spid="27692" grpId="0"/>
      <p:bldP spid="27693" grpId="0"/>
      <p:bldP spid="27694" grpId="0"/>
      <p:bldP spid="27695" grpId="0"/>
      <p:bldP spid="27696" grpId="0"/>
      <p:bldP spid="27704" grpId="0"/>
      <p:bldP spid="27705" grpId="0"/>
      <p:bldP spid="27706" grpId="0"/>
      <p:bldP spid="27707" grpId="0"/>
      <p:bldP spid="27708" grpId="0"/>
      <p:bldP spid="27709" grpId="0"/>
      <p:bldP spid="277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8923ABAD-AD9F-4A1F-95C2-C1DB9A2B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81000"/>
            <a:ext cx="82867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>
            <a:extLst>
              <a:ext uri="{FF2B5EF4-FFF2-40B4-BE49-F238E27FC236}">
                <a16:creationId xmlns:a16="http://schemas.microsoft.com/office/drawing/2014/main" id="{EF2D95CC-EAE6-461E-9D78-D22FAF81E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8229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>
            <a:extLst>
              <a:ext uri="{FF2B5EF4-FFF2-40B4-BE49-F238E27FC236}">
                <a16:creationId xmlns:a16="http://schemas.microsoft.com/office/drawing/2014/main" id="{B97C27B4-996B-40EE-A31F-415804738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449513"/>
            <a:ext cx="27432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en-US" sz="2800">
                <a:latin typeface="+mn-lt"/>
              </a:rPr>
              <a:t>760ms</a:t>
            </a:r>
          </a:p>
        </p:txBody>
      </p:sp>
      <p:sp>
        <p:nvSpPr>
          <p:cNvPr id="29701" name="TextBox 6">
            <a:extLst>
              <a:ext uri="{FF2B5EF4-FFF2-40B4-BE49-F238E27FC236}">
                <a16:creationId xmlns:a16="http://schemas.microsoft.com/office/drawing/2014/main" id="{44EF12E1-A3E7-410A-85BA-479B652F8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5334000"/>
            <a:ext cx="27432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en-US" sz="2800">
                <a:latin typeface="+mn-lt"/>
              </a:rPr>
              <a:t>860ms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658C6B-9E8D-40ED-AC37-F46EAF4F7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1238"/>
            <a:ext cx="41910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en-US" sz="2800" dirty="0">
                <a:latin typeface="+mn-lt"/>
              </a:rPr>
              <a:t>IAT D = (M1 – M2) / SD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4F48E-77A1-4638-AAAE-B6D3BD27D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6091238"/>
            <a:ext cx="482441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en-US" sz="2800" dirty="0">
                <a:latin typeface="+mn-lt"/>
              </a:rPr>
              <a:t>0.5 = (860-760)/200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7">
            <a:extLst>
              <a:ext uri="{FF2B5EF4-FFF2-40B4-BE49-F238E27FC236}">
                <a16:creationId xmlns:a16="http://schemas.microsoft.com/office/drawing/2014/main" id="{A1083BFF-5CD5-458D-B72A-3E55EEE75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133600"/>
            <a:ext cx="0" cy="533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3" name="Line 8">
            <a:extLst>
              <a:ext uri="{FF2B5EF4-FFF2-40B4-BE49-F238E27FC236}">
                <a16:creationId xmlns:a16="http://schemas.microsoft.com/office/drawing/2014/main" id="{75831419-7E5F-4C06-A76B-144A253054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133600"/>
            <a:ext cx="0" cy="533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4" name="Line 13">
            <a:extLst>
              <a:ext uri="{FF2B5EF4-FFF2-40B4-BE49-F238E27FC236}">
                <a16:creationId xmlns:a16="http://schemas.microsoft.com/office/drawing/2014/main" id="{3AEA6AAB-3239-43C4-917B-DB0C5310F1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4800600"/>
            <a:ext cx="0" cy="533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5" name="Line 14">
            <a:extLst>
              <a:ext uri="{FF2B5EF4-FFF2-40B4-BE49-F238E27FC236}">
                <a16:creationId xmlns:a16="http://schemas.microsoft.com/office/drawing/2014/main" id="{5AF46A62-64D8-4094-8476-633A300AAF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800600"/>
            <a:ext cx="0" cy="533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5606" name="Object 17">
            <a:extLst>
              <a:ext uri="{FF2B5EF4-FFF2-40B4-BE49-F238E27FC236}">
                <a16:creationId xmlns:a16="http://schemas.microsoft.com/office/drawing/2014/main" id="{EE1A9783-F417-4004-9F94-27C55E094B4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15900" y="1566863"/>
          <a:ext cx="8839200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9" name="Chart" r:id="rId4" imgW="8846063" imgH="4249280" progId="Excel.Chart.8">
                  <p:embed/>
                </p:oleObj>
              </mc:Choice>
              <mc:Fallback>
                <p:oleObj name="Chart" r:id="rId4" imgW="8846063" imgH="4249280" progId="Excel.Chart.8">
                  <p:embed/>
                  <p:pic>
                    <p:nvPicPr>
                      <p:cNvPr id="0" name="Object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1566863"/>
                        <a:ext cx="8839200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8" name="Rectangle 21">
            <a:extLst>
              <a:ext uri="{FF2B5EF4-FFF2-40B4-BE49-F238E27FC236}">
                <a16:creationId xmlns:a16="http://schemas.microsoft.com/office/drawing/2014/main" id="{18789AFF-A87D-498C-B49C-DF78F08A0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e-IL" sz="5400" dirty="0">
                <a:cs typeface="+mn-cs"/>
              </a:rPr>
              <a:t>העדפה אוטומטית לאשכנזים על פני מזרחים</a:t>
            </a:r>
            <a:endParaRPr lang="en-US" sz="5400" dirty="0"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1">
            <a:extLst>
              <a:ext uri="{FF2B5EF4-FFF2-40B4-BE49-F238E27FC236}">
                <a16:creationId xmlns:a16="http://schemas.microsoft.com/office/drawing/2014/main" id="{166C4CD8-47B4-4200-9C24-2C81DE78A6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e-IL" altLang="en-US"/>
              <a:t> אשכנזים-מזרחים</a:t>
            </a:r>
            <a:r>
              <a:rPr lang="en-US" altLang="en-US"/>
              <a:t>IAT </a:t>
            </a:r>
            <a:r>
              <a:rPr lang="he-IL" altLang="en-US"/>
              <a:t> </a:t>
            </a:r>
            <a:endParaRPr lang="en-US" altLang="en-US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7ED17694-1111-4EAF-AAB7-5C0CB4A644F6}"/>
              </a:ext>
            </a:extLst>
          </p:cNvPr>
          <p:cNvGraphicFramePr>
            <a:graphicFrameLocks/>
          </p:cNvGraphicFramePr>
          <p:nvPr/>
        </p:nvGraphicFramePr>
        <p:xfrm>
          <a:off x="251520" y="992980"/>
          <a:ext cx="8282880" cy="5028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>
            <a:extLst>
              <a:ext uri="{FF2B5EF4-FFF2-40B4-BE49-F238E27FC236}">
                <a16:creationId xmlns:a16="http://schemas.microsoft.com/office/drawing/2014/main" id="{60B2027E-5BF4-496F-9DE4-BF0156FB6E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ניבוי התנהגות מעמדות</a:t>
            </a:r>
            <a:endParaRPr lang="en-US" sz="36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2B8B145-F0D2-47FB-B471-1D15187F7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431925"/>
            <a:ext cx="8712200" cy="49974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>
              <a:defRPr/>
            </a:pPr>
            <a:endParaRPr lang="he-IL" altLang="he-IL" sz="2400" dirty="0"/>
          </a:p>
          <a:p>
            <a:pPr algn="r" rtl="1" eaLnBrk="1" hangingPunct="1">
              <a:defRPr/>
            </a:pPr>
            <a:r>
              <a:rPr lang="en-US" altLang="he-IL" sz="2400" dirty="0" err="1"/>
              <a:t>LaPiere</a:t>
            </a:r>
            <a:r>
              <a:rPr lang="en-US" altLang="he-IL" sz="2400" dirty="0"/>
              <a:t> (1934)</a:t>
            </a:r>
            <a:r>
              <a:rPr lang="he-IL" altLang="he-IL" sz="2400" dirty="0"/>
              <a:t> </a:t>
            </a:r>
          </a:p>
          <a:p>
            <a:pPr lvl="1" algn="r" rtl="1" eaLnBrk="1" hangingPunct="1">
              <a:defRPr/>
            </a:pPr>
            <a:r>
              <a:rPr lang="he-IL" altLang="he-IL" sz="2400" dirty="0"/>
              <a:t>ביקר ב-250 בתי מלון, מסעדות, בתי קפה עם זוג סיני צעיר. רק במקום אחד סירבו לתת להם שירות</a:t>
            </a:r>
          </a:p>
          <a:p>
            <a:pPr lvl="1" algn="r" rtl="1" eaLnBrk="1" hangingPunct="1">
              <a:defRPr/>
            </a:pPr>
            <a:r>
              <a:rPr lang="he-IL" altLang="he-IL" sz="2400" dirty="0"/>
              <a:t>92% מ</a:t>
            </a:r>
            <a:r>
              <a:rPr lang="en-US" altLang="he-IL" sz="2400" dirty="0"/>
              <a:t>128 </a:t>
            </a:r>
            <a:r>
              <a:rPr lang="he-IL" altLang="he-IL" sz="2400" dirty="0"/>
              <a:t> המקומות שהשיבו על סקר שנשלח בדואר ושאל - </a:t>
            </a:r>
          </a:p>
          <a:p>
            <a:pPr marL="457200" lvl="1" indent="0" rtl="1" eaLnBrk="1" hangingPunct="1">
              <a:buFontTx/>
              <a:buNone/>
              <a:defRPr/>
            </a:pPr>
            <a:r>
              <a:rPr lang="en-US" sz="2000" dirty="0"/>
              <a:t>"Will you accept members of the Chinese race in your establishment?“ (yes/no)</a:t>
            </a:r>
            <a:endParaRPr lang="he-IL" sz="2000" dirty="0"/>
          </a:p>
          <a:p>
            <a:pPr marL="457200" lvl="1" indent="0" algn="r" rtl="1" eaLnBrk="1" hangingPunct="1">
              <a:buFontTx/>
              <a:buNone/>
              <a:defRPr/>
            </a:pPr>
            <a:r>
              <a:rPr lang="he-IL" altLang="he-IL" sz="2400" dirty="0"/>
              <a:t>ענו בשלילה.</a:t>
            </a:r>
          </a:p>
          <a:p>
            <a:pPr marL="457200" lvl="1" indent="0" algn="r" rtl="1" eaLnBrk="1" hangingPunct="1">
              <a:buFontTx/>
              <a:buNone/>
              <a:defRPr/>
            </a:pPr>
            <a:endParaRPr lang="he-IL" altLang="he-IL" sz="2400" dirty="0"/>
          </a:p>
          <a:p>
            <a:pPr lvl="1" eaLnBrk="1" hangingPunct="1">
              <a:defRPr/>
            </a:pPr>
            <a:r>
              <a:rPr lang="en-US" altLang="he-IL" dirty="0"/>
              <a:t>Attitudes are </a:t>
            </a:r>
            <a:r>
              <a:rPr lang="en-US" altLang="he-IL" i="1" dirty="0"/>
              <a:t>poor</a:t>
            </a:r>
            <a:r>
              <a:rPr lang="en-US" altLang="he-IL" dirty="0"/>
              <a:t> predictors of behavior!</a:t>
            </a:r>
          </a:p>
          <a:p>
            <a:pPr lvl="1" eaLnBrk="1" hangingPunct="1">
              <a:buFontTx/>
              <a:buNone/>
              <a:defRPr/>
            </a:pPr>
            <a:r>
              <a:rPr lang="en-US" altLang="he-IL" sz="2000" dirty="0"/>
              <a:t>(e.g., Wicker, 1969)</a:t>
            </a:r>
            <a:endParaRPr lang="he-IL" altLang="he-IL" sz="2000" dirty="0"/>
          </a:p>
          <a:p>
            <a:pPr lvl="1" algn="r" eaLnBrk="1" hangingPunct="1">
              <a:buFontTx/>
              <a:buNone/>
              <a:defRPr/>
            </a:pPr>
            <a:r>
              <a:rPr lang="he-IL" altLang="he-IL" dirty="0"/>
              <a:t>למה?</a:t>
            </a:r>
            <a:endParaRPr lang="en-US" altLang="he-I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id="{F455FC6A-1126-4059-BA02-0B7F77A636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מתי עמדות (לא) מנבאות התנהגות?</a:t>
            </a:r>
            <a:endParaRPr lang="en-US" sz="36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D0381C8-FDBE-4AC8-852D-DFE48D9A33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25538"/>
            <a:ext cx="8642350" cy="58769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44500" lvl="1" indent="-444500" algn="r" rtl="1" eaLnBrk="1" hangingPunct="1">
              <a:lnSpc>
                <a:spcPct val="90000"/>
              </a:lnSpc>
              <a:defRPr/>
            </a:pPr>
            <a:endParaRPr lang="he-IL" altLang="he-IL" sz="2000" b="1" dirty="0"/>
          </a:p>
          <a:p>
            <a:pPr marL="0" lvl="1" indent="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altLang="he-IL" sz="2200" b="1" dirty="0"/>
              <a:t>חוסר התאמה בין מידת הספציפיות של העמדה המנבאת וההתנהגות המנובאת </a:t>
            </a:r>
            <a:r>
              <a:rPr lang="he-IL" altLang="he-IL" sz="2200" dirty="0"/>
              <a:t>(</a:t>
            </a:r>
            <a:r>
              <a:rPr lang="en-US" altLang="he-IL" sz="2200" dirty="0"/>
              <a:t>compatibility principle, </a:t>
            </a:r>
            <a:r>
              <a:rPr lang="en-US" altLang="he-IL" sz="2200" dirty="0" err="1"/>
              <a:t>Ajzen</a:t>
            </a:r>
            <a:r>
              <a:rPr lang="en-US" altLang="he-IL" sz="2200" dirty="0"/>
              <a:t> &amp; Fishbein, 1977 </a:t>
            </a:r>
            <a:r>
              <a:rPr lang="he-IL" altLang="he-IL" sz="2200" dirty="0"/>
              <a:t>)</a:t>
            </a:r>
          </a:p>
          <a:p>
            <a:pPr marL="0" lvl="1" indent="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altLang="he-IL" sz="2200" dirty="0"/>
              <a:t>- ניבוי הסכמה לארח זוג סינים במסעדה מתוך עמדה על אוריינטליים או מתוך עמדה על אירוח זוג סינים משכילים במסעדה.</a:t>
            </a:r>
          </a:p>
          <a:p>
            <a:pPr marL="457200" lvl="3" indent="-457200" algn="r" rtl="1" eaLnBrk="1" hangingPunct="1">
              <a:lnSpc>
                <a:spcPct val="90000"/>
              </a:lnSpc>
              <a:buFontTx/>
              <a:buNone/>
              <a:defRPr/>
            </a:pPr>
            <a:endParaRPr lang="he-IL" altLang="en-US" sz="2200" b="1" dirty="0"/>
          </a:p>
          <a:p>
            <a:pPr marL="457200" lvl="3" indent="-45720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altLang="en-US" sz="2200" b="1" dirty="0"/>
              <a:t>עמדות עשויות להיות בקונפליקט עם השפעות אחרות על התנהגות</a:t>
            </a:r>
            <a:r>
              <a:rPr lang="he-IL" altLang="en-US" sz="2200" dirty="0"/>
              <a:t> </a:t>
            </a:r>
          </a:p>
          <a:p>
            <a:pPr marL="457200" lvl="3" indent="-45720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altLang="en-US" sz="2200" dirty="0"/>
              <a:t>(התנהגות אחרים - נורמות, תפיסת שליטה, </a:t>
            </a:r>
            <a:r>
              <a:rPr lang="en-US" altLang="en-US" sz="2200" dirty="0"/>
              <a:t>Theory of planned behavior</a:t>
            </a:r>
            <a:r>
              <a:rPr lang="he-IL" altLang="en-US" sz="2200" dirty="0"/>
              <a:t>)</a:t>
            </a:r>
          </a:p>
          <a:p>
            <a:pPr marL="457200" lvl="1" indent="0" algn="r" rtl="1" eaLnBrk="1" hangingPunct="1">
              <a:lnSpc>
                <a:spcPct val="90000"/>
              </a:lnSpc>
              <a:buFontTx/>
              <a:buNone/>
              <a:defRPr/>
            </a:pPr>
            <a:endParaRPr lang="he-IL" altLang="he-IL" sz="2200" b="1" dirty="0"/>
          </a:p>
          <a:p>
            <a:pPr marL="457200" lvl="1" indent="-45720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altLang="he-IL" sz="2200" b="1" dirty="0"/>
              <a:t>סתירות בין רכיבים שונים בעמדה </a:t>
            </a:r>
            <a:r>
              <a:rPr lang="he-IL" altLang="he-IL" sz="2200" dirty="0"/>
              <a:t>(קוגניטיבי, רגשי, התנהגותי)</a:t>
            </a:r>
          </a:p>
          <a:p>
            <a:pPr marL="457200" lvl="1" indent="-457200" algn="r" rtl="1" eaLnBrk="1" hangingPunct="1">
              <a:lnSpc>
                <a:spcPct val="90000"/>
              </a:lnSpc>
              <a:buFontTx/>
              <a:buNone/>
              <a:defRPr/>
            </a:pPr>
            <a:endParaRPr lang="he-IL" altLang="en-US" sz="2200" b="1" dirty="0"/>
          </a:p>
          <a:p>
            <a:pPr marL="457200" lvl="1" indent="-45720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altLang="he-IL" sz="2200" b="1" dirty="0"/>
              <a:t>התנהגות אוטומטית מול עמדות מודעות</a:t>
            </a:r>
            <a:endParaRPr lang="en-US" altLang="he-IL" sz="2200" b="1" dirty="0"/>
          </a:p>
          <a:p>
            <a:pPr marL="457200" lvl="1" indent="-45720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altLang="he-IL" sz="2200" b="1" dirty="0"/>
              <a:t>- </a:t>
            </a:r>
            <a:r>
              <a:rPr lang="he-IL" altLang="he-IL" sz="2200" dirty="0"/>
              <a:t>נבדקים שנחשפו לתמונות של שחורים (לבנים) הגיבו ביותר עוינות לנסיין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A0739-C92A-4FE5-A582-DE9B29042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e-IL" sz="36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מתי עמדות (לא) מנבאות התנהגות?</a:t>
            </a:r>
            <a:endParaRPr lang="en-US" sz="3600" dirty="0"/>
          </a:p>
        </p:txBody>
      </p:sp>
      <p:sp>
        <p:nvSpPr>
          <p:cNvPr id="33796" name="Rectangle 5">
            <a:extLst>
              <a:ext uri="{FF2B5EF4-FFF2-40B4-BE49-F238E27FC236}">
                <a16:creationId xmlns:a16="http://schemas.microsoft.com/office/drawing/2014/main" id="{A42351D4-06C1-4686-B535-577AF2C88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25538"/>
            <a:ext cx="7667625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lnSpc>
                <a:spcPct val="80000"/>
              </a:lnSpc>
            </a:pPr>
            <a:r>
              <a:rPr lang="he-IL" altLang="en-US" sz="2400" dirty="0"/>
              <a:t>עקרון ההתאמה (</a:t>
            </a:r>
            <a:r>
              <a:rPr lang="en-US" altLang="en-US" sz="2400" dirty="0"/>
              <a:t>compatibility principle</a:t>
            </a:r>
            <a:r>
              <a:rPr lang="he-IL" altLang="en-US" sz="2400" dirty="0"/>
              <a:t>)</a:t>
            </a:r>
            <a:endParaRPr lang="en-US" altLang="en-US" sz="2400" dirty="0"/>
          </a:p>
          <a:p>
            <a:pPr algn="r" rtl="1">
              <a:lnSpc>
                <a:spcPct val="80000"/>
              </a:lnSpc>
            </a:pPr>
            <a:endParaRPr lang="he-IL" alt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63562-EA4D-470F-BBC3-A08747EE6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138" y="1808802"/>
            <a:ext cx="8229600" cy="4525963"/>
          </a:xfrm>
        </p:spPr>
        <p:txBody>
          <a:bodyPr/>
          <a:lstStyle/>
          <a:p>
            <a:r>
              <a:rPr lang="en-US" sz="2200" dirty="0"/>
              <a:t>A measure of “attitudes toward having a child in the next two years” strongly predicts actually having a child in the next two years (r = .54), whereas a measure of “attitudes toward children” does not (r = −.01) (Davidson &amp; Jaccard, 1979).</a:t>
            </a:r>
          </a:p>
          <a:p>
            <a:endParaRPr lang="en-US" sz="2200" dirty="0"/>
          </a:p>
          <a:p>
            <a:r>
              <a:rPr lang="en-US" sz="2200" dirty="0"/>
              <a:t>A measure of “attitudes toward religion” is a poor predictor of specific target behaviors such as church donations (average correlation with individual religious behaviors, r = .14), but an excellent predictor of behavioral aggregates that combine multiple specific behaviors such as church donations and church attendance (correlation with an aggregate of religious behaviors, r = .64) (Fishbein &amp; </a:t>
            </a:r>
            <a:r>
              <a:rPr lang="en-US" sz="2200" dirty="0" err="1"/>
              <a:t>Ajzen</a:t>
            </a:r>
            <a:r>
              <a:rPr lang="en-US" sz="2200" dirty="0"/>
              <a:t>, 1974).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>
            <a:extLst>
              <a:ext uri="{FF2B5EF4-FFF2-40B4-BE49-F238E27FC236}">
                <a16:creationId xmlns:a16="http://schemas.microsoft.com/office/drawing/2014/main" id="{97C9933E-23D7-4C65-AFCD-52E777B6D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333375"/>
            <a:ext cx="7772400" cy="900113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מתי עמדות (לא) מנבאות התנהגות?</a:t>
            </a:r>
            <a:b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BN Barvaz" pitchFamily="2" charset="-79"/>
              </a:rPr>
            </a:b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BN Barvaz" pitchFamily="2" charset="-79"/>
              </a:rPr>
              <a:t>Theory of planned behavior</a:t>
            </a:r>
            <a:b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BN Barvaz" pitchFamily="2" charset="-79"/>
              </a:rPr>
            </a:b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BN Barvaz" pitchFamily="2" charset="-79"/>
              </a:rPr>
              <a:t>(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BN Barvaz" pitchFamily="2" charset="-79"/>
              </a:rPr>
              <a:t>Ajzen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BN Barvaz" pitchFamily="2" charset="-79"/>
              </a:rPr>
              <a:t>, 1985)</a:t>
            </a:r>
            <a:endParaRPr lang="en-GB" sz="1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BN Barvaz" pitchFamily="2" charset="-79"/>
            </a:endParaRPr>
          </a:p>
        </p:txBody>
      </p:sp>
      <p:pic>
        <p:nvPicPr>
          <p:cNvPr id="35843" name="Picture 3" descr="aizen">
            <a:extLst>
              <a:ext uri="{FF2B5EF4-FFF2-40B4-BE49-F238E27FC236}">
                <a16:creationId xmlns:a16="http://schemas.microsoft.com/office/drawing/2014/main" id="{D01B0D2D-E070-464B-87E7-FA5F4987A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143000"/>
            <a:ext cx="12573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4" name="Group 4">
            <a:extLst>
              <a:ext uri="{FF2B5EF4-FFF2-40B4-BE49-F238E27FC236}">
                <a16:creationId xmlns:a16="http://schemas.microsoft.com/office/drawing/2014/main" id="{5B141AB9-23B2-4724-BF80-8DAE0BCFF4DA}"/>
              </a:ext>
            </a:extLst>
          </p:cNvPr>
          <p:cNvGrpSpPr>
            <a:grpSpLocks/>
          </p:cNvGrpSpPr>
          <p:nvPr/>
        </p:nvGrpSpPr>
        <p:grpSpPr bwMode="auto">
          <a:xfrm>
            <a:off x="801688" y="2060575"/>
            <a:ext cx="7874000" cy="3998913"/>
            <a:chOff x="505" y="1525"/>
            <a:chExt cx="4960" cy="2519"/>
          </a:xfrm>
        </p:grpSpPr>
        <p:sp>
          <p:nvSpPr>
            <p:cNvPr id="35845" name="Rectangle 5">
              <a:extLst>
                <a:ext uri="{FF2B5EF4-FFF2-40B4-BE49-F238E27FC236}">
                  <a16:creationId xmlns:a16="http://schemas.microsoft.com/office/drawing/2014/main" id="{5D981A07-D294-4001-8CCF-3AE3EE81A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" y="2391"/>
              <a:ext cx="760" cy="511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התנהגות</a:t>
              </a:r>
              <a:endParaRPr lang="en-GB" altLang="he-IL">
                <a:solidFill>
                  <a:schemeClr val="bg1"/>
                </a:solidFill>
              </a:endParaRPr>
            </a:p>
          </p:txBody>
        </p:sp>
        <p:sp>
          <p:nvSpPr>
            <p:cNvPr id="35846" name="Line 6">
              <a:extLst>
                <a:ext uri="{FF2B5EF4-FFF2-40B4-BE49-F238E27FC236}">
                  <a16:creationId xmlns:a16="http://schemas.microsoft.com/office/drawing/2014/main" id="{ECB936E4-549D-441E-A46B-D0B81A4CC1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1" y="2627"/>
              <a:ext cx="423" cy="0"/>
            </a:xfrm>
            <a:prstGeom prst="line">
              <a:avLst/>
            </a:prstGeom>
            <a:noFill/>
            <a:ln w="349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47" name="Rectangle 7">
              <a:extLst>
                <a:ext uri="{FF2B5EF4-FFF2-40B4-BE49-F238E27FC236}">
                  <a16:creationId xmlns:a16="http://schemas.microsoft.com/office/drawing/2014/main" id="{1F350C55-9CBF-40A8-B30B-4602D6B15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" y="2391"/>
              <a:ext cx="760" cy="511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כוונה</a:t>
              </a:r>
              <a:endParaRPr lang="en-GB" altLang="he-IL">
                <a:solidFill>
                  <a:schemeClr val="bg1"/>
                </a:solidFill>
              </a:endParaRPr>
            </a:p>
          </p:txBody>
        </p:sp>
        <p:sp>
          <p:nvSpPr>
            <p:cNvPr id="35848" name="Rectangle 8">
              <a:extLst>
                <a:ext uri="{FF2B5EF4-FFF2-40B4-BE49-F238E27FC236}">
                  <a16:creationId xmlns:a16="http://schemas.microsoft.com/office/drawing/2014/main" id="{05B62985-CA2A-41A7-8FE8-E9CC5A45D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2430"/>
              <a:ext cx="1223" cy="511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נורמות</a:t>
              </a:r>
            </a:p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סובייקטיביות</a:t>
              </a:r>
              <a:endParaRPr lang="en-GB" altLang="he-IL">
                <a:solidFill>
                  <a:schemeClr val="bg1"/>
                </a:solidFill>
              </a:endParaRPr>
            </a:p>
          </p:txBody>
        </p:sp>
        <p:sp>
          <p:nvSpPr>
            <p:cNvPr id="35849" name="Rectangle 9">
              <a:extLst>
                <a:ext uri="{FF2B5EF4-FFF2-40B4-BE49-F238E27FC236}">
                  <a16:creationId xmlns:a16="http://schemas.microsoft.com/office/drawing/2014/main" id="{8A5E4673-2036-47B8-866A-ECE297074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1525"/>
              <a:ext cx="1223" cy="511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עמדה כלפי</a:t>
              </a:r>
            </a:p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התנהגות ספציפית</a:t>
              </a:r>
              <a:endParaRPr lang="en-GB" altLang="he-IL">
                <a:solidFill>
                  <a:schemeClr val="bg1"/>
                </a:solidFill>
              </a:endParaRPr>
            </a:p>
          </p:txBody>
        </p:sp>
        <p:sp>
          <p:nvSpPr>
            <p:cNvPr id="35850" name="Line 10">
              <a:extLst>
                <a:ext uri="{FF2B5EF4-FFF2-40B4-BE49-F238E27FC236}">
                  <a16:creationId xmlns:a16="http://schemas.microsoft.com/office/drawing/2014/main" id="{C3DD472C-2C89-46FD-A2C7-B8FC1E6C9E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0" y="2666"/>
              <a:ext cx="4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51" name="Line 11">
              <a:extLst>
                <a:ext uri="{FF2B5EF4-FFF2-40B4-BE49-F238E27FC236}">
                  <a16:creationId xmlns:a16="http://schemas.microsoft.com/office/drawing/2014/main" id="{81FABC29-E02F-4CCB-8ACF-DE91078287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9" y="1800"/>
              <a:ext cx="464" cy="47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52" name="Line 12">
              <a:extLst>
                <a:ext uri="{FF2B5EF4-FFF2-40B4-BE49-F238E27FC236}">
                  <a16:creationId xmlns:a16="http://schemas.microsoft.com/office/drawing/2014/main" id="{35902771-B429-4430-BBF7-8A8E426647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0" y="2076"/>
              <a:ext cx="0" cy="2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53" name="AutoShape 13">
              <a:extLst>
                <a:ext uri="{FF2B5EF4-FFF2-40B4-BE49-F238E27FC236}">
                  <a16:creationId xmlns:a16="http://schemas.microsoft.com/office/drawing/2014/main" id="{D1EDF000-0A6B-426B-8547-94ADC0B5B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8" y="1525"/>
              <a:ext cx="887" cy="629"/>
            </a:xfrm>
            <a:prstGeom prst="leftArrow">
              <a:avLst>
                <a:gd name="adj1" fmla="val 50000"/>
                <a:gd name="adj2" fmla="val 35254"/>
              </a:avLst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אמונות </a:t>
              </a:r>
            </a:p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התנהגותיות</a:t>
              </a:r>
              <a:endParaRPr lang="en-GB" altLang="he-IL">
                <a:solidFill>
                  <a:schemeClr val="bg1"/>
                </a:solidFill>
              </a:endParaRPr>
            </a:p>
          </p:txBody>
        </p:sp>
        <p:sp>
          <p:nvSpPr>
            <p:cNvPr id="35854" name="AutoShape 14">
              <a:extLst>
                <a:ext uri="{FF2B5EF4-FFF2-40B4-BE49-F238E27FC236}">
                  <a16:creationId xmlns:a16="http://schemas.microsoft.com/office/drawing/2014/main" id="{95CE5FAD-F880-4253-96EB-53D58C846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8" y="2430"/>
              <a:ext cx="887" cy="669"/>
            </a:xfrm>
            <a:prstGeom prst="leftArrow">
              <a:avLst>
                <a:gd name="adj1" fmla="val 50000"/>
                <a:gd name="adj2" fmla="val 33146"/>
              </a:avLst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אמונות</a:t>
              </a:r>
            </a:p>
            <a:p>
              <a:pPr algn="ctr" eaLnBrk="1" hangingPunct="1"/>
              <a:r>
                <a:rPr lang="he-IL" altLang="he-IL">
                  <a:solidFill>
                    <a:schemeClr val="bg1"/>
                  </a:solidFill>
                </a:rPr>
                <a:t>נורמטיביות</a:t>
              </a:r>
              <a:endParaRPr lang="en-GB" altLang="he-IL">
                <a:solidFill>
                  <a:schemeClr val="bg1"/>
                </a:solidFill>
              </a:endParaRPr>
            </a:p>
          </p:txBody>
        </p:sp>
        <p:grpSp>
          <p:nvGrpSpPr>
            <p:cNvPr id="35855" name="Group 15">
              <a:extLst>
                <a:ext uri="{FF2B5EF4-FFF2-40B4-BE49-F238E27FC236}">
                  <a16:creationId xmlns:a16="http://schemas.microsoft.com/office/drawing/2014/main" id="{45CA8A05-8351-413E-A801-698D3F779A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9" y="3020"/>
              <a:ext cx="2976" cy="1024"/>
              <a:chOff x="2489" y="3020"/>
              <a:chExt cx="2976" cy="1024"/>
            </a:xfrm>
          </p:grpSpPr>
          <p:sp>
            <p:nvSpPr>
              <p:cNvPr id="35856" name="Rectangle 16">
                <a:extLst>
                  <a:ext uri="{FF2B5EF4-FFF2-40B4-BE49-F238E27FC236}">
                    <a16:creationId xmlns:a16="http://schemas.microsoft.com/office/drawing/2014/main" id="{248C0052-B7BE-4C07-8B5D-9C413EF97C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7" y="3415"/>
                <a:ext cx="1223" cy="511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he-IL" altLang="he-IL">
                    <a:solidFill>
                      <a:schemeClr val="bg1"/>
                    </a:solidFill>
                  </a:rPr>
                  <a:t>תפיסת</a:t>
                </a:r>
              </a:p>
              <a:p>
                <a:pPr algn="ctr" eaLnBrk="1" hangingPunct="1"/>
                <a:r>
                  <a:rPr lang="he-IL" altLang="he-IL">
                    <a:solidFill>
                      <a:schemeClr val="bg1"/>
                    </a:solidFill>
                  </a:rPr>
                  <a:t>שליטה בהתנהגות</a:t>
                </a:r>
                <a:endParaRPr lang="en-GB" altLang="he-IL">
                  <a:solidFill>
                    <a:schemeClr val="bg1"/>
                  </a:solidFill>
                </a:endParaRPr>
              </a:p>
            </p:txBody>
          </p:sp>
          <p:sp>
            <p:nvSpPr>
              <p:cNvPr id="35857" name="Line 17">
                <a:extLst>
                  <a:ext uri="{FF2B5EF4-FFF2-40B4-BE49-F238E27FC236}">
                    <a16:creationId xmlns:a16="http://schemas.microsoft.com/office/drawing/2014/main" id="{F699F5BC-97FC-48FA-8F75-A75BCD4409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89" y="3020"/>
                <a:ext cx="591" cy="5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858" name="Line 19">
                <a:extLst>
                  <a:ext uri="{FF2B5EF4-FFF2-40B4-BE49-F238E27FC236}">
                    <a16:creationId xmlns:a16="http://schemas.microsoft.com/office/drawing/2014/main" id="{1C64C14D-275C-447B-B1A5-198BBDF6F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30" y="3060"/>
                <a:ext cx="0" cy="2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859" name="AutoShape 20">
                <a:extLst>
                  <a:ext uri="{FF2B5EF4-FFF2-40B4-BE49-F238E27FC236}">
                    <a16:creationId xmlns:a16="http://schemas.microsoft.com/office/drawing/2014/main" id="{F322369A-5A6F-437F-9D91-328B6DB394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8" y="3375"/>
                <a:ext cx="887" cy="669"/>
              </a:xfrm>
              <a:prstGeom prst="leftArrow">
                <a:avLst>
                  <a:gd name="adj1" fmla="val 50000"/>
                  <a:gd name="adj2" fmla="val 33146"/>
                </a:avLst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he-IL" altLang="he-IL">
                    <a:solidFill>
                      <a:schemeClr val="bg1"/>
                    </a:solidFill>
                  </a:rPr>
                  <a:t>אמונות</a:t>
                </a:r>
              </a:p>
              <a:p>
                <a:pPr algn="ctr" eaLnBrk="1" hangingPunct="1"/>
                <a:r>
                  <a:rPr lang="he-IL" altLang="he-IL">
                    <a:solidFill>
                      <a:schemeClr val="bg1"/>
                    </a:solidFill>
                  </a:rPr>
                  <a:t>שליטה</a:t>
                </a:r>
                <a:endParaRPr lang="en-GB" altLang="he-IL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3B976300-8C2A-4940-8058-4C6AB3219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5750" y="1428750"/>
            <a:ext cx="8462963" cy="5057775"/>
          </a:xfrm>
        </p:spPr>
        <p:txBody>
          <a:bodyPr>
            <a:normAutofit/>
          </a:bodyPr>
          <a:lstStyle/>
          <a:p>
            <a:pPr algn="r" rtl="1">
              <a:lnSpc>
                <a:spcPct val="80000"/>
              </a:lnSpc>
              <a:defRPr/>
            </a:pPr>
            <a:endParaRPr lang="he-IL" altLang="en-US" sz="2400" b="1" dirty="0"/>
          </a:p>
          <a:p>
            <a:pPr algn="r" rtl="1">
              <a:lnSpc>
                <a:spcPct val="80000"/>
              </a:lnSpc>
              <a:defRPr/>
            </a:pPr>
            <a:r>
              <a:rPr lang="he-IL" altLang="en-US" sz="2400" b="1" dirty="0"/>
              <a:t>תיאוריות של עקביות קוגניטיבית (</a:t>
            </a:r>
            <a:r>
              <a:rPr lang="en-US" altLang="en-US" sz="2400" b="1" dirty="0"/>
              <a:t>cognitive consistency</a:t>
            </a:r>
            <a:r>
              <a:rPr lang="he-IL" altLang="en-US" sz="2400" b="1" dirty="0"/>
              <a:t>):</a:t>
            </a:r>
          </a:p>
          <a:p>
            <a:pPr algn="r" rtl="1">
              <a:lnSpc>
                <a:spcPct val="80000"/>
              </a:lnSpc>
              <a:defRPr/>
            </a:pPr>
            <a:endParaRPr lang="he-IL" altLang="en-US" sz="2400" b="1" dirty="0"/>
          </a:p>
          <a:p>
            <a:pPr marL="0" indent="0" algn="r" rtl="1">
              <a:lnSpc>
                <a:spcPct val="80000"/>
              </a:lnSpc>
              <a:buNone/>
              <a:defRPr/>
            </a:pPr>
            <a:endParaRPr lang="he-IL" altLang="en-US" sz="2400" dirty="0"/>
          </a:p>
          <a:p>
            <a:pPr marL="0" indent="0" algn="r" rtl="1">
              <a:lnSpc>
                <a:spcPct val="80000"/>
              </a:lnSpc>
              <a:buFontTx/>
              <a:buNone/>
              <a:defRPr/>
            </a:pPr>
            <a:endParaRPr lang="he-IL" altLang="en-US" sz="2400" dirty="0"/>
          </a:p>
          <a:p>
            <a:pPr marL="0" indent="0" algn="r" rtl="1">
              <a:lnSpc>
                <a:spcPct val="80000"/>
              </a:lnSpc>
              <a:buFontTx/>
              <a:buNone/>
              <a:defRPr/>
            </a:pPr>
            <a:endParaRPr lang="he-IL" altLang="en-US" sz="800" dirty="0"/>
          </a:p>
        </p:txBody>
      </p:sp>
      <p:sp>
        <p:nvSpPr>
          <p:cNvPr id="37891" name="TextBox 4">
            <a:extLst>
              <a:ext uri="{FF2B5EF4-FFF2-40B4-BE49-F238E27FC236}">
                <a16:creationId xmlns:a16="http://schemas.microsoft.com/office/drawing/2014/main" id="{65309FA8-0126-4EB4-B2BA-58549DB0E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06400"/>
            <a:ext cx="6705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/>
            <a:r>
              <a:rPr lang="he-IL" altLang="en-US" sz="3600" b="1"/>
              <a:t>ניבוי עמדות מתוך התנהגות</a:t>
            </a:r>
            <a:endParaRPr lang="en-US" altLang="en-US" sz="36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B7A293-0B4D-4C85-8707-02DDC6B0B665}"/>
              </a:ext>
            </a:extLst>
          </p:cNvPr>
          <p:cNvSpPr/>
          <p:nvPr/>
        </p:nvSpPr>
        <p:spPr>
          <a:xfrm>
            <a:off x="395287" y="2780928"/>
            <a:ext cx="8462963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eaLnBrk="1" hangingPunct="1">
              <a:lnSpc>
                <a:spcPct val="150000"/>
              </a:lnSpc>
            </a:pPr>
            <a:r>
              <a:rPr lang="he-IL" altLang="he-IL" sz="2400" dirty="0"/>
              <a:t>- האמונות (קוגניציות) לא תמיד תואמות.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he-IL" altLang="he-IL" sz="2400" dirty="0"/>
              <a:t>- כשאמונות ומציאות אינן תואמות אנחנו חווים אי נוחות. תחושת הדיסוננס הוא מצב מוטיבציוני אברסיבי ולכן מעורר מאמצים להפחיתו (כמו רעב, צמא). הדיסוננס בעיקר חזק כשנוצרת התנגשות של עמדות והתנהגות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he-IL" altLang="en-US" sz="2400" dirty="0"/>
              <a:t>- הפחתת הדיסוננס מחייבת שינוי באחד מהמרכיבים המתנגשים.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E8012F3F-8F6B-4E20-8E1F-DB7493EC1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5750" y="1428750"/>
            <a:ext cx="8705850" cy="5057775"/>
          </a:xfrm>
        </p:spPr>
        <p:txBody>
          <a:bodyPr>
            <a:normAutofit/>
          </a:bodyPr>
          <a:lstStyle/>
          <a:p>
            <a:pPr algn="r" rtl="1">
              <a:lnSpc>
                <a:spcPct val="80000"/>
              </a:lnSpc>
              <a:defRPr/>
            </a:pPr>
            <a:r>
              <a:rPr lang="he-IL" altLang="en-US" sz="2400" dirty="0"/>
              <a:t>עקביות מתקיימת כששני אנשים אוהבים/לא אוהבים את אותו אובייקט וחוסר עקביות מתקיימת כשאחד אוהב והשני לא אוהב.</a:t>
            </a:r>
          </a:p>
          <a:p>
            <a:pPr algn="r" rtl="1">
              <a:lnSpc>
                <a:spcPct val="80000"/>
              </a:lnSpc>
              <a:defRPr/>
            </a:pPr>
            <a:endParaRPr lang="he-IL" altLang="en-US" sz="800" dirty="0"/>
          </a:p>
          <a:p>
            <a:pPr algn="r" rtl="1">
              <a:lnSpc>
                <a:spcPct val="80000"/>
              </a:lnSpc>
              <a:defRPr/>
            </a:pPr>
            <a:r>
              <a:rPr lang="he-IL" altLang="en-US" sz="2400" dirty="0"/>
              <a:t>אם דברים (אנשים, אובייקטים וכו')</a:t>
            </a:r>
            <a:r>
              <a:rPr lang="en-US" altLang="en-US" sz="2400" dirty="0"/>
              <a:t> </a:t>
            </a:r>
            <a:r>
              <a:rPr lang="he-IL" altLang="en-US" sz="2400" dirty="0"/>
              <a:t>מקושרים בסימני (+) ו (-) הרי שמערכת הקשרים אינה מאוזנת כאשר יש מספר אי זוגי של קשרי (-)</a:t>
            </a:r>
          </a:p>
          <a:p>
            <a:pPr algn="r" rtl="1">
              <a:lnSpc>
                <a:spcPct val="80000"/>
              </a:lnSpc>
              <a:defRPr/>
            </a:pPr>
            <a:endParaRPr lang="he-IL" altLang="en-US" sz="800" dirty="0"/>
          </a:p>
          <a:p>
            <a:pPr lvl="1" algn="r" rtl="1">
              <a:lnSpc>
                <a:spcPct val="80000"/>
              </a:lnSpc>
              <a:defRPr/>
            </a:pPr>
            <a:r>
              <a:rPr lang="he-IL" altLang="en-US" sz="2400" dirty="0"/>
              <a:t>למשל, אם יש לי שני חברים טובים שלא אוהבים אחד את השני, משולש הסנטימנטים אינו מאוזן: אני מחבבת את ג'רי (+) וגם את ניומן (+) אבל ג'רי לא מחבב את ניומן (-)</a:t>
            </a:r>
          </a:p>
          <a:p>
            <a:pPr lvl="1" algn="r" rtl="1">
              <a:lnSpc>
                <a:spcPct val="80000"/>
              </a:lnSpc>
              <a:defRPr/>
            </a:pPr>
            <a:endParaRPr lang="he-IL" altLang="en-US" sz="800" dirty="0"/>
          </a:p>
          <a:p>
            <a:pPr lvl="1" algn="r" rtl="1">
              <a:lnSpc>
                <a:spcPct val="80000"/>
              </a:lnSpc>
              <a:defRPr/>
            </a:pPr>
            <a:r>
              <a:rPr lang="he-IL" altLang="en-US" sz="2400" dirty="0"/>
              <a:t>"האויב של אויבי הוא חברי" מדגים משולש מאוזן: אני מחבבת את ג'רי (+)  ולא מחבבת את ניומן (-) וגם ג'רי לא מחבב את ניומן (-)</a:t>
            </a:r>
            <a:endParaRPr lang="he-IL" altLang="en-US" sz="800" dirty="0"/>
          </a:p>
          <a:p>
            <a:pPr marL="0" indent="0" algn="r" rtl="1">
              <a:lnSpc>
                <a:spcPct val="80000"/>
              </a:lnSpc>
              <a:buFontTx/>
              <a:buNone/>
              <a:defRPr/>
            </a:pPr>
            <a:endParaRPr lang="he-IL" altLang="en-US" sz="2400" dirty="0"/>
          </a:p>
          <a:p>
            <a:pPr marL="0" indent="0" algn="r" rtl="1">
              <a:lnSpc>
                <a:spcPct val="80000"/>
              </a:lnSpc>
              <a:buFontTx/>
              <a:buNone/>
              <a:defRPr/>
            </a:pPr>
            <a:endParaRPr lang="he-IL" altLang="en-US" sz="2400" dirty="0"/>
          </a:p>
          <a:p>
            <a:pPr marL="0" indent="0" algn="r" rtl="1">
              <a:lnSpc>
                <a:spcPct val="80000"/>
              </a:lnSpc>
              <a:buFontTx/>
              <a:buNone/>
              <a:defRPr/>
            </a:pPr>
            <a:endParaRPr lang="he-IL" altLang="en-US" sz="800" dirty="0"/>
          </a:p>
        </p:txBody>
      </p:sp>
      <p:sp>
        <p:nvSpPr>
          <p:cNvPr id="39939" name="TextBox 4">
            <a:extLst>
              <a:ext uri="{FF2B5EF4-FFF2-40B4-BE49-F238E27FC236}">
                <a16:creationId xmlns:a16="http://schemas.microsoft.com/office/drawing/2014/main" id="{39C766D2-626B-45A7-8534-8AF471449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06400"/>
            <a:ext cx="7162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/>
            <a:r>
              <a:rPr lang="he-IL" altLang="en-US" sz="2800" b="1" dirty="0"/>
              <a:t>תיאורית האיזון</a:t>
            </a:r>
            <a:r>
              <a:rPr lang="en-US" altLang="en-US" sz="2800" b="1" dirty="0"/>
              <a:t> </a:t>
            </a:r>
            <a:r>
              <a:rPr lang="he-IL" altLang="en-US" sz="2800" b="1" dirty="0"/>
              <a:t> </a:t>
            </a:r>
            <a:endParaRPr lang="en-US" altLang="en-US" sz="2800" b="1" dirty="0"/>
          </a:p>
          <a:p>
            <a:pPr algn="ctr" rtl="1"/>
            <a:r>
              <a:rPr lang="he-IL" altLang="en-US" sz="2800" b="1" dirty="0"/>
              <a:t>(</a:t>
            </a:r>
            <a:r>
              <a:rPr lang="en-US" altLang="en-US" sz="2800" b="1" dirty="0"/>
              <a:t>Balance Theory, Heider, 1958</a:t>
            </a:r>
            <a:r>
              <a:rPr lang="he-IL" altLang="en-US" sz="2800" b="1" dirty="0"/>
              <a:t>)</a:t>
            </a:r>
            <a:endParaRPr lang="en-US" altLang="en-US" sz="28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8382E-DA66-494F-B447-566723EA8F0C}"/>
              </a:ext>
            </a:extLst>
          </p:cNvPr>
          <p:cNvSpPr/>
          <p:nvPr/>
        </p:nvSpPr>
        <p:spPr>
          <a:xfrm>
            <a:off x="152400" y="114300"/>
            <a:ext cx="8839200" cy="66294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9941" name="Picture 2" descr="http://cdn01.dailycaller.com/wp-content/uploads/2014/03/Newman-Seinfeld-e1433789359903.jpeg">
            <a:extLst>
              <a:ext uri="{FF2B5EF4-FFF2-40B4-BE49-F238E27FC236}">
                <a16:creationId xmlns:a16="http://schemas.microsoft.com/office/drawing/2014/main" id="{3A34EEC0-0CD2-41A6-AFD7-AD79FD70A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289550"/>
            <a:ext cx="2973388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i.ytimg.com/vi/20iA3UUd1WA/hqdefault.jpg">
            <a:extLst>
              <a:ext uri="{FF2B5EF4-FFF2-40B4-BE49-F238E27FC236}">
                <a16:creationId xmlns:a16="http://schemas.microsoft.com/office/drawing/2014/main" id="{0F3B7AB4-4DA4-4154-BD23-568DF7DF6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68413"/>
            <a:ext cx="643255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>
            <a:extLst>
              <a:ext uri="{FF2B5EF4-FFF2-40B4-BE49-F238E27FC236}">
                <a16:creationId xmlns:a16="http://schemas.microsoft.com/office/drawing/2014/main" id="{2966D2FF-0674-474D-8EDE-3A16B7284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16113"/>
            <a:ext cx="8748713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Char char="•"/>
            </a:pPr>
            <a:r>
              <a:rPr lang="he-IL" altLang="en-US" sz="2400">
                <a:solidFill>
                  <a:srgbClr val="A50021"/>
                </a:solidFill>
              </a:rPr>
              <a:t> </a:t>
            </a:r>
            <a:r>
              <a:rPr lang="he-IL" altLang="en-US" sz="2400" b="1">
                <a:solidFill>
                  <a:srgbClr val="A50021"/>
                </a:solidFill>
              </a:rPr>
              <a:t>קוגניציות לא תואמות</a:t>
            </a:r>
            <a:endParaRPr lang="en-US" altLang="en-US" sz="2400" b="1">
              <a:solidFill>
                <a:srgbClr val="A50021"/>
              </a:solidFill>
            </a:endParaRPr>
          </a:p>
          <a:p>
            <a:pPr algn="r" rtl="1">
              <a:spcBef>
                <a:spcPct val="50000"/>
              </a:spcBef>
            </a:pPr>
            <a:r>
              <a:rPr lang="he-IL" altLang="en-US" sz="2400">
                <a:solidFill>
                  <a:srgbClr val="A50021"/>
                </a:solidFill>
              </a:rPr>
              <a:t>"אני נגד אלימות"			"צריך להחזיר למי שמכה אותך'"</a:t>
            </a:r>
            <a:endParaRPr lang="en-US" altLang="en-US" sz="2400">
              <a:solidFill>
                <a:srgbClr val="A50021"/>
              </a:solidFill>
            </a:endParaRPr>
          </a:p>
        </p:txBody>
      </p:sp>
      <p:sp>
        <p:nvSpPr>
          <p:cNvPr id="375812" name="Text Box 4">
            <a:extLst>
              <a:ext uri="{FF2B5EF4-FFF2-40B4-BE49-F238E27FC236}">
                <a16:creationId xmlns:a16="http://schemas.microsoft.com/office/drawing/2014/main" id="{4F73D8B2-124E-44F4-A8B4-D8517A5F8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00438"/>
            <a:ext cx="88201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Char char="•"/>
            </a:pPr>
            <a:r>
              <a:rPr lang="he-IL" altLang="en-US" sz="2400" dirty="0">
                <a:solidFill>
                  <a:srgbClr val="A50021"/>
                </a:solidFill>
              </a:rPr>
              <a:t> </a:t>
            </a:r>
            <a:r>
              <a:rPr lang="he-IL" altLang="en-US" sz="2400" b="1" dirty="0">
                <a:solidFill>
                  <a:srgbClr val="A50021"/>
                </a:solidFill>
              </a:rPr>
              <a:t>התנהגות וקוגניציות לא תואמות</a:t>
            </a:r>
          </a:p>
          <a:p>
            <a:pPr algn="r" rtl="1">
              <a:spcBef>
                <a:spcPct val="50000"/>
              </a:spcBef>
            </a:pPr>
            <a:r>
              <a:rPr lang="he-IL" altLang="en-US" sz="2400" dirty="0">
                <a:solidFill>
                  <a:srgbClr val="A50021"/>
                </a:solidFill>
              </a:rPr>
              <a:t>"עישון רע לבריאות"		           "אני מעשן/ת"</a:t>
            </a:r>
          </a:p>
          <a:p>
            <a:pPr algn="r" rtl="1">
              <a:spcBef>
                <a:spcPct val="50000"/>
              </a:spcBef>
            </a:pPr>
            <a:r>
              <a:rPr lang="he-IL" altLang="en-US" sz="2400" dirty="0">
                <a:solidFill>
                  <a:srgbClr val="A50021"/>
                </a:solidFill>
              </a:rPr>
              <a:t>"לא טוב לי </a:t>
            </a:r>
            <a:r>
              <a:rPr lang="he-IL" altLang="en-US" sz="2400" dirty="0" err="1">
                <a:solidFill>
                  <a:srgbClr val="A50021"/>
                </a:solidFill>
              </a:rPr>
              <a:t>איתו</a:t>
            </a:r>
            <a:r>
              <a:rPr lang="he-IL" altLang="en-US" sz="2400" dirty="0">
                <a:solidFill>
                  <a:srgbClr val="A50021"/>
                </a:solidFill>
              </a:rPr>
              <a:t>/ה"			"אני נשאר/ת בקשר"</a:t>
            </a:r>
            <a:endParaRPr lang="en-US" altLang="en-US" sz="2400" dirty="0">
              <a:solidFill>
                <a:srgbClr val="A50021"/>
              </a:solidFill>
            </a:endParaRPr>
          </a:p>
        </p:txBody>
      </p:sp>
      <p:sp>
        <p:nvSpPr>
          <p:cNvPr id="375814" name="Rectangle 6">
            <a:extLst>
              <a:ext uri="{FF2B5EF4-FFF2-40B4-BE49-F238E27FC236}">
                <a16:creationId xmlns:a16="http://schemas.microsoft.com/office/drawing/2014/main" id="{6894A434-A7AC-486A-B497-1BDC96B13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0"/>
            <a:ext cx="8353425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 eaLnBrk="1" hangingPunct="1">
              <a:lnSpc>
                <a:spcPct val="150000"/>
              </a:lnSpc>
              <a:defRPr/>
            </a:pPr>
            <a:r>
              <a:rPr lang="he-IL" sz="36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ניבוי עמדות מתוך התנהגות</a:t>
            </a:r>
            <a:br>
              <a:rPr lang="he-IL" sz="36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דיסוננס קוגניטיבי (</a:t>
            </a:r>
            <a:r>
              <a:rPr lang="en-US" sz="28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Festinger</a:t>
            </a: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1957</a:t>
            </a:r>
            <a:r>
              <a:rPr lang="he-IL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en-US" sz="28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5" name="Text Box 8">
            <a:extLst>
              <a:ext uri="{FF2B5EF4-FFF2-40B4-BE49-F238E27FC236}">
                <a16:creationId xmlns:a16="http://schemas.microsoft.com/office/drawing/2014/main" id="{E0D54AEB-3D38-4633-B101-FA70CB625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516563"/>
            <a:ext cx="83597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Char char="•"/>
            </a:pPr>
            <a:r>
              <a:rPr lang="he-IL" altLang="en-US" sz="2400" dirty="0">
                <a:solidFill>
                  <a:srgbClr val="A50021"/>
                </a:solidFill>
              </a:rPr>
              <a:t> </a:t>
            </a:r>
            <a:r>
              <a:rPr lang="he-IL" altLang="en-US" sz="2400" b="1" dirty="0">
                <a:solidFill>
                  <a:srgbClr val="A50021"/>
                </a:solidFill>
              </a:rPr>
              <a:t>התנהגויות לא תואמות</a:t>
            </a:r>
            <a:endParaRPr lang="en-US" altLang="en-US" sz="2400" b="1" dirty="0">
              <a:solidFill>
                <a:srgbClr val="A50021"/>
              </a:solidFill>
            </a:endParaRPr>
          </a:p>
          <a:p>
            <a:pPr algn="r" rtl="1">
              <a:spcBef>
                <a:spcPct val="50000"/>
              </a:spcBef>
            </a:pPr>
            <a:r>
              <a:rPr lang="he-IL" altLang="en-US" sz="2400" dirty="0">
                <a:solidFill>
                  <a:srgbClr val="A50021"/>
                </a:solidFill>
              </a:rPr>
              <a:t>"אני חוסך/ת בחשמל"		 	"אני קונה כלים חד פעמיים"</a:t>
            </a:r>
            <a:endParaRPr lang="en-US" altLang="en-US" sz="2400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375812" grpId="0"/>
      <p:bldP spid="102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>
            <a:extLst>
              <a:ext uri="{FF2B5EF4-FFF2-40B4-BE49-F238E27FC236}">
                <a16:creationId xmlns:a16="http://schemas.microsoft.com/office/drawing/2014/main" id="{0151363C-C001-4A61-ABFC-ED84F6687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דיסוננס קוגניטיבי</a:t>
            </a:r>
            <a:endParaRPr lang="en-US" sz="3600" b="1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60664F4-540D-4737-B24C-8551E8F5C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600200"/>
            <a:ext cx="8497888" cy="4924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>
              <a:lnSpc>
                <a:spcPct val="90000"/>
              </a:lnSpc>
            </a:pPr>
            <a:r>
              <a:rPr lang="he-IL" altLang="he-IL" sz="2800" b="1" dirty="0"/>
              <a:t>הצדקה לאחר החלטה (</a:t>
            </a:r>
            <a:r>
              <a:rPr lang="en-US" altLang="he-IL" sz="2800" b="1" dirty="0"/>
              <a:t>post decision justification</a:t>
            </a:r>
            <a:r>
              <a:rPr lang="he-IL" altLang="he-IL" sz="2800" b="1" dirty="0"/>
              <a:t>)</a:t>
            </a:r>
          </a:p>
          <a:p>
            <a:pPr lvl="1" algn="r" rtl="1" eaLnBrk="1" hangingPunct="1">
              <a:lnSpc>
                <a:spcPct val="90000"/>
              </a:lnSpc>
            </a:pPr>
            <a:r>
              <a:rPr lang="he-IL" altLang="he-IL" sz="2400" dirty="0"/>
              <a:t>ניסוי של </a:t>
            </a:r>
            <a:r>
              <a:rPr lang="en-US" altLang="he-IL" sz="2400" dirty="0"/>
              <a:t>Brehm</a:t>
            </a:r>
            <a:r>
              <a:rPr lang="he-IL" altLang="he-IL" sz="2400" dirty="0"/>
              <a:t> (1956)</a:t>
            </a:r>
          </a:p>
          <a:p>
            <a:pPr lvl="1" algn="r" rtl="1" eaLnBrk="1" hangingPunct="1">
              <a:lnSpc>
                <a:spcPct val="90000"/>
              </a:lnSpc>
              <a:buFontTx/>
              <a:buNone/>
            </a:pPr>
            <a:endParaRPr lang="he-IL" altLang="he-IL" sz="2400" dirty="0"/>
          </a:p>
          <a:p>
            <a:pPr algn="r" rtl="1" eaLnBrk="1" hangingPunct="1">
              <a:lnSpc>
                <a:spcPct val="90000"/>
              </a:lnSpc>
            </a:pPr>
            <a:r>
              <a:rPr lang="he-IL" altLang="he-IL" sz="2800" b="1" dirty="0"/>
              <a:t>הצדקת מאמץ (</a:t>
            </a:r>
            <a:r>
              <a:rPr lang="en-US" altLang="he-IL" sz="2800" b="1" dirty="0"/>
              <a:t>effort justification</a:t>
            </a:r>
            <a:r>
              <a:rPr lang="he-IL" altLang="he-IL" sz="2800" b="1" dirty="0"/>
              <a:t>)</a:t>
            </a:r>
            <a:r>
              <a:rPr lang="he-IL" altLang="he-IL" sz="2800" dirty="0"/>
              <a:t> –</a:t>
            </a:r>
            <a:r>
              <a:rPr lang="he-IL" altLang="he-IL" dirty="0"/>
              <a:t>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he-IL" altLang="he-IL" dirty="0"/>
              <a:t>	</a:t>
            </a:r>
            <a:r>
              <a:rPr lang="he-IL" altLang="he-IL" sz="2400" dirty="0"/>
              <a:t>דיסוננס המתעורר לאור השקעה (זמן, כסף, מאמץ) שאינה נושאת פירות כמצופה, יטה להיפתר על ידי הצדקת המאמץ.</a:t>
            </a:r>
          </a:p>
          <a:p>
            <a:pPr lvl="1" algn="r" rtl="1" eaLnBrk="1" hangingPunct="1">
              <a:lnSpc>
                <a:spcPct val="90000"/>
              </a:lnSpc>
            </a:pPr>
            <a:r>
              <a:rPr lang="he-IL" altLang="he-IL" sz="2400" dirty="0"/>
              <a:t>טקסי חניכה</a:t>
            </a:r>
          </a:p>
          <a:p>
            <a:pPr lvl="1" algn="r" rtl="1" eaLnBrk="1" hangingPunct="1">
              <a:lnSpc>
                <a:spcPct val="90000"/>
              </a:lnSpc>
            </a:pPr>
            <a:r>
              <a:rPr lang="he-IL" altLang="he-IL" sz="2400" dirty="0"/>
              <a:t>טיפול פסיכולוגי</a:t>
            </a:r>
          </a:p>
          <a:p>
            <a:pPr lvl="1" algn="r" rtl="1" eaLnBrk="1" hangingPunct="1">
              <a:lnSpc>
                <a:spcPct val="90000"/>
              </a:lnSpc>
              <a:buFontTx/>
              <a:buNone/>
            </a:pPr>
            <a:endParaRPr lang="he-IL" altLang="he-IL" sz="2400" dirty="0"/>
          </a:p>
          <a:p>
            <a:pPr algn="r" rtl="1" eaLnBrk="1" hangingPunct="1">
              <a:lnSpc>
                <a:spcPct val="90000"/>
              </a:lnSpc>
            </a:pPr>
            <a:r>
              <a:rPr lang="he-IL" altLang="he-IL" sz="2800" b="1" dirty="0"/>
              <a:t>יצירת היענות (</a:t>
            </a:r>
            <a:r>
              <a:rPr lang="en-US" altLang="he-IL" sz="2800" b="1" dirty="0"/>
              <a:t>forced compliance</a:t>
            </a:r>
            <a:r>
              <a:rPr lang="he-IL" altLang="he-IL" sz="2800" b="1" dirty="0"/>
              <a:t>)</a:t>
            </a:r>
            <a:r>
              <a:rPr lang="he-IL" altLang="he-IL" sz="2800" dirty="0"/>
              <a:t>– </a:t>
            </a:r>
          </a:p>
          <a:p>
            <a:pPr lvl="1" algn="r" rtl="1" eaLnBrk="1" hangingPunct="1">
              <a:lnSpc>
                <a:spcPct val="90000"/>
              </a:lnSpc>
            </a:pPr>
            <a:r>
              <a:rPr lang="he-IL" altLang="he-IL" sz="2400" dirty="0"/>
              <a:t>ניסוי של </a:t>
            </a:r>
            <a:r>
              <a:rPr lang="en-US" altLang="he-IL" sz="2400" dirty="0"/>
              <a:t>Festinger and </a:t>
            </a:r>
            <a:r>
              <a:rPr lang="en-US" altLang="he-IL" sz="2400" dirty="0" err="1"/>
              <a:t>Carlsmith</a:t>
            </a:r>
            <a:r>
              <a:rPr lang="he-IL" altLang="he-IL" sz="2400" dirty="0"/>
              <a:t> (1957)</a:t>
            </a:r>
            <a:endParaRPr lang="en-US" altLang="he-IL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37" name="Rectangle 13">
            <a:extLst>
              <a:ext uri="{FF2B5EF4-FFF2-40B4-BE49-F238E27FC236}">
                <a16:creationId xmlns:a16="http://schemas.microsoft.com/office/drawing/2014/main" id="{12AAB029-1407-4AAF-85C1-A3F42EE9B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8913"/>
            <a:ext cx="8229600" cy="561975"/>
          </a:xfrm>
          <a:solidFill>
            <a:srgbClr val="FFFFFF"/>
          </a:solidFill>
          <a:ln cap="flat"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38200" indent="-838200" rtl="1" eaLnBrk="1" hangingPunct="1">
              <a:defRPr/>
            </a:pP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Post decision justification</a:t>
            </a:r>
            <a:b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(Brehm, 1956)</a:t>
            </a:r>
            <a:r>
              <a:rPr lang="en-US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GB" sz="28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48">
            <a:extLst>
              <a:ext uri="{FF2B5EF4-FFF2-40B4-BE49-F238E27FC236}">
                <a16:creationId xmlns:a16="http://schemas.microsoft.com/office/drawing/2014/main" id="{84550557-F102-4E9C-A662-8BFF10BDF9FC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205038"/>
            <a:ext cx="8262938" cy="4005262"/>
            <a:chOff x="340" y="1389"/>
            <a:chExt cx="5205" cy="2523"/>
          </a:xfrm>
        </p:grpSpPr>
        <p:pic>
          <p:nvPicPr>
            <p:cNvPr id="48135" name="Picture 2" descr="34103">
              <a:hlinkClick r:id="rId3"/>
              <a:extLst>
                <a:ext uri="{FF2B5EF4-FFF2-40B4-BE49-F238E27FC236}">
                  <a16:creationId xmlns:a16="http://schemas.microsoft.com/office/drawing/2014/main" id="{7D2DF56F-A030-4F6C-841D-410FCC747F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480"/>
              <a:ext cx="817" cy="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20" descr="mivsa1">
              <a:hlinkClick r:id="rId5"/>
              <a:extLst>
                <a:ext uri="{FF2B5EF4-FFF2-40B4-BE49-F238E27FC236}">
                  <a16:creationId xmlns:a16="http://schemas.microsoft.com/office/drawing/2014/main" id="{342476B4-5F3C-4426-9744-29AB78996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434"/>
              <a:ext cx="609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7" name="Picture 22" descr="mivsa9">
              <a:extLst>
                <a:ext uri="{FF2B5EF4-FFF2-40B4-BE49-F238E27FC236}">
                  <a16:creationId xmlns:a16="http://schemas.microsoft.com/office/drawing/2014/main" id="{1BC9ACD1-4A6E-4629-BEFB-3D3FCF4FE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1389"/>
              <a:ext cx="771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8" name="Picture 24" descr="mivsa8">
              <a:extLst>
                <a:ext uri="{FF2B5EF4-FFF2-40B4-BE49-F238E27FC236}">
                  <a16:creationId xmlns:a16="http://schemas.microsoft.com/office/drawing/2014/main" id="{ADA34C1D-2D7A-436D-9229-947DDB9059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1389"/>
              <a:ext cx="793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9" name="Picture 28" descr="1040HR1366-1">
              <a:hlinkClick r:id="rId9"/>
              <a:extLst>
                <a:ext uri="{FF2B5EF4-FFF2-40B4-BE49-F238E27FC236}">
                  <a16:creationId xmlns:a16="http://schemas.microsoft.com/office/drawing/2014/main" id="{5DCBEF9A-AA4C-4F97-A4DC-BE821E9B50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2886"/>
              <a:ext cx="990" cy="1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40" name="Picture 30" descr="1038HR1701">
              <a:hlinkClick r:id="rId11"/>
              <a:extLst>
                <a:ext uri="{FF2B5EF4-FFF2-40B4-BE49-F238E27FC236}">
                  <a16:creationId xmlns:a16="http://schemas.microsoft.com/office/drawing/2014/main" id="{806E59D2-6447-4917-BFD1-3BA287EAE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2886"/>
              <a:ext cx="467" cy="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41" name="Picture 33" descr="4210201339564">
              <a:extLst>
                <a:ext uri="{FF2B5EF4-FFF2-40B4-BE49-F238E27FC236}">
                  <a16:creationId xmlns:a16="http://schemas.microsoft.com/office/drawing/2014/main" id="{7D5F86F2-0E0F-4C0B-945A-4D3E1E02D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" y="2976"/>
              <a:ext cx="1123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42" name="Picture 35" descr="מחבת ווק חשמלי CHROMEX">
              <a:hlinkClick r:id="rId14" tooltip="מחבת ווק חשמלי CHROMEX"/>
              <a:extLst>
                <a:ext uri="{FF2B5EF4-FFF2-40B4-BE49-F238E27FC236}">
                  <a16:creationId xmlns:a16="http://schemas.microsoft.com/office/drawing/2014/main" id="{22219277-88D7-448F-92F9-7A99E17F6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2931"/>
              <a:ext cx="952" cy="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5074" name="Oval 50">
            <a:extLst>
              <a:ext uri="{FF2B5EF4-FFF2-40B4-BE49-F238E27FC236}">
                <a16:creationId xmlns:a16="http://schemas.microsoft.com/office/drawing/2014/main" id="{6CDECE27-B44F-436F-B966-D43E43967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1916113"/>
            <a:ext cx="1871662" cy="1871662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he-IL" altLang="he-IL"/>
          </a:p>
        </p:txBody>
      </p:sp>
      <p:sp>
        <p:nvSpPr>
          <p:cNvPr id="385075" name="Oval 51">
            <a:extLst>
              <a:ext uri="{FF2B5EF4-FFF2-40B4-BE49-F238E27FC236}">
                <a16:creationId xmlns:a16="http://schemas.microsoft.com/office/drawing/2014/main" id="{E7222676-ADB1-4F7B-8B53-6D7BCE9A8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4292600"/>
            <a:ext cx="1871662" cy="1871663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he-IL" altLang="he-IL"/>
          </a:p>
        </p:txBody>
      </p:sp>
      <p:sp>
        <p:nvSpPr>
          <p:cNvPr id="385077" name="Oval 53">
            <a:extLst>
              <a:ext uri="{FF2B5EF4-FFF2-40B4-BE49-F238E27FC236}">
                <a16:creationId xmlns:a16="http://schemas.microsoft.com/office/drawing/2014/main" id="{CD851691-CB89-4AF1-979A-76A4E502C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1916113"/>
            <a:ext cx="1871662" cy="18716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he-IL" alt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85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74" grpId="0" animBg="1"/>
      <p:bldP spid="385075" grpId="0" animBg="1"/>
      <p:bldP spid="385075" grpId="1" animBg="1"/>
      <p:bldP spid="385077" grpId="0" animBg="1"/>
      <p:bldP spid="38507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3">
            <a:extLst>
              <a:ext uri="{FF2B5EF4-FFF2-40B4-BE49-F238E27FC236}">
                <a16:creationId xmlns:a16="http://schemas.microsoft.com/office/drawing/2014/main" id="{EE37A349-DE08-422F-909D-4BD2BFFBA5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19200"/>
            <a:ext cx="8686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179" name="Line 4">
            <a:extLst>
              <a:ext uri="{FF2B5EF4-FFF2-40B4-BE49-F238E27FC236}">
                <a16:creationId xmlns:a16="http://schemas.microsoft.com/office/drawing/2014/main" id="{D979323D-68E1-4517-857C-198920F71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209800"/>
            <a:ext cx="8686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180" name="Line 5">
            <a:extLst>
              <a:ext uri="{FF2B5EF4-FFF2-40B4-BE49-F238E27FC236}">
                <a16:creationId xmlns:a16="http://schemas.microsoft.com/office/drawing/2014/main" id="{8026C983-DCB4-4E64-B24B-F15A080A94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486400"/>
            <a:ext cx="8686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181" name="Text Box 6">
            <a:extLst>
              <a:ext uri="{FF2B5EF4-FFF2-40B4-BE49-F238E27FC236}">
                <a16:creationId xmlns:a16="http://schemas.microsoft.com/office/drawing/2014/main" id="{10B81303-FD7E-4987-B600-D65932F98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49275"/>
            <a:ext cx="4191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2800">
              <a:solidFill>
                <a:srgbClr val="A50021"/>
              </a:solidFill>
              <a:latin typeface="Times" panose="02020603050405020304" pitchFamily="18" charset="0"/>
            </a:endParaRPr>
          </a:p>
        </p:txBody>
      </p:sp>
      <p:graphicFrame>
        <p:nvGraphicFramePr>
          <p:cNvPr id="389154" name="Group 34">
            <a:extLst>
              <a:ext uri="{FF2B5EF4-FFF2-40B4-BE49-F238E27FC236}">
                <a16:creationId xmlns:a16="http://schemas.microsoft.com/office/drawing/2014/main" id="{134FED55-7898-4674-A82E-0FAEBB45C369}"/>
              </a:ext>
            </a:extLst>
          </p:cNvPr>
          <p:cNvGraphicFramePr>
            <a:graphicFrameLocks noGrp="1"/>
          </p:cNvGraphicFramePr>
          <p:nvPr/>
        </p:nvGraphicFramePr>
        <p:xfrm>
          <a:off x="1116013" y="2852738"/>
          <a:ext cx="7224712" cy="3076576"/>
        </p:xfrm>
        <a:graphic>
          <a:graphicData uri="http://schemas.openxmlformats.org/drawingml/2006/table">
            <a:tbl>
              <a:tblPr/>
              <a:tblGrid>
                <a:gridCol w="2408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8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8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60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מכשיר שנדחה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מכשיר שנבחר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תנאי: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.11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שונה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(דיסוננס נמוך)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0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-.41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.38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דומה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(דיסוננס גבוה)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159" name="Rectangle 39">
            <a:extLst>
              <a:ext uri="{FF2B5EF4-FFF2-40B4-BE49-F238E27FC236}">
                <a16:creationId xmlns:a16="http://schemas.microsoft.com/office/drawing/2014/main" id="{D2EB140D-6928-4F33-8EE4-C70662B5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8913"/>
            <a:ext cx="8229600" cy="5619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marL="838200" indent="-838200" algn="ctr" rtl="1" eaLnBrk="1" hangingPunct="1">
              <a:defRPr/>
            </a:pP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Post decision justification</a:t>
            </a:r>
            <a:b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(Brehm, 1956)</a:t>
            </a:r>
            <a:r>
              <a:rPr lang="en-US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GB" sz="2800" b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0201" name="Text Box 40">
            <a:extLst>
              <a:ext uri="{FF2B5EF4-FFF2-40B4-BE49-F238E27FC236}">
                <a16:creationId xmlns:a16="http://schemas.microsoft.com/office/drawing/2014/main" id="{C74C84C7-693F-4947-806E-EFE2D1385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989138"/>
            <a:ext cx="6913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he-IL" altLang="he-IL" sz="2400" b="1"/>
              <a:t>פער בין רמת האטרקטיביות לפני ואחרי הבחירה</a:t>
            </a:r>
            <a:endParaRPr lang="en-US" altLang="he-IL" sz="24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Text Box 2">
            <a:extLst>
              <a:ext uri="{FF2B5EF4-FFF2-40B4-BE49-F238E27FC236}">
                <a16:creationId xmlns:a16="http://schemas.microsoft.com/office/drawing/2014/main" id="{91BEE8E3-074D-400B-AA9D-9FD8512AB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3190"/>
            <a:ext cx="85836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e-IL" sz="36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דיסוננס קוגניטיבי</a:t>
            </a:r>
            <a:endParaRPr lang="en-US" sz="36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A50021"/>
                </a:solidFill>
              </a:rPr>
              <a:t>Forced Compliance</a:t>
            </a:r>
            <a:endParaRPr lang="he-IL" sz="28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en-US" sz="2400" dirty="0">
                <a:solidFill>
                  <a:srgbClr val="A50021"/>
                </a:solidFill>
              </a:rPr>
              <a:t>(Festinger &amp; </a:t>
            </a:r>
            <a:r>
              <a:rPr lang="en-US" altLang="en-US" sz="2400" dirty="0" err="1">
                <a:solidFill>
                  <a:srgbClr val="A50021"/>
                </a:solidFill>
              </a:rPr>
              <a:t>Carlsmith</a:t>
            </a:r>
            <a:r>
              <a:rPr lang="en-US" altLang="en-US" sz="2400" dirty="0">
                <a:solidFill>
                  <a:srgbClr val="A50021"/>
                </a:solidFill>
              </a:rPr>
              <a:t>, 1957)</a:t>
            </a:r>
          </a:p>
          <a:p>
            <a:pPr algn="ctr">
              <a:spcBef>
                <a:spcPct val="50000"/>
              </a:spcBef>
              <a:defRPr/>
            </a:pPr>
            <a:endParaRPr lang="he-IL" sz="28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endParaRPr lang="en-US" altLang="en-US" sz="36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227" name="Text Box 6">
            <a:extLst>
              <a:ext uri="{FF2B5EF4-FFF2-40B4-BE49-F238E27FC236}">
                <a16:creationId xmlns:a16="http://schemas.microsoft.com/office/drawing/2014/main" id="{5B097F63-7DF7-4E7B-A195-203138F47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62" y="3563124"/>
            <a:ext cx="8218488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he-IL" altLang="en-US" sz="2800" u="sng" dirty="0"/>
              <a:t>קבוצת ביקורת</a:t>
            </a:r>
            <a:r>
              <a:rPr lang="he-IL" altLang="en-US" sz="2800" b="1" dirty="0"/>
              <a:t>: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he-IL" altLang="en-US" sz="2800" dirty="0"/>
              <a:t>נבדקים עושים משימות משעממות במשך שעה</a:t>
            </a:r>
          </a:p>
          <a:p>
            <a:pPr algn="r" rtl="1">
              <a:spcBef>
                <a:spcPct val="50000"/>
              </a:spcBef>
              <a:buFontTx/>
              <a:buChar char="•"/>
            </a:pPr>
            <a:r>
              <a:rPr lang="he-IL" altLang="en-US" sz="2800" dirty="0"/>
              <a:t>נותנים הערכה: </a:t>
            </a:r>
          </a:p>
          <a:p>
            <a:pPr algn="r" rtl="1">
              <a:spcBef>
                <a:spcPct val="50000"/>
              </a:spcBef>
              <a:buFontTx/>
              <a:buAutoNum type="arabicPeriod"/>
            </a:pPr>
            <a:r>
              <a:rPr lang="he-IL" altLang="en-US" sz="2400" dirty="0"/>
              <a:t>עד כמה הניסוי היה מעניין?</a:t>
            </a:r>
          </a:p>
          <a:p>
            <a:pPr algn="r" rtl="1">
              <a:spcBef>
                <a:spcPct val="50000"/>
              </a:spcBef>
              <a:buFontTx/>
              <a:buAutoNum type="arabicPeriod"/>
            </a:pPr>
            <a:r>
              <a:rPr lang="he-IL" altLang="en-US" sz="2400" dirty="0"/>
              <a:t>עד כמה היית רוצה להשתתף בניסוי דומה נוסף?</a:t>
            </a:r>
            <a:endParaRPr lang="en-US" alt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7AD61B-B522-4781-B618-833DBB046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614" y="2276872"/>
            <a:ext cx="2582383" cy="172339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>
            <a:extLst>
              <a:ext uri="{FF2B5EF4-FFF2-40B4-BE49-F238E27FC236}">
                <a16:creationId xmlns:a16="http://schemas.microsoft.com/office/drawing/2014/main" id="{917954D3-4789-478D-B00F-52F23BD6E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" y="4763"/>
            <a:ext cx="82804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e-IL" sz="36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דיסוננס קוגניטיבי</a:t>
            </a:r>
            <a:endParaRPr lang="en-US" sz="36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A50021"/>
                </a:solidFill>
              </a:rPr>
              <a:t>Forced Compliance</a:t>
            </a:r>
            <a:endParaRPr lang="he-IL" sz="28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en-US" sz="2400" dirty="0">
                <a:solidFill>
                  <a:srgbClr val="A50021"/>
                </a:solidFill>
              </a:rPr>
              <a:t>(Festinger &amp; </a:t>
            </a:r>
            <a:r>
              <a:rPr lang="en-US" altLang="en-US" sz="2400" dirty="0" err="1">
                <a:solidFill>
                  <a:srgbClr val="A50021"/>
                </a:solidFill>
              </a:rPr>
              <a:t>Carlsmith</a:t>
            </a:r>
            <a:r>
              <a:rPr lang="en-US" altLang="en-US" sz="2400" dirty="0">
                <a:solidFill>
                  <a:srgbClr val="A50021"/>
                </a:solidFill>
              </a:rPr>
              <a:t>, 1957)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F310C16E-CA99-4C22-8BB3-4614ADD8D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794000"/>
            <a:ext cx="8553450" cy="40624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>
              <a:spcBef>
                <a:spcPct val="50000"/>
              </a:spcBef>
              <a:defRPr/>
            </a:pPr>
            <a:r>
              <a:rPr lang="he-IL" altLang="en-US" sz="2400" u="sng" dirty="0"/>
              <a:t>קבוצות ניסוי</a:t>
            </a:r>
            <a:r>
              <a:rPr lang="he-IL" altLang="en-US" sz="2400" b="1" dirty="0"/>
              <a:t>:</a:t>
            </a:r>
          </a:p>
          <a:p>
            <a:pPr algn="r" rtl="1">
              <a:spcBef>
                <a:spcPct val="50000"/>
              </a:spcBef>
              <a:buFontTx/>
              <a:buChar char="•"/>
              <a:defRPr/>
            </a:pPr>
            <a:r>
              <a:rPr lang="he-IL" altLang="en-US" sz="2400" dirty="0"/>
              <a:t>נבדקים עושים משימות משעממות במשך שעה</a:t>
            </a:r>
          </a:p>
          <a:p>
            <a:pPr algn="r" rtl="1">
              <a:spcBef>
                <a:spcPct val="50000"/>
              </a:spcBef>
              <a:buFontTx/>
              <a:buChar char="•"/>
              <a:defRPr/>
            </a:pPr>
            <a:r>
              <a:rPr lang="he-IL" altLang="en-US" sz="2400" dirty="0"/>
              <a:t>מתבקשים לשקר- לספר לנבדקים אחרים שהניסוי מעניין</a:t>
            </a:r>
          </a:p>
          <a:p>
            <a:pPr algn="r" rtl="1">
              <a:spcBef>
                <a:spcPct val="50000"/>
              </a:spcBef>
              <a:buFontTx/>
              <a:buChar char="•"/>
              <a:defRPr/>
            </a:pPr>
            <a:r>
              <a:rPr lang="he-IL" altLang="en-US" sz="2400" dirty="0"/>
              <a:t>מקבלים על כך תשלום: </a:t>
            </a:r>
            <a:r>
              <a:rPr lang="he-IL" altLang="en-US" sz="2000" dirty="0"/>
              <a:t>1$ (דיסוננס גבוה), או 20$ (דיסוננס נמוך)</a:t>
            </a:r>
          </a:p>
          <a:p>
            <a:pPr algn="r" rtl="1">
              <a:spcBef>
                <a:spcPct val="50000"/>
              </a:spcBef>
              <a:buFontTx/>
              <a:buChar char="•"/>
              <a:defRPr/>
            </a:pPr>
            <a:r>
              <a:rPr lang="he-IL" altLang="en-US" sz="2400" dirty="0"/>
              <a:t>נותנים הערכה: </a:t>
            </a:r>
          </a:p>
          <a:p>
            <a:pPr algn="r" rtl="1">
              <a:spcBef>
                <a:spcPct val="50000"/>
              </a:spcBef>
              <a:buFontTx/>
              <a:buAutoNum type="arabicPeriod"/>
              <a:defRPr/>
            </a:pPr>
            <a:r>
              <a:rPr lang="he-IL" altLang="en-US" sz="2000" dirty="0"/>
              <a:t>עד כמה הניסוי היה מעניין?</a:t>
            </a:r>
          </a:p>
          <a:p>
            <a:pPr algn="r" rtl="1">
              <a:spcBef>
                <a:spcPct val="50000"/>
              </a:spcBef>
              <a:buFontTx/>
              <a:buAutoNum type="arabicPeriod"/>
              <a:defRPr/>
            </a:pPr>
            <a:r>
              <a:rPr lang="he-IL" altLang="en-US" sz="2000" dirty="0"/>
              <a:t>עד כמה היית רוצה להשתתף בניסוי דומה נוסף?</a:t>
            </a:r>
            <a:endParaRPr lang="en-US" altLang="en-US" sz="2000" dirty="0"/>
          </a:p>
          <a:p>
            <a:pPr marL="0" indent="0" algn="r" rtl="1">
              <a:spcBef>
                <a:spcPct val="50000"/>
              </a:spcBef>
              <a:defRPr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424" name="Group 64">
            <a:extLst>
              <a:ext uri="{FF2B5EF4-FFF2-40B4-BE49-F238E27FC236}">
                <a16:creationId xmlns:a16="http://schemas.microsoft.com/office/drawing/2014/main" id="{BF3E8A00-32C5-4A15-BA64-1E70FA952F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03350" y="3084513"/>
          <a:ext cx="7273925" cy="2578176"/>
        </p:xfrm>
        <a:graphic>
          <a:graphicData uri="http://schemas.openxmlformats.org/drawingml/2006/table">
            <a:tbl>
              <a:tblPr/>
              <a:tblGrid>
                <a:gridCol w="181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9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7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1$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20$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ביקורת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1.35</a:t>
                      </a:r>
                    </a:p>
                  </a:txBody>
                  <a:tcPr marT="45648" marB="456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-.05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-.45</a:t>
                      </a: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נהנית מהניסוי?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0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1.20</a:t>
                      </a:r>
                    </a:p>
                  </a:txBody>
                  <a:tcPr marT="45648" marB="4564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-.25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-.62</a:t>
                      </a: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רוצה ניסוי נוסף?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48" marB="4564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344" name="Text Box 65">
            <a:extLst>
              <a:ext uri="{FF2B5EF4-FFF2-40B4-BE49-F238E27FC236}">
                <a16:creationId xmlns:a16="http://schemas.microsoft.com/office/drawing/2014/main" id="{05AC38F7-131D-4670-ABBF-A4A4F892F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2189163"/>
            <a:ext cx="7777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he-IL" altLang="he-IL" sz="2400" b="1" dirty="0"/>
              <a:t>דירוגי הנאה מהניסוי ודירוגי רצון להשתתף בניסוי נוסף דומה</a:t>
            </a:r>
            <a:endParaRPr lang="en-US" altLang="he-IL" sz="2400" b="1" dirty="0"/>
          </a:p>
        </p:txBody>
      </p:sp>
      <p:sp>
        <p:nvSpPr>
          <p:cNvPr id="56345" name="Rectangle 1">
            <a:extLst>
              <a:ext uri="{FF2B5EF4-FFF2-40B4-BE49-F238E27FC236}">
                <a16:creationId xmlns:a16="http://schemas.microsoft.com/office/drawing/2014/main" id="{7BA235B1-45A1-4225-A753-C46F4FD72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299" y="5734127"/>
            <a:ext cx="87852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AutoNum type="arabicPeriod"/>
            </a:pPr>
            <a:endParaRPr lang="en-US" altLang="en-US" dirty="0"/>
          </a:p>
          <a:p>
            <a:pPr algn="r" rtl="1">
              <a:spcBef>
                <a:spcPct val="50000"/>
              </a:spcBef>
            </a:pPr>
            <a:r>
              <a:rPr lang="en-US" altLang="en-US" dirty="0">
                <a:hlinkClick r:id="rId3"/>
              </a:rPr>
              <a:t>https://www.youtube.com/watch?v=8h27FuaUa7s</a:t>
            </a:r>
            <a:endParaRPr lang="en-US" altLang="en-US" dirty="0"/>
          </a:p>
        </p:txBody>
      </p:sp>
      <p:sp>
        <p:nvSpPr>
          <p:cNvPr id="56346" name="TextBox 1">
            <a:extLst>
              <a:ext uri="{FF2B5EF4-FFF2-40B4-BE49-F238E27FC236}">
                <a16:creationId xmlns:a16="http://schemas.microsoft.com/office/drawing/2014/main" id="{26FB61B3-5CF6-47CF-90C7-470FF4F70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2643188"/>
            <a:ext cx="4103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/>
            <a:r>
              <a:rPr lang="he-IL" altLang="en-US"/>
              <a:t>סולם בין 5- עד 5+</a:t>
            </a:r>
            <a:endParaRPr lang="en-US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CAE2AAE7-4895-427E-B128-BBC47330C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177800"/>
            <a:ext cx="82804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e-IL" sz="36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דיסוננס קוגניטיבי</a:t>
            </a:r>
            <a:endParaRPr lang="en-US" sz="36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A50021"/>
                </a:solidFill>
              </a:rPr>
              <a:t>Forced Compliance</a:t>
            </a:r>
            <a:endParaRPr lang="he-IL" sz="28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en-US" sz="2400" dirty="0">
                <a:solidFill>
                  <a:srgbClr val="A50021"/>
                </a:solidFill>
              </a:rPr>
              <a:t>(Festinger &amp; </a:t>
            </a:r>
            <a:r>
              <a:rPr lang="en-US" altLang="en-US" sz="2400" dirty="0" err="1">
                <a:solidFill>
                  <a:srgbClr val="A50021"/>
                </a:solidFill>
              </a:rPr>
              <a:t>Carlsmith</a:t>
            </a:r>
            <a:r>
              <a:rPr lang="en-US" altLang="en-US" sz="2400" dirty="0">
                <a:solidFill>
                  <a:srgbClr val="A50021"/>
                </a:solidFill>
              </a:rPr>
              <a:t>, 1957)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>
            <a:extLst>
              <a:ext uri="{FF2B5EF4-FFF2-40B4-BE49-F238E27FC236}">
                <a16:creationId xmlns:a16="http://schemas.microsoft.com/office/drawing/2014/main" id="{9A1F7F9D-D420-4307-98DF-BB24012370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דיסוננס קוגניטיבי</a:t>
            </a:r>
            <a:br>
              <a:rPr lang="he-IL" sz="28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800" b="1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3459" name="Rectangle 3">
            <a:extLst>
              <a:ext uri="{FF2B5EF4-FFF2-40B4-BE49-F238E27FC236}">
                <a16:creationId xmlns:a16="http://schemas.microsoft.com/office/drawing/2014/main" id="{CE517CFD-FCA7-4DF7-8C1E-7A95595777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600200"/>
            <a:ext cx="8569325" cy="49244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he-IL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תנאים להתעוררות דיסוננס: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  <a:defRPr/>
            </a:pPr>
            <a:endParaRPr lang="he-IL" sz="24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 algn="r" rtl="1"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Aronson</a:t>
            </a:r>
            <a:r>
              <a:rPr lang="he-IL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(1969)</a:t>
            </a:r>
            <a:r>
              <a:rPr lang="he-IL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</a:t>
            </a:r>
            <a:r>
              <a:rPr lang="he-IL" dirty="0"/>
              <a:t> </a:t>
            </a:r>
            <a:r>
              <a:rPr lang="he-IL" sz="2400" dirty="0"/>
              <a:t>כאשר אנשים פועלים באופן שמתנגש עם האמונות והערכים (כמו אמינות) המרכזיים לתפיסה העצמית שלהם</a:t>
            </a:r>
          </a:p>
          <a:p>
            <a:pPr marL="609600" indent="-609600"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marL="609600" indent="-609600" algn="r" rtl="1"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Cooper and Fazio</a:t>
            </a:r>
            <a:r>
              <a:rPr lang="he-IL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(1984) –</a:t>
            </a:r>
            <a:r>
              <a:rPr lang="en-US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New Look Dissonance Theory </a:t>
            </a:r>
            <a:r>
              <a:rPr lang="he-IL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457200" lvl="1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הדיסוננס נוצר מתוך תחושת אחריות של הנבדק לגרימת התנהגות לא רצויה (יצירת ציפייה שקרית אצל נבדק אחר) ולא מתוך התנגשות בין קוגניציות. </a:t>
            </a:r>
          </a:p>
          <a:p>
            <a:pPr marL="457200" lvl="1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כלומר, כדי שתהיה חוויה של דיסוננס צריכים להתקיים מספר תנאים, ובעיקר שלהתנהגות יהיו השלכות אברסיביות ברורות ושהיא תעשה מתוך בחירה חופשית.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4B01876D-7594-41D2-B665-6E30BD05D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620713"/>
            <a:ext cx="5545137" cy="99377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he-IL" sz="2800">
                <a:solidFill>
                  <a:schemeClr val="accent2"/>
                </a:solidFill>
                <a:latin typeface="Comic Sans MS" panose="030F0702030302020204" pitchFamily="66" charset="0"/>
              </a:rPr>
              <a:t>Self perception theory</a:t>
            </a:r>
            <a:br>
              <a:rPr lang="en-US" altLang="he-IL" sz="280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he-IL" sz="2800">
                <a:solidFill>
                  <a:schemeClr val="accent2"/>
                </a:solidFill>
                <a:latin typeface="Comic Sans MS" panose="030F0702030302020204" pitchFamily="66" charset="0"/>
              </a:rPr>
              <a:t>(Bem, 1972)</a:t>
            </a:r>
            <a:endParaRPr lang="en-GB" altLang="he-IL" sz="280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024D8F6-7D5A-4339-B495-B5F9088C745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250825" y="2205038"/>
            <a:ext cx="8569325" cy="1439862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>
              <a:lnSpc>
                <a:spcPct val="90000"/>
              </a:lnSpc>
            </a:pPr>
            <a:r>
              <a:rPr lang="he-IL" altLang="he-IL" sz="2400">
                <a:cs typeface="David" panose="020E0502060401010101" pitchFamily="34" charset="-79"/>
              </a:rPr>
              <a:t>אנשים </a:t>
            </a:r>
            <a:r>
              <a:rPr lang="he-IL" altLang="he-IL" sz="2400" u="sng">
                <a:cs typeface="David" panose="020E0502060401010101" pitchFamily="34" charset="-79"/>
              </a:rPr>
              <a:t>לא חווים עוררות</a:t>
            </a:r>
            <a:r>
              <a:rPr lang="he-IL" altLang="he-IL" sz="2400">
                <a:cs typeface="David" panose="020E0502060401010101" pitchFamily="34" charset="-79"/>
              </a:rPr>
              <a:t> והם </a:t>
            </a:r>
            <a:r>
              <a:rPr lang="he-IL" altLang="he-IL" sz="2400" u="sng">
                <a:cs typeface="David" panose="020E0502060401010101" pitchFamily="34" charset="-79"/>
              </a:rPr>
              <a:t>אינם משנים את עמדתם</a:t>
            </a:r>
            <a:r>
              <a:rPr lang="he-IL" altLang="he-IL" sz="2400">
                <a:cs typeface="David" panose="020E0502060401010101" pitchFamily="34" charset="-79"/>
              </a:rPr>
              <a:t>, הם פשוט לומדים על עצמם באמצעות צפייה על </a:t>
            </a:r>
            <a:r>
              <a:rPr lang="he-IL" altLang="he-IL" sz="2400">
                <a:solidFill>
                  <a:srgbClr val="FF3300"/>
                </a:solidFill>
                <a:cs typeface="David" panose="020E0502060401010101" pitchFamily="34" charset="-79"/>
              </a:rPr>
              <a:t>ההתנהגות</a:t>
            </a:r>
            <a:r>
              <a:rPr lang="he-IL" altLang="he-IL" sz="2400">
                <a:cs typeface="David" panose="020E0502060401010101" pitchFamily="34" charset="-79"/>
              </a:rPr>
              <a:t> של עצמם (תהליך של היסק)</a:t>
            </a:r>
          </a:p>
          <a:p>
            <a:pPr algn="r" rtl="1" eaLnBrk="1" hangingPunct="1">
              <a:lnSpc>
                <a:spcPct val="90000"/>
              </a:lnSpc>
            </a:pPr>
            <a:endParaRPr lang="he-IL" altLang="he-IL" sz="2400">
              <a:cs typeface="David" panose="020E0502060401010101" pitchFamily="34" charset="-79"/>
            </a:endParaRPr>
          </a:p>
        </p:txBody>
      </p:sp>
      <p:pic>
        <p:nvPicPr>
          <p:cNvPr id="60420" name="Picture 4" descr="Daryl Bem">
            <a:extLst>
              <a:ext uri="{FF2B5EF4-FFF2-40B4-BE49-F238E27FC236}">
                <a16:creationId xmlns:a16="http://schemas.microsoft.com/office/drawing/2014/main" id="{E8614D82-D78D-4B1F-A2C8-738780896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20713"/>
            <a:ext cx="9874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21" name="Group 5">
            <a:extLst>
              <a:ext uri="{FF2B5EF4-FFF2-40B4-BE49-F238E27FC236}">
                <a16:creationId xmlns:a16="http://schemas.microsoft.com/office/drawing/2014/main" id="{1B4119EC-E754-4B11-A1F2-C327869578CE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3284538"/>
            <a:ext cx="7607300" cy="766762"/>
            <a:chOff x="521" y="2614"/>
            <a:chExt cx="4792" cy="483"/>
          </a:xfrm>
        </p:grpSpPr>
        <p:sp>
          <p:nvSpPr>
            <p:cNvPr id="60423" name="AutoShape 6">
              <a:extLst>
                <a:ext uri="{FF2B5EF4-FFF2-40B4-BE49-F238E27FC236}">
                  <a16:creationId xmlns:a16="http://schemas.microsoft.com/office/drawing/2014/main" id="{F90423FE-056B-49A1-A778-A17A8D0C1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614"/>
              <a:ext cx="2161" cy="483"/>
            </a:xfrm>
            <a:prstGeom prst="roundRect">
              <a:avLst>
                <a:gd name="adj" fmla="val 16667"/>
              </a:avLst>
            </a:prstGeom>
            <a:solidFill>
              <a:srgbClr val="A5002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/>
              <a:r>
                <a:rPr lang="he-IL" altLang="he-IL" sz="2600" b="1">
                  <a:solidFill>
                    <a:schemeClr val="bg1"/>
                  </a:solidFill>
                  <a:cs typeface="Narkisim" panose="020E0502050101010101" pitchFamily="34" charset="-79"/>
                </a:rPr>
                <a:t>שכר גבוה = ייחוס חיצוני </a:t>
              </a:r>
            </a:p>
          </p:txBody>
        </p:sp>
        <p:sp>
          <p:nvSpPr>
            <p:cNvPr id="60424" name="AutoShape 7">
              <a:extLst>
                <a:ext uri="{FF2B5EF4-FFF2-40B4-BE49-F238E27FC236}">
                  <a16:creationId xmlns:a16="http://schemas.microsoft.com/office/drawing/2014/main" id="{A33BAF42-1A57-4B6A-BCAE-CA7339444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614"/>
              <a:ext cx="2161" cy="483"/>
            </a:xfrm>
            <a:prstGeom prst="roundRect">
              <a:avLst>
                <a:gd name="adj" fmla="val 16667"/>
              </a:avLst>
            </a:prstGeom>
            <a:solidFill>
              <a:srgbClr val="A5002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1" eaLnBrk="1" hangingPunct="1"/>
              <a:r>
                <a:rPr lang="he-IL" altLang="he-IL" sz="2600" b="1">
                  <a:solidFill>
                    <a:schemeClr val="bg1"/>
                  </a:solidFill>
                  <a:cs typeface="Narkisim" panose="020E0502050101010101" pitchFamily="34" charset="-79"/>
                </a:rPr>
                <a:t>שכר נמוך = ייחוס פנימי </a:t>
              </a:r>
            </a:p>
          </p:txBody>
        </p:sp>
      </p:grpSp>
      <p:sp>
        <p:nvSpPr>
          <p:cNvPr id="60422" name="Rectangle 14">
            <a:extLst>
              <a:ext uri="{FF2B5EF4-FFF2-40B4-BE49-F238E27FC236}">
                <a16:creationId xmlns:a16="http://schemas.microsoft.com/office/drawing/2014/main" id="{75C9DDD6-8DAD-437D-B051-99A507493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37063"/>
            <a:ext cx="8893175" cy="24209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he-IL" altLang="he-IL" sz="2400">
                <a:cs typeface="David" panose="020E0502060401010101" pitchFamily="34" charset="-79"/>
              </a:rPr>
              <a:t>אנחנו מסיקים לגבי העמדות שלנו כמו אחרים –</a:t>
            </a:r>
            <a:r>
              <a:rPr lang="en-US" altLang="he-IL" sz="2000">
                <a:cs typeface="David" panose="020E0502060401010101" pitchFamily="34" charset="-79"/>
              </a:rPr>
              <a:t>Interpersonal simulations </a:t>
            </a:r>
            <a:endParaRPr lang="he-IL" altLang="he-IL" sz="2000"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he-IL" altLang="he-IL" sz="2400">
                <a:cs typeface="David" panose="020E0502060401010101" pitchFamily="34" charset="-79"/>
              </a:rPr>
              <a:t>	נבדקים שקראו על התנהגות של נבדק בניסוי של פסטינגר, הסיקו שנבדק שקיבל 1$ יחזיק בעמדה יותר חיובית כלפי הניסוי מאשר נבדק שקיבל 20$</a:t>
            </a:r>
          </a:p>
          <a:p>
            <a:pPr algn="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he-IL" altLang="he-IL" sz="2400"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he-IL" altLang="he-IL" sz="2400">
                <a:cs typeface="David" panose="020E0502060401010101" pitchFamily="34" charset="-79"/>
              </a:rPr>
              <a:t>מצביות של עמדה - אנחנו לא זוכרים עמדות אלא יוצרים אותם בעקבות התנהגות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B8020038-8982-436D-A077-087D01EB26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2123" r="2136" b="11968"/>
          <a:stretch/>
        </p:blipFill>
        <p:spPr bwMode="auto">
          <a:xfrm>
            <a:off x="899592" y="3152775"/>
            <a:ext cx="4896544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678" name="Text Box 6">
            <a:extLst>
              <a:ext uri="{FF2B5EF4-FFF2-40B4-BE49-F238E27FC236}">
                <a16:creationId xmlns:a16="http://schemas.microsoft.com/office/drawing/2014/main" id="{0FCBB9C7-0787-4825-8E21-F84E20688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404813"/>
            <a:ext cx="7429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he-IL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האם אנשים חווים עוררות או לא?</a:t>
            </a:r>
            <a:endParaRPr lang="en-US" sz="32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2468" name="TextBox 6">
            <a:extLst>
              <a:ext uri="{FF2B5EF4-FFF2-40B4-BE49-F238E27FC236}">
                <a16:creationId xmlns:a16="http://schemas.microsoft.com/office/drawing/2014/main" id="{2F71CACB-12D9-4EAB-B44C-6672BBF64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285875"/>
            <a:ext cx="81438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he-IL" altLang="he-IL" sz="2400"/>
              <a:t>נבדקים כתבו חיבור על הגבלת חופש הביטוי (בניגוד לעמדתם)</a:t>
            </a:r>
          </a:p>
          <a:p>
            <a:pPr algn="r" rtl="1" eaLnBrk="1" hangingPunct="1"/>
            <a:r>
              <a:rPr lang="he-IL" altLang="he-IL" sz="2400"/>
              <a:t>משתנה ב"ת: סם (פלסבו) – מעורר, מרגיע, ביקורת</a:t>
            </a:r>
          </a:p>
          <a:p>
            <a:pPr algn="r" eaLnBrk="1" hangingPunct="1"/>
            <a:r>
              <a:rPr lang="he-IL" altLang="he-IL" sz="2400"/>
              <a:t>משתנה ב"ת: בחירה – חופשית לכאורה, ללא בחירה</a:t>
            </a:r>
          </a:p>
          <a:p>
            <a:pPr algn="r" eaLnBrk="1" hangingPunct="1"/>
            <a:r>
              <a:rPr lang="he-IL" altLang="he-IL" sz="2400"/>
              <a:t>משתנה תלוי: שינוי עמדה כלפי חופש הביטוי</a:t>
            </a:r>
          </a:p>
        </p:txBody>
      </p:sp>
      <p:sp>
        <p:nvSpPr>
          <p:cNvPr id="62469" name="TextBox 1">
            <a:extLst>
              <a:ext uri="{FF2B5EF4-FFF2-40B4-BE49-F238E27FC236}">
                <a16:creationId xmlns:a16="http://schemas.microsoft.com/office/drawing/2014/main" id="{21A69640-E82B-45B2-8C08-E90CC7223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4278313"/>
            <a:ext cx="4103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/>
            <a:r>
              <a:rPr lang="en-US" altLang="en-US"/>
              <a:t>Cooper et al, 1978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1650D38C-A93E-4084-96E3-5A7805245C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sz="36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פתרון?</a:t>
            </a:r>
            <a:endParaRPr lang="en-US" sz="3600" b="1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98D27E63-C6E4-4F0E-86AE-E0C7A79AC8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/>
            <a:endParaRPr lang="he-IL" altLang="he-IL" b="1"/>
          </a:p>
          <a:p>
            <a:pPr algn="r" rtl="1" eaLnBrk="1" hangingPunct="1">
              <a:buFontTx/>
              <a:buNone/>
            </a:pPr>
            <a:r>
              <a:rPr lang="he-IL" altLang="he-IL" b="1"/>
              <a:t>שילוב בין שתי התיאוריות:</a:t>
            </a:r>
          </a:p>
          <a:p>
            <a:pPr algn="r" rtl="1" eaLnBrk="1" hangingPunct="1"/>
            <a:r>
              <a:rPr lang="he-IL" altLang="he-IL" sz="2800"/>
              <a:t>כשהתנהגות מתנגשת עם עמדות וערכים מרכזיים לתפיסה העצמית (חוסר עקביות משמעותי) - דיסוננס</a:t>
            </a:r>
          </a:p>
          <a:p>
            <a:pPr algn="r" rtl="1" eaLnBrk="1" hangingPunct="1"/>
            <a:r>
              <a:rPr lang="he-IL" altLang="he-IL" sz="2800"/>
              <a:t>כשהתנהגות מתנגשת עם עמדות עמומות ולא מאד חשובות – תפיסה עצמית</a:t>
            </a:r>
          </a:p>
          <a:p>
            <a:pPr algn="r" rtl="1" eaLnBrk="1" hangingPunct="1"/>
            <a:endParaRPr lang="he-IL" altLang="he-IL" sz="2800"/>
          </a:p>
          <a:p>
            <a:pPr algn="r" rtl="1" eaLnBrk="1" hangingPunct="1"/>
            <a:r>
              <a:rPr lang="he-IL" altLang="en-US" sz="2800"/>
              <a:t>שימו לב לכך שגם בניסוי ה – </a:t>
            </a:r>
            <a:r>
              <a:rPr lang="en-US" altLang="en-US" sz="2800"/>
              <a:t>arousal</a:t>
            </a:r>
            <a:r>
              <a:rPr lang="he-IL" altLang="en-US" sz="2800"/>
              <a:t>, יש אלמנט של היסק...</a:t>
            </a:r>
            <a:endParaRPr lang="en-US" altLang="en-US" sz="2800"/>
          </a:p>
          <a:p>
            <a:pPr algn="r" rtl="1" eaLnBrk="1" hangingPunct="1"/>
            <a:endParaRPr lang="en-US" altLang="he-IL" sz="2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>
            <a:extLst>
              <a:ext uri="{FF2B5EF4-FFF2-40B4-BE49-F238E27FC236}">
                <a16:creationId xmlns:a16="http://schemas.microsoft.com/office/drawing/2014/main" id="{46A81512-D813-420B-9E21-4DEBEB7784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476250"/>
            <a:ext cx="8229600" cy="1066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rtl="1" eaLnBrk="1" hangingPunct="1">
              <a:defRPr/>
            </a:pPr>
            <a:r>
              <a:rPr lang="he-IL" sz="32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Narkisim" pitchFamily="2" charset="-79"/>
              </a:rPr>
              <a:t>תיאורית ניהול רושם (</a:t>
            </a:r>
            <a:r>
              <a:rPr lang="en-US" sz="24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Narkisim" pitchFamily="2" charset="-79"/>
              </a:rPr>
              <a:t>Tedeschi 1971</a:t>
            </a:r>
            <a:r>
              <a:rPr lang="he-IL" sz="32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Narkisim" pitchFamily="2" charset="-79"/>
              </a:rPr>
              <a:t>)</a:t>
            </a:r>
            <a:br>
              <a:rPr lang="he-IL" sz="2800">
                <a:solidFill>
                  <a:srgbClr val="A50021"/>
                </a:solidFill>
                <a:cs typeface="Narkisim" pitchFamily="2" charset="-79"/>
              </a:rPr>
            </a:br>
            <a:r>
              <a:rPr lang="he-IL" sz="2800">
                <a:solidFill>
                  <a:srgbClr val="A50021"/>
                </a:solidFill>
                <a:cs typeface="Narkisim" pitchFamily="2" charset="-79"/>
              </a:rPr>
              <a:t> </a:t>
            </a:r>
            <a:r>
              <a:rPr lang="en-US" sz="2800">
                <a:solidFill>
                  <a:srgbClr val="A50021"/>
                </a:solidFill>
                <a:cs typeface="Narkisim" pitchFamily="2" charset="-79"/>
              </a:rPr>
              <a:t> </a:t>
            </a:r>
            <a:r>
              <a:rPr lang="en-US" sz="28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Narkisim" pitchFamily="2" charset="-79"/>
              </a:rPr>
              <a:t>Impression management theory</a:t>
            </a:r>
            <a:endParaRPr lang="en-GB" sz="2800" b="1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Narkisim" pitchFamily="2" charset="-79"/>
            </a:endParaRP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EC21FB8-BFDB-4B95-AA1C-1F670CAD3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44675"/>
            <a:ext cx="8229600" cy="1108075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/>
            <a:r>
              <a:rPr lang="he-IL" altLang="he-IL" sz="2400"/>
              <a:t>התנהגות נוגדת עמדה אינה מלווה בעוררות פיזיולוגית</a:t>
            </a:r>
          </a:p>
          <a:p>
            <a:pPr algn="r" rtl="1" eaLnBrk="1" hangingPunct="1"/>
            <a:r>
              <a:rPr lang="he-IL" altLang="he-IL" sz="2400"/>
              <a:t>האדם בניסוי דיסוננס מעמיד פנים ואינו מביע עמדה כנה</a:t>
            </a:r>
          </a:p>
          <a:p>
            <a:pPr algn="r" rtl="1" eaLnBrk="1" hangingPunct="1"/>
            <a:r>
              <a:rPr lang="he-IL" altLang="he-IL" sz="2400"/>
              <a:t>המוטיבציה היא </a:t>
            </a:r>
            <a:r>
              <a:rPr lang="he-IL" altLang="he-IL" sz="2400" u="sng"/>
              <a:t>הצגה עצמית</a:t>
            </a:r>
            <a:r>
              <a:rPr lang="he-IL" altLang="he-IL" sz="2400"/>
              <a:t> ולא שמירה על עקביות</a:t>
            </a:r>
          </a:p>
        </p:txBody>
      </p:sp>
      <p:pic>
        <p:nvPicPr>
          <p:cNvPr id="66564" name="Picture 8" descr="Tanzania_0617">
            <a:hlinkClick r:id="rId3"/>
            <a:extLst>
              <a:ext uri="{FF2B5EF4-FFF2-40B4-BE49-F238E27FC236}">
                <a16:creationId xmlns:a16="http://schemas.microsoft.com/office/drawing/2014/main" id="{7D66DE84-E554-46F4-9914-84CC25194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005263"/>
            <a:ext cx="2652713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AutoShape 9">
            <a:extLst>
              <a:ext uri="{FF2B5EF4-FFF2-40B4-BE49-F238E27FC236}">
                <a16:creationId xmlns:a16="http://schemas.microsoft.com/office/drawing/2014/main" id="{06B4980E-0C62-44B3-B1A2-64D6C159D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5157788"/>
            <a:ext cx="2520950" cy="920750"/>
          </a:xfrm>
          <a:prstGeom prst="cloudCallout">
            <a:avLst>
              <a:gd name="adj1" fmla="val -81611"/>
              <a:gd name="adj2" fmla="val -141722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he-IL" altLang="he-IL">
                <a:cs typeface="Narkisim" panose="020E0502050101010101" pitchFamily="34" charset="-79"/>
              </a:rPr>
              <a:t>אף אחד לא רוצה להיתפס צבוע</a:t>
            </a:r>
            <a:endParaRPr lang="en-US" altLang="he-IL">
              <a:cs typeface="Narkisim" panose="020E0502050101010101" pitchFamily="34" charset="-79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>
            <a:extLst>
              <a:ext uri="{FF2B5EF4-FFF2-40B4-BE49-F238E27FC236}">
                <a16:creationId xmlns:a16="http://schemas.microsoft.com/office/drawing/2014/main" id="{9FA4817D-B824-4CCB-9BCC-E6736E166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rtl="1" eaLnBrk="1" hangingPunct="1">
              <a:defRPr/>
            </a:pPr>
            <a:r>
              <a:rPr lang="he-IL" sz="36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אישוש עצמי</a:t>
            </a:r>
            <a:br>
              <a:rPr lang="he-IL" sz="36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e-IL" sz="28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8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Steele, 1988</a:t>
            </a:r>
            <a:r>
              <a:rPr lang="he-IL" sz="28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en-US" sz="2800" b="1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6CB57BDC-E23B-4A0B-BC8D-C7E1530752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989138"/>
            <a:ext cx="82296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1" hangingPunct="1"/>
            <a:endParaRPr lang="he-IL" altLang="he-IL" sz="2800"/>
          </a:p>
          <a:p>
            <a:pPr algn="r" rtl="1" eaLnBrk="1" hangingPunct="1"/>
            <a:r>
              <a:rPr lang="he-IL" altLang="he-IL" sz="2800"/>
              <a:t>אנשים מונעים לשמור על תפיסה עצמית חיובית. כשזו נפגעת, הם פונים לאישוש התפיסה העצמית החיובית על ידי חשיבה על נקודות חוזק שלהם.</a:t>
            </a:r>
          </a:p>
          <a:p>
            <a:pPr algn="r" rtl="1" eaLnBrk="1" hangingPunct="1"/>
            <a:endParaRPr lang="he-IL" altLang="he-IL" sz="2800"/>
          </a:p>
          <a:p>
            <a:pPr algn="r" rtl="1" eaLnBrk="1" hangingPunct="1"/>
            <a:endParaRPr lang="he-IL" altLang="he-IL" sz="2800"/>
          </a:p>
          <a:p>
            <a:pPr algn="r" rtl="1" eaLnBrk="1" hangingPunct="1"/>
            <a:r>
              <a:rPr lang="he-IL" altLang="he-IL" sz="2800"/>
              <a:t>ניתן להפחית דיסוננס על ידי העלאת דימוי עצמי ולא בהכרח על ידי שינוי עמדות.</a:t>
            </a:r>
            <a:endParaRPr lang="en-US" altLang="he-IL" sz="2800"/>
          </a:p>
        </p:txBody>
      </p:sp>
      <p:sp>
        <p:nvSpPr>
          <p:cNvPr id="422916" name="Rectangle 4">
            <a:extLst>
              <a:ext uri="{FF2B5EF4-FFF2-40B4-BE49-F238E27FC236}">
                <a16:creationId xmlns:a16="http://schemas.microsoft.com/office/drawing/2014/main" id="{8363FCA4-F859-4C6F-99AA-010A8D3E4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76250"/>
            <a:ext cx="8229600" cy="1066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 eaLnBrk="1" hangingPunct="1">
              <a:defRPr/>
            </a:pPr>
            <a:r>
              <a:rPr lang="he-IL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Narkisim" pitchFamily="2" charset="-79"/>
              </a:rPr>
              <a:t>תיאורית אישוש עצמי (</a:t>
            </a:r>
            <a:r>
              <a:rPr lang="en-US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Narkisim" pitchFamily="2" charset="-79"/>
              </a:rPr>
              <a:t>Steele, 1988</a:t>
            </a:r>
            <a:r>
              <a:rPr lang="he-IL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Narkisim" pitchFamily="2" charset="-79"/>
              </a:rPr>
              <a:t>)</a:t>
            </a:r>
            <a:br>
              <a:rPr lang="he-IL" sz="2800" dirty="0">
                <a:solidFill>
                  <a:srgbClr val="A50021"/>
                </a:solidFill>
                <a:cs typeface="Narkisim" pitchFamily="2" charset="-79"/>
              </a:rPr>
            </a:br>
            <a:r>
              <a:rPr lang="he-IL" sz="2800" dirty="0">
                <a:solidFill>
                  <a:srgbClr val="A50021"/>
                </a:solidFill>
                <a:cs typeface="Narkisim" pitchFamily="2" charset="-79"/>
              </a:rPr>
              <a:t> </a:t>
            </a:r>
            <a:r>
              <a:rPr lang="en-US" sz="2800" dirty="0">
                <a:solidFill>
                  <a:srgbClr val="A50021"/>
                </a:solidFill>
                <a:cs typeface="Narkisim" pitchFamily="2" charset="-79"/>
              </a:rPr>
              <a:t> </a:t>
            </a: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Narkisim" pitchFamily="2" charset="-79"/>
              </a:rPr>
              <a:t>Self affirmation theory</a:t>
            </a:r>
            <a:endParaRPr lang="en-GB" sz="28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Narkisim" pitchFamily="2" charset="-79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1" name="Rectangle 31">
            <a:extLst>
              <a:ext uri="{FF2B5EF4-FFF2-40B4-BE49-F238E27FC236}">
                <a16:creationId xmlns:a16="http://schemas.microsoft.com/office/drawing/2014/main" id="{103315BE-8DDA-49F8-9442-3FD47971A0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he-IL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סיכום</a:t>
            </a:r>
            <a:endParaRPr lang="en-US" b="1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19947" name="Group 107">
            <a:extLst>
              <a:ext uri="{FF2B5EF4-FFF2-40B4-BE49-F238E27FC236}">
                <a16:creationId xmlns:a16="http://schemas.microsoft.com/office/drawing/2014/main" id="{FC83DBDC-439A-40BA-B7F8-F6C39BDBB7B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9750" y="1412875"/>
          <a:ext cx="8186738" cy="5186363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17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818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אישוש עצמי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ניהול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רושם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תפיסה עצמית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דיסוננס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קוגניטיבי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122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האם האדם חווה תחושות לא נעימות?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96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האם העמדה משתנה?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9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האם התוצאה חייבת להיות בנוגע להתנהגות שסותרת את העמדה?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36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מה המוטיבציה העומדת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בבסיס התופעה?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12147</TotalTime>
  <Words>1884</Words>
  <Application>Microsoft Office PowerPoint</Application>
  <PresentationFormat>On-screen Show (4:3)</PresentationFormat>
  <Paragraphs>514</Paragraphs>
  <Slides>35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BN Barvaz</vt:lpstr>
      <vt:lpstr>Comic Sans MS</vt:lpstr>
      <vt:lpstr>David</vt:lpstr>
      <vt:lpstr>Narkisim</vt:lpstr>
      <vt:lpstr>Times</vt:lpstr>
      <vt:lpstr>Times New Roman</vt:lpstr>
      <vt:lpstr>Default Design</vt:lpstr>
      <vt:lpstr>Chart</vt:lpstr>
      <vt:lpstr>שיעור 5  </vt:lpstr>
      <vt:lpstr>PowerPoint Presentation</vt:lpstr>
      <vt:lpstr>עמדות</vt:lpstr>
      <vt:lpstr>מדידת עמדות</vt:lpstr>
      <vt:lpstr>מדידת עמדות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העדפה אוטומטית לאשכנזים על פני מזרחים</vt:lpstr>
      <vt:lpstr> אשכנזים-מזרחיםIAT  </vt:lpstr>
      <vt:lpstr>ניבוי התנהגות מעמדות</vt:lpstr>
      <vt:lpstr>מתי עמדות (לא) מנבאות התנהגות?</vt:lpstr>
      <vt:lpstr>מתי עמדות (לא) מנבאות התנהגות?</vt:lpstr>
      <vt:lpstr>מתי עמדות (לא) מנבאות התנהגות? Theory of planned behavior (Ajzen, 1985)</vt:lpstr>
      <vt:lpstr>PowerPoint Presentation</vt:lpstr>
      <vt:lpstr>PowerPoint Presentation</vt:lpstr>
      <vt:lpstr>PowerPoint Presentation</vt:lpstr>
      <vt:lpstr>PowerPoint Presentation</vt:lpstr>
      <vt:lpstr>דיסוננס קוגניטיבי</vt:lpstr>
      <vt:lpstr>Post decision justification (Brehm, 1956) </vt:lpstr>
      <vt:lpstr>PowerPoint Presentation</vt:lpstr>
      <vt:lpstr>PowerPoint Presentation</vt:lpstr>
      <vt:lpstr>PowerPoint Presentation</vt:lpstr>
      <vt:lpstr>PowerPoint Presentation</vt:lpstr>
      <vt:lpstr>דיסוננס קוגניטיבי </vt:lpstr>
      <vt:lpstr>Self perception theory (Bem, 1972)</vt:lpstr>
      <vt:lpstr>PowerPoint Presentation</vt:lpstr>
      <vt:lpstr>פתרון?</vt:lpstr>
      <vt:lpstr>תיאורית ניהול רושם (Tedeschi 1971)   Impression management theory</vt:lpstr>
      <vt:lpstr>אישוש עצמי (Steele, 1988)</vt:lpstr>
      <vt:lpstr>סיכום</vt:lpstr>
    </vt:vector>
  </TitlesOfParts>
  <Company>Aladdin Knowledge Systems - Haifa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עמדות ושכנוע</dc:title>
  <dc:creator>Tzafrir</dc:creator>
  <cp:lastModifiedBy>טל אייל</cp:lastModifiedBy>
  <cp:revision>382</cp:revision>
  <cp:lastPrinted>2021-04-13T08:04:10Z</cp:lastPrinted>
  <dcterms:created xsi:type="dcterms:W3CDTF">2008-02-18T12:52:30Z</dcterms:created>
  <dcterms:modified xsi:type="dcterms:W3CDTF">2024-06-04T07:20:49Z</dcterms:modified>
</cp:coreProperties>
</file>