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4"/>
  </p:notesMasterIdLst>
  <p:sldIdLst>
    <p:sldId id="259" r:id="rId2"/>
    <p:sldId id="268" r:id="rId3"/>
    <p:sldId id="317" r:id="rId4"/>
    <p:sldId id="260" r:id="rId5"/>
    <p:sldId id="318" r:id="rId6"/>
    <p:sldId id="263" r:id="rId7"/>
    <p:sldId id="319" r:id="rId8"/>
    <p:sldId id="320" r:id="rId9"/>
    <p:sldId id="266" r:id="rId10"/>
    <p:sldId id="321" r:id="rId11"/>
    <p:sldId id="322" r:id="rId12"/>
    <p:sldId id="323" r:id="rId1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0"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7F276B-D756-4400-843A-4750C1B8EC4C}" type="datetimeFigureOut">
              <a:rPr lang="x-none" smtClean="0"/>
              <a:t>23/10/2022</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66AAB4-F6CE-43C3-B8E2-F4209171FCC9}" type="slidenum">
              <a:rPr lang="x-none" smtClean="0"/>
              <a:t>‹#›</a:t>
            </a:fld>
            <a:endParaRPr lang="x-none"/>
          </a:p>
        </p:txBody>
      </p:sp>
    </p:spTree>
    <p:extLst>
      <p:ext uri="{BB962C8B-B14F-4D97-AF65-F5344CB8AC3E}">
        <p14:creationId xmlns:p14="http://schemas.microsoft.com/office/powerpoint/2010/main" val="1456689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x-none" smtClean="0"/>
              <a:t>23/10/2022</a:t>
            </a:fld>
            <a:endParaRPr lang="x-none"/>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x-none" smtClean="0"/>
              <a:t>23/10/2022</a:t>
            </a:fld>
            <a:endParaRPr lang="x-none"/>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x-none" smtClean="0"/>
              <a:t>‹#›</a:t>
            </a:fld>
            <a:endParaRPr lang="x-none"/>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1294362" y="160256"/>
            <a:ext cx="9603275" cy="527901"/>
          </a:xfrm>
        </p:spPr>
        <p:txBody>
          <a:bodyPr>
            <a:noAutofit/>
          </a:bodyPr>
          <a:lstStyle/>
          <a:p>
            <a:pPr algn="ctr"/>
            <a:r>
              <a:rPr lang="he-IL" sz="2800" b="1" dirty="0">
                <a:latin typeface="David" panose="020E0502060401010101" pitchFamily="34" charset="-79"/>
                <a:cs typeface="David" panose="020E0502060401010101" pitchFamily="34" charset="-79"/>
              </a:rPr>
              <a:t>מבוא לפילוסופיה יוונית – סמסטר סתיו</a:t>
            </a:r>
            <a:endParaRPr lang="x-none" sz="2800" b="1" dirty="0">
              <a:latin typeface="David" panose="020E0502060401010101" pitchFamily="34" charset="-79"/>
              <a:cs typeface="David" panose="020E0502060401010101" pitchFamily="34" charset="-79"/>
            </a:endParaRPr>
          </a:p>
        </p:txBody>
      </p:sp>
      <p:sp>
        <p:nvSpPr>
          <p:cNvPr id="9" name="Content Placeholder 8">
            <a:extLst>
              <a:ext uri="{FF2B5EF4-FFF2-40B4-BE49-F238E27FC236}">
                <a16:creationId xmlns:a16="http://schemas.microsoft.com/office/drawing/2014/main" id="{F5CDDCA6-AAB3-4AAE-BDDE-118E273BC5CC}"/>
              </a:ext>
            </a:extLst>
          </p:cNvPr>
          <p:cNvSpPr>
            <a:spLocks noGrp="1"/>
          </p:cNvSpPr>
          <p:nvPr>
            <p:ph idx="1"/>
          </p:nvPr>
        </p:nvSpPr>
        <p:spPr>
          <a:xfrm>
            <a:off x="1168775" y="955040"/>
            <a:ext cx="10341353" cy="5285505"/>
          </a:xfrm>
        </p:spPr>
        <p:txBody>
          <a:bodyPr>
            <a:normAutofit lnSpcReduction="10000"/>
          </a:bodyPr>
          <a:lstStyle/>
          <a:p>
            <a:pPr marL="0" indent="0" algn="ctr" rtl="1">
              <a:buNone/>
            </a:pPr>
            <a:r>
              <a:rPr lang="he-IL" sz="3400" b="1" dirty="0">
                <a:latin typeface="David" panose="020E0502060401010101" pitchFamily="34" charset="-79"/>
                <a:cs typeface="David" panose="020E0502060401010101" pitchFamily="34" charset="-79"/>
              </a:rPr>
              <a:t> מבנה השיעור</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מנהלה –סילבוס, כללים, וכד'</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האם ניתן עוד לקחת ברצינות את הפילוסופיה היוונית?</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הבעיות שבדרך</a:t>
            </a:r>
          </a:p>
          <a:p>
            <a:pPr marL="457200" indent="-457200" algn="r" rtl="1">
              <a:buFont typeface="+mj-lt"/>
              <a:buAutoNum type="arabicPeriod"/>
            </a:pPr>
            <a:r>
              <a:rPr lang="he-IL" sz="3400" b="1" dirty="0" err="1">
                <a:latin typeface="David" panose="020E0502060401010101" pitchFamily="34" charset="-79"/>
                <a:cs typeface="David" panose="020E0502060401010101" pitchFamily="34" charset="-79"/>
              </a:rPr>
              <a:t>נסיונות</a:t>
            </a:r>
            <a:r>
              <a:rPr lang="he-IL" sz="3400" b="1" dirty="0">
                <a:latin typeface="David" panose="020E0502060401010101" pitchFamily="34" charset="-79"/>
                <a:cs typeface="David" panose="020E0502060401010101" pitchFamily="34" charset="-79"/>
              </a:rPr>
              <a:t> לקטלג את הפילוסופיה:</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פילוסופיה כמדע?</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פילוסופיה כתרבות?</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הגדרה של הפילוסופיה היוונית – 4 </a:t>
            </a:r>
            <a:r>
              <a:rPr lang="he-IL" sz="3400" b="1" dirty="0" err="1">
                <a:latin typeface="David" panose="020E0502060401010101" pitchFamily="34" charset="-79"/>
                <a:cs typeface="David" panose="020E0502060401010101" pitchFamily="34" charset="-79"/>
              </a:rPr>
              <a:t>נסיונות</a:t>
            </a:r>
            <a:endParaRPr lang="he-IL" sz="34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4 מונחים שילוו אותנו בשנה הקרובה</a:t>
            </a:r>
          </a:p>
          <a:p>
            <a:pPr marL="914400" lvl="1" indent="-457200" algn="r" rtl="1">
              <a:buFont typeface="+mj-lt"/>
              <a:buAutoNum type="arabicPeriod"/>
            </a:pPr>
            <a:r>
              <a:rPr lang="he-IL" b="1" i="1" dirty="0"/>
              <a:t>מיתוס, </a:t>
            </a:r>
            <a:r>
              <a:rPr lang="he-IL" b="1" i="1" dirty="0" err="1"/>
              <a:t>נומוס</a:t>
            </a:r>
            <a:r>
              <a:rPr lang="he-IL" b="1" i="1" dirty="0"/>
              <a:t>, </a:t>
            </a:r>
            <a:r>
              <a:rPr lang="he-IL" b="1" i="1" dirty="0" err="1"/>
              <a:t>פיזיס</a:t>
            </a:r>
            <a:r>
              <a:rPr lang="he-IL" b="1" i="1" dirty="0"/>
              <a:t>, לוגוס </a:t>
            </a:r>
            <a:r>
              <a:rPr lang="he-IL" b="1" dirty="0">
                <a:latin typeface="GFS Porson" panose="02000000000000000000" pitchFamily="50" charset="-95"/>
              </a:rPr>
              <a:t>(</a:t>
            </a:r>
            <a:r>
              <a:rPr lang="el-GR" b="1" dirty="0">
                <a:latin typeface="GFS Porson" panose="02000000000000000000" pitchFamily="50" charset="-95"/>
              </a:rPr>
              <a:t>μύθος, νόμος, φύσις</a:t>
            </a:r>
            <a:r>
              <a:rPr lang="en-US" b="1" dirty="0">
                <a:latin typeface="GFS Porson" panose="02000000000000000000" pitchFamily="50" charset="-95"/>
              </a:rPr>
              <a:t>,</a:t>
            </a:r>
            <a:r>
              <a:rPr lang="el-GR" b="1" dirty="0">
                <a:latin typeface="GFS Porson" panose="02000000000000000000" pitchFamily="50" charset="-95"/>
              </a:rPr>
              <a:t> λόγος</a:t>
            </a:r>
            <a:r>
              <a:rPr lang="he-IL" b="1" dirty="0">
                <a:latin typeface="GFS Porson" panose="02000000000000000000" pitchFamily="50" charset="-95"/>
              </a:rPr>
              <a:t>)</a:t>
            </a:r>
            <a:endParaRPr lang="he-IL" sz="3000" b="1" dirty="0">
              <a:latin typeface="GFS Porson" panose="02000000000000000000" pitchFamily="50" charset="-95"/>
              <a:cs typeface="David" panose="020E0502060401010101" pitchFamily="34" charset="-79"/>
            </a:endParaRPr>
          </a:p>
          <a:p>
            <a:pPr marL="457200" indent="-457200" algn="r" rtl="1">
              <a:buFont typeface="+mj-lt"/>
              <a:buAutoNum type="arabicPeriod"/>
            </a:pPr>
            <a:endParaRPr lang="he-IL" b="1" dirty="0">
              <a:latin typeface="David" panose="020E0502060401010101" pitchFamily="34" charset="-79"/>
              <a:cs typeface="David" panose="020E0502060401010101" pitchFamily="34" charset="-79"/>
            </a:endParaRPr>
          </a:p>
          <a:p>
            <a:pPr algn="r" rtl="1"/>
            <a:endParaRPr lang="he-IL" b="1" dirty="0">
              <a:latin typeface="David" panose="020E0502060401010101" pitchFamily="34" charset="-79"/>
              <a:cs typeface="David" panose="020E0502060401010101" pitchFamily="34" charset="-79"/>
            </a:endParaRPr>
          </a:p>
          <a:p>
            <a:pPr algn="r" rtl="1"/>
            <a:endParaRPr lang="he-IL" b="1" dirty="0">
              <a:latin typeface="David" panose="020E0502060401010101" pitchFamily="34" charset="-79"/>
              <a:cs typeface="David" panose="020E0502060401010101" pitchFamily="34" charset="-79"/>
            </a:endParaRPr>
          </a:p>
        </p:txBody>
      </p:sp>
      <p:pic>
        <p:nvPicPr>
          <p:cNvPr id="4" name="Picture 3">
            <a:extLst>
              <a:ext uri="{FF2B5EF4-FFF2-40B4-BE49-F238E27FC236}">
                <a16:creationId xmlns:a16="http://schemas.microsoft.com/office/drawing/2014/main" id="{7FBD7104-28D8-4A32-A5E3-9A9A20D1D3BA}"/>
              </a:ext>
            </a:extLst>
          </p:cNvPr>
          <p:cNvPicPr>
            <a:picLocks noChangeAspect="1"/>
          </p:cNvPicPr>
          <p:nvPr/>
        </p:nvPicPr>
        <p:blipFill>
          <a:blip r:embed="rId2"/>
          <a:stretch>
            <a:fillRect/>
          </a:stretch>
        </p:blipFill>
        <p:spPr>
          <a:xfrm>
            <a:off x="0" y="5633785"/>
            <a:ext cx="1152244" cy="1152244"/>
          </a:xfrm>
          <a:prstGeom prst="rect">
            <a:avLst/>
          </a:prstGeom>
        </p:spPr>
      </p:pic>
    </p:spTree>
    <p:extLst>
      <p:ext uri="{BB962C8B-B14F-4D97-AF65-F5344CB8AC3E}">
        <p14:creationId xmlns:p14="http://schemas.microsoft.com/office/powerpoint/2010/main" val="3846930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20DB8E-1EF9-4399-B93A-F96685BB62BC}"/>
              </a:ext>
            </a:extLst>
          </p:cNvPr>
          <p:cNvPicPr>
            <a:picLocks noChangeAspect="1"/>
          </p:cNvPicPr>
          <p:nvPr/>
        </p:nvPicPr>
        <p:blipFill>
          <a:blip r:embed="rId2"/>
          <a:stretch>
            <a:fillRect/>
          </a:stretch>
        </p:blipFill>
        <p:spPr>
          <a:xfrm>
            <a:off x="5187815" y="3438"/>
            <a:ext cx="7004185" cy="3978111"/>
          </a:xfrm>
          <a:prstGeom prst="rect">
            <a:avLst/>
          </a:prstGeom>
        </p:spPr>
      </p:pic>
      <p:sp>
        <p:nvSpPr>
          <p:cNvPr id="2" name="TextBox 1">
            <a:extLst>
              <a:ext uri="{FF2B5EF4-FFF2-40B4-BE49-F238E27FC236}">
                <a16:creationId xmlns:a16="http://schemas.microsoft.com/office/drawing/2014/main" id="{7FBA273B-22B9-499B-9BD6-3247E96B94C3}"/>
              </a:ext>
            </a:extLst>
          </p:cNvPr>
          <p:cNvSpPr txBox="1"/>
          <p:nvPr/>
        </p:nvSpPr>
        <p:spPr>
          <a:xfrm>
            <a:off x="6243650" y="4398015"/>
            <a:ext cx="4515439" cy="954107"/>
          </a:xfrm>
          <a:prstGeom prst="rect">
            <a:avLst/>
          </a:prstGeom>
          <a:noFill/>
        </p:spPr>
        <p:txBody>
          <a:bodyPr wrap="square" rtlCol="0">
            <a:spAutoFit/>
          </a:bodyPr>
          <a:lstStyle/>
          <a:p>
            <a:pPr algn="r" rtl="1"/>
            <a:r>
              <a:rPr lang="he-IL" sz="2800" b="1" dirty="0">
                <a:solidFill>
                  <a:schemeClr val="bg1"/>
                </a:solidFill>
                <a:latin typeface="David" panose="020E0502060401010101" pitchFamily="34" charset="-79"/>
                <a:cs typeface="David" panose="020E0502060401010101" pitchFamily="34" charset="-79"/>
              </a:rPr>
              <a:t>"לפילוסוף שייך להתבונן בכל. כי מי אם לא הוא</a:t>
            </a:r>
            <a:r>
              <a:rPr lang="en-US" sz="2800" b="1" dirty="0">
                <a:solidFill>
                  <a:schemeClr val="bg1"/>
                </a:solidFill>
                <a:latin typeface="David" panose="020E0502060401010101" pitchFamily="34" charset="-79"/>
                <a:cs typeface="David" panose="020E0502060401010101" pitchFamily="34" charset="-79"/>
              </a:rPr>
              <a:t>…</a:t>
            </a:r>
            <a:r>
              <a:rPr lang="he-IL" sz="2800" b="1" dirty="0">
                <a:solidFill>
                  <a:schemeClr val="bg1"/>
                </a:solidFill>
                <a:latin typeface="David" panose="020E0502060401010101" pitchFamily="34" charset="-79"/>
                <a:cs typeface="David" panose="020E0502060401010101" pitchFamily="34" charset="-79"/>
              </a:rPr>
              <a:t>?"</a:t>
            </a:r>
            <a:endParaRPr lang="x-none" sz="2800" b="1" dirty="0">
              <a:solidFill>
                <a:schemeClr val="bg1"/>
              </a:solidFill>
              <a:latin typeface="David" panose="020E0502060401010101" pitchFamily="34" charset="-79"/>
              <a:cs typeface="David" panose="020E0502060401010101" pitchFamily="34" charset="-79"/>
            </a:endParaRPr>
          </a:p>
        </p:txBody>
      </p:sp>
      <p:sp>
        <p:nvSpPr>
          <p:cNvPr id="5" name="TextBox 4">
            <a:extLst>
              <a:ext uri="{FF2B5EF4-FFF2-40B4-BE49-F238E27FC236}">
                <a16:creationId xmlns:a16="http://schemas.microsoft.com/office/drawing/2014/main" id="{4BAE122D-1CFB-4777-8D0D-44697583315F}"/>
              </a:ext>
            </a:extLst>
          </p:cNvPr>
          <p:cNvSpPr txBox="1"/>
          <p:nvPr/>
        </p:nvSpPr>
        <p:spPr>
          <a:xfrm>
            <a:off x="292319" y="0"/>
            <a:ext cx="4788817" cy="6124754"/>
          </a:xfrm>
          <a:prstGeom prst="rect">
            <a:avLst/>
          </a:prstGeom>
          <a:noFill/>
        </p:spPr>
        <p:txBody>
          <a:bodyPr wrap="square" rtlCol="0">
            <a:spAutoFit/>
          </a:bodyPr>
          <a:lstStyle/>
          <a:p>
            <a:pPr algn="r" rtl="1"/>
            <a:r>
              <a:rPr lang="he-IL" sz="2800" b="1" dirty="0">
                <a:solidFill>
                  <a:schemeClr val="bg1"/>
                </a:solidFill>
                <a:latin typeface="David" panose="020E0502060401010101" pitchFamily="34" charset="-79"/>
                <a:cs typeface="David" panose="020E0502060401010101" pitchFamily="34" charset="-79"/>
              </a:rPr>
              <a:t>"אולם, חיים כאלה [חיי העיון הפילוסופיים] חורגים מכל אורח חיים אנושי. כי לא בתור בן אנוש יהא אדם מסוגל לחיות כך, אלא מפני שיש בו משהו אלוהי...</a:t>
            </a:r>
          </a:p>
          <a:p>
            <a:pPr algn="r" rtl="1"/>
            <a:r>
              <a:rPr lang="he-IL" sz="2800" b="1" dirty="0">
                <a:solidFill>
                  <a:schemeClr val="bg1"/>
                </a:solidFill>
                <a:latin typeface="David" panose="020E0502060401010101" pitchFamily="34" charset="-79"/>
                <a:cs typeface="David" panose="020E0502060401010101" pitchFamily="34" charset="-79"/>
              </a:rPr>
              <a:t>כי השכל שבנו הוא משהו אלוהי בהשוואה לאנושי שבנו...ואולם, אין להקשיב לאלה המייעצים לנו לחשוב מחשבות של בני תמותה כי אנחנו בני תמותה.  לא כך, אלא יתאמץ האדם ככל יכולתנו להיות בני על-מוות ולחיות בהתאם לדבר העוצמתי ביותר שבנו, והוא השכל."</a:t>
            </a:r>
            <a:endParaRPr lang="x-none" sz="2800" b="1" dirty="0">
              <a:solidFill>
                <a:schemeClr val="bg1"/>
              </a:solidFill>
              <a:latin typeface="David" panose="020E0502060401010101" pitchFamily="34" charset="-79"/>
              <a:cs typeface="David" panose="020E0502060401010101" pitchFamily="34" charset="-79"/>
            </a:endParaRPr>
          </a:p>
        </p:txBody>
      </p:sp>
      <p:sp>
        <p:nvSpPr>
          <p:cNvPr id="4" name="TextBox 3">
            <a:extLst>
              <a:ext uri="{FF2B5EF4-FFF2-40B4-BE49-F238E27FC236}">
                <a16:creationId xmlns:a16="http://schemas.microsoft.com/office/drawing/2014/main" id="{B150F2ED-A89C-4977-A4C9-988762BF5509}"/>
              </a:ext>
            </a:extLst>
          </p:cNvPr>
          <p:cNvSpPr txBox="1"/>
          <p:nvPr/>
        </p:nvSpPr>
        <p:spPr>
          <a:xfrm>
            <a:off x="6620722" y="4028683"/>
            <a:ext cx="4138367" cy="369332"/>
          </a:xfrm>
          <a:prstGeom prst="rect">
            <a:avLst/>
          </a:prstGeom>
          <a:noFill/>
        </p:spPr>
        <p:txBody>
          <a:bodyPr wrap="square" rtlCol="0">
            <a:spAutoFit/>
          </a:bodyPr>
          <a:lstStyle/>
          <a:p>
            <a:pPr algn="ctr"/>
            <a:r>
              <a:rPr lang="he-IL" b="1" dirty="0">
                <a:solidFill>
                  <a:schemeClr val="bg1"/>
                </a:solidFill>
              </a:rPr>
              <a:t>אריסטו</a:t>
            </a:r>
            <a:endParaRPr lang="x-none" b="1" dirty="0">
              <a:solidFill>
                <a:schemeClr val="bg1"/>
              </a:solidFill>
            </a:endParaRPr>
          </a:p>
        </p:txBody>
      </p:sp>
    </p:spTree>
    <p:extLst>
      <p:ext uri="{BB962C8B-B14F-4D97-AF65-F5344CB8AC3E}">
        <p14:creationId xmlns:p14="http://schemas.microsoft.com/office/powerpoint/2010/main" val="1585571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222C5A-796D-45ED-9EC0-6DDDAD137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335" y="476053"/>
            <a:ext cx="10501330" cy="5905893"/>
          </a:xfrm>
          <a:prstGeom prst="rect">
            <a:avLst/>
          </a:prstGeom>
        </p:spPr>
      </p:pic>
      <p:sp>
        <p:nvSpPr>
          <p:cNvPr id="2" name="TextBox 1">
            <a:extLst>
              <a:ext uri="{FF2B5EF4-FFF2-40B4-BE49-F238E27FC236}">
                <a16:creationId xmlns:a16="http://schemas.microsoft.com/office/drawing/2014/main" id="{A61BA742-C2DD-4700-87F8-0D429E5B4144}"/>
              </a:ext>
            </a:extLst>
          </p:cNvPr>
          <p:cNvSpPr txBox="1"/>
          <p:nvPr/>
        </p:nvSpPr>
        <p:spPr>
          <a:xfrm>
            <a:off x="642594" y="0"/>
            <a:ext cx="10906812" cy="523220"/>
          </a:xfrm>
          <a:prstGeom prst="rect">
            <a:avLst/>
          </a:prstGeom>
          <a:noFill/>
        </p:spPr>
        <p:txBody>
          <a:bodyPr wrap="square" rtlCol="0">
            <a:spAutoFit/>
          </a:bodyPr>
          <a:lstStyle/>
          <a:p>
            <a:pPr algn="ctr"/>
            <a:r>
              <a:rPr lang="el-GR" sz="2800" b="1" dirty="0">
                <a:latin typeface="GFS Porson" panose="02000000000000000000" pitchFamily="50" charset="-95"/>
              </a:rPr>
              <a:t>Φιλοσοφία= Φιλία (</a:t>
            </a:r>
            <a:r>
              <a:rPr lang="he-IL" sz="2800" b="1" dirty="0">
                <a:latin typeface="David" panose="020E0502060401010101" pitchFamily="34" charset="-79"/>
                <a:cs typeface="David" panose="020E0502060401010101" pitchFamily="34" charset="-79"/>
              </a:rPr>
              <a:t>אהבה</a:t>
            </a:r>
            <a:r>
              <a:rPr lang="el-GR" sz="2800" b="1" dirty="0">
                <a:latin typeface="David" panose="020E0502060401010101" pitchFamily="34" charset="-79"/>
                <a:cs typeface="David" panose="020E0502060401010101" pitchFamily="34" charset="-79"/>
              </a:rPr>
              <a:t>) + </a:t>
            </a:r>
            <a:r>
              <a:rPr lang="el-GR" sz="2800" b="1" dirty="0">
                <a:latin typeface="GFS Porson" panose="02000000000000000000" pitchFamily="50" charset="-95"/>
                <a:cs typeface="David" panose="020E0502060401010101" pitchFamily="34" charset="-79"/>
              </a:rPr>
              <a:t>Σοφία </a:t>
            </a:r>
            <a:r>
              <a:rPr lang="en-US" sz="2800" b="1" dirty="0">
                <a:latin typeface="GFS Porson" panose="02000000000000000000" pitchFamily="50" charset="-95"/>
                <a:cs typeface="David" panose="020E0502060401010101" pitchFamily="34" charset="-79"/>
              </a:rPr>
              <a:t>(</a:t>
            </a:r>
            <a:r>
              <a:rPr lang="he-IL" sz="2800" b="1" dirty="0">
                <a:latin typeface="GFS Porson" panose="02000000000000000000" pitchFamily="50" charset="-95"/>
                <a:cs typeface="David" panose="020E0502060401010101" pitchFamily="34" charset="-79"/>
              </a:rPr>
              <a:t>חכמה?</a:t>
            </a:r>
            <a:r>
              <a:rPr lang="el-GR" sz="2800" b="1" dirty="0">
                <a:latin typeface="GFS Porson" panose="02000000000000000000" pitchFamily="50" charset="-95"/>
                <a:cs typeface="David" panose="020E0502060401010101" pitchFamily="34" charset="-79"/>
              </a:rPr>
              <a:t>)</a:t>
            </a:r>
            <a:endParaRPr lang="x-none" sz="1200" b="1" dirty="0"/>
          </a:p>
        </p:txBody>
      </p:sp>
      <p:sp>
        <p:nvSpPr>
          <p:cNvPr id="4" name="TextBox 3">
            <a:extLst>
              <a:ext uri="{FF2B5EF4-FFF2-40B4-BE49-F238E27FC236}">
                <a16:creationId xmlns:a16="http://schemas.microsoft.com/office/drawing/2014/main" id="{5F5AE5D3-42D8-46B3-8944-2C469A2901BF}"/>
              </a:ext>
            </a:extLst>
          </p:cNvPr>
          <p:cNvSpPr txBox="1"/>
          <p:nvPr/>
        </p:nvSpPr>
        <p:spPr>
          <a:xfrm>
            <a:off x="2575089" y="6464402"/>
            <a:ext cx="7041822" cy="400110"/>
          </a:xfrm>
          <a:prstGeom prst="rect">
            <a:avLst/>
          </a:prstGeom>
          <a:noFill/>
        </p:spPr>
        <p:txBody>
          <a:bodyPr wrap="square" rtlCol="0">
            <a:spAutoFit/>
          </a:bodyPr>
          <a:lstStyle/>
          <a:p>
            <a:pPr algn="ctr" rtl="1"/>
            <a:r>
              <a:rPr lang="he-IL" sz="2000" b="1" dirty="0">
                <a:latin typeface="David" panose="020E0502060401010101" pitchFamily="34" charset="-79"/>
                <a:cs typeface="David" panose="020E0502060401010101" pitchFamily="34" charset="-79"/>
              </a:rPr>
              <a:t>ספריית מנזר </a:t>
            </a:r>
            <a:r>
              <a:rPr lang="he-IL" sz="2000" b="1" dirty="0" err="1">
                <a:latin typeface="David" panose="020E0502060401010101" pitchFamily="34" charset="-79"/>
                <a:cs typeface="David" panose="020E0502060401010101" pitchFamily="34" charset="-79"/>
              </a:rPr>
              <a:t>סנקט</a:t>
            </a:r>
            <a:r>
              <a:rPr lang="he-IL" sz="2000" b="1" dirty="0">
                <a:latin typeface="David" panose="020E0502060401010101" pitchFamily="34" charset="-79"/>
                <a:cs typeface="David" panose="020E0502060401010101" pitchFamily="34" charset="-79"/>
              </a:rPr>
              <a:t> גאלן, שווייץ</a:t>
            </a:r>
            <a:endParaRPr lang="x-none" sz="20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982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026" name="Picture 2" descr="10 awesome progress bars that will inspire you - Justinmind">
            <a:extLst>
              <a:ext uri="{FF2B5EF4-FFF2-40B4-BE49-F238E27FC236}">
                <a16:creationId xmlns:a16="http://schemas.microsoft.com/office/drawing/2014/main" id="{C723CE28-E776-4B40-9217-9339653DB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244" y="0"/>
            <a:ext cx="10286004" cy="686793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22A411A-3842-481D-BCD4-FFD4D25097E4}"/>
              </a:ext>
            </a:extLst>
          </p:cNvPr>
          <p:cNvPicPr>
            <a:picLocks noChangeAspect="1"/>
          </p:cNvPicPr>
          <p:nvPr/>
        </p:nvPicPr>
        <p:blipFill>
          <a:blip r:embed="rId3"/>
          <a:stretch>
            <a:fillRect/>
          </a:stretch>
        </p:blipFill>
        <p:spPr>
          <a:xfrm>
            <a:off x="0" y="5633785"/>
            <a:ext cx="1152244" cy="1152244"/>
          </a:xfrm>
          <a:prstGeom prst="rect">
            <a:avLst/>
          </a:prstGeom>
        </p:spPr>
      </p:pic>
      <p:sp>
        <p:nvSpPr>
          <p:cNvPr id="12" name="TextBox 11">
            <a:extLst>
              <a:ext uri="{FF2B5EF4-FFF2-40B4-BE49-F238E27FC236}">
                <a16:creationId xmlns:a16="http://schemas.microsoft.com/office/drawing/2014/main" id="{10AB77CC-8CFD-411D-BFEC-8C1326AE629F}"/>
              </a:ext>
            </a:extLst>
          </p:cNvPr>
          <p:cNvSpPr txBox="1"/>
          <p:nvPr/>
        </p:nvSpPr>
        <p:spPr>
          <a:xfrm>
            <a:off x="2958602" y="462280"/>
            <a:ext cx="6725920" cy="1384995"/>
          </a:xfrm>
          <a:prstGeom prst="rect">
            <a:avLst/>
          </a:prstGeom>
          <a:noFill/>
        </p:spPr>
        <p:txBody>
          <a:bodyPr wrap="square" rtlCol="0">
            <a:spAutoFit/>
          </a:bodyPr>
          <a:lstStyle/>
          <a:p>
            <a:pPr algn="ctr" rtl="1"/>
            <a:r>
              <a:rPr lang="he-IL" sz="2800" b="1" dirty="0">
                <a:latin typeface="Guttman Kav" panose="02010401010101010101" pitchFamily="2" charset="-79"/>
                <a:cs typeface="Guttman Kav" panose="02010401010101010101" pitchFamily="2" charset="-79"/>
              </a:rPr>
              <a:t>זמן כתהליך לינארי וחד-כיווני של שיפור והתווספות. </a:t>
            </a:r>
          </a:p>
          <a:p>
            <a:pPr algn="ctr" rtl="1"/>
            <a:r>
              <a:rPr lang="he-IL" sz="2800" b="1" dirty="0">
                <a:latin typeface="Guttman Kav" panose="02010401010101010101" pitchFamily="2" charset="-79"/>
                <a:cs typeface="Guttman Kav" panose="02010401010101010101" pitchFamily="2" charset="-79"/>
              </a:rPr>
              <a:t>במילה אחת - "קידמה"</a:t>
            </a:r>
            <a:endParaRPr lang="x-none" sz="2800" b="1" dirty="0">
              <a:cs typeface="Guttman Kav" panose="02010401010101010101" pitchFamily="2" charset="-79"/>
            </a:endParaRPr>
          </a:p>
        </p:txBody>
      </p:sp>
      <p:sp>
        <p:nvSpPr>
          <p:cNvPr id="14" name="TextBox 13">
            <a:extLst>
              <a:ext uri="{FF2B5EF4-FFF2-40B4-BE49-F238E27FC236}">
                <a16:creationId xmlns:a16="http://schemas.microsoft.com/office/drawing/2014/main" id="{711F6C1E-B004-4D5F-A177-E1378F913D2E}"/>
              </a:ext>
            </a:extLst>
          </p:cNvPr>
          <p:cNvSpPr txBox="1"/>
          <p:nvPr/>
        </p:nvSpPr>
        <p:spPr>
          <a:xfrm>
            <a:off x="3058160" y="6201254"/>
            <a:ext cx="6626362" cy="584775"/>
          </a:xfrm>
          <a:prstGeom prst="rect">
            <a:avLst/>
          </a:prstGeom>
          <a:noFill/>
        </p:spPr>
        <p:txBody>
          <a:bodyPr wrap="square" rtlCol="0">
            <a:spAutoFit/>
          </a:bodyPr>
          <a:lstStyle/>
          <a:p>
            <a:pPr algn="ctr" rtl="1"/>
            <a:r>
              <a:rPr lang="he-IL" sz="3200" b="1" dirty="0">
                <a:latin typeface="Guttman Stam1" panose="02010401010101010101" pitchFamily="2" charset="-79"/>
                <a:cs typeface="Guttman Stam1" panose="02010401010101010101" pitchFamily="2" charset="-79"/>
              </a:rPr>
              <a:t>והפילוסופיה?  היא בכלל מתקדמת?</a:t>
            </a:r>
            <a:endParaRPr lang="x-none" sz="3200" b="1" dirty="0">
              <a:cs typeface="Guttman Stam1" panose="02010401010101010101" pitchFamily="2" charset="-79"/>
            </a:endParaRPr>
          </a:p>
        </p:txBody>
      </p:sp>
    </p:spTree>
    <p:extLst>
      <p:ext uri="{BB962C8B-B14F-4D97-AF65-F5344CB8AC3E}">
        <p14:creationId xmlns:p14="http://schemas.microsoft.com/office/powerpoint/2010/main" val="103420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F737EC-3F90-493A-8F9A-B63B5D00DF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608" y="554444"/>
            <a:ext cx="10410781" cy="5934224"/>
          </a:xfrm>
          <a:prstGeom prst="rect">
            <a:avLst/>
          </a:prstGeom>
        </p:spPr>
      </p:pic>
      <p:sp>
        <p:nvSpPr>
          <p:cNvPr id="8" name="TextBox 7">
            <a:extLst>
              <a:ext uri="{FF2B5EF4-FFF2-40B4-BE49-F238E27FC236}">
                <a16:creationId xmlns:a16="http://schemas.microsoft.com/office/drawing/2014/main" id="{C228F005-C077-4D68-B53B-7A70EFE39C52}"/>
              </a:ext>
            </a:extLst>
          </p:cNvPr>
          <p:cNvSpPr txBox="1"/>
          <p:nvPr/>
        </p:nvSpPr>
        <p:spPr>
          <a:xfrm>
            <a:off x="4419600" y="4118342"/>
            <a:ext cx="5181600" cy="2185214"/>
          </a:xfrm>
          <a:prstGeom prst="rect">
            <a:avLst/>
          </a:prstGeom>
          <a:noFill/>
        </p:spPr>
        <p:txBody>
          <a:bodyPr wrap="square" rtlCol="0">
            <a:spAutoFit/>
          </a:bodyPr>
          <a:lstStyle/>
          <a:p>
            <a:pPr algn="r" rtl="1"/>
            <a:r>
              <a:rPr lang="he-IL" sz="2800" b="1" dirty="0">
                <a:latin typeface="David" panose="020E0502060401010101" pitchFamily="34" charset="-79"/>
                <a:cs typeface="David" panose="020E0502060401010101" pitchFamily="34" charset="-79"/>
              </a:rPr>
              <a:t>"והנה קמתם תחת אבותיכם</a:t>
            </a:r>
          </a:p>
          <a:p>
            <a:pPr algn="r" rtl="1"/>
            <a:r>
              <a:rPr lang="he-IL" sz="2800" b="1" i="1" u="sng" dirty="0">
                <a:latin typeface="David" panose="020E0502060401010101" pitchFamily="34" charset="-79"/>
                <a:cs typeface="David" panose="020E0502060401010101" pitchFamily="34" charset="-79"/>
              </a:rPr>
              <a:t>תרבות</a:t>
            </a:r>
            <a:r>
              <a:rPr lang="he-IL" sz="2800" b="1" dirty="0">
                <a:latin typeface="David" panose="020E0502060401010101" pitchFamily="34" charset="-79"/>
                <a:cs typeface="David" panose="020E0502060401010101" pitchFamily="34" charset="-79"/>
              </a:rPr>
              <a:t> אנשים חטאים</a:t>
            </a:r>
          </a:p>
          <a:p>
            <a:pPr algn="r" rtl="1"/>
            <a:r>
              <a:rPr lang="he-IL" sz="2800" b="1" dirty="0">
                <a:latin typeface="David" panose="020E0502060401010101" pitchFamily="34" charset="-79"/>
                <a:cs typeface="David" panose="020E0502060401010101" pitchFamily="34" charset="-79"/>
              </a:rPr>
              <a:t>לספות עוד על חרון אף ה' אל ישראל...."</a:t>
            </a:r>
          </a:p>
          <a:p>
            <a:pPr algn="r" rtl="1"/>
            <a:r>
              <a:rPr lang="he-IL" sz="2400" b="1" dirty="0">
                <a:latin typeface="David" panose="020E0502060401010101" pitchFamily="34" charset="-79"/>
                <a:cs typeface="David" panose="020E0502060401010101" pitchFamily="34" charset="-79"/>
              </a:rPr>
              <a:t>(במדבר </a:t>
            </a:r>
            <a:r>
              <a:rPr lang="he-IL" sz="2400" b="1" dirty="0" err="1">
                <a:latin typeface="David" panose="020E0502060401010101" pitchFamily="34" charset="-79"/>
                <a:cs typeface="David" panose="020E0502060401010101" pitchFamily="34" charset="-79"/>
              </a:rPr>
              <a:t>לב:יד</a:t>
            </a:r>
            <a:r>
              <a:rPr lang="he-IL" sz="2400" b="1" dirty="0">
                <a:latin typeface="David" panose="020E0502060401010101" pitchFamily="34" charset="-79"/>
                <a:cs typeface="David" panose="020E0502060401010101" pitchFamily="34" charset="-79"/>
              </a:rPr>
              <a:t>)</a:t>
            </a:r>
            <a:endParaRPr lang="x-none" sz="2400" b="1" dirty="0">
              <a:latin typeface="David" panose="020E0502060401010101" pitchFamily="34" charset="-79"/>
              <a:cs typeface="David" panose="020E0502060401010101" pitchFamily="34" charset="-79"/>
            </a:endParaRPr>
          </a:p>
        </p:txBody>
      </p:sp>
      <p:sp>
        <p:nvSpPr>
          <p:cNvPr id="9" name="TextBox 8">
            <a:extLst>
              <a:ext uri="{FF2B5EF4-FFF2-40B4-BE49-F238E27FC236}">
                <a16:creationId xmlns:a16="http://schemas.microsoft.com/office/drawing/2014/main" id="{5390C508-B4C3-4A63-A294-AFB88CBA4882}"/>
              </a:ext>
            </a:extLst>
          </p:cNvPr>
          <p:cNvSpPr txBox="1"/>
          <p:nvPr/>
        </p:nvSpPr>
        <p:spPr>
          <a:xfrm>
            <a:off x="2164078" y="6488668"/>
            <a:ext cx="7863840" cy="338554"/>
          </a:xfrm>
          <a:prstGeom prst="rect">
            <a:avLst/>
          </a:prstGeom>
          <a:noFill/>
        </p:spPr>
        <p:txBody>
          <a:bodyPr wrap="square" rtlCol="0">
            <a:spAutoFit/>
          </a:bodyPr>
          <a:lstStyle/>
          <a:p>
            <a:pPr algn="r" rtl="1"/>
            <a:r>
              <a:rPr lang="he-IL" sz="1600" b="1" dirty="0"/>
              <a:t>המרגלים חוזרים למשה עם פירות ארץ ישראל. פסיפס </a:t>
            </a:r>
            <a:r>
              <a:rPr lang="he-IL" sz="1600" b="1" dirty="0" err="1"/>
              <a:t>מביה"כ</a:t>
            </a:r>
            <a:r>
              <a:rPr lang="he-IL" sz="1600" b="1" dirty="0"/>
              <a:t> העתיק - </a:t>
            </a:r>
            <a:r>
              <a:rPr lang="he-IL" sz="1600" b="1" dirty="0" err="1"/>
              <a:t>חוקוק</a:t>
            </a:r>
            <a:endParaRPr lang="x-none" sz="1600" b="1" dirty="0"/>
          </a:p>
        </p:txBody>
      </p:sp>
      <p:sp>
        <p:nvSpPr>
          <p:cNvPr id="10" name="TextBox 9">
            <a:extLst>
              <a:ext uri="{FF2B5EF4-FFF2-40B4-BE49-F238E27FC236}">
                <a16:creationId xmlns:a16="http://schemas.microsoft.com/office/drawing/2014/main" id="{791ECCF9-D158-47EA-8ADF-016EC2472C05}"/>
              </a:ext>
            </a:extLst>
          </p:cNvPr>
          <p:cNvSpPr txBox="1"/>
          <p:nvPr/>
        </p:nvSpPr>
        <p:spPr>
          <a:xfrm>
            <a:off x="1904999" y="37421"/>
            <a:ext cx="8382000" cy="584775"/>
          </a:xfrm>
          <a:prstGeom prst="rect">
            <a:avLst/>
          </a:prstGeom>
          <a:noFill/>
        </p:spPr>
        <p:txBody>
          <a:bodyPr wrap="square" rtlCol="0">
            <a:spAutoFit/>
          </a:bodyPr>
          <a:lstStyle/>
          <a:p>
            <a:pPr algn="ctr" rtl="1"/>
            <a:r>
              <a:rPr lang="he-IL" sz="3200" b="1" dirty="0">
                <a:latin typeface="David" panose="020E0502060401010101" pitchFamily="34" charset="-79"/>
                <a:cs typeface="David" panose="020E0502060401010101" pitchFamily="34" charset="-79"/>
              </a:rPr>
              <a:t>פילוסופיה כ-"תרבות"?</a:t>
            </a:r>
            <a:endParaRPr lang="x-none"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781171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CFBB75E-2EF4-4A75-8438-2196E33E37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8100" y="163650"/>
            <a:ext cx="9784079" cy="6468813"/>
          </a:xfrm>
          <a:prstGeom prst="rect">
            <a:avLst/>
          </a:prstGeom>
        </p:spPr>
      </p:pic>
      <p:sp>
        <p:nvSpPr>
          <p:cNvPr id="10" name="TextBox 9">
            <a:extLst>
              <a:ext uri="{FF2B5EF4-FFF2-40B4-BE49-F238E27FC236}">
                <a16:creationId xmlns:a16="http://schemas.microsoft.com/office/drawing/2014/main" id="{EBD2C678-AA2D-48C3-ADCF-FD9F26E8CB66}"/>
              </a:ext>
            </a:extLst>
          </p:cNvPr>
          <p:cNvSpPr txBox="1"/>
          <p:nvPr/>
        </p:nvSpPr>
        <p:spPr>
          <a:xfrm>
            <a:off x="572335" y="276972"/>
            <a:ext cx="11195608" cy="830997"/>
          </a:xfrm>
          <a:prstGeom prst="rect">
            <a:avLst/>
          </a:prstGeom>
          <a:noFill/>
        </p:spPr>
        <p:txBody>
          <a:bodyPr wrap="square" rtlCol="0">
            <a:spAutoFit/>
          </a:bodyPr>
          <a:lstStyle/>
          <a:p>
            <a:pPr algn="ctr" rtl="1"/>
            <a:r>
              <a:rPr lang="he-IL" sz="2400" b="1" dirty="0">
                <a:latin typeface="Hadassah Friedlaender" panose="02020603050405020304" pitchFamily="18" charset="-79"/>
                <a:cs typeface="Hadassah Friedlaender" panose="02020603050405020304" pitchFamily="18" charset="-79"/>
              </a:rPr>
              <a:t>"ואמנם, מפרידה בין הפילוסופיה לבין השירה מחלוקת עתיקה, מאז ומעולם....</a:t>
            </a:r>
          </a:p>
          <a:p>
            <a:pPr algn="ctr" rtl="1"/>
            <a:r>
              <a:rPr lang="he-IL" sz="2400" b="1" dirty="0">
                <a:latin typeface="Hadassah Friedlaender" panose="02020603050405020304" pitchFamily="18" charset="-79"/>
                <a:cs typeface="Hadassah Friedlaender" panose="02020603050405020304" pitchFamily="18" charset="-79"/>
              </a:rPr>
              <a:t>ורבבות אמירות מעידות על האיבה הישנה שבין זו לזו." (אפלטון, </a:t>
            </a:r>
            <a:r>
              <a:rPr lang="he-IL" sz="2400" b="1" i="1" dirty="0" err="1">
                <a:latin typeface="Hadassah Friedlaender" panose="02020603050405020304" pitchFamily="18" charset="-79"/>
                <a:cs typeface="Hadassah Friedlaender" panose="02020603050405020304" pitchFamily="18" charset="-79"/>
              </a:rPr>
              <a:t>פוליטיאה</a:t>
            </a:r>
            <a:r>
              <a:rPr lang="he-IL" sz="2400" b="1" i="1" dirty="0">
                <a:latin typeface="Hadassah Friedlaender" panose="02020603050405020304" pitchFamily="18" charset="-79"/>
                <a:cs typeface="Hadassah Friedlaender" panose="02020603050405020304" pitchFamily="18" charset="-79"/>
              </a:rPr>
              <a:t>, ספר 10)</a:t>
            </a:r>
            <a:r>
              <a:rPr lang="he-IL" dirty="0"/>
              <a:t> </a:t>
            </a:r>
            <a:endParaRPr lang="x-none" dirty="0"/>
          </a:p>
        </p:txBody>
      </p:sp>
      <p:pic>
        <p:nvPicPr>
          <p:cNvPr id="11" name="Picture 10">
            <a:extLst>
              <a:ext uri="{FF2B5EF4-FFF2-40B4-BE49-F238E27FC236}">
                <a16:creationId xmlns:a16="http://schemas.microsoft.com/office/drawing/2014/main" id="{AE846604-2CA7-41D9-BCC7-C3AA7D17D311}"/>
              </a:ext>
            </a:extLst>
          </p:cNvPr>
          <p:cNvPicPr>
            <a:picLocks noChangeAspect="1"/>
          </p:cNvPicPr>
          <p:nvPr/>
        </p:nvPicPr>
        <p:blipFill>
          <a:blip r:embed="rId3"/>
          <a:stretch>
            <a:fillRect/>
          </a:stretch>
        </p:blipFill>
        <p:spPr>
          <a:xfrm>
            <a:off x="0" y="5633785"/>
            <a:ext cx="1152244" cy="1152244"/>
          </a:xfrm>
          <a:prstGeom prst="rect">
            <a:avLst/>
          </a:prstGeom>
        </p:spPr>
      </p:pic>
    </p:spTree>
    <p:extLst>
      <p:ext uri="{BB962C8B-B14F-4D97-AF65-F5344CB8AC3E}">
        <p14:creationId xmlns:p14="http://schemas.microsoft.com/office/powerpoint/2010/main" val="338449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02D62F-66B0-4849-9932-2F94687762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47"/>
            <a:ext cx="12192001" cy="6831051"/>
          </a:xfrm>
          <a:prstGeom prst="rect">
            <a:avLst/>
          </a:prstGeom>
        </p:spPr>
      </p:pic>
      <p:sp>
        <p:nvSpPr>
          <p:cNvPr id="9" name="TextBox 8">
            <a:extLst>
              <a:ext uri="{FF2B5EF4-FFF2-40B4-BE49-F238E27FC236}">
                <a16:creationId xmlns:a16="http://schemas.microsoft.com/office/drawing/2014/main" id="{483E22E3-4C46-4F35-9A21-2C57B51B41E0}"/>
              </a:ext>
            </a:extLst>
          </p:cNvPr>
          <p:cNvSpPr txBox="1"/>
          <p:nvPr/>
        </p:nvSpPr>
        <p:spPr>
          <a:xfrm>
            <a:off x="84553" y="388533"/>
            <a:ext cx="8060127" cy="1200329"/>
          </a:xfrm>
          <a:prstGeom prst="rect">
            <a:avLst/>
          </a:prstGeom>
          <a:noFill/>
        </p:spPr>
        <p:txBody>
          <a:bodyPr wrap="square" rtlCol="0">
            <a:spAutoFit/>
          </a:bodyPr>
          <a:lstStyle/>
          <a:p>
            <a:pPr algn="ctr" rtl="1"/>
            <a:r>
              <a:rPr lang="he-IL" sz="2400" b="1" dirty="0">
                <a:solidFill>
                  <a:schemeClr val="bg1"/>
                </a:solidFill>
                <a:latin typeface="David" panose="020E0502060401010101" pitchFamily="34" charset="-79"/>
                <a:cs typeface="David" panose="020E0502060401010101" pitchFamily="34" charset="-79"/>
              </a:rPr>
              <a:t>הגדרה ראשונה (ובהחלט לא ממצא) לפילוסופיה:</a:t>
            </a:r>
          </a:p>
          <a:p>
            <a:pPr algn="ctr" rtl="1"/>
            <a:r>
              <a:rPr lang="he-IL" sz="2400" b="1" dirty="0">
                <a:solidFill>
                  <a:schemeClr val="bg1"/>
                </a:solidFill>
                <a:latin typeface="David" panose="020E0502060401010101" pitchFamily="34" charset="-79"/>
                <a:cs typeface="David" panose="020E0502060401010101" pitchFamily="34" charset="-79"/>
              </a:rPr>
              <a:t>"פילוסופיה היא העיסוק בשאלות הכלליות והמקיפות שלא נענות ע"י שום מדע אחר"</a:t>
            </a:r>
            <a:endParaRPr lang="x-none" sz="2400" b="1" dirty="0">
              <a:solidFill>
                <a:schemeClr val="bg1"/>
              </a:solidFill>
              <a:latin typeface="David" panose="020E0502060401010101" pitchFamily="34" charset="-79"/>
              <a:cs typeface="David" panose="020E0502060401010101" pitchFamily="34" charset="-79"/>
            </a:endParaRPr>
          </a:p>
        </p:txBody>
      </p:sp>
      <p:pic>
        <p:nvPicPr>
          <p:cNvPr id="10" name="Picture 9">
            <a:extLst>
              <a:ext uri="{FF2B5EF4-FFF2-40B4-BE49-F238E27FC236}">
                <a16:creationId xmlns:a16="http://schemas.microsoft.com/office/drawing/2014/main" id="{29D83ACA-9516-4D3A-83D6-69B7DC7C1294}"/>
              </a:ext>
            </a:extLst>
          </p:cNvPr>
          <p:cNvPicPr>
            <a:picLocks noChangeAspect="1"/>
          </p:cNvPicPr>
          <p:nvPr/>
        </p:nvPicPr>
        <p:blipFill>
          <a:blip r:embed="rId3"/>
          <a:stretch>
            <a:fillRect/>
          </a:stretch>
        </p:blipFill>
        <p:spPr>
          <a:xfrm>
            <a:off x="0" y="5694409"/>
            <a:ext cx="1152244" cy="1152244"/>
          </a:xfrm>
          <a:prstGeom prst="rect">
            <a:avLst/>
          </a:prstGeom>
        </p:spPr>
      </p:pic>
      <p:sp>
        <p:nvSpPr>
          <p:cNvPr id="11" name="TextBox 10">
            <a:extLst>
              <a:ext uri="{FF2B5EF4-FFF2-40B4-BE49-F238E27FC236}">
                <a16:creationId xmlns:a16="http://schemas.microsoft.com/office/drawing/2014/main" id="{38D0C7D2-2008-4F81-AEE5-91FE50EEF84F}"/>
              </a:ext>
            </a:extLst>
          </p:cNvPr>
          <p:cNvSpPr txBox="1"/>
          <p:nvPr/>
        </p:nvSpPr>
        <p:spPr>
          <a:xfrm>
            <a:off x="433633" y="2254469"/>
            <a:ext cx="7663887" cy="1200329"/>
          </a:xfrm>
          <a:prstGeom prst="rect">
            <a:avLst/>
          </a:prstGeom>
          <a:noFill/>
        </p:spPr>
        <p:txBody>
          <a:bodyPr wrap="square" rtlCol="0">
            <a:spAutoFit/>
          </a:bodyPr>
          <a:lstStyle/>
          <a:p>
            <a:pPr algn="ctr" rtl="1"/>
            <a:r>
              <a:rPr lang="he-IL" sz="2400" b="1" dirty="0">
                <a:solidFill>
                  <a:schemeClr val="bg1"/>
                </a:solidFill>
                <a:latin typeface="David" panose="020E0502060401010101" pitchFamily="34" charset="-79"/>
                <a:cs typeface="David" panose="020E0502060401010101" pitchFamily="34" charset="-79"/>
              </a:rPr>
              <a:t>הגדרה שניה ומעט מחודדת יותר לפילוסופיה:</a:t>
            </a:r>
          </a:p>
          <a:p>
            <a:pPr algn="ctr" rtl="1"/>
            <a:r>
              <a:rPr lang="he-IL" sz="2400" b="1" dirty="0">
                <a:solidFill>
                  <a:schemeClr val="bg1"/>
                </a:solidFill>
                <a:latin typeface="David" panose="020E0502060401010101" pitchFamily="34" charset="-79"/>
                <a:cs typeface="David" panose="020E0502060401010101" pitchFamily="34" charset="-79"/>
              </a:rPr>
              <a:t>"פילוסופיה היא </a:t>
            </a:r>
            <a:r>
              <a:rPr lang="he-IL" sz="2400" b="1" dirty="0" err="1">
                <a:solidFill>
                  <a:schemeClr val="bg1"/>
                </a:solidFill>
                <a:latin typeface="David" panose="020E0502060401010101" pitchFamily="34" charset="-79"/>
                <a:cs typeface="David" panose="020E0502060401010101" pitchFamily="34" charset="-79"/>
              </a:rPr>
              <a:t>הנסיון</a:t>
            </a:r>
            <a:r>
              <a:rPr lang="he-IL" sz="2400" b="1" dirty="0">
                <a:solidFill>
                  <a:schemeClr val="bg1"/>
                </a:solidFill>
                <a:latin typeface="David" panose="020E0502060401010101" pitchFamily="34" charset="-79"/>
                <a:cs typeface="David" panose="020E0502060401010101" pitchFamily="34" charset="-79"/>
              </a:rPr>
              <a:t> לתהות על טבעו ומהותו של הסדר והמבנה המקיפים ביותר שמאפשרים קיום של העולם שאנו חווים."</a:t>
            </a:r>
            <a:endParaRPr lang="x-none" sz="2400" b="1" dirty="0">
              <a:solidFill>
                <a:schemeClr val="bg1"/>
              </a:solidFill>
              <a:latin typeface="David" panose="020E0502060401010101" pitchFamily="34" charset="-79"/>
              <a:cs typeface="David" panose="020E0502060401010101" pitchFamily="34" charset="-79"/>
            </a:endParaRPr>
          </a:p>
        </p:txBody>
      </p:sp>
      <p:sp>
        <p:nvSpPr>
          <p:cNvPr id="12" name="TextBox 11">
            <a:extLst>
              <a:ext uri="{FF2B5EF4-FFF2-40B4-BE49-F238E27FC236}">
                <a16:creationId xmlns:a16="http://schemas.microsoft.com/office/drawing/2014/main" id="{F5505C55-B2E4-41AF-A105-E761B64D23F5}"/>
              </a:ext>
            </a:extLst>
          </p:cNvPr>
          <p:cNvSpPr txBox="1"/>
          <p:nvPr/>
        </p:nvSpPr>
        <p:spPr>
          <a:xfrm>
            <a:off x="433633" y="4120405"/>
            <a:ext cx="7129571" cy="1574004"/>
          </a:xfrm>
          <a:prstGeom prst="rect">
            <a:avLst/>
          </a:prstGeom>
          <a:noFill/>
        </p:spPr>
        <p:txBody>
          <a:bodyPr wrap="square" rtlCol="0">
            <a:spAutoFit/>
          </a:bodyPr>
          <a:lstStyle/>
          <a:p>
            <a:pPr algn="ctr" rtl="1"/>
            <a:r>
              <a:rPr lang="he-IL" sz="2400" b="1" dirty="0">
                <a:solidFill>
                  <a:schemeClr val="bg1"/>
                </a:solidFill>
                <a:latin typeface="David" panose="020E0502060401010101" pitchFamily="34" charset="-79"/>
                <a:cs typeface="David" panose="020E0502060401010101" pitchFamily="34" charset="-79"/>
              </a:rPr>
              <a:t>הגדרה שלישית לפילוסופיה:</a:t>
            </a:r>
          </a:p>
          <a:p>
            <a:pPr algn="ctr" rtl="1"/>
            <a:r>
              <a:rPr lang="he-IL" sz="2400" b="1" dirty="0">
                <a:solidFill>
                  <a:schemeClr val="bg1"/>
                </a:solidFill>
                <a:latin typeface="David" panose="020E0502060401010101" pitchFamily="34" charset="-79"/>
                <a:cs typeface="David" panose="020E0502060401010101" pitchFamily="34" charset="-79"/>
              </a:rPr>
              <a:t>"פילוסופיה היא </a:t>
            </a:r>
            <a:r>
              <a:rPr lang="he-IL" sz="2400" b="1" dirty="0" err="1">
                <a:solidFill>
                  <a:schemeClr val="bg1"/>
                </a:solidFill>
                <a:latin typeface="David" panose="020E0502060401010101" pitchFamily="34" charset="-79"/>
                <a:cs typeface="David" panose="020E0502060401010101" pitchFamily="34" charset="-79"/>
              </a:rPr>
              <a:t>הנסיון</a:t>
            </a:r>
            <a:r>
              <a:rPr lang="he-IL" sz="2400" b="1" dirty="0">
                <a:solidFill>
                  <a:schemeClr val="bg1"/>
                </a:solidFill>
                <a:latin typeface="David" panose="020E0502060401010101" pitchFamily="34" charset="-79"/>
                <a:cs typeface="David" panose="020E0502060401010101" pitchFamily="34" charset="-79"/>
              </a:rPr>
              <a:t>, או מסע, שחותר להחליף את הסברות והדעות שלנו לגבי העולם כמכלול, </a:t>
            </a:r>
            <a:r>
              <a:rPr lang="he-IL" sz="2400" b="1" i="1" dirty="0">
                <a:solidFill>
                  <a:schemeClr val="bg1"/>
                </a:solidFill>
                <a:latin typeface="David" panose="020E0502060401010101" pitchFamily="34" charset="-79"/>
                <a:cs typeface="David" panose="020E0502060401010101" pitchFamily="34" charset="-79"/>
              </a:rPr>
              <a:t>בידיעה </a:t>
            </a:r>
            <a:r>
              <a:rPr lang="he-IL" sz="2400" b="1" dirty="0">
                <a:solidFill>
                  <a:schemeClr val="bg1"/>
                </a:solidFill>
                <a:latin typeface="David" panose="020E0502060401010101" pitchFamily="34" charset="-79"/>
                <a:cs typeface="David" panose="020E0502060401010101" pitchFamily="34" charset="-79"/>
              </a:rPr>
              <a:t>מקיפה ואמתית על העולם כמכלול."</a:t>
            </a:r>
            <a:endParaRPr lang="x-none" sz="2400" b="1" dirty="0">
              <a:solidFill>
                <a:schemeClr val="bg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42268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3ECF14E-2274-4E3F-AF31-2E354BEAB8C3}"/>
              </a:ext>
            </a:extLst>
          </p:cNvPr>
          <p:cNvGrpSpPr/>
          <p:nvPr/>
        </p:nvGrpSpPr>
        <p:grpSpPr>
          <a:xfrm>
            <a:off x="0" y="2293267"/>
            <a:ext cx="6806153" cy="4564733"/>
            <a:chOff x="0" y="2293267"/>
            <a:chExt cx="6806153" cy="4152343"/>
          </a:xfrm>
        </p:grpSpPr>
        <p:pic>
          <p:nvPicPr>
            <p:cNvPr id="7" name="Picture 6">
              <a:extLst>
                <a:ext uri="{FF2B5EF4-FFF2-40B4-BE49-F238E27FC236}">
                  <a16:creationId xmlns:a16="http://schemas.microsoft.com/office/drawing/2014/main" id="{858AF288-AD7E-4968-84B7-1B9D5819B8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93267"/>
              <a:ext cx="6806153" cy="4152343"/>
            </a:xfrm>
            <a:prstGeom prst="rect">
              <a:avLst/>
            </a:prstGeom>
          </p:spPr>
        </p:pic>
        <p:sp>
          <p:nvSpPr>
            <p:cNvPr id="8" name="TextBox 7">
              <a:extLst>
                <a:ext uri="{FF2B5EF4-FFF2-40B4-BE49-F238E27FC236}">
                  <a16:creationId xmlns:a16="http://schemas.microsoft.com/office/drawing/2014/main" id="{A16FD4E6-D8EC-4197-8F6E-55B8FD7D4B05}"/>
                </a:ext>
              </a:extLst>
            </p:cNvPr>
            <p:cNvSpPr txBox="1"/>
            <p:nvPr/>
          </p:nvSpPr>
          <p:spPr>
            <a:xfrm>
              <a:off x="197963" y="2293267"/>
              <a:ext cx="6410227" cy="523220"/>
            </a:xfrm>
            <a:prstGeom prst="rect">
              <a:avLst/>
            </a:prstGeom>
            <a:noFill/>
          </p:spPr>
          <p:txBody>
            <a:bodyPr wrap="square" rtlCol="0">
              <a:spAutoFit/>
            </a:bodyPr>
            <a:lstStyle/>
            <a:p>
              <a:pPr algn="ctr" rtl="1"/>
              <a:r>
                <a:rPr lang="he-IL" sz="1400" b="1" dirty="0">
                  <a:solidFill>
                    <a:schemeClr val="bg1"/>
                  </a:solidFill>
                  <a:latin typeface="David" panose="020E0502060401010101" pitchFamily="34" charset="-79"/>
                  <a:cs typeface="David" panose="020E0502060401010101" pitchFamily="34" charset="-79"/>
                </a:rPr>
                <a:t>האלה אתונה ותשעת </a:t>
              </a:r>
              <a:r>
                <a:rPr lang="he-IL" sz="1400" b="1" dirty="0" err="1">
                  <a:solidFill>
                    <a:schemeClr val="bg1"/>
                  </a:solidFill>
                  <a:latin typeface="David" panose="020E0502060401010101" pitchFamily="34" charset="-79"/>
                  <a:cs typeface="David" panose="020E0502060401010101" pitchFamily="34" charset="-79"/>
                </a:rPr>
                <a:t>המיוזות</a:t>
              </a:r>
              <a:r>
                <a:rPr lang="he-IL" sz="1400" b="1" dirty="0">
                  <a:solidFill>
                    <a:schemeClr val="bg1"/>
                  </a:solidFill>
                  <a:latin typeface="David" panose="020E0502060401010101" pitchFamily="34" charset="-79"/>
                  <a:cs typeface="David" panose="020E0502060401010101" pitchFamily="34" charset="-79"/>
                </a:rPr>
                <a:t> בהר </a:t>
              </a:r>
              <a:r>
                <a:rPr lang="he-IL" sz="1400" b="1" dirty="0" err="1">
                  <a:solidFill>
                    <a:schemeClr val="bg1"/>
                  </a:solidFill>
                  <a:latin typeface="David" panose="020E0502060401010101" pitchFamily="34" charset="-79"/>
                  <a:cs typeface="David" panose="020E0502060401010101" pitchFamily="34" charset="-79"/>
                </a:rPr>
                <a:t>ההליקון</a:t>
              </a:r>
              <a:endParaRPr lang="en-US" sz="1400" b="1" dirty="0">
                <a:solidFill>
                  <a:schemeClr val="bg1"/>
                </a:solidFill>
                <a:latin typeface="David" panose="020E0502060401010101" pitchFamily="34" charset="-79"/>
                <a:cs typeface="David" panose="020E0502060401010101" pitchFamily="34" charset="-79"/>
              </a:endParaRPr>
            </a:p>
            <a:p>
              <a:pPr algn="ctr" rtl="1"/>
              <a:r>
                <a:rPr lang="he-IL" sz="1400" b="1" dirty="0">
                  <a:solidFill>
                    <a:schemeClr val="bg1"/>
                  </a:solidFill>
                  <a:latin typeface="David" panose="020E0502060401010101" pitchFamily="34" charset="-79"/>
                  <a:cs typeface="David" panose="020E0502060401010101" pitchFamily="34" charset="-79"/>
                </a:rPr>
                <a:t>מאת:</a:t>
              </a:r>
              <a:r>
                <a:rPr lang="en-US" sz="1400" b="1" dirty="0">
                  <a:solidFill>
                    <a:schemeClr val="bg1"/>
                  </a:solidFill>
                  <a:latin typeface="David" panose="020E0502060401010101" pitchFamily="34" charset="-79"/>
                  <a:cs typeface="David" panose="020E0502060401010101" pitchFamily="34" charset="-79"/>
                </a:rPr>
                <a:t> </a:t>
              </a:r>
              <a:r>
                <a:rPr lang="he-IL" sz="1400" b="1" dirty="0" err="1">
                  <a:solidFill>
                    <a:schemeClr val="bg1"/>
                  </a:solidFill>
                  <a:latin typeface="David" panose="020E0502060401010101" pitchFamily="34" charset="-79"/>
                  <a:cs typeface="David" panose="020E0502060401010101" pitchFamily="34" charset="-79"/>
                </a:rPr>
                <a:t>יאן</a:t>
              </a:r>
              <a:r>
                <a:rPr lang="he-IL" sz="1400" b="1" dirty="0">
                  <a:solidFill>
                    <a:schemeClr val="bg1"/>
                  </a:solidFill>
                  <a:latin typeface="David" panose="020E0502060401010101" pitchFamily="34" charset="-79"/>
                  <a:cs typeface="David" panose="020E0502060401010101" pitchFamily="34" charset="-79"/>
                </a:rPr>
                <a:t> </a:t>
              </a:r>
              <a:r>
                <a:rPr lang="he-IL" sz="1400" b="1" dirty="0" err="1">
                  <a:solidFill>
                    <a:schemeClr val="bg1"/>
                  </a:solidFill>
                  <a:latin typeface="David" panose="020E0502060401010101" pitchFamily="34" charset="-79"/>
                  <a:cs typeface="David" panose="020E0502060401010101" pitchFamily="34" charset="-79"/>
                </a:rPr>
                <a:t>ברויגל</a:t>
              </a:r>
              <a:r>
                <a:rPr lang="he-IL" sz="1400" b="1" dirty="0">
                  <a:solidFill>
                    <a:schemeClr val="bg1"/>
                  </a:solidFill>
                  <a:latin typeface="David" panose="020E0502060401010101" pitchFamily="34" charset="-79"/>
                  <a:cs typeface="David" panose="020E0502060401010101" pitchFamily="34" charset="-79"/>
                </a:rPr>
                <a:t> האב</a:t>
              </a:r>
              <a:endParaRPr lang="x-none" sz="1400" b="1" dirty="0">
                <a:solidFill>
                  <a:schemeClr val="bg1"/>
                </a:solidFill>
                <a:latin typeface="David" panose="020E0502060401010101" pitchFamily="34" charset="-79"/>
                <a:cs typeface="David" panose="020E0502060401010101" pitchFamily="34" charset="-79"/>
              </a:endParaRPr>
            </a:p>
          </p:txBody>
        </p:sp>
      </p:grpSp>
      <p:grpSp>
        <p:nvGrpSpPr>
          <p:cNvPr id="11" name="Group 10">
            <a:extLst>
              <a:ext uri="{FF2B5EF4-FFF2-40B4-BE49-F238E27FC236}">
                <a16:creationId xmlns:a16="http://schemas.microsoft.com/office/drawing/2014/main" id="{9233175D-ABC2-4D46-943C-21817BCEFDBA}"/>
              </a:ext>
            </a:extLst>
          </p:cNvPr>
          <p:cNvGrpSpPr/>
          <p:nvPr/>
        </p:nvGrpSpPr>
        <p:grpSpPr>
          <a:xfrm>
            <a:off x="6806153" y="1"/>
            <a:ext cx="5385847" cy="6346616"/>
            <a:chOff x="6806153" y="1"/>
            <a:chExt cx="5385847" cy="6346616"/>
          </a:xfrm>
        </p:grpSpPr>
        <p:pic>
          <p:nvPicPr>
            <p:cNvPr id="5" name="Picture 4">
              <a:extLst>
                <a:ext uri="{FF2B5EF4-FFF2-40B4-BE49-F238E27FC236}">
                  <a16:creationId xmlns:a16="http://schemas.microsoft.com/office/drawing/2014/main" id="{53A681AC-42C1-4076-8712-FA77DD83AB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6153" y="1"/>
              <a:ext cx="5385847" cy="3649750"/>
            </a:xfrm>
            <a:prstGeom prst="rect">
              <a:avLst/>
            </a:prstGeom>
          </p:spPr>
        </p:pic>
        <p:sp>
          <p:nvSpPr>
            <p:cNvPr id="9" name="TextBox 8">
              <a:extLst>
                <a:ext uri="{FF2B5EF4-FFF2-40B4-BE49-F238E27FC236}">
                  <a16:creationId xmlns:a16="http://schemas.microsoft.com/office/drawing/2014/main" id="{5D996745-C12D-46B3-9244-DA8BEB74EB04}"/>
                </a:ext>
              </a:extLst>
            </p:cNvPr>
            <p:cNvSpPr txBox="1"/>
            <p:nvPr/>
          </p:nvSpPr>
          <p:spPr>
            <a:xfrm>
              <a:off x="7368618" y="3761294"/>
              <a:ext cx="4260915" cy="2585323"/>
            </a:xfrm>
            <a:prstGeom prst="rect">
              <a:avLst/>
            </a:prstGeom>
            <a:noFill/>
          </p:spPr>
          <p:txBody>
            <a:bodyPr wrap="square" rtlCol="0">
              <a:spAutoFit/>
            </a:bodyPr>
            <a:lstStyle/>
            <a:p>
              <a:pPr algn="r" rtl="1"/>
              <a:r>
                <a:rPr lang="he-IL" b="1" dirty="0">
                  <a:latin typeface="Hadassah Friedlaender" panose="02020603050405020304" pitchFamily="18" charset="-79"/>
                  <a:cs typeface="Hadassah Friedlaender" panose="02020603050405020304" pitchFamily="18" charset="-79"/>
                </a:rPr>
                <a:t>"ראשון לכל נוצר </a:t>
              </a:r>
              <a:r>
                <a:rPr lang="he-IL" b="1" i="1" dirty="0">
                  <a:latin typeface="Hadassah Friedlaender" panose="02020603050405020304" pitchFamily="18" charset="-79"/>
                  <a:cs typeface="Hadassah Friedlaender" panose="02020603050405020304" pitchFamily="18" charset="-79"/>
                </a:rPr>
                <a:t>כאוס</a:t>
              </a:r>
              <a:r>
                <a:rPr lang="he-IL" b="1" dirty="0">
                  <a:latin typeface="Hadassah Friedlaender" panose="02020603050405020304" pitchFamily="18" charset="-79"/>
                  <a:cs typeface="Hadassah Friedlaender" panose="02020603050405020304" pitchFamily="18" charset="-79"/>
                </a:rPr>
                <a:t>, ואז</a:t>
              </a:r>
              <a:endParaRPr lang="x-none" b="1" dirty="0">
                <a:latin typeface="Hadassah Friedlaender" panose="02020603050405020304" pitchFamily="18" charset="-79"/>
                <a:cs typeface="Hadassah Friedlaender" panose="02020603050405020304" pitchFamily="18" charset="-79"/>
              </a:endParaRPr>
            </a:p>
            <a:p>
              <a:pPr algn="r" rtl="1"/>
              <a:r>
                <a:rPr lang="he-IL" b="1" dirty="0">
                  <a:latin typeface="Hadassah Friedlaender" panose="02020603050405020304" pitchFamily="18" charset="-79"/>
                  <a:cs typeface="Hadassah Friedlaender" panose="02020603050405020304" pitchFamily="18" charset="-79"/>
                </a:rPr>
                <a:t>גאיה רחבת-השד, לכל מושב איתן לעד</a:t>
              </a:r>
              <a:endParaRPr lang="x-none" b="1" dirty="0">
                <a:latin typeface="Hadassah Friedlaender" panose="02020603050405020304" pitchFamily="18" charset="-79"/>
                <a:cs typeface="Hadassah Friedlaender" panose="02020603050405020304" pitchFamily="18" charset="-79"/>
              </a:endParaRPr>
            </a:p>
            <a:p>
              <a:pPr algn="r" rtl="1"/>
              <a:r>
                <a:rPr lang="he-IL" b="1" dirty="0">
                  <a:latin typeface="Hadassah Friedlaender" panose="02020603050405020304" pitchFamily="18" charset="-79"/>
                  <a:cs typeface="Hadassah Friedlaender" panose="02020603050405020304" pitchFamily="18" charset="-79"/>
                </a:rPr>
                <a:t>ואז </a:t>
              </a:r>
              <a:r>
                <a:rPr lang="he-IL" b="1" dirty="0" err="1">
                  <a:latin typeface="Hadassah Friedlaender" panose="02020603050405020304" pitchFamily="18" charset="-79"/>
                  <a:cs typeface="Hadassah Friedlaender" panose="02020603050405020304" pitchFamily="18" charset="-79"/>
                </a:rPr>
                <a:t>טרטרוס</a:t>
              </a:r>
              <a:r>
                <a:rPr lang="en-US" b="1" dirty="0">
                  <a:latin typeface="Hadassah Friedlaender" panose="02020603050405020304" pitchFamily="18" charset="-79"/>
                  <a:cs typeface="Hadassah Friedlaender" panose="02020603050405020304" pitchFamily="18" charset="-79"/>
                </a:rPr>
                <a:t>….</a:t>
              </a:r>
              <a:endParaRPr lang="x-none" b="1" dirty="0">
                <a:latin typeface="Hadassah Friedlaender" panose="02020603050405020304" pitchFamily="18" charset="-79"/>
                <a:cs typeface="Hadassah Friedlaender" panose="02020603050405020304" pitchFamily="18" charset="-79"/>
              </a:endParaRPr>
            </a:p>
            <a:p>
              <a:pPr algn="r" rtl="1"/>
              <a:r>
                <a:rPr lang="he-IL" b="1" dirty="0">
                  <a:latin typeface="Hadassah Friedlaender" panose="02020603050405020304" pitchFamily="18" charset="-79"/>
                  <a:cs typeface="Hadassah Friedlaender" panose="02020603050405020304" pitchFamily="18" charset="-79"/>
                </a:rPr>
                <a:t>וגם ארוס, היפה בין האלים בני-אלמוות</a:t>
              </a:r>
            </a:p>
            <a:p>
              <a:pPr algn="r" rtl="1"/>
              <a:r>
                <a:rPr lang="he-IL" b="1" dirty="0">
                  <a:latin typeface="Hadassah Friedlaender" panose="02020603050405020304" pitchFamily="18" charset="-79"/>
                  <a:cs typeface="Hadassah Friedlaender" panose="02020603050405020304" pitchFamily="18" charset="-79"/>
                </a:rPr>
                <a:t>ומכאוס נוצרו גם </a:t>
              </a:r>
              <a:r>
                <a:rPr lang="he-IL" b="1" dirty="0" err="1">
                  <a:latin typeface="Hadassah Friedlaender" panose="02020603050405020304" pitchFamily="18" charset="-79"/>
                  <a:cs typeface="Hadassah Friedlaender" panose="02020603050405020304" pitchFamily="18" charset="-79"/>
                </a:rPr>
                <a:t>ארבוס</a:t>
              </a:r>
              <a:r>
                <a:rPr lang="he-IL" b="1" dirty="0">
                  <a:latin typeface="Hadassah Friedlaender" panose="02020603050405020304" pitchFamily="18" charset="-79"/>
                  <a:cs typeface="Hadassah Friedlaender" panose="02020603050405020304" pitchFamily="18" charset="-79"/>
                </a:rPr>
                <a:t> (חושך) ולילה שחור</a:t>
              </a:r>
              <a:endParaRPr lang="x-none" b="1" dirty="0">
                <a:latin typeface="Hadassah Friedlaender" panose="02020603050405020304" pitchFamily="18" charset="-79"/>
                <a:cs typeface="Hadassah Friedlaender" panose="02020603050405020304" pitchFamily="18" charset="-79"/>
              </a:endParaRPr>
            </a:p>
            <a:p>
              <a:pPr algn="r" rtl="1"/>
              <a:r>
                <a:rPr lang="he-IL" b="1" dirty="0">
                  <a:latin typeface="Hadassah Friedlaender" panose="02020603050405020304" pitchFamily="18" charset="-79"/>
                  <a:cs typeface="Hadassah Friedlaender" panose="02020603050405020304" pitchFamily="18" charset="-79"/>
                </a:rPr>
                <a:t>ושוב מלילה נוצרו </a:t>
              </a:r>
              <a:r>
                <a:rPr lang="en-GB" b="1" dirty="0">
                  <a:latin typeface="Hadassah Friedlaender" panose="02020603050405020304" pitchFamily="18" charset="-79"/>
                  <a:cs typeface="Hadassah Friedlaender" panose="02020603050405020304" pitchFamily="18" charset="-79"/>
                </a:rPr>
                <a:t>aether</a:t>
              </a:r>
              <a:r>
                <a:rPr lang="he-IL" b="1" dirty="0">
                  <a:latin typeface="Hadassah Friedlaender" panose="02020603050405020304" pitchFamily="18" charset="-79"/>
                  <a:cs typeface="Hadassah Friedlaender" panose="02020603050405020304" pitchFamily="18" charset="-79"/>
                </a:rPr>
                <a:t> וגם יום...."</a:t>
              </a:r>
            </a:p>
            <a:p>
              <a:pPr algn="r" rtl="1"/>
              <a:endParaRPr lang="he-IL" b="1" dirty="0">
                <a:latin typeface="Hadassah Friedlaender" panose="02020603050405020304" pitchFamily="18" charset="-79"/>
                <a:cs typeface="Hadassah Friedlaender" panose="02020603050405020304" pitchFamily="18" charset="-79"/>
              </a:endParaRPr>
            </a:p>
            <a:p>
              <a:pPr algn="r" rtl="1"/>
              <a:r>
                <a:rPr lang="he-IL" b="1" dirty="0">
                  <a:latin typeface="Hadassah Friedlaender" panose="02020603050405020304" pitchFamily="18" charset="-79"/>
                  <a:cs typeface="Hadassah Friedlaender" panose="02020603050405020304" pitchFamily="18" charset="-79"/>
                </a:rPr>
                <a:t>(מתוך "הולדת האלים", של </a:t>
              </a:r>
              <a:r>
                <a:rPr lang="he-IL" b="1" dirty="0" err="1">
                  <a:latin typeface="Hadassah Friedlaender" panose="02020603050405020304" pitchFamily="18" charset="-79"/>
                  <a:cs typeface="Hadassah Friedlaender" panose="02020603050405020304" pitchFamily="18" charset="-79"/>
                </a:rPr>
                <a:t>הסיודוס</a:t>
              </a:r>
              <a:r>
                <a:rPr lang="he-IL" b="1" dirty="0">
                  <a:latin typeface="Hadassah Friedlaender" panose="02020603050405020304" pitchFamily="18" charset="-79"/>
                  <a:cs typeface="Hadassah Friedlaender" panose="02020603050405020304" pitchFamily="18" charset="-79"/>
                </a:rPr>
                <a:t>)</a:t>
              </a:r>
              <a:endParaRPr lang="x-none" b="1" dirty="0">
                <a:latin typeface="Hadassah Friedlaender" panose="02020603050405020304" pitchFamily="18" charset="-79"/>
                <a:cs typeface="Hadassah Friedlaender" panose="02020603050405020304" pitchFamily="18" charset="-79"/>
              </a:endParaRPr>
            </a:p>
            <a:p>
              <a:pPr algn="r" rtl="1"/>
              <a:endParaRPr lang="x-none" dirty="0"/>
            </a:p>
          </p:txBody>
        </p:sp>
      </p:grpSp>
      <p:sp>
        <p:nvSpPr>
          <p:cNvPr id="10" name="TextBox 9">
            <a:extLst>
              <a:ext uri="{FF2B5EF4-FFF2-40B4-BE49-F238E27FC236}">
                <a16:creationId xmlns:a16="http://schemas.microsoft.com/office/drawing/2014/main" id="{027CE12F-D39A-404F-8D72-EB3C24A99464}"/>
              </a:ext>
            </a:extLst>
          </p:cNvPr>
          <p:cNvSpPr txBox="1"/>
          <p:nvPr/>
        </p:nvSpPr>
        <p:spPr>
          <a:xfrm>
            <a:off x="631596" y="96657"/>
            <a:ext cx="5854045" cy="1754326"/>
          </a:xfrm>
          <a:prstGeom prst="rect">
            <a:avLst/>
          </a:prstGeom>
          <a:noFill/>
        </p:spPr>
        <p:txBody>
          <a:bodyPr wrap="square" rtlCol="0">
            <a:spAutoFit/>
          </a:bodyPr>
          <a:lstStyle/>
          <a:p>
            <a:pPr algn="ctr"/>
            <a:r>
              <a:rPr lang="el-GR" sz="3600" b="1" dirty="0">
                <a:latin typeface="GFS Porson" panose="02000000000000000000" pitchFamily="50" charset="-95"/>
              </a:rPr>
              <a:t>Μύθος</a:t>
            </a:r>
          </a:p>
          <a:p>
            <a:pPr algn="ctr"/>
            <a:r>
              <a:rPr lang="en-US" sz="3600" b="1" i="1" dirty="0">
                <a:latin typeface="Palatino Linotype" panose="02040502050505030304" pitchFamily="18" charset="0"/>
              </a:rPr>
              <a:t>Mythos</a:t>
            </a:r>
          </a:p>
          <a:p>
            <a:pPr algn="ctr"/>
            <a:r>
              <a:rPr lang="he-IL" sz="3600" b="1" i="1" dirty="0">
                <a:latin typeface="Hadassah Friedlaender" panose="02020603050405020304" pitchFamily="18" charset="-79"/>
                <a:cs typeface="Hadassah Friedlaender" panose="02020603050405020304" pitchFamily="18" charset="-79"/>
              </a:rPr>
              <a:t>סיפור</a:t>
            </a:r>
            <a:endParaRPr lang="x-none" sz="3600" b="1" i="1" dirty="0">
              <a:latin typeface="Hadassah Friedlaender" panose="02020603050405020304" pitchFamily="18" charset="-79"/>
              <a:cs typeface="Hadassah Friedlaender" panose="02020603050405020304" pitchFamily="18" charset="-79"/>
            </a:endParaRPr>
          </a:p>
        </p:txBody>
      </p:sp>
    </p:spTree>
    <p:extLst>
      <p:ext uri="{BB962C8B-B14F-4D97-AF65-F5344CB8AC3E}">
        <p14:creationId xmlns:p14="http://schemas.microsoft.com/office/powerpoint/2010/main" val="324055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BEDAD8-E4AE-47D5-A0B7-2E1A549B9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850575" cy="6858000"/>
          </a:xfrm>
          <a:prstGeom prst="rect">
            <a:avLst/>
          </a:prstGeom>
        </p:spPr>
      </p:pic>
      <p:sp>
        <p:nvSpPr>
          <p:cNvPr id="9" name="TextBox 8">
            <a:extLst>
              <a:ext uri="{FF2B5EF4-FFF2-40B4-BE49-F238E27FC236}">
                <a16:creationId xmlns:a16="http://schemas.microsoft.com/office/drawing/2014/main" id="{1934FB19-E90B-4FAB-88A0-A25BD8A88BDF}"/>
              </a:ext>
            </a:extLst>
          </p:cNvPr>
          <p:cNvSpPr txBox="1"/>
          <p:nvPr/>
        </p:nvSpPr>
        <p:spPr>
          <a:xfrm>
            <a:off x="6415988" y="2613392"/>
            <a:ext cx="5165888" cy="1631216"/>
          </a:xfrm>
          <a:prstGeom prst="rect">
            <a:avLst/>
          </a:prstGeom>
          <a:noFill/>
        </p:spPr>
        <p:txBody>
          <a:bodyPr wrap="square" rtlCol="0">
            <a:spAutoFit/>
          </a:bodyPr>
          <a:lstStyle/>
          <a:p>
            <a:pPr algn="ctr"/>
            <a:r>
              <a:rPr lang="el-GR" sz="3600" b="1" dirty="0">
                <a:latin typeface="GFS Porson" panose="02000000000000000000" pitchFamily="50" charset="-95"/>
              </a:rPr>
              <a:t>Νόμος</a:t>
            </a:r>
          </a:p>
          <a:p>
            <a:pPr algn="ctr"/>
            <a:r>
              <a:rPr lang="en-US" sz="3600" b="1" dirty="0">
                <a:latin typeface="Palatino Linotype" panose="02040502050505030304" pitchFamily="18" charset="0"/>
              </a:rPr>
              <a:t>Nomos</a:t>
            </a:r>
          </a:p>
          <a:p>
            <a:pPr algn="ctr"/>
            <a:r>
              <a:rPr lang="he-IL" sz="2800" b="1" dirty="0">
                <a:latin typeface="David" panose="020E0502060401010101" pitchFamily="34" charset="-79"/>
                <a:cs typeface="David" panose="020E0502060401010101" pitchFamily="34" charset="-79"/>
              </a:rPr>
              <a:t>חוק, נוהג, מנהג, דרך התנהגות</a:t>
            </a:r>
            <a:endParaRPr lang="x-none" sz="2800" dirty="0">
              <a:latin typeface="David" panose="020E0502060401010101" pitchFamily="34" charset="-79"/>
              <a:cs typeface="David" panose="020E0502060401010101" pitchFamily="34" charset="-79"/>
            </a:endParaRPr>
          </a:p>
        </p:txBody>
      </p:sp>
      <p:sp>
        <p:nvSpPr>
          <p:cNvPr id="12" name="TextBox 11">
            <a:extLst>
              <a:ext uri="{FF2B5EF4-FFF2-40B4-BE49-F238E27FC236}">
                <a16:creationId xmlns:a16="http://schemas.microsoft.com/office/drawing/2014/main" id="{BB08856A-81D4-4AF0-8BE3-DB1735F2BAF8}"/>
              </a:ext>
            </a:extLst>
          </p:cNvPr>
          <p:cNvSpPr txBox="1"/>
          <p:nvPr/>
        </p:nvSpPr>
        <p:spPr>
          <a:xfrm>
            <a:off x="-143139" y="6211668"/>
            <a:ext cx="6136850" cy="646331"/>
          </a:xfrm>
          <a:prstGeom prst="rect">
            <a:avLst/>
          </a:prstGeom>
          <a:noFill/>
        </p:spPr>
        <p:txBody>
          <a:bodyPr wrap="square" rtlCol="0">
            <a:spAutoFit/>
          </a:bodyPr>
          <a:lstStyle/>
          <a:p>
            <a:pPr algn="ctr" rtl="1"/>
            <a:r>
              <a:rPr lang="he-IL" b="1" dirty="0">
                <a:solidFill>
                  <a:schemeClr val="bg1"/>
                </a:solidFill>
                <a:latin typeface="Hadassah Friedlaender" panose="02020603050405020304" pitchFamily="18" charset="-79"/>
                <a:cs typeface="Hadassah Friedlaender" panose="02020603050405020304" pitchFamily="18" charset="-79"/>
              </a:rPr>
              <a:t> "משה רבינו עם לוחות הברית"</a:t>
            </a:r>
          </a:p>
          <a:p>
            <a:pPr algn="ctr" rtl="1"/>
            <a:r>
              <a:rPr lang="he-IL" b="1" dirty="0">
                <a:solidFill>
                  <a:schemeClr val="bg1"/>
                </a:solidFill>
                <a:latin typeface="Hadassah Friedlaender" panose="02020603050405020304" pitchFamily="18" charset="-79"/>
                <a:cs typeface="Hadassah Friedlaender" panose="02020603050405020304" pitchFamily="18" charset="-79"/>
              </a:rPr>
              <a:t>מאת רמברנדט</a:t>
            </a:r>
            <a:endParaRPr lang="x-none" b="1" dirty="0">
              <a:solidFill>
                <a:schemeClr val="bg1"/>
              </a:solidFill>
              <a:latin typeface="Hadassah Friedlaender" panose="02020603050405020304" pitchFamily="18" charset="-79"/>
              <a:cs typeface="Hadassah Friedlaender" panose="02020603050405020304" pitchFamily="18" charset="-79"/>
            </a:endParaRPr>
          </a:p>
        </p:txBody>
      </p:sp>
      <p:pic>
        <p:nvPicPr>
          <p:cNvPr id="13" name="Picture 12">
            <a:extLst>
              <a:ext uri="{FF2B5EF4-FFF2-40B4-BE49-F238E27FC236}">
                <a16:creationId xmlns:a16="http://schemas.microsoft.com/office/drawing/2014/main" id="{6C8CA4C5-3040-4139-9673-633F4C4B644F}"/>
              </a:ext>
            </a:extLst>
          </p:cNvPr>
          <p:cNvPicPr>
            <a:picLocks noChangeAspect="1"/>
          </p:cNvPicPr>
          <p:nvPr/>
        </p:nvPicPr>
        <p:blipFill>
          <a:blip r:embed="rId3"/>
          <a:stretch>
            <a:fillRect/>
          </a:stretch>
        </p:blipFill>
        <p:spPr>
          <a:xfrm>
            <a:off x="11272886" y="5938886"/>
            <a:ext cx="919113" cy="919113"/>
          </a:xfrm>
          <a:prstGeom prst="rect">
            <a:avLst/>
          </a:prstGeom>
        </p:spPr>
      </p:pic>
    </p:spTree>
    <p:extLst>
      <p:ext uri="{BB962C8B-B14F-4D97-AF65-F5344CB8AC3E}">
        <p14:creationId xmlns:p14="http://schemas.microsoft.com/office/powerpoint/2010/main" val="2846763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370CD6-5979-48C5-AD01-D86478B22E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2882" y="0"/>
            <a:ext cx="9279118" cy="6858000"/>
          </a:xfrm>
          <a:prstGeom prst="rect">
            <a:avLst/>
          </a:prstGeom>
        </p:spPr>
      </p:pic>
      <p:sp>
        <p:nvSpPr>
          <p:cNvPr id="4" name="Rectangle 3">
            <a:extLst>
              <a:ext uri="{FF2B5EF4-FFF2-40B4-BE49-F238E27FC236}">
                <a16:creationId xmlns:a16="http://schemas.microsoft.com/office/drawing/2014/main" id="{671F1D14-3763-46D3-8C09-7F2268E5D179}"/>
              </a:ext>
            </a:extLst>
          </p:cNvPr>
          <p:cNvSpPr/>
          <p:nvPr/>
        </p:nvSpPr>
        <p:spPr>
          <a:xfrm>
            <a:off x="1" y="0"/>
            <a:ext cx="3047999" cy="3970318"/>
          </a:xfrm>
          <a:prstGeom prst="rect">
            <a:avLst/>
          </a:prstGeom>
        </p:spPr>
        <p:txBody>
          <a:bodyPr wrap="square">
            <a:spAutoFit/>
          </a:bodyPr>
          <a:lstStyle/>
          <a:p>
            <a:pPr algn="ctr"/>
            <a:r>
              <a:rPr lang="el-GR" sz="2800" b="1" dirty="0">
                <a:latin typeface="GFS Porson" panose="02000000000000000000" pitchFamily="50" charset="-95"/>
                <a:ea typeface="Calibri" panose="020F0502020204030204" pitchFamily="34" charset="0"/>
                <a:cs typeface="Arial" panose="020B0604020202020204" pitchFamily="34" charset="0"/>
              </a:rPr>
              <a:t>Φύσις</a:t>
            </a:r>
            <a:endParaRPr lang="en-US" sz="2800" b="1" dirty="0">
              <a:latin typeface="GFS Porson" panose="02000000000000000000" pitchFamily="50" charset="-95"/>
              <a:ea typeface="Calibri" panose="020F0502020204030204" pitchFamily="34" charset="0"/>
              <a:cs typeface="Arial" panose="020B0604020202020204" pitchFamily="34" charset="0"/>
            </a:endParaRPr>
          </a:p>
          <a:p>
            <a:pPr algn="ctr"/>
            <a:r>
              <a:rPr lang="en-US" sz="2800" b="1" i="1" dirty="0" err="1">
                <a:latin typeface="Palatino Linotype" panose="02040502050505030304" pitchFamily="18" charset="0"/>
                <a:cs typeface="Arial" panose="020B0604020202020204" pitchFamily="34" charset="0"/>
              </a:rPr>
              <a:t>Physis</a:t>
            </a:r>
            <a:endParaRPr lang="en-US" sz="2800" b="1" i="1" dirty="0">
              <a:latin typeface="Palatino Linotype" panose="02040502050505030304" pitchFamily="18" charset="0"/>
              <a:cs typeface="Arial" panose="020B0604020202020204" pitchFamily="34" charset="0"/>
            </a:endParaRPr>
          </a:p>
          <a:p>
            <a:pPr algn="ctr"/>
            <a:r>
              <a:rPr lang="he-IL" sz="2800" b="1" dirty="0" err="1">
                <a:latin typeface="David" panose="020E0502060401010101" pitchFamily="34" charset="-79"/>
                <a:cs typeface="David" panose="020E0502060401010101" pitchFamily="34" charset="-79"/>
              </a:rPr>
              <a:t>פיזיס</a:t>
            </a:r>
            <a:endParaRPr lang="he-IL" sz="2800" b="1" dirty="0">
              <a:latin typeface="David" panose="020E0502060401010101" pitchFamily="34" charset="-79"/>
              <a:cs typeface="David" panose="020E0502060401010101" pitchFamily="34" charset="-79"/>
            </a:endParaRPr>
          </a:p>
          <a:p>
            <a:pPr algn="ctr"/>
            <a:endParaRPr lang="en-US" sz="2800" b="1" dirty="0"/>
          </a:p>
          <a:p>
            <a:pPr algn="ctr"/>
            <a:r>
              <a:rPr lang="he-IL" sz="2800" b="1" dirty="0">
                <a:latin typeface="David" panose="020E0502060401010101" pitchFamily="34" charset="-79"/>
                <a:cs typeface="David" panose="020E0502060401010101" pitchFamily="34" charset="-79"/>
              </a:rPr>
              <a:t>מהפועל:</a:t>
            </a:r>
            <a:endParaRPr lang="el-GR" sz="2800" b="1" dirty="0">
              <a:cs typeface="David" panose="020E0502060401010101" pitchFamily="34" charset="-79"/>
            </a:endParaRPr>
          </a:p>
          <a:p>
            <a:pPr algn="ctr"/>
            <a:r>
              <a:rPr lang="el-GR" sz="2800" b="1" dirty="0">
                <a:latin typeface="GFS Porson" panose="02000000000000000000" pitchFamily="50" charset="-95"/>
                <a:ea typeface="Calibri" panose="020F0502020204030204" pitchFamily="34" charset="0"/>
                <a:cs typeface="Arial" panose="020B0604020202020204" pitchFamily="34" charset="0"/>
              </a:rPr>
              <a:t>Φύω</a:t>
            </a:r>
          </a:p>
          <a:p>
            <a:pPr algn="ctr"/>
            <a:r>
              <a:rPr lang="he-IL" sz="2800" b="1" dirty="0">
                <a:latin typeface="David" panose="020E0502060401010101" pitchFamily="34" charset="-79"/>
                <a:cs typeface="David" panose="020E0502060401010101" pitchFamily="34" charset="-79"/>
              </a:rPr>
              <a:t>שפירושו: לצמוח, לגדול, לפרוח, לצאת אל האור </a:t>
            </a:r>
            <a:endParaRPr lang="x-none" sz="2800" b="1" dirty="0">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id="{6BC1DA0F-B26C-4764-9ADE-A9329DEF58CA}"/>
              </a:ext>
            </a:extLst>
          </p:cNvPr>
          <p:cNvPicPr>
            <a:picLocks noChangeAspect="1"/>
          </p:cNvPicPr>
          <p:nvPr/>
        </p:nvPicPr>
        <p:blipFill>
          <a:blip r:embed="rId3"/>
          <a:stretch>
            <a:fillRect/>
          </a:stretch>
        </p:blipFill>
        <p:spPr>
          <a:xfrm>
            <a:off x="0" y="5938887"/>
            <a:ext cx="907766" cy="907766"/>
          </a:xfrm>
          <a:prstGeom prst="rect">
            <a:avLst/>
          </a:prstGeom>
        </p:spPr>
      </p:pic>
    </p:spTree>
    <p:extLst>
      <p:ext uri="{BB962C8B-B14F-4D97-AF65-F5344CB8AC3E}">
        <p14:creationId xmlns:p14="http://schemas.microsoft.com/office/powerpoint/2010/main" val="3896013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8A975E-7137-414B-A542-89497E7B503A}"/>
              </a:ext>
            </a:extLst>
          </p:cNvPr>
          <p:cNvSpPr/>
          <p:nvPr/>
        </p:nvSpPr>
        <p:spPr>
          <a:xfrm>
            <a:off x="2898114" y="142916"/>
            <a:ext cx="1439818" cy="1200329"/>
          </a:xfrm>
          <a:prstGeom prst="rect">
            <a:avLst/>
          </a:prstGeom>
        </p:spPr>
        <p:txBody>
          <a:bodyPr wrap="none">
            <a:spAutoFit/>
          </a:bodyPr>
          <a:lstStyle/>
          <a:p>
            <a:r>
              <a:rPr lang="el-GR" sz="3600" b="1" dirty="0">
                <a:latin typeface="GFS Porson" panose="02000000000000000000" pitchFamily="50" charset="-95"/>
                <a:ea typeface="Calibri" panose="020F0502020204030204" pitchFamily="34" charset="0"/>
                <a:cs typeface="Arial" panose="020B0604020202020204" pitchFamily="34" charset="0"/>
              </a:rPr>
              <a:t>Λόγος</a:t>
            </a:r>
            <a:endParaRPr lang="en-US" sz="3600" b="1" dirty="0">
              <a:latin typeface="GFS Porson" panose="02000000000000000000" pitchFamily="50" charset="-95"/>
              <a:ea typeface="Calibri" panose="020F0502020204030204" pitchFamily="34" charset="0"/>
              <a:cs typeface="Arial" panose="020B0604020202020204" pitchFamily="34" charset="0"/>
            </a:endParaRPr>
          </a:p>
          <a:p>
            <a:pPr algn="ctr"/>
            <a:r>
              <a:rPr lang="en-US" sz="3600" b="1" dirty="0">
                <a:latin typeface="Palatino Linotype" panose="02040502050505030304" pitchFamily="18" charset="0"/>
                <a:cs typeface="Arial" panose="020B0604020202020204" pitchFamily="34" charset="0"/>
              </a:rPr>
              <a:t>Logos</a:t>
            </a:r>
            <a:endParaRPr lang="x-none" sz="3600" dirty="0">
              <a:latin typeface="Palatino Linotype" panose="02040502050505030304" pitchFamily="18" charset="0"/>
            </a:endParaRPr>
          </a:p>
        </p:txBody>
      </p:sp>
      <p:pic>
        <p:nvPicPr>
          <p:cNvPr id="3" name="Picture 2">
            <a:extLst>
              <a:ext uri="{FF2B5EF4-FFF2-40B4-BE49-F238E27FC236}">
                <a16:creationId xmlns:a16="http://schemas.microsoft.com/office/drawing/2014/main" id="{9AA7966B-1BED-4698-850E-132835695C08}"/>
              </a:ext>
            </a:extLst>
          </p:cNvPr>
          <p:cNvPicPr>
            <a:picLocks noChangeAspect="1"/>
          </p:cNvPicPr>
          <p:nvPr/>
        </p:nvPicPr>
        <p:blipFill>
          <a:blip r:embed="rId2"/>
          <a:stretch>
            <a:fillRect/>
          </a:stretch>
        </p:blipFill>
        <p:spPr>
          <a:xfrm>
            <a:off x="0" y="5976593"/>
            <a:ext cx="870059" cy="870059"/>
          </a:xfrm>
          <a:prstGeom prst="rect">
            <a:avLst/>
          </a:prstGeom>
        </p:spPr>
      </p:pic>
      <p:pic>
        <p:nvPicPr>
          <p:cNvPr id="5" name="Picture 4">
            <a:extLst>
              <a:ext uri="{FF2B5EF4-FFF2-40B4-BE49-F238E27FC236}">
                <a16:creationId xmlns:a16="http://schemas.microsoft.com/office/drawing/2014/main" id="{39F90F97-4E63-4FD7-9354-9DB1F295C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6614" y="-1"/>
            <a:ext cx="5145386" cy="6858000"/>
          </a:xfrm>
          <a:prstGeom prst="rect">
            <a:avLst/>
          </a:prstGeom>
        </p:spPr>
      </p:pic>
      <p:sp>
        <p:nvSpPr>
          <p:cNvPr id="6" name="TextBox 5">
            <a:extLst>
              <a:ext uri="{FF2B5EF4-FFF2-40B4-BE49-F238E27FC236}">
                <a16:creationId xmlns:a16="http://schemas.microsoft.com/office/drawing/2014/main" id="{2BD92809-0EF9-4313-81D4-309435E61D8C}"/>
              </a:ext>
            </a:extLst>
          </p:cNvPr>
          <p:cNvSpPr txBox="1"/>
          <p:nvPr/>
        </p:nvSpPr>
        <p:spPr>
          <a:xfrm>
            <a:off x="437513" y="1874728"/>
            <a:ext cx="5910606" cy="3108543"/>
          </a:xfrm>
          <a:prstGeom prst="rect">
            <a:avLst/>
          </a:prstGeom>
          <a:noFill/>
        </p:spPr>
        <p:txBody>
          <a:bodyPr wrap="square" rtlCol="0">
            <a:spAutoFit/>
          </a:bodyPr>
          <a:lstStyle/>
          <a:p>
            <a:pPr marL="342900" indent="-342900" algn="r" rtl="1">
              <a:buAutoNum type="arabicPeriod"/>
            </a:pPr>
            <a:r>
              <a:rPr lang="he-IL" sz="2800" b="1" dirty="0">
                <a:latin typeface="David" panose="020E0502060401010101" pitchFamily="34" charset="-79"/>
                <a:cs typeface="David" panose="020E0502060401010101" pitchFamily="34" charset="-79"/>
              </a:rPr>
              <a:t>מילה, משפט, תיאור, סיפור, נאום או הרצאה, הדיבור</a:t>
            </a:r>
          </a:p>
          <a:p>
            <a:pPr marL="342900" indent="-342900" algn="r" rtl="1">
              <a:buAutoNum type="arabicPeriod"/>
            </a:pPr>
            <a:r>
              <a:rPr lang="he-IL" sz="2800" b="1" dirty="0">
                <a:latin typeface="David" panose="020E0502060401010101" pitchFamily="34" charset="-79"/>
                <a:cs typeface="David" panose="020E0502060401010101" pitchFamily="34" charset="-79"/>
              </a:rPr>
              <a:t>יחס (כולל יחס מתמטי), פרופורציה, סיבה של משהו, יסוד של משהו, מה שהופך משהו למה שהוא.</a:t>
            </a:r>
          </a:p>
          <a:p>
            <a:pPr marL="342900" indent="-342900" algn="r" rtl="1">
              <a:buAutoNum type="arabicPeriod"/>
            </a:pPr>
            <a:r>
              <a:rPr lang="he-IL" sz="2800" b="1" dirty="0">
                <a:latin typeface="David" panose="020E0502060401010101" pitchFamily="34" charset="-79"/>
                <a:cs typeface="David" panose="020E0502060401010101" pitchFamily="34" charset="-79"/>
              </a:rPr>
              <a:t>התבונה, החשיבה התבונית עצמה (בלטינית </a:t>
            </a:r>
            <a:r>
              <a:rPr lang="en-US" sz="2800" b="1" dirty="0">
                <a:latin typeface="David" panose="020E0502060401010101" pitchFamily="34" charset="-79"/>
                <a:cs typeface="David" panose="020E0502060401010101" pitchFamily="34" charset="-79"/>
              </a:rPr>
              <a:t>ratio</a:t>
            </a:r>
            <a:r>
              <a:rPr lang="he-IL" sz="2800" b="1" dirty="0">
                <a:latin typeface="David" panose="020E0502060401010101" pitchFamily="34" charset="-79"/>
                <a:cs typeface="David" panose="020E0502060401010101" pitchFamily="34" charset="-79"/>
              </a:rPr>
              <a:t> ובאנגלית </a:t>
            </a:r>
            <a:r>
              <a:rPr lang="en-US" sz="2800" b="1" dirty="0">
                <a:latin typeface="David" panose="020E0502060401010101" pitchFamily="34" charset="-79"/>
                <a:cs typeface="David" panose="020E0502060401010101" pitchFamily="34" charset="-79"/>
              </a:rPr>
              <a:t>reason</a:t>
            </a:r>
            <a:r>
              <a:rPr lang="he-IL" sz="2800" b="1" dirty="0">
                <a:latin typeface="David" panose="020E0502060401010101" pitchFamily="34" charset="-79"/>
                <a:cs typeface="David" panose="020E0502060401010101" pitchFamily="34" charset="-79"/>
              </a:rPr>
              <a:t>)</a:t>
            </a:r>
          </a:p>
        </p:txBody>
      </p:sp>
      <p:sp>
        <p:nvSpPr>
          <p:cNvPr id="7" name="TextBox 6">
            <a:extLst>
              <a:ext uri="{FF2B5EF4-FFF2-40B4-BE49-F238E27FC236}">
                <a16:creationId xmlns:a16="http://schemas.microsoft.com/office/drawing/2014/main" id="{6ADA15FA-8793-4F7B-A75E-0397BE20EB85}"/>
              </a:ext>
            </a:extLst>
          </p:cNvPr>
          <p:cNvSpPr txBox="1"/>
          <p:nvPr/>
        </p:nvSpPr>
        <p:spPr>
          <a:xfrm>
            <a:off x="7447174" y="6119234"/>
            <a:ext cx="4933361" cy="584775"/>
          </a:xfrm>
          <a:prstGeom prst="rect">
            <a:avLst/>
          </a:prstGeom>
          <a:noFill/>
        </p:spPr>
        <p:txBody>
          <a:bodyPr wrap="square" rtlCol="0">
            <a:spAutoFit/>
          </a:bodyPr>
          <a:lstStyle/>
          <a:p>
            <a:pPr algn="ctr" rtl="1"/>
            <a:r>
              <a:rPr lang="he-IL" sz="1600" b="1" dirty="0" err="1">
                <a:solidFill>
                  <a:schemeClr val="bg1"/>
                </a:solidFill>
                <a:latin typeface="Hadassah Friedlaender" panose="02020603050405020304" pitchFamily="18" charset="-79"/>
                <a:cs typeface="Hadassah Friedlaender" panose="02020603050405020304" pitchFamily="18" charset="-79"/>
              </a:rPr>
              <a:t>ארכימדיס</a:t>
            </a:r>
            <a:r>
              <a:rPr lang="he-IL" sz="1600" b="1" dirty="0">
                <a:solidFill>
                  <a:schemeClr val="bg1"/>
                </a:solidFill>
                <a:latin typeface="Hadassah Friedlaender" panose="02020603050405020304" pitchFamily="18" charset="-79"/>
                <a:cs typeface="Hadassah Friedlaender" panose="02020603050405020304" pitchFamily="18" charset="-79"/>
              </a:rPr>
              <a:t> החושב</a:t>
            </a:r>
          </a:p>
          <a:p>
            <a:pPr algn="ctr" rtl="1"/>
            <a:r>
              <a:rPr lang="he-IL" sz="1600" b="1" dirty="0">
                <a:solidFill>
                  <a:schemeClr val="bg1"/>
                </a:solidFill>
                <a:latin typeface="Hadassah Friedlaender" panose="02020603050405020304" pitchFamily="18" charset="-79"/>
                <a:cs typeface="Hadassah Friedlaender" panose="02020603050405020304" pitchFamily="18" charset="-79"/>
              </a:rPr>
              <a:t>מאת דומניקו </a:t>
            </a:r>
            <a:r>
              <a:rPr lang="he-IL" sz="1600" b="1" dirty="0" err="1">
                <a:solidFill>
                  <a:schemeClr val="bg1"/>
                </a:solidFill>
                <a:latin typeface="Hadassah Friedlaender" panose="02020603050405020304" pitchFamily="18" charset="-79"/>
                <a:cs typeface="Hadassah Friedlaender" panose="02020603050405020304" pitchFamily="18" charset="-79"/>
              </a:rPr>
              <a:t>פטי</a:t>
            </a:r>
            <a:endParaRPr lang="x-none" sz="1600" b="1" dirty="0">
              <a:solidFill>
                <a:schemeClr val="bg1"/>
              </a:solidFill>
              <a:latin typeface="Hadassah Friedlaender" panose="02020603050405020304" pitchFamily="18" charset="-79"/>
              <a:cs typeface="Hadassah Friedlaender" panose="02020603050405020304" pitchFamily="18" charset="-79"/>
            </a:endParaRPr>
          </a:p>
        </p:txBody>
      </p:sp>
      <p:sp>
        <p:nvSpPr>
          <p:cNvPr id="8" name="TextBox 7">
            <a:extLst>
              <a:ext uri="{FF2B5EF4-FFF2-40B4-BE49-F238E27FC236}">
                <a16:creationId xmlns:a16="http://schemas.microsoft.com/office/drawing/2014/main" id="{C9CC1267-9787-4E7C-A90D-C4197551993D}"/>
              </a:ext>
            </a:extLst>
          </p:cNvPr>
          <p:cNvSpPr txBox="1"/>
          <p:nvPr/>
        </p:nvSpPr>
        <p:spPr>
          <a:xfrm>
            <a:off x="989814" y="5062194"/>
            <a:ext cx="5288438" cy="830997"/>
          </a:xfrm>
          <a:prstGeom prst="rect">
            <a:avLst/>
          </a:prstGeom>
          <a:noFill/>
        </p:spPr>
        <p:txBody>
          <a:bodyPr wrap="square" rtlCol="0">
            <a:spAutoFit/>
          </a:bodyPr>
          <a:lstStyle/>
          <a:p>
            <a:pPr algn="ctr" rtl="1"/>
            <a:r>
              <a:rPr lang="he-IL" sz="2400" b="1" dirty="0">
                <a:latin typeface="David" panose="020E0502060401010101" pitchFamily="34" charset="-79"/>
                <a:cs typeface="David" panose="020E0502060401010101" pitchFamily="34" charset="-79"/>
              </a:rPr>
              <a:t>ותנו דעתכם למילה "הגיון", מלשון "הגה" וגם לקשר בין "דבר" לבין "דיבור"</a:t>
            </a:r>
            <a:endParaRPr lang="x-none" sz="24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2227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wipe(down)">
                                      <p:cBhvr>
                                        <p:cTn id="14" dur="500"/>
                                        <p:tgtEl>
                                          <p:spTgt spid="6">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barn(inVertical)">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02D62F-66B0-4849-9932-2F94687762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6653"/>
          </a:xfrm>
          <a:prstGeom prst="rect">
            <a:avLst/>
          </a:prstGeom>
        </p:spPr>
      </p:pic>
      <p:sp>
        <p:nvSpPr>
          <p:cNvPr id="9" name="TextBox 8">
            <a:extLst>
              <a:ext uri="{FF2B5EF4-FFF2-40B4-BE49-F238E27FC236}">
                <a16:creationId xmlns:a16="http://schemas.microsoft.com/office/drawing/2014/main" id="{483E22E3-4C46-4F35-9A21-2C57B51B41E0}"/>
              </a:ext>
            </a:extLst>
          </p:cNvPr>
          <p:cNvSpPr txBox="1"/>
          <p:nvPr/>
        </p:nvSpPr>
        <p:spPr>
          <a:xfrm>
            <a:off x="0" y="2222997"/>
            <a:ext cx="8060127" cy="1200329"/>
          </a:xfrm>
          <a:prstGeom prst="rect">
            <a:avLst/>
          </a:prstGeom>
          <a:noFill/>
        </p:spPr>
        <p:txBody>
          <a:bodyPr wrap="square" rtlCol="0">
            <a:spAutoFit/>
          </a:bodyPr>
          <a:lstStyle/>
          <a:p>
            <a:pPr algn="ctr" rtl="1"/>
            <a:r>
              <a:rPr lang="he-IL" sz="2400" b="1" dirty="0">
                <a:solidFill>
                  <a:schemeClr val="bg1"/>
                </a:solidFill>
                <a:latin typeface="David" panose="020E0502060401010101" pitchFamily="34" charset="-79"/>
                <a:cs typeface="David" panose="020E0502060401010101" pitchFamily="34" charset="-79"/>
              </a:rPr>
              <a:t>הפילוסופיה במובנה היווני:</a:t>
            </a:r>
          </a:p>
          <a:p>
            <a:pPr algn="ctr" rtl="1"/>
            <a:r>
              <a:rPr lang="he-IL" sz="2400" b="1" dirty="0" err="1">
                <a:solidFill>
                  <a:schemeClr val="bg1"/>
                </a:solidFill>
                <a:latin typeface="David" panose="020E0502060401010101" pitchFamily="34" charset="-79"/>
                <a:cs typeface="David" panose="020E0502060401010101" pitchFamily="34" charset="-79"/>
              </a:rPr>
              <a:t>הנסיון</a:t>
            </a:r>
            <a:r>
              <a:rPr lang="he-IL" sz="2400" b="1" dirty="0">
                <a:solidFill>
                  <a:schemeClr val="bg1"/>
                </a:solidFill>
                <a:latin typeface="David" panose="020E0502060401010101" pitchFamily="34" charset="-79"/>
                <a:cs typeface="David" panose="020E0502060401010101" pitchFamily="34" charset="-79"/>
              </a:rPr>
              <a:t> לתת לוגוס שתופס או משקף את הלוגוס הטמון </a:t>
            </a:r>
            <a:r>
              <a:rPr lang="he-IL" sz="2400" b="1" dirty="0" err="1">
                <a:solidFill>
                  <a:schemeClr val="bg1"/>
                </a:solidFill>
                <a:latin typeface="David" panose="020E0502060401010101" pitchFamily="34" charset="-79"/>
                <a:cs typeface="David" panose="020E0502060401010101" pitchFamily="34" charset="-79"/>
              </a:rPr>
              <a:t>בפיזיס</a:t>
            </a:r>
            <a:r>
              <a:rPr lang="he-IL" sz="2400" b="1" dirty="0">
                <a:solidFill>
                  <a:schemeClr val="bg1"/>
                </a:solidFill>
                <a:latin typeface="David" panose="020E0502060401010101" pitchFamily="34" charset="-79"/>
                <a:cs typeface="David" panose="020E0502060401010101" pitchFamily="34" charset="-79"/>
              </a:rPr>
              <a:t> עצמו, </a:t>
            </a:r>
            <a:r>
              <a:rPr lang="he-IL" sz="2400" b="1" dirty="0" err="1">
                <a:solidFill>
                  <a:schemeClr val="bg1"/>
                </a:solidFill>
                <a:latin typeface="David" panose="020E0502060401010101" pitchFamily="34" charset="-79"/>
                <a:cs typeface="David" panose="020E0502060401010101" pitchFamily="34" charset="-79"/>
              </a:rPr>
              <a:t>נסיון</a:t>
            </a:r>
            <a:r>
              <a:rPr lang="he-IL" sz="2400" b="1" dirty="0">
                <a:solidFill>
                  <a:schemeClr val="bg1"/>
                </a:solidFill>
                <a:latin typeface="David" panose="020E0502060401010101" pitchFamily="34" charset="-79"/>
                <a:cs typeface="David" panose="020E0502060401010101" pitchFamily="34" charset="-79"/>
              </a:rPr>
              <a:t> המשוחרר מסמכות המיתוס </a:t>
            </a:r>
            <a:r>
              <a:rPr lang="he-IL" sz="2400" b="1" dirty="0" err="1">
                <a:solidFill>
                  <a:schemeClr val="bg1"/>
                </a:solidFill>
                <a:latin typeface="David" panose="020E0502060401010101" pitchFamily="34" charset="-79"/>
                <a:cs typeface="David" panose="020E0502060401010101" pitchFamily="34" charset="-79"/>
              </a:rPr>
              <a:t>והנומוס</a:t>
            </a:r>
            <a:r>
              <a:rPr lang="he-IL" sz="2400" b="1" dirty="0">
                <a:solidFill>
                  <a:schemeClr val="bg1"/>
                </a:solidFill>
                <a:latin typeface="David" panose="020E0502060401010101" pitchFamily="34" charset="-79"/>
                <a:cs typeface="David" panose="020E0502060401010101" pitchFamily="34" charset="-79"/>
              </a:rPr>
              <a:t> לתוכם נולדנו.</a:t>
            </a:r>
            <a:endParaRPr lang="x-none" sz="3200" b="1" dirty="0">
              <a:solidFill>
                <a:schemeClr val="bg1"/>
              </a:solidFill>
              <a:latin typeface="David" panose="020E0502060401010101" pitchFamily="34" charset="-79"/>
              <a:cs typeface="David" panose="020E0502060401010101" pitchFamily="34" charset="-79"/>
            </a:endParaRPr>
          </a:p>
        </p:txBody>
      </p:sp>
      <p:pic>
        <p:nvPicPr>
          <p:cNvPr id="10" name="Picture 9">
            <a:extLst>
              <a:ext uri="{FF2B5EF4-FFF2-40B4-BE49-F238E27FC236}">
                <a16:creationId xmlns:a16="http://schemas.microsoft.com/office/drawing/2014/main" id="{29D83ACA-9516-4D3A-83D6-69B7DC7C1294}"/>
              </a:ext>
            </a:extLst>
          </p:cNvPr>
          <p:cNvPicPr>
            <a:picLocks noChangeAspect="1"/>
          </p:cNvPicPr>
          <p:nvPr/>
        </p:nvPicPr>
        <p:blipFill>
          <a:blip r:embed="rId3"/>
          <a:stretch>
            <a:fillRect/>
          </a:stretch>
        </p:blipFill>
        <p:spPr>
          <a:xfrm>
            <a:off x="0" y="5983053"/>
            <a:ext cx="863600" cy="863600"/>
          </a:xfrm>
          <a:prstGeom prst="rect">
            <a:avLst/>
          </a:prstGeom>
        </p:spPr>
      </p:pic>
    </p:spTree>
    <p:extLst>
      <p:ext uri="{BB962C8B-B14F-4D97-AF65-F5344CB8AC3E}">
        <p14:creationId xmlns:p14="http://schemas.microsoft.com/office/powerpoint/2010/main" val="921773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8618</TotalTime>
  <Words>552</Words>
  <Application>Microsoft Office PowerPoint</Application>
  <PresentationFormat>Widescreen</PresentationFormat>
  <Paragraphs>70</Paragraphs>
  <Slides>12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Calibri</vt:lpstr>
      <vt:lpstr>Calibri Light</vt:lpstr>
      <vt:lpstr>David</vt:lpstr>
      <vt:lpstr>GFS Porson</vt:lpstr>
      <vt:lpstr>Guttman Kav</vt:lpstr>
      <vt:lpstr>Guttman Stam1</vt:lpstr>
      <vt:lpstr>Hadassah Friedlaender</vt:lpstr>
      <vt:lpstr>Palatino Linotype</vt:lpstr>
      <vt:lpstr>Office Theme</vt:lpstr>
      <vt:lpstr>מבוא לפילוסופיה יוונית – סמסטר סתיו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Andy German</cp:lastModifiedBy>
  <cp:revision>51</cp:revision>
  <dcterms:created xsi:type="dcterms:W3CDTF">2020-03-16T20:46:23Z</dcterms:created>
  <dcterms:modified xsi:type="dcterms:W3CDTF">2022-10-25T18:36:31Z</dcterms:modified>
</cp:coreProperties>
</file>