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3"/>
  </p:notesMasterIdLst>
  <p:sldIdLst>
    <p:sldId id="259" r:id="rId2"/>
    <p:sldId id="267" r:id="rId3"/>
    <p:sldId id="268" r:id="rId4"/>
    <p:sldId id="269" r:id="rId5"/>
    <p:sldId id="270" r:id="rId6"/>
    <p:sldId id="271" r:id="rId7"/>
    <p:sldId id="272" r:id="rId8"/>
    <p:sldId id="273" r:id="rId9"/>
    <p:sldId id="274" r:id="rId10"/>
    <p:sldId id="275" r:id="rId11"/>
    <p:sldId id="276" r:id="rId12"/>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German" initials="AG" lastIdx="2" clrIdx="0">
    <p:extLst>
      <p:ext uri="{19B8F6BF-5375-455C-9EA6-DF929625EA0E}">
        <p15:presenceInfo xmlns:p15="http://schemas.microsoft.com/office/powerpoint/2012/main" userId="05ae5c36d565a0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BCB2"/>
    <a:srgbClr val="AEAEB0"/>
    <a:srgbClr val="E4E2D0"/>
    <a:srgbClr val="95928D"/>
    <a:srgbClr val="78777C"/>
    <a:srgbClr val="543D26"/>
    <a:srgbClr val="030100"/>
    <a:srgbClr val="E19E3F"/>
    <a:srgbClr val="7D7366"/>
    <a:srgbClr val="1078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F276B-D756-4400-843A-4750C1B8EC4C}" type="datetimeFigureOut">
              <a:rPr lang="x-none" smtClean="0"/>
              <a:t>10/01/2023</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66AAB4-F6CE-43C3-B8E2-F4209171FCC9}" type="slidenum">
              <a:rPr lang="x-none" smtClean="0"/>
              <a:t>‹#›</a:t>
            </a:fld>
            <a:endParaRPr lang="x-none"/>
          </a:p>
        </p:txBody>
      </p:sp>
    </p:spTree>
    <p:extLst>
      <p:ext uri="{BB962C8B-B14F-4D97-AF65-F5344CB8AC3E}">
        <p14:creationId xmlns:p14="http://schemas.microsoft.com/office/powerpoint/2010/main" val="1456689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9A9E2-D8BF-45FD-8A6D-C91299852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7DC11CBB-9938-4F59-96FC-34F5D87FB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B7201CB2-EBC4-4DE6-8BE7-9B23019DF5BB}"/>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5" name="Footer Placeholder 4">
            <a:extLst>
              <a:ext uri="{FF2B5EF4-FFF2-40B4-BE49-F238E27FC236}">
                <a16:creationId xmlns:a16="http://schemas.microsoft.com/office/drawing/2014/main" id="{4506C053-F5C9-4365-8A34-F4B3D8B4559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EEA90CA-B63F-4A19-8242-63FB25B72795}"/>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84295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255D-A716-44A4-9E71-69C8A6570E8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7B0EC5B-0153-4BD6-8F34-3282909DA5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45C051-ACE9-4061-9F17-D2009CFE6AC0}"/>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5" name="Footer Placeholder 4">
            <a:extLst>
              <a:ext uri="{FF2B5EF4-FFF2-40B4-BE49-F238E27FC236}">
                <a16:creationId xmlns:a16="http://schemas.microsoft.com/office/drawing/2014/main" id="{A600B1ED-EC5C-44DF-A870-5B38220D391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6897BD9-8644-4538-BB76-9FAAC220D8DC}"/>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12121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07D3-0219-4FBF-9A9F-34BDF9704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6853E01-3CAD-4DBB-8823-DE891A5688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5A88E72-B718-4DB1-AB91-329B9F8BE32E}"/>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5" name="Footer Placeholder 4">
            <a:extLst>
              <a:ext uri="{FF2B5EF4-FFF2-40B4-BE49-F238E27FC236}">
                <a16:creationId xmlns:a16="http://schemas.microsoft.com/office/drawing/2014/main" id="{0781434E-08DE-4C9A-AC11-A2EC68E19B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5AF23E6-4B20-4BE8-9B11-8CC7BCC9B9E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21405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8AEC-A9E6-4A98-8833-49571417B77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3DCA29CC-4495-49A5-A0C5-D6F5C51C58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78727C4-1E9A-4649-B987-214036A092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6129D89F-8645-4116-9A01-727E38A5F6B3}"/>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6" name="Footer Placeholder 5">
            <a:extLst>
              <a:ext uri="{FF2B5EF4-FFF2-40B4-BE49-F238E27FC236}">
                <a16:creationId xmlns:a16="http://schemas.microsoft.com/office/drawing/2014/main" id="{5A0AAFE5-5299-45CC-AF40-FD370E452DC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A02B07C7-3684-421E-9F36-F0B2E50BFE27}"/>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4943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F28-652F-4412-B10C-F4596F4F5FF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CE35C246-2833-476D-842F-BA8A2176B7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9C36EE-BFE3-4EE2-9AC7-3D935E2D5A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F296FFAB-6C3D-46F8-8CA3-2D9A00971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CAEB3-1F56-4CF7-B274-498C08E44E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1724ADD1-B5FC-4F6A-955C-4D104E029DC2}"/>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8" name="Footer Placeholder 7">
            <a:extLst>
              <a:ext uri="{FF2B5EF4-FFF2-40B4-BE49-F238E27FC236}">
                <a16:creationId xmlns:a16="http://schemas.microsoft.com/office/drawing/2014/main" id="{8E6F4DD9-5F13-4C6A-B96C-9659B199DFCE}"/>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B51DCCF-1285-45A6-BACF-3CF9F7130B1F}"/>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1548383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FFD-334E-4037-95A1-66C8B88482E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582E94F-E88C-4BF6-A534-0538C56D4B10}"/>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4" name="Footer Placeholder 3">
            <a:extLst>
              <a:ext uri="{FF2B5EF4-FFF2-40B4-BE49-F238E27FC236}">
                <a16:creationId xmlns:a16="http://schemas.microsoft.com/office/drawing/2014/main" id="{D65702D5-DE6F-45E6-A397-6F1B81AD465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E794BDE5-5FAD-4302-B527-19FB518D0238}"/>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9239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D01C2-90FB-4DE6-B5BE-4A35EE277E0A}"/>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3" name="Footer Placeholder 2">
            <a:extLst>
              <a:ext uri="{FF2B5EF4-FFF2-40B4-BE49-F238E27FC236}">
                <a16:creationId xmlns:a16="http://schemas.microsoft.com/office/drawing/2014/main" id="{E1DE07E1-5F3F-4BCA-9815-1E76501375B0}"/>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5425626-F060-4F54-81CC-FD2C9C7B4184}"/>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4017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3D96-CF71-4870-9BD8-DD915FA86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64C01CF-5DED-4548-87F5-95152067A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032B23D8-1633-4683-A077-AFCC29B8C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101948-931B-4EE0-99BD-5C30B34BA700}"/>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6" name="Footer Placeholder 5">
            <a:extLst>
              <a:ext uri="{FF2B5EF4-FFF2-40B4-BE49-F238E27FC236}">
                <a16:creationId xmlns:a16="http://schemas.microsoft.com/office/drawing/2014/main" id="{1AFB6BDF-C237-475C-9CB4-E7F5B83AC0B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80C353E-1ECC-49D1-A38B-A4DC2E3E2E70}"/>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89611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0F-EEE1-428F-8047-1CD16A083B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F4E570DB-34F4-4C87-8B60-6728C3C52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7C7F6316-FA70-4757-B9A8-3534BC8FF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BB3667F-649C-4E5A-A035-8C4A0F87100C}"/>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6" name="Footer Placeholder 5">
            <a:extLst>
              <a:ext uri="{FF2B5EF4-FFF2-40B4-BE49-F238E27FC236}">
                <a16:creationId xmlns:a16="http://schemas.microsoft.com/office/drawing/2014/main" id="{5CBC5013-4230-4E9B-9B12-1CFC2A3BF6E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E2CF8E-4918-4600-A517-F9A7878EB859}"/>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5317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1B-C022-44A7-B93E-1FAEA816D1B9}"/>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6D4B1F4A-5C04-4F16-88F3-B43D28E1E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C7F35-41F0-4DE9-A043-B775E4D8B874}"/>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5" name="Footer Placeholder 4">
            <a:extLst>
              <a:ext uri="{FF2B5EF4-FFF2-40B4-BE49-F238E27FC236}">
                <a16:creationId xmlns:a16="http://schemas.microsoft.com/office/drawing/2014/main" id="{6B3E9425-00F6-4A26-A8B9-2B422212263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0AE29B8-CEB0-47EE-8745-13B42F508953}"/>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7015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B3CAA-4B21-4CB6-AA14-E3FDD179FF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7E76884-F036-493D-85D3-43C2B80620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BED8317-D423-4F28-9661-74FB8A8079F9}"/>
              </a:ext>
            </a:extLst>
          </p:cNvPr>
          <p:cNvSpPr>
            <a:spLocks noGrp="1"/>
          </p:cNvSpPr>
          <p:nvPr>
            <p:ph type="dt" sz="half" idx="10"/>
          </p:nvPr>
        </p:nvSpPr>
        <p:spPr/>
        <p:txBody>
          <a:bodyPr/>
          <a:lstStyle/>
          <a:p>
            <a:fld id="{F82CE9E8-7562-4D0A-9B4B-955B156BD39A}" type="datetimeFigureOut">
              <a:rPr lang="x-none" smtClean="0"/>
              <a:t>10/01/2023</a:t>
            </a:fld>
            <a:endParaRPr lang="x-none"/>
          </a:p>
        </p:txBody>
      </p:sp>
      <p:sp>
        <p:nvSpPr>
          <p:cNvPr id="5" name="Footer Placeholder 4">
            <a:extLst>
              <a:ext uri="{FF2B5EF4-FFF2-40B4-BE49-F238E27FC236}">
                <a16:creationId xmlns:a16="http://schemas.microsoft.com/office/drawing/2014/main" id="{316938C4-DEBF-4513-A4BD-5836E880A18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0447671-B310-44E5-A299-E2DBB153EAA6}"/>
              </a:ext>
            </a:extLst>
          </p:cNvPr>
          <p:cNvSpPr>
            <a:spLocks noGrp="1"/>
          </p:cNvSpPr>
          <p:nvPr>
            <p:ph type="sldNum" sz="quarter" idx="12"/>
          </p:nvPr>
        </p:nvSpPr>
        <p:spPr/>
        <p:txBody>
          <a:bodyPr/>
          <a:lstStyle/>
          <a:p>
            <a:fld id="{B751D229-6CB8-44D8-BA5B-6FE6B934DDE6}" type="slidenum">
              <a:rPr lang="x-none" smtClean="0"/>
              <a:t>‹#›</a:t>
            </a:fld>
            <a:endParaRPr lang="x-none"/>
          </a:p>
        </p:txBody>
      </p:sp>
    </p:spTree>
    <p:extLst>
      <p:ext uri="{BB962C8B-B14F-4D97-AF65-F5344CB8AC3E}">
        <p14:creationId xmlns:p14="http://schemas.microsoft.com/office/powerpoint/2010/main" val="203226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5235F-A085-477E-8234-48C94FE78E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1648506-8D3D-487B-8467-07E217753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7DEBE27-1BAD-47DC-B3D0-7C1255401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CE9E8-7562-4D0A-9B4B-955B156BD39A}" type="datetimeFigureOut">
              <a:rPr lang="x-none" smtClean="0"/>
              <a:t>10/01/2023</a:t>
            </a:fld>
            <a:endParaRPr lang="x-none"/>
          </a:p>
        </p:txBody>
      </p:sp>
      <p:sp>
        <p:nvSpPr>
          <p:cNvPr id="5" name="Footer Placeholder 4">
            <a:extLst>
              <a:ext uri="{FF2B5EF4-FFF2-40B4-BE49-F238E27FC236}">
                <a16:creationId xmlns:a16="http://schemas.microsoft.com/office/drawing/2014/main" id="{6667EAF0-7A76-4025-BED7-890323BB2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93CF55F4-3BE7-4340-B678-EA5748C50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1D229-6CB8-44D8-BA5B-6FE6B934DDE6}" type="slidenum">
              <a:rPr lang="x-none" smtClean="0"/>
              <a:t>‹#›</a:t>
            </a:fld>
            <a:endParaRPr lang="x-none"/>
          </a:p>
        </p:txBody>
      </p:sp>
    </p:spTree>
    <p:extLst>
      <p:ext uri="{BB962C8B-B14F-4D97-AF65-F5344CB8AC3E}">
        <p14:creationId xmlns:p14="http://schemas.microsoft.com/office/powerpoint/2010/main" val="1494885374"/>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26D271-F6D7-4F19-93DF-B3BD36478A13}"/>
              </a:ext>
            </a:extLst>
          </p:cNvPr>
          <p:cNvSpPr>
            <a:spLocks noGrp="1"/>
          </p:cNvSpPr>
          <p:nvPr>
            <p:ph type="title"/>
          </p:nvPr>
        </p:nvSpPr>
        <p:spPr>
          <a:xfrm>
            <a:off x="1294362" y="160256"/>
            <a:ext cx="9603275" cy="527901"/>
          </a:xfrm>
        </p:spPr>
        <p:txBody>
          <a:bodyPr>
            <a:noAutofit/>
          </a:bodyPr>
          <a:lstStyle/>
          <a:p>
            <a:pPr algn="ctr"/>
            <a:r>
              <a:rPr lang="he-IL" sz="2800" b="1" dirty="0">
                <a:latin typeface="David" panose="020E0502060401010101" pitchFamily="34" charset="-79"/>
                <a:cs typeface="David" panose="020E0502060401010101" pitchFamily="34" charset="-79"/>
              </a:rPr>
              <a:t>מבוא לפילוסופיה יוונית – מחצית א'</a:t>
            </a:r>
            <a:endParaRPr lang="x-none" sz="2800" b="1" dirty="0">
              <a:latin typeface="David" panose="020E0502060401010101" pitchFamily="34" charset="-79"/>
              <a:cs typeface="David" panose="020E0502060401010101" pitchFamily="34" charset="-79"/>
            </a:endParaRPr>
          </a:p>
        </p:txBody>
      </p:sp>
      <p:sp>
        <p:nvSpPr>
          <p:cNvPr id="9" name="Content Placeholder 8">
            <a:extLst>
              <a:ext uri="{FF2B5EF4-FFF2-40B4-BE49-F238E27FC236}">
                <a16:creationId xmlns:a16="http://schemas.microsoft.com/office/drawing/2014/main" id="{F5CDDCA6-AAB3-4AAE-BDDE-118E273BC5CC}"/>
              </a:ext>
            </a:extLst>
          </p:cNvPr>
          <p:cNvSpPr>
            <a:spLocks noGrp="1"/>
          </p:cNvSpPr>
          <p:nvPr>
            <p:ph idx="1"/>
          </p:nvPr>
        </p:nvSpPr>
        <p:spPr>
          <a:xfrm>
            <a:off x="1168775" y="955040"/>
            <a:ext cx="10341353" cy="5285505"/>
          </a:xfrm>
          <a:solidFill>
            <a:schemeClr val="accent4">
              <a:lumMod val="20000"/>
              <a:lumOff val="80000"/>
            </a:schemeClr>
          </a:solidFill>
          <a:ln>
            <a:noFill/>
          </a:ln>
        </p:spPr>
        <p:txBody>
          <a:bodyPr>
            <a:normAutofit fontScale="85000" lnSpcReduction="20000"/>
          </a:bodyPr>
          <a:lstStyle/>
          <a:p>
            <a:pPr marL="0" indent="0" algn="ctr" rtl="1">
              <a:buNone/>
            </a:pPr>
            <a:r>
              <a:rPr lang="he-IL" sz="3400" b="1" dirty="0">
                <a:latin typeface="David" panose="020E0502060401010101" pitchFamily="34" charset="-79"/>
                <a:cs typeface="David" panose="020E0502060401010101" pitchFamily="34" charset="-79"/>
              </a:rPr>
              <a:t> מבנה השיעור</a:t>
            </a:r>
          </a:p>
          <a:p>
            <a:pPr marL="457200" indent="-457200" algn="r" rtl="1">
              <a:buFont typeface="+mj-lt"/>
              <a:buAutoNum type="arabicPeriod"/>
            </a:pPr>
            <a:r>
              <a:rPr lang="he-IL" sz="3400" b="1" dirty="0">
                <a:latin typeface="David" panose="020E0502060401010101" pitchFamily="34" charset="-79"/>
                <a:cs typeface="David" panose="020E0502060401010101" pitchFamily="34" charset="-79"/>
              </a:rPr>
              <a:t>דברי מבוא על </a:t>
            </a:r>
            <a:r>
              <a:rPr lang="he-IL" sz="3400" b="1" dirty="0" err="1">
                <a:latin typeface="David" panose="020E0502060401010101" pitchFamily="34" charset="-79"/>
                <a:cs typeface="David" panose="020E0502060401010101" pitchFamily="34" charset="-79"/>
              </a:rPr>
              <a:t>הפיידון</a:t>
            </a:r>
            <a:r>
              <a:rPr lang="en-US" sz="3400" b="1" dirty="0">
                <a:latin typeface="David" panose="020E0502060401010101" pitchFamily="34" charset="-79"/>
                <a:cs typeface="David" panose="020E0502060401010101" pitchFamily="34" charset="-79"/>
              </a:rPr>
              <a:t> </a:t>
            </a:r>
          </a:p>
          <a:p>
            <a:pPr marL="914400" lvl="1" indent="-457200" algn="r" rtl="1">
              <a:buFont typeface="+mj-lt"/>
              <a:buAutoNum type="arabicPeriod"/>
            </a:pPr>
            <a:r>
              <a:rPr lang="he-IL" sz="3000" b="1" dirty="0">
                <a:latin typeface="David" panose="020E0502060401010101" pitchFamily="34" charset="-79"/>
                <a:cs typeface="David" panose="020E0502060401010101" pitchFamily="34" charset="-79"/>
              </a:rPr>
              <a:t>"האוטוביוגרפיה של </a:t>
            </a:r>
            <a:r>
              <a:rPr lang="he-IL" sz="3000" b="1" dirty="0" err="1">
                <a:latin typeface="David" panose="020E0502060401010101" pitchFamily="34" charset="-79"/>
                <a:cs typeface="David" panose="020E0502060401010101" pitchFamily="34" charset="-79"/>
              </a:rPr>
              <a:t>סוקראטס</a:t>
            </a:r>
            <a:r>
              <a:rPr lang="he-IL" sz="3000" b="1" dirty="0">
                <a:latin typeface="David" panose="020E0502060401010101" pitchFamily="34" charset="-79"/>
                <a:cs typeface="David" panose="020E0502060401010101" pitchFamily="34" charset="-79"/>
              </a:rPr>
              <a:t> הינו תיאור תהליך הכרתה של הפילוסופיה את עצמה"</a:t>
            </a:r>
          </a:p>
          <a:p>
            <a:pPr marL="457200" indent="-457200" algn="r" rtl="1">
              <a:buFont typeface="+mj-lt"/>
              <a:buAutoNum type="arabicPeriod"/>
            </a:pPr>
            <a:r>
              <a:rPr lang="he-IL" sz="3000" b="1" dirty="0">
                <a:latin typeface="David" panose="020E0502060401010101" pitchFamily="34" charset="-79"/>
                <a:cs typeface="David" panose="020E0502060401010101" pitchFamily="34" charset="-79"/>
              </a:rPr>
              <a:t>הרקע לנקודה שאנחנו נמצאים בה – השגות על ההוכחות לנצחיות הנפש</a:t>
            </a: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הנפש כ</a:t>
            </a:r>
            <a:r>
              <a:rPr lang="en-US" sz="2600" b="1" dirty="0">
                <a:latin typeface="David" panose="020E0502060401010101" pitchFamily="34" charset="-79"/>
                <a:cs typeface="David" panose="020E0502060401010101" pitchFamily="34" charset="-79"/>
              </a:rPr>
              <a:t>"</a:t>
            </a:r>
            <a:r>
              <a:rPr lang="he-IL" sz="2600" b="1" dirty="0">
                <a:latin typeface="David" panose="020E0502060401010101" pitchFamily="34" charset="-79"/>
                <a:cs typeface="David" panose="020E0502060401010101" pitchFamily="34" charset="-79"/>
              </a:rPr>
              <a:t>הרמוניה</a:t>
            </a:r>
            <a:r>
              <a:rPr lang="en-US" sz="2600" b="1" dirty="0">
                <a:latin typeface="David" panose="020E0502060401010101" pitchFamily="34" charset="-79"/>
                <a:cs typeface="David" panose="020E0502060401010101" pitchFamily="34" charset="-79"/>
              </a:rPr>
              <a:t>"</a:t>
            </a:r>
            <a:endParaRPr lang="he-IL" sz="26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דוגמת ה"מעיל"</a:t>
            </a:r>
          </a:p>
          <a:p>
            <a:pPr marL="457200" indent="-457200" algn="r" rtl="1">
              <a:buFont typeface="+mj-lt"/>
              <a:buAutoNum type="arabicPeriod"/>
            </a:pPr>
            <a:r>
              <a:rPr lang="he-IL" sz="3000" b="1" dirty="0" err="1">
                <a:latin typeface="David" panose="020E0502060401010101" pitchFamily="34" charset="-79"/>
                <a:cs typeface="David" panose="020E0502060401010101" pitchFamily="34" charset="-79"/>
              </a:rPr>
              <a:t>סוקראטס</a:t>
            </a:r>
            <a:r>
              <a:rPr lang="he-IL" sz="3000" b="1" dirty="0">
                <a:latin typeface="David" panose="020E0502060401010101" pitchFamily="34" charset="-79"/>
                <a:cs typeface="David" panose="020E0502060401010101" pitchFamily="34" charset="-79"/>
              </a:rPr>
              <a:t> הקדם-סוקראטי</a:t>
            </a: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החיפוש אחר מהות הסיבה (</a:t>
            </a:r>
            <a:r>
              <a:rPr lang="en-US" sz="2600" b="1" i="1" dirty="0" err="1">
                <a:latin typeface="David" panose="020E0502060401010101" pitchFamily="34" charset="-79"/>
                <a:cs typeface="David" panose="020E0502060401010101" pitchFamily="34" charset="-79"/>
              </a:rPr>
              <a:t>Aitia</a:t>
            </a:r>
            <a:r>
              <a:rPr lang="he-IL" sz="2600" b="1" dirty="0">
                <a:latin typeface="David" panose="020E0502060401010101" pitchFamily="34" charset="-79"/>
                <a:cs typeface="David" panose="020E0502060401010101" pitchFamily="34" charset="-79"/>
              </a:rPr>
              <a:t>)</a:t>
            </a:r>
            <a:endParaRPr lang="en-US" sz="2600" b="1" dirty="0">
              <a:latin typeface="David" panose="020E0502060401010101" pitchFamily="34" charset="-79"/>
              <a:cs typeface="David" panose="020E0502060401010101" pitchFamily="34" charset="-79"/>
            </a:endParaRP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ההסתייגות הסוקראטית מהמדע הקדם-סוקראטי המטריאליסטי (ה</a:t>
            </a:r>
            <a:r>
              <a:rPr lang="en-US" sz="2600" b="1" dirty="0">
                <a:latin typeface="David" panose="020E0502060401010101" pitchFamily="34" charset="-79"/>
                <a:cs typeface="David" panose="020E0502060401010101" pitchFamily="34" charset="-79"/>
              </a:rPr>
              <a:t>-</a:t>
            </a:r>
            <a:r>
              <a:rPr lang="he-IL" sz="2600" b="1" dirty="0">
                <a:latin typeface="David" panose="020E0502060401010101" pitchFamily="34" charset="-79"/>
                <a:cs typeface="David" panose="020E0502060401010101" pitchFamily="34" charset="-79"/>
              </a:rPr>
              <a:t> </a:t>
            </a:r>
            <a:r>
              <a:rPr lang="en-US" sz="2600" b="1" i="1" dirty="0">
                <a:latin typeface="David" panose="020E0502060401010101" pitchFamily="34" charset="-79"/>
                <a:cs typeface="David" panose="020E0502060401010101" pitchFamily="34" charset="-79"/>
              </a:rPr>
              <a:t>peri </a:t>
            </a:r>
            <a:r>
              <a:rPr lang="en-US" sz="2600" b="1" i="1" dirty="0" err="1">
                <a:latin typeface="David" panose="020E0502060401010101" pitchFamily="34" charset="-79"/>
                <a:cs typeface="David" panose="020E0502060401010101" pitchFamily="34" charset="-79"/>
              </a:rPr>
              <a:t>physeos</a:t>
            </a:r>
            <a:r>
              <a:rPr lang="en-US" sz="2600" b="1" i="1" dirty="0">
                <a:latin typeface="David" panose="020E0502060401010101" pitchFamily="34" charset="-79"/>
                <a:cs typeface="David" panose="020E0502060401010101" pitchFamily="34" charset="-79"/>
              </a:rPr>
              <a:t> </a:t>
            </a:r>
            <a:r>
              <a:rPr lang="en-US" sz="2600" b="1" i="1" dirty="0" err="1">
                <a:latin typeface="David" panose="020E0502060401010101" pitchFamily="34" charset="-79"/>
                <a:cs typeface="David" panose="020E0502060401010101" pitchFamily="34" charset="-79"/>
              </a:rPr>
              <a:t>historia</a:t>
            </a:r>
            <a:r>
              <a:rPr lang="he-IL" sz="2600" b="1" i="1" dirty="0">
                <a:latin typeface="David" panose="020E0502060401010101" pitchFamily="34" charset="-79"/>
                <a:cs typeface="David" panose="020E0502060401010101" pitchFamily="34" charset="-79"/>
              </a:rPr>
              <a:t>)</a:t>
            </a:r>
            <a:endParaRPr lang="he-IL" sz="2600" b="1" dirty="0">
              <a:latin typeface="David" panose="020E0502060401010101" pitchFamily="34" charset="-79"/>
              <a:cs typeface="David" panose="020E0502060401010101" pitchFamily="34" charset="-79"/>
            </a:endParaRPr>
          </a:p>
          <a:p>
            <a:pPr marL="457200" indent="-457200" algn="r" rtl="1">
              <a:buFont typeface="+mj-lt"/>
              <a:buAutoNum type="arabicPeriod"/>
            </a:pPr>
            <a:r>
              <a:rPr lang="he-IL" sz="3000" b="1" dirty="0" err="1">
                <a:latin typeface="David" panose="020E0502060401010101" pitchFamily="34" charset="-79"/>
                <a:cs typeface="David" panose="020E0502060401010101" pitchFamily="34" charset="-79"/>
              </a:rPr>
              <a:t>אנאקסאגוראס</a:t>
            </a:r>
            <a:r>
              <a:rPr lang="he-IL" sz="3000" b="1" dirty="0">
                <a:latin typeface="David" panose="020E0502060401010101" pitchFamily="34" charset="-79"/>
                <a:cs typeface="David" panose="020E0502060401010101" pitchFamily="34" charset="-79"/>
              </a:rPr>
              <a:t>, השכל והטוב</a:t>
            </a: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מה בכלל מוסבר באמצעות סיבות חומריות או מכאניות?</a:t>
            </a:r>
          </a:p>
          <a:p>
            <a:pPr marL="457200" indent="-457200" algn="r" rtl="1">
              <a:buFont typeface="+mj-lt"/>
              <a:buAutoNum type="arabicPeriod"/>
            </a:pPr>
            <a:r>
              <a:rPr lang="he-IL" sz="3000" b="1" dirty="0">
                <a:latin typeface="David" panose="020E0502060401010101" pitchFamily="34" charset="-79"/>
                <a:cs typeface="David" panose="020E0502060401010101" pitchFamily="34" charset="-79"/>
              </a:rPr>
              <a:t>"המסע השני  (</a:t>
            </a:r>
            <a:r>
              <a:rPr lang="en-US" sz="3000" b="1" i="1" dirty="0" err="1">
                <a:latin typeface="David" panose="020E0502060401010101" pitchFamily="34" charset="-79"/>
                <a:cs typeface="David" panose="020E0502060401010101" pitchFamily="34" charset="-79"/>
              </a:rPr>
              <a:t>Deuteros</a:t>
            </a:r>
            <a:r>
              <a:rPr lang="en-US" sz="3000" b="1" i="1" dirty="0">
                <a:latin typeface="David" panose="020E0502060401010101" pitchFamily="34" charset="-79"/>
                <a:cs typeface="David" panose="020E0502060401010101" pitchFamily="34" charset="-79"/>
              </a:rPr>
              <a:t> </a:t>
            </a:r>
            <a:r>
              <a:rPr lang="en-US" sz="3000" b="1" i="1" dirty="0" err="1">
                <a:latin typeface="David" panose="020E0502060401010101" pitchFamily="34" charset="-79"/>
                <a:cs typeface="David" panose="020E0502060401010101" pitchFamily="34" charset="-79"/>
              </a:rPr>
              <a:t>Plous</a:t>
            </a:r>
            <a:r>
              <a:rPr lang="he-IL" sz="3000" b="1" i="1" dirty="0">
                <a:latin typeface="David" panose="020E0502060401010101" pitchFamily="34" charset="-79"/>
                <a:cs typeface="David" panose="020E0502060401010101" pitchFamily="34" charset="-79"/>
              </a:rPr>
              <a:t>) </a:t>
            </a:r>
            <a:r>
              <a:rPr lang="he-IL" sz="3000" b="1" dirty="0">
                <a:latin typeface="David" panose="020E0502060401010101" pitchFamily="34" charset="-79"/>
                <a:cs typeface="David" panose="020E0502060401010101" pitchFamily="34" charset="-79"/>
              </a:rPr>
              <a:t>בעקבות הסיבה"</a:t>
            </a:r>
          </a:p>
          <a:p>
            <a:pPr marL="914400" lvl="1" indent="-457200" algn="r" rtl="1">
              <a:buFont typeface="+mj-lt"/>
              <a:buAutoNum type="arabicPeriod"/>
            </a:pPr>
            <a:r>
              <a:rPr lang="he-IL" sz="2600" b="1" dirty="0">
                <a:latin typeface="David" panose="020E0502060401010101" pitchFamily="34" charset="-79"/>
                <a:cs typeface="David" panose="020E0502060401010101" pitchFamily="34" charset="-79"/>
              </a:rPr>
              <a:t>היפותזת הצורות כסיבות</a:t>
            </a:r>
          </a:p>
          <a:p>
            <a:pPr marL="457200" indent="-457200" algn="r" rtl="1">
              <a:buFont typeface="+mj-lt"/>
              <a:buAutoNum type="arabicPeriod"/>
            </a:pPr>
            <a:endParaRPr lang="he-IL" sz="3200" b="1" dirty="0">
              <a:latin typeface="David" panose="020E0502060401010101" pitchFamily="34" charset="-79"/>
              <a:cs typeface="David" panose="020E0502060401010101" pitchFamily="34" charset="-79"/>
            </a:endParaRPr>
          </a:p>
          <a:p>
            <a:pPr marL="914400" lvl="1" indent="-457200" algn="r" rtl="1">
              <a:buFont typeface="+mj-lt"/>
              <a:buAutoNum type="arabicPeriod"/>
            </a:pPr>
            <a:endParaRPr lang="he-IL" sz="3000" b="1" dirty="0">
              <a:latin typeface="David" panose="020E0502060401010101" pitchFamily="34" charset="-79"/>
              <a:cs typeface="David" panose="020E0502060401010101" pitchFamily="34" charset="-79"/>
            </a:endParaRPr>
          </a:p>
          <a:p>
            <a:pPr marL="914400" lvl="1" indent="-457200" algn="r" rtl="1">
              <a:buFont typeface="+mj-lt"/>
              <a:buAutoNum type="arabicPeriod"/>
            </a:pPr>
            <a:endParaRPr lang="he-IL" sz="3000" b="1" dirty="0">
              <a:latin typeface="David" panose="020E0502060401010101" pitchFamily="34" charset="-79"/>
              <a:cs typeface="David" panose="020E0502060401010101" pitchFamily="34" charset="-79"/>
            </a:endParaRPr>
          </a:p>
          <a:p>
            <a:pPr marL="0" indent="0" algn="r" rtl="1">
              <a:buNone/>
            </a:pPr>
            <a:endParaRPr lang="he-IL" b="1" dirty="0">
              <a:latin typeface="David" panose="020E0502060401010101" pitchFamily="34" charset="-79"/>
              <a:cs typeface="David" panose="020E0502060401010101" pitchFamily="34" charset="-79"/>
            </a:endParaRPr>
          </a:p>
          <a:p>
            <a:pPr algn="r" rtl="1"/>
            <a:endParaRPr lang="he-IL" b="1"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id="{7FBD7104-28D8-4A32-A5E3-9A9A20D1D3BA}"/>
              </a:ext>
            </a:extLst>
          </p:cNvPr>
          <p:cNvPicPr>
            <a:picLocks noChangeAspect="1"/>
          </p:cNvPicPr>
          <p:nvPr/>
        </p:nvPicPr>
        <p:blipFill>
          <a:blip r:embed="rId2"/>
          <a:stretch>
            <a:fillRect/>
          </a:stretch>
        </p:blipFill>
        <p:spPr>
          <a:xfrm>
            <a:off x="0" y="6039138"/>
            <a:ext cx="818862" cy="818862"/>
          </a:xfrm>
          <a:prstGeom prst="rect">
            <a:avLst/>
          </a:prstGeom>
        </p:spPr>
      </p:pic>
    </p:spTree>
    <p:extLst>
      <p:ext uri="{BB962C8B-B14F-4D97-AF65-F5344CB8AC3E}">
        <p14:creationId xmlns:p14="http://schemas.microsoft.com/office/powerpoint/2010/main" val="3846930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C3EAFB-4B11-45EE-9F45-AA6521304FE5}"/>
              </a:ext>
            </a:extLst>
          </p:cNvPr>
          <p:cNvPicPr>
            <a:picLocks noChangeAspect="1"/>
          </p:cNvPicPr>
          <p:nvPr/>
        </p:nvPicPr>
        <p:blipFill>
          <a:blip r:embed="rId2"/>
          <a:stretch>
            <a:fillRect/>
          </a:stretch>
        </p:blipFill>
        <p:spPr>
          <a:xfrm>
            <a:off x="-7398" y="4156"/>
            <a:ext cx="12199398" cy="6853844"/>
          </a:xfrm>
          <a:prstGeom prst="rect">
            <a:avLst/>
          </a:prstGeom>
        </p:spPr>
      </p:pic>
      <p:sp>
        <p:nvSpPr>
          <p:cNvPr id="8" name="TextBox 7">
            <a:extLst>
              <a:ext uri="{FF2B5EF4-FFF2-40B4-BE49-F238E27FC236}">
                <a16:creationId xmlns:a16="http://schemas.microsoft.com/office/drawing/2014/main" id="{9655995F-37DF-49DE-BAD7-602E5791B098}"/>
              </a:ext>
            </a:extLst>
          </p:cNvPr>
          <p:cNvSpPr txBox="1"/>
          <p:nvPr/>
        </p:nvSpPr>
        <p:spPr>
          <a:xfrm>
            <a:off x="1628708" y="0"/>
            <a:ext cx="8927184" cy="369332"/>
          </a:xfrm>
          <a:prstGeom prst="rect">
            <a:avLst/>
          </a:prstGeom>
          <a:noFill/>
        </p:spPr>
        <p:txBody>
          <a:bodyPr wrap="square" rtlCol="0">
            <a:spAutoFit/>
          </a:bodyPr>
          <a:lstStyle/>
          <a:p>
            <a:pPr algn="ctr" rtl="1"/>
            <a:r>
              <a:rPr lang="he-IL" b="1" dirty="0">
                <a:solidFill>
                  <a:schemeClr val="bg1"/>
                </a:solidFill>
                <a:latin typeface="David" panose="020E0502060401010101" pitchFamily="34" charset="-79"/>
                <a:cs typeface="David" panose="020E0502060401010101" pitchFamily="34" charset="-79"/>
              </a:rPr>
              <a:t>מותו של </a:t>
            </a:r>
            <a:r>
              <a:rPr lang="he-IL" b="1" dirty="0" err="1">
                <a:solidFill>
                  <a:schemeClr val="bg1"/>
                </a:solidFill>
                <a:latin typeface="David" panose="020E0502060401010101" pitchFamily="34" charset="-79"/>
                <a:cs typeface="David" panose="020E0502060401010101" pitchFamily="34" charset="-79"/>
              </a:rPr>
              <a:t>סוקראטס</a:t>
            </a:r>
            <a:r>
              <a:rPr lang="he-IL" b="1" dirty="0">
                <a:solidFill>
                  <a:schemeClr val="bg1"/>
                </a:solidFill>
                <a:latin typeface="David" panose="020E0502060401010101" pitchFamily="34" charset="-79"/>
                <a:cs typeface="David" panose="020E0502060401010101" pitchFamily="34" charset="-79"/>
              </a:rPr>
              <a:t> </a:t>
            </a:r>
            <a:r>
              <a:rPr lang="en-US" b="1" dirty="0">
                <a:solidFill>
                  <a:schemeClr val="bg1"/>
                </a:solidFill>
                <a:latin typeface="David" panose="020E0502060401010101" pitchFamily="34" charset="-79"/>
                <a:cs typeface="David" panose="020E0502060401010101" pitchFamily="34" charset="-79"/>
              </a:rPr>
              <a:t>- </a:t>
            </a:r>
            <a:r>
              <a:rPr lang="he-IL" b="1" dirty="0">
                <a:solidFill>
                  <a:schemeClr val="bg1"/>
                </a:solidFill>
                <a:latin typeface="David" panose="020E0502060401010101" pitchFamily="34" charset="-79"/>
                <a:cs typeface="David" panose="020E0502060401010101" pitchFamily="34" charset="-79"/>
              </a:rPr>
              <a:t>ז'אק לואי דויד</a:t>
            </a:r>
            <a:endParaRPr lang="en-IL" b="1" dirty="0">
              <a:solidFill>
                <a:schemeClr val="bg1"/>
              </a:solidFill>
              <a:latin typeface="David" panose="020E0502060401010101" pitchFamily="34" charset="-79"/>
              <a:cs typeface="David" panose="020E0502060401010101" pitchFamily="34" charset="-79"/>
            </a:endParaRPr>
          </a:p>
        </p:txBody>
      </p:sp>
      <p:sp>
        <p:nvSpPr>
          <p:cNvPr id="9" name="TextBox 8">
            <a:extLst>
              <a:ext uri="{FF2B5EF4-FFF2-40B4-BE49-F238E27FC236}">
                <a16:creationId xmlns:a16="http://schemas.microsoft.com/office/drawing/2014/main" id="{D36E3F07-8DB2-4DE3-BAC9-01026F2AF8FE}"/>
              </a:ext>
            </a:extLst>
          </p:cNvPr>
          <p:cNvSpPr txBox="1"/>
          <p:nvPr/>
        </p:nvSpPr>
        <p:spPr>
          <a:xfrm>
            <a:off x="2475797" y="6414719"/>
            <a:ext cx="7233007" cy="369332"/>
          </a:xfrm>
          <a:prstGeom prst="rect">
            <a:avLst/>
          </a:prstGeom>
          <a:noFill/>
        </p:spPr>
        <p:txBody>
          <a:bodyPr wrap="square" rtlCol="0">
            <a:spAutoFit/>
          </a:bodyPr>
          <a:lstStyle/>
          <a:p>
            <a:pPr algn="ctr"/>
            <a:r>
              <a:rPr lang="en-US" b="1" i="1" dirty="0">
                <a:solidFill>
                  <a:schemeClr val="bg1"/>
                </a:solidFill>
              </a:rPr>
              <a:t>“</a:t>
            </a:r>
            <a:r>
              <a:rPr lang="en-US" b="1" i="1" dirty="0" err="1">
                <a:solidFill>
                  <a:schemeClr val="bg1"/>
                </a:solidFill>
              </a:rPr>
              <a:t>Moriatur</a:t>
            </a:r>
            <a:r>
              <a:rPr lang="en-US" b="1" i="1" dirty="0">
                <a:solidFill>
                  <a:schemeClr val="bg1"/>
                </a:solidFill>
              </a:rPr>
              <a:t> anima </a:t>
            </a:r>
            <a:r>
              <a:rPr lang="en-US" b="1" i="1" dirty="0" err="1">
                <a:solidFill>
                  <a:schemeClr val="bg1"/>
                </a:solidFill>
              </a:rPr>
              <a:t>mea</a:t>
            </a:r>
            <a:r>
              <a:rPr lang="en-US" b="1" i="1" dirty="0">
                <a:solidFill>
                  <a:schemeClr val="bg1"/>
                </a:solidFill>
              </a:rPr>
              <a:t> mortem </a:t>
            </a:r>
            <a:r>
              <a:rPr lang="en-US" b="1" i="1" dirty="0" err="1">
                <a:solidFill>
                  <a:schemeClr val="bg1"/>
                </a:solidFill>
              </a:rPr>
              <a:t>philosophorum</a:t>
            </a:r>
            <a:r>
              <a:rPr lang="en-US" b="1" i="1" dirty="0">
                <a:solidFill>
                  <a:schemeClr val="bg1"/>
                </a:solidFill>
              </a:rPr>
              <a:t>”</a:t>
            </a:r>
            <a:endParaRPr lang="en-IL" b="1" i="1" dirty="0">
              <a:solidFill>
                <a:schemeClr val="bg1"/>
              </a:solidFill>
            </a:endParaRPr>
          </a:p>
        </p:txBody>
      </p:sp>
    </p:spTree>
    <p:extLst>
      <p:ext uri="{BB962C8B-B14F-4D97-AF65-F5344CB8AC3E}">
        <p14:creationId xmlns:p14="http://schemas.microsoft.com/office/powerpoint/2010/main" val="881066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7610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198018-6238-4DF5-8776-FDE39B493EC4}"/>
              </a:ext>
            </a:extLst>
          </p:cNvPr>
          <p:cNvPicPr>
            <a:picLocks noChangeAspect="1"/>
          </p:cNvPicPr>
          <p:nvPr/>
        </p:nvPicPr>
        <p:blipFill>
          <a:blip r:embed="rId2"/>
          <a:stretch>
            <a:fillRect/>
          </a:stretch>
        </p:blipFill>
        <p:spPr>
          <a:xfrm>
            <a:off x="0" y="0"/>
            <a:ext cx="6858000" cy="6858000"/>
          </a:xfrm>
          <a:prstGeom prst="rect">
            <a:avLst/>
          </a:prstGeom>
        </p:spPr>
      </p:pic>
      <p:sp>
        <p:nvSpPr>
          <p:cNvPr id="3" name="TextBox 2">
            <a:extLst>
              <a:ext uri="{FF2B5EF4-FFF2-40B4-BE49-F238E27FC236}">
                <a16:creationId xmlns:a16="http://schemas.microsoft.com/office/drawing/2014/main" id="{8C907BAA-B61E-4366-B9C0-25C7161E2992}"/>
              </a:ext>
            </a:extLst>
          </p:cNvPr>
          <p:cNvSpPr txBox="1"/>
          <p:nvPr/>
        </p:nvSpPr>
        <p:spPr>
          <a:xfrm>
            <a:off x="6974264" y="1859339"/>
            <a:ext cx="5217736" cy="3170099"/>
          </a:xfrm>
          <a:prstGeom prst="rect">
            <a:avLst/>
          </a:prstGeom>
          <a:noFill/>
        </p:spPr>
        <p:txBody>
          <a:bodyPr wrap="square" rtlCol="0">
            <a:spAutoFit/>
          </a:bodyPr>
          <a:lstStyle/>
          <a:p>
            <a:pPr algn="just" rtl="1"/>
            <a:r>
              <a:rPr lang="he-IL" sz="2000" b="1" dirty="0" err="1">
                <a:solidFill>
                  <a:schemeClr val="bg1"/>
                </a:solidFill>
              </a:rPr>
              <a:t>סימיאס</a:t>
            </a:r>
            <a:r>
              <a:rPr lang="he-IL" sz="2000" b="1" dirty="0">
                <a:solidFill>
                  <a:schemeClr val="bg1"/>
                </a:solidFill>
              </a:rPr>
              <a:t>: </a:t>
            </a:r>
            <a:r>
              <a:rPr lang="he-IL" b="1" dirty="0">
                <a:solidFill>
                  <a:schemeClr val="bg1"/>
                </a:solidFill>
              </a:rPr>
              <a:t>"כשאני מעיין במדובר ביני לבין עצמי...נראה לי שהדברים לא הוכחו די צרכם...שגם על הרמוניה והכינור והמיתרים אפשר היה לומר אותו הדבר עצמו.  כי ההרמוניה שבכינור המכוון </a:t>
            </a:r>
            <a:r>
              <a:rPr lang="he-IL" b="1" dirty="0" err="1">
                <a:solidFill>
                  <a:schemeClr val="bg1"/>
                </a:solidFill>
              </a:rPr>
              <a:t>הריהי</a:t>
            </a:r>
            <a:r>
              <a:rPr lang="he-IL" b="1" dirty="0">
                <a:solidFill>
                  <a:schemeClr val="bg1"/>
                </a:solidFill>
              </a:rPr>
              <a:t> דבר בלתי-נראה וחסר גוף ויפה בתכלית היופי ואלוהי, בעוד שהכינור והמיתרים הם גופים ומורכבים וארציים וממשפחת ברי-החלוף. וכאשר ישבור אדם את הכינור או יחתוך ויקרע את המיתרים, הרי אפשר להוכיח באותה שיטה שנקטת אתה </a:t>
            </a:r>
            <a:r>
              <a:rPr lang="he-IL" b="1" dirty="0" err="1">
                <a:solidFill>
                  <a:schemeClr val="bg1"/>
                </a:solidFill>
              </a:rPr>
              <a:t>סוקראטס</a:t>
            </a:r>
            <a:r>
              <a:rPr lang="he-IL" b="1" dirty="0">
                <a:solidFill>
                  <a:schemeClr val="bg1"/>
                </a:solidFill>
              </a:rPr>
              <a:t>, שבהכרח עוד קיימת ההרמוניה ולא אבדה...ואילו ההרמוניה אכן תאבד! ועוד בטרם יאבד מה שהוא בר-חלוף [קרי – עוד לפני הכינור עצמו]."</a:t>
            </a:r>
            <a:endParaRPr lang="en-IL" b="1" dirty="0">
              <a:solidFill>
                <a:schemeClr val="bg1"/>
              </a:solidFill>
            </a:endParaRPr>
          </a:p>
        </p:txBody>
      </p:sp>
      <p:sp>
        <p:nvSpPr>
          <p:cNvPr id="4" name="TextBox 3">
            <a:extLst>
              <a:ext uri="{FF2B5EF4-FFF2-40B4-BE49-F238E27FC236}">
                <a16:creationId xmlns:a16="http://schemas.microsoft.com/office/drawing/2014/main" id="{03EDEE3C-9F62-45B6-90F0-E54DCEDEEDEA}"/>
              </a:ext>
            </a:extLst>
          </p:cNvPr>
          <p:cNvSpPr txBox="1"/>
          <p:nvPr/>
        </p:nvSpPr>
        <p:spPr>
          <a:xfrm>
            <a:off x="7475456" y="75414"/>
            <a:ext cx="4468305" cy="461665"/>
          </a:xfrm>
          <a:prstGeom prst="rect">
            <a:avLst/>
          </a:prstGeom>
          <a:noFill/>
        </p:spPr>
        <p:txBody>
          <a:bodyPr wrap="square" rtlCol="0">
            <a:spAutoFit/>
          </a:bodyPr>
          <a:lstStyle/>
          <a:p>
            <a:pPr algn="ctr"/>
            <a:r>
              <a:rPr lang="he-IL" sz="2400" b="1" dirty="0">
                <a:solidFill>
                  <a:schemeClr val="bg1"/>
                </a:solidFill>
              </a:rPr>
              <a:t>דוגמת ההרמוניה והמיתרים </a:t>
            </a:r>
            <a:endParaRPr lang="en-IL" sz="2400" b="1" dirty="0">
              <a:solidFill>
                <a:schemeClr val="bg1"/>
              </a:solidFill>
            </a:endParaRPr>
          </a:p>
        </p:txBody>
      </p:sp>
    </p:spTree>
    <p:extLst>
      <p:ext uri="{BB962C8B-B14F-4D97-AF65-F5344CB8AC3E}">
        <p14:creationId xmlns:p14="http://schemas.microsoft.com/office/powerpoint/2010/main" val="568688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CE88B2-DEB1-46D4-8B25-3FBAD8B43D46}"/>
              </a:ext>
            </a:extLst>
          </p:cNvPr>
          <p:cNvPicPr>
            <a:picLocks noChangeAspect="1"/>
          </p:cNvPicPr>
          <p:nvPr/>
        </p:nvPicPr>
        <p:blipFill>
          <a:blip r:embed="rId2"/>
          <a:stretch>
            <a:fillRect/>
          </a:stretch>
        </p:blipFill>
        <p:spPr>
          <a:xfrm>
            <a:off x="7034374" y="-18835"/>
            <a:ext cx="5157626" cy="6876835"/>
          </a:xfrm>
          <a:prstGeom prst="rect">
            <a:avLst/>
          </a:prstGeom>
        </p:spPr>
      </p:pic>
      <p:sp>
        <p:nvSpPr>
          <p:cNvPr id="3" name="TextBox 2">
            <a:extLst>
              <a:ext uri="{FF2B5EF4-FFF2-40B4-BE49-F238E27FC236}">
                <a16:creationId xmlns:a16="http://schemas.microsoft.com/office/drawing/2014/main" id="{52592F58-BC36-4433-A02D-E065DDFDFC78}"/>
              </a:ext>
            </a:extLst>
          </p:cNvPr>
          <p:cNvSpPr txBox="1"/>
          <p:nvPr/>
        </p:nvSpPr>
        <p:spPr>
          <a:xfrm>
            <a:off x="924673" y="2136338"/>
            <a:ext cx="5352835" cy="2954655"/>
          </a:xfrm>
          <a:prstGeom prst="rect">
            <a:avLst/>
          </a:prstGeom>
          <a:noFill/>
        </p:spPr>
        <p:txBody>
          <a:bodyPr wrap="square" rtlCol="0">
            <a:spAutoFit/>
          </a:bodyPr>
          <a:lstStyle/>
          <a:p>
            <a:pPr algn="just" rtl="1"/>
            <a:r>
              <a:rPr lang="he-IL" sz="2400" b="1" dirty="0" err="1"/>
              <a:t>קביס</a:t>
            </a:r>
            <a:r>
              <a:rPr lang="he-IL" sz="2400" b="1" dirty="0"/>
              <a:t>: </a:t>
            </a:r>
            <a:r>
              <a:rPr lang="he-IL" b="1" dirty="0"/>
              <a:t>"לדעתי, עדיין עומד העניין [של נצחיות הנפש כן או לא] באותו מקום עצמו, ויש לטעון כנגדו את אותה טענה שהשמענו קודם לכן...כי הוכחה זו שנשמתנו </a:t>
            </a:r>
            <a:r>
              <a:rPr lang="he-IL" b="1" i="1" dirty="0" err="1"/>
              <a:t>היתה</a:t>
            </a:r>
            <a:r>
              <a:rPr lang="he-IL" b="1" i="1" dirty="0"/>
              <a:t> קיימת </a:t>
            </a:r>
            <a:r>
              <a:rPr lang="he-IL" b="1" dirty="0"/>
              <a:t>גם לפני שהגיעה אל תוך הדמות הזו [הנוכחית] היא מעולה...וזה הוכח מעל לכל ספק. אבל לא כן, לדעתי, לגבי ההוכחה </a:t>
            </a:r>
            <a:r>
              <a:rPr lang="he-IL" b="1" i="1" dirty="0"/>
              <a:t>שגם אחרי מותנו </a:t>
            </a:r>
            <a:r>
              <a:rPr lang="he-IL" b="1" dirty="0"/>
              <a:t>עוד תהא נשמתנו באשר תהיה…שכן דומה אותה הוכחה בעיני, כאילו אחרי מותו של אורג זקן היה מישהו מוכיח באותה דרך עצמה שלא אבד האיש, אלא נמצא שלם במקום שהוא נמצא ולראיה היה מביא את הבגד שלבש וארג במו ידיו."</a:t>
            </a:r>
            <a:endParaRPr lang="en-IL" b="1" dirty="0"/>
          </a:p>
        </p:txBody>
      </p:sp>
      <p:pic>
        <p:nvPicPr>
          <p:cNvPr id="4" name="Picture 3">
            <a:extLst>
              <a:ext uri="{FF2B5EF4-FFF2-40B4-BE49-F238E27FC236}">
                <a16:creationId xmlns:a16="http://schemas.microsoft.com/office/drawing/2014/main" id="{A9EE430B-1F95-4F03-91BB-9302C99ACCFF}"/>
              </a:ext>
            </a:extLst>
          </p:cNvPr>
          <p:cNvPicPr>
            <a:picLocks noChangeAspect="1"/>
          </p:cNvPicPr>
          <p:nvPr/>
        </p:nvPicPr>
        <p:blipFill>
          <a:blip r:embed="rId3"/>
          <a:stretch>
            <a:fillRect/>
          </a:stretch>
        </p:blipFill>
        <p:spPr>
          <a:xfrm>
            <a:off x="0" y="6039138"/>
            <a:ext cx="818862" cy="818862"/>
          </a:xfrm>
          <a:prstGeom prst="rect">
            <a:avLst/>
          </a:prstGeom>
        </p:spPr>
      </p:pic>
      <p:sp>
        <p:nvSpPr>
          <p:cNvPr id="6" name="TextBox 5">
            <a:extLst>
              <a:ext uri="{FF2B5EF4-FFF2-40B4-BE49-F238E27FC236}">
                <a16:creationId xmlns:a16="http://schemas.microsoft.com/office/drawing/2014/main" id="{533B0E97-1157-4B71-A642-B7815F12984B}"/>
              </a:ext>
            </a:extLst>
          </p:cNvPr>
          <p:cNvSpPr txBox="1"/>
          <p:nvPr/>
        </p:nvSpPr>
        <p:spPr>
          <a:xfrm>
            <a:off x="7558355" y="6211669"/>
            <a:ext cx="4109663" cy="646331"/>
          </a:xfrm>
          <a:prstGeom prst="rect">
            <a:avLst/>
          </a:prstGeom>
          <a:noFill/>
        </p:spPr>
        <p:txBody>
          <a:bodyPr wrap="square" rtlCol="0">
            <a:spAutoFit/>
          </a:bodyPr>
          <a:lstStyle/>
          <a:p>
            <a:pPr algn="ctr"/>
            <a:r>
              <a:rPr lang="en-US" b="1" dirty="0">
                <a:solidFill>
                  <a:schemeClr val="bg1"/>
                </a:solidFill>
              </a:rPr>
              <a:t>“Old Man in a Coat”</a:t>
            </a:r>
          </a:p>
          <a:p>
            <a:pPr algn="ctr"/>
            <a:r>
              <a:rPr lang="en-US" b="1" dirty="0">
                <a:solidFill>
                  <a:schemeClr val="bg1"/>
                </a:solidFill>
              </a:rPr>
              <a:t>Crawley</a:t>
            </a:r>
            <a:endParaRPr lang="en-IL" b="1" dirty="0">
              <a:solidFill>
                <a:schemeClr val="bg1"/>
              </a:solidFill>
            </a:endParaRPr>
          </a:p>
        </p:txBody>
      </p:sp>
      <p:sp>
        <p:nvSpPr>
          <p:cNvPr id="7" name="TextBox 6">
            <a:extLst>
              <a:ext uri="{FF2B5EF4-FFF2-40B4-BE49-F238E27FC236}">
                <a16:creationId xmlns:a16="http://schemas.microsoft.com/office/drawing/2014/main" id="{02CA01ED-F1EE-48CB-B676-B9E813C9E35A}"/>
              </a:ext>
            </a:extLst>
          </p:cNvPr>
          <p:cNvSpPr txBox="1"/>
          <p:nvPr/>
        </p:nvSpPr>
        <p:spPr>
          <a:xfrm>
            <a:off x="1022277" y="84841"/>
            <a:ext cx="5157626" cy="461665"/>
          </a:xfrm>
          <a:prstGeom prst="rect">
            <a:avLst/>
          </a:prstGeom>
          <a:noFill/>
        </p:spPr>
        <p:txBody>
          <a:bodyPr wrap="square" rtlCol="0">
            <a:spAutoFit/>
          </a:bodyPr>
          <a:lstStyle/>
          <a:p>
            <a:pPr algn="ctr"/>
            <a:r>
              <a:rPr lang="he-IL" sz="2400" b="1" dirty="0"/>
              <a:t>דוגמת האדם ומעילו</a:t>
            </a:r>
            <a:endParaRPr lang="en-IL" sz="2400" b="1" dirty="0"/>
          </a:p>
        </p:txBody>
      </p:sp>
    </p:spTree>
    <p:extLst>
      <p:ext uri="{BB962C8B-B14F-4D97-AF65-F5344CB8AC3E}">
        <p14:creationId xmlns:p14="http://schemas.microsoft.com/office/powerpoint/2010/main" val="3545289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E7ADC7-4C9B-4671-B021-33C49356E496}"/>
              </a:ext>
            </a:extLst>
          </p:cNvPr>
          <p:cNvPicPr>
            <a:picLocks noChangeAspect="1"/>
          </p:cNvPicPr>
          <p:nvPr/>
        </p:nvPicPr>
        <p:blipFill>
          <a:blip r:embed="rId2"/>
          <a:stretch>
            <a:fillRect/>
          </a:stretch>
        </p:blipFill>
        <p:spPr>
          <a:xfrm>
            <a:off x="1828800" y="774175"/>
            <a:ext cx="7978980" cy="5309649"/>
          </a:xfrm>
          <a:prstGeom prst="rect">
            <a:avLst/>
          </a:prstGeom>
        </p:spPr>
      </p:pic>
      <p:sp>
        <p:nvSpPr>
          <p:cNvPr id="3" name="TextBox 2">
            <a:extLst>
              <a:ext uri="{FF2B5EF4-FFF2-40B4-BE49-F238E27FC236}">
                <a16:creationId xmlns:a16="http://schemas.microsoft.com/office/drawing/2014/main" id="{828F1CAA-8C26-4B59-B2F6-9E5828F0BD63}"/>
              </a:ext>
            </a:extLst>
          </p:cNvPr>
          <p:cNvSpPr txBox="1"/>
          <p:nvPr/>
        </p:nvSpPr>
        <p:spPr>
          <a:xfrm>
            <a:off x="3732943" y="6472450"/>
            <a:ext cx="4726113" cy="369332"/>
          </a:xfrm>
          <a:prstGeom prst="rect">
            <a:avLst/>
          </a:prstGeom>
          <a:noFill/>
        </p:spPr>
        <p:txBody>
          <a:bodyPr wrap="square" rtlCol="0">
            <a:spAutoFit/>
          </a:bodyPr>
          <a:lstStyle/>
          <a:p>
            <a:pPr algn="ctr"/>
            <a:r>
              <a:rPr lang="en-US" b="1" i="1" dirty="0"/>
              <a:t>Pankaj Advani</a:t>
            </a:r>
            <a:endParaRPr lang="en-IL" b="1" i="1" dirty="0"/>
          </a:p>
        </p:txBody>
      </p:sp>
      <p:pic>
        <p:nvPicPr>
          <p:cNvPr id="4" name="Picture 3">
            <a:extLst>
              <a:ext uri="{FF2B5EF4-FFF2-40B4-BE49-F238E27FC236}">
                <a16:creationId xmlns:a16="http://schemas.microsoft.com/office/drawing/2014/main" id="{69E45CF5-1E33-4795-AB1E-0A1BC7B24892}"/>
              </a:ext>
            </a:extLst>
          </p:cNvPr>
          <p:cNvPicPr>
            <a:picLocks noChangeAspect="1"/>
          </p:cNvPicPr>
          <p:nvPr/>
        </p:nvPicPr>
        <p:blipFill>
          <a:blip r:embed="rId3"/>
          <a:stretch>
            <a:fillRect/>
          </a:stretch>
        </p:blipFill>
        <p:spPr>
          <a:xfrm>
            <a:off x="0" y="6039138"/>
            <a:ext cx="818862" cy="818862"/>
          </a:xfrm>
          <a:prstGeom prst="rect">
            <a:avLst/>
          </a:prstGeom>
        </p:spPr>
      </p:pic>
    </p:spTree>
    <p:extLst>
      <p:ext uri="{BB962C8B-B14F-4D97-AF65-F5344CB8AC3E}">
        <p14:creationId xmlns:p14="http://schemas.microsoft.com/office/powerpoint/2010/main" val="249512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2AEB6C-A619-4349-97FA-9D0AC0103B86}"/>
              </a:ext>
            </a:extLst>
          </p:cNvPr>
          <p:cNvPicPr>
            <a:picLocks noChangeAspect="1"/>
          </p:cNvPicPr>
          <p:nvPr/>
        </p:nvPicPr>
        <p:blipFill>
          <a:blip r:embed="rId2"/>
          <a:stretch>
            <a:fillRect/>
          </a:stretch>
        </p:blipFill>
        <p:spPr>
          <a:xfrm>
            <a:off x="0" y="628687"/>
            <a:ext cx="5987872" cy="2101285"/>
          </a:xfrm>
          <a:prstGeom prst="rect">
            <a:avLst/>
          </a:prstGeom>
        </p:spPr>
      </p:pic>
      <p:pic>
        <p:nvPicPr>
          <p:cNvPr id="3" name="Picture 2">
            <a:extLst>
              <a:ext uri="{FF2B5EF4-FFF2-40B4-BE49-F238E27FC236}">
                <a16:creationId xmlns:a16="http://schemas.microsoft.com/office/drawing/2014/main" id="{BAA2F2D7-2AB4-4B15-A72E-EB86BF67D65E}"/>
              </a:ext>
            </a:extLst>
          </p:cNvPr>
          <p:cNvPicPr>
            <a:picLocks noChangeAspect="1"/>
          </p:cNvPicPr>
          <p:nvPr/>
        </p:nvPicPr>
        <p:blipFill>
          <a:blip r:embed="rId3"/>
          <a:stretch>
            <a:fillRect/>
          </a:stretch>
        </p:blipFill>
        <p:spPr>
          <a:xfrm>
            <a:off x="3164440" y="2729972"/>
            <a:ext cx="5026785" cy="3077881"/>
          </a:xfrm>
          <a:prstGeom prst="rect">
            <a:avLst/>
          </a:prstGeom>
        </p:spPr>
      </p:pic>
      <p:pic>
        <p:nvPicPr>
          <p:cNvPr id="4" name="Picture 3">
            <a:extLst>
              <a:ext uri="{FF2B5EF4-FFF2-40B4-BE49-F238E27FC236}">
                <a16:creationId xmlns:a16="http://schemas.microsoft.com/office/drawing/2014/main" id="{A78E74B6-F3F6-46D2-B395-D8AB42F4F262}"/>
              </a:ext>
            </a:extLst>
          </p:cNvPr>
          <p:cNvPicPr>
            <a:picLocks noChangeAspect="1"/>
          </p:cNvPicPr>
          <p:nvPr/>
        </p:nvPicPr>
        <p:blipFill>
          <a:blip r:embed="rId4"/>
          <a:stretch>
            <a:fillRect/>
          </a:stretch>
        </p:blipFill>
        <p:spPr>
          <a:xfrm>
            <a:off x="8191225" y="3998473"/>
            <a:ext cx="4024747" cy="2859527"/>
          </a:xfrm>
          <a:prstGeom prst="rect">
            <a:avLst/>
          </a:prstGeom>
        </p:spPr>
      </p:pic>
      <p:sp>
        <p:nvSpPr>
          <p:cNvPr id="5" name="TextBox 4">
            <a:extLst>
              <a:ext uri="{FF2B5EF4-FFF2-40B4-BE49-F238E27FC236}">
                <a16:creationId xmlns:a16="http://schemas.microsoft.com/office/drawing/2014/main" id="{085D6B95-3FA5-43A7-9710-92A1171BDE26}"/>
              </a:ext>
            </a:extLst>
          </p:cNvPr>
          <p:cNvSpPr txBox="1"/>
          <p:nvPr/>
        </p:nvSpPr>
        <p:spPr>
          <a:xfrm>
            <a:off x="809946" y="-27071"/>
            <a:ext cx="10572108" cy="1077218"/>
          </a:xfrm>
          <a:prstGeom prst="rect">
            <a:avLst/>
          </a:prstGeom>
          <a:noFill/>
        </p:spPr>
        <p:txBody>
          <a:bodyPr wrap="square" rtlCol="0">
            <a:spAutoFit/>
          </a:bodyPr>
          <a:lstStyle/>
          <a:p>
            <a:pPr algn="just" rtl="1"/>
            <a:r>
              <a:rPr lang="he-IL" sz="2000" b="1" dirty="0">
                <a:latin typeface="David" panose="020E0502060401010101" pitchFamily="34" charset="-79"/>
                <a:cs typeface="David" panose="020E0502060401010101" pitchFamily="34" charset="-79"/>
              </a:rPr>
              <a:t>"בעודי צעיר לימים, השתוקקתי תשוקה אדירה לאותה חכמה הקרויה "חקר הטבע" (</a:t>
            </a:r>
            <a:r>
              <a:rPr lang="en-US" sz="2000" b="1" i="1" dirty="0">
                <a:latin typeface="David" panose="020E0502060401010101" pitchFamily="34" charset="-79"/>
                <a:cs typeface="David" panose="020E0502060401010101" pitchFamily="34" charset="-79"/>
              </a:rPr>
              <a:t>peri </a:t>
            </a:r>
            <a:r>
              <a:rPr lang="en-US" sz="2000" b="1" i="1" dirty="0" err="1">
                <a:latin typeface="David" panose="020E0502060401010101" pitchFamily="34" charset="-79"/>
                <a:cs typeface="David" panose="020E0502060401010101" pitchFamily="34" charset="-79"/>
              </a:rPr>
              <a:t>physeos</a:t>
            </a:r>
            <a:r>
              <a:rPr lang="en-US" sz="2000" b="1" i="1" dirty="0">
                <a:latin typeface="David" panose="020E0502060401010101" pitchFamily="34" charset="-79"/>
                <a:cs typeface="David" panose="020E0502060401010101" pitchFamily="34" charset="-79"/>
              </a:rPr>
              <a:t> </a:t>
            </a:r>
            <a:r>
              <a:rPr lang="en-US" sz="2000" b="1" i="1" dirty="0" err="1">
                <a:latin typeface="David" panose="020E0502060401010101" pitchFamily="34" charset="-79"/>
                <a:cs typeface="David" panose="020E0502060401010101" pitchFamily="34" charset="-79"/>
              </a:rPr>
              <a:t>historia</a:t>
            </a:r>
            <a:r>
              <a:rPr lang="he-IL" sz="2000" b="1" i="1" dirty="0">
                <a:latin typeface="David" panose="020E0502060401010101" pitchFamily="34" charset="-79"/>
                <a:cs typeface="David" panose="020E0502060401010101" pitchFamily="34" charset="-79"/>
              </a:rPr>
              <a:t>). </a:t>
            </a:r>
            <a:r>
              <a:rPr lang="he-IL" sz="2000" b="1" dirty="0">
                <a:latin typeface="David" panose="020E0502060401010101" pitchFamily="34" charset="-79"/>
                <a:cs typeface="David" panose="020E0502060401010101" pitchFamily="34" charset="-79"/>
              </a:rPr>
              <a:t>נהדרת </a:t>
            </a:r>
            <a:r>
              <a:rPr lang="he-IL" sz="2000" b="1" dirty="0" err="1">
                <a:latin typeface="David" panose="020E0502060401010101" pitchFamily="34" charset="-79"/>
                <a:cs typeface="David" panose="020E0502060401010101" pitchFamily="34" charset="-79"/>
              </a:rPr>
              <a:t>היתה</a:t>
            </a:r>
            <a:r>
              <a:rPr lang="he-IL" sz="2000" b="1" dirty="0">
                <a:latin typeface="David" panose="020E0502060401010101" pitchFamily="34" charset="-79"/>
                <a:cs typeface="David" panose="020E0502060401010101" pitchFamily="34" charset="-79"/>
              </a:rPr>
              <a:t> בעיני</a:t>
            </a:r>
            <a:r>
              <a:rPr lang="en-US" sz="2000" b="1" dirty="0">
                <a:latin typeface="David" panose="020E0502060401010101" pitchFamily="34" charset="-79"/>
                <a:cs typeface="David" panose="020E0502060401010101" pitchFamily="34" charset="-79"/>
              </a:rPr>
              <a:t>'</a:t>
            </a:r>
            <a:r>
              <a:rPr lang="he-IL" sz="2000" b="1" dirty="0">
                <a:latin typeface="David" panose="020E0502060401010101" pitchFamily="34" charset="-79"/>
                <a:cs typeface="David" panose="020E0502060401010101" pitchFamily="34" charset="-79"/>
              </a:rPr>
              <a:t> בדעתה סיבותיו של כל דבר ודבר - מפני מה מתהווה כל דבר ומפני מה הוא כלה, ומפני מה הוא מה שהוא</a:t>
            </a:r>
            <a:r>
              <a:rPr lang="he-IL" sz="2400" b="1" dirty="0">
                <a:latin typeface="David" panose="020E0502060401010101" pitchFamily="34" charset="-79"/>
                <a:cs typeface="David" panose="020E0502060401010101" pitchFamily="34" charset="-79"/>
              </a:rPr>
              <a:t>."</a:t>
            </a:r>
            <a:endParaRPr lang="en-IL" sz="2400" b="1" dirty="0">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39190A49-5552-442B-BDAB-3C8551840726}"/>
              </a:ext>
            </a:extLst>
          </p:cNvPr>
          <p:cNvPicPr>
            <a:picLocks noChangeAspect="1"/>
          </p:cNvPicPr>
          <p:nvPr/>
        </p:nvPicPr>
        <p:blipFill>
          <a:blip r:embed="rId5"/>
          <a:stretch>
            <a:fillRect/>
          </a:stretch>
        </p:blipFill>
        <p:spPr>
          <a:xfrm>
            <a:off x="0" y="6039138"/>
            <a:ext cx="818862" cy="818862"/>
          </a:xfrm>
          <a:prstGeom prst="rect">
            <a:avLst/>
          </a:prstGeom>
        </p:spPr>
      </p:pic>
    </p:spTree>
    <p:extLst>
      <p:ext uri="{BB962C8B-B14F-4D97-AF65-F5344CB8AC3E}">
        <p14:creationId xmlns:p14="http://schemas.microsoft.com/office/powerpoint/2010/main" val="2462119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010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96BFD8-1055-4F2C-96D9-5AB1AF3CB9C2}"/>
              </a:ext>
            </a:extLst>
          </p:cNvPr>
          <p:cNvPicPr>
            <a:picLocks noChangeAspect="1"/>
          </p:cNvPicPr>
          <p:nvPr/>
        </p:nvPicPr>
        <p:blipFill>
          <a:blip r:embed="rId2"/>
          <a:stretch>
            <a:fillRect/>
          </a:stretch>
        </p:blipFill>
        <p:spPr>
          <a:xfrm>
            <a:off x="2300059" y="0"/>
            <a:ext cx="7591882" cy="6858000"/>
          </a:xfrm>
          <a:prstGeom prst="rect">
            <a:avLst/>
          </a:prstGeom>
        </p:spPr>
      </p:pic>
    </p:spTree>
    <p:extLst>
      <p:ext uri="{BB962C8B-B14F-4D97-AF65-F5344CB8AC3E}">
        <p14:creationId xmlns:p14="http://schemas.microsoft.com/office/powerpoint/2010/main" val="168234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47645A2-3D57-4024-B8F3-0D7195B20960}"/>
              </a:ext>
            </a:extLst>
          </p:cNvPr>
          <p:cNvCxnSpPr>
            <a:cxnSpLocks/>
          </p:cNvCxnSpPr>
          <p:nvPr/>
        </p:nvCxnSpPr>
        <p:spPr>
          <a:xfrm>
            <a:off x="5725672" y="2498632"/>
            <a:ext cx="0" cy="1318889"/>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A6B558E-11A3-4641-8A7A-25151075E624}"/>
              </a:ext>
            </a:extLst>
          </p:cNvPr>
          <p:cNvCxnSpPr>
            <a:cxnSpLocks/>
          </p:cNvCxnSpPr>
          <p:nvPr/>
        </p:nvCxnSpPr>
        <p:spPr>
          <a:xfrm>
            <a:off x="12023077" y="2498632"/>
            <a:ext cx="0" cy="1318889"/>
          </a:xfrm>
          <a:prstGeom prst="line">
            <a:avLst/>
          </a:prstGeom>
          <a:ln w="1047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5EBF174-7C20-4309-80EC-0EFC45E3AD24}"/>
              </a:ext>
            </a:extLst>
          </p:cNvPr>
          <p:cNvSpPr txBox="1"/>
          <p:nvPr/>
        </p:nvSpPr>
        <p:spPr>
          <a:xfrm>
            <a:off x="534191" y="5967166"/>
            <a:ext cx="11123617" cy="646331"/>
          </a:xfrm>
          <a:prstGeom prst="rect">
            <a:avLst/>
          </a:prstGeom>
          <a:noFill/>
        </p:spPr>
        <p:txBody>
          <a:bodyPr wrap="square" rtlCol="0">
            <a:spAutoFit/>
          </a:bodyPr>
          <a:lstStyle/>
          <a:p>
            <a:pPr algn="r" rtl="1"/>
            <a:r>
              <a:rPr lang="he-IL" b="1" dirty="0">
                <a:latin typeface="David" panose="020E0502060401010101" pitchFamily="34" charset="-79"/>
                <a:cs typeface="David" panose="020E0502060401010101" pitchFamily="34" charset="-79"/>
              </a:rPr>
              <a:t>שכן </a:t>
            </a:r>
            <a:r>
              <a:rPr lang="he-IL" b="1" dirty="0" err="1">
                <a:latin typeface="David" panose="020E0502060401010101" pitchFamily="34" charset="-79"/>
                <a:cs typeface="David" panose="020E0502060401010101" pitchFamily="34" charset="-79"/>
              </a:rPr>
              <a:t>תמיה</a:t>
            </a:r>
            <a:r>
              <a:rPr lang="he-IL" b="1" dirty="0">
                <a:latin typeface="David" panose="020E0502060401010101" pitchFamily="34" charset="-79"/>
                <a:cs typeface="David" panose="020E0502060401010101" pitchFamily="34" charset="-79"/>
              </a:rPr>
              <a:t> אני, כיצד באותו זמן בו היו שניהם נפרדים זה מזה היה כל אחד מהם אחד ולא היו אז שניים ולאחר </a:t>
            </a:r>
            <a:r>
              <a:rPr lang="he-IL" b="1" dirty="0" err="1">
                <a:latin typeface="David" panose="020E0502060401010101" pitchFamily="34" charset="-79"/>
                <a:cs typeface="David" panose="020E0502060401010101" pitchFamily="34" charset="-79"/>
              </a:rPr>
              <a:t>שנתקרבו</a:t>
            </a:r>
            <a:r>
              <a:rPr lang="he-IL" b="1" dirty="0">
                <a:latin typeface="David" panose="020E0502060401010101" pitchFamily="34" charset="-79"/>
                <a:cs typeface="David" panose="020E0502060401010101" pitchFamily="34" charset="-79"/>
              </a:rPr>
              <a:t> זה אל זה, תהיה בכך הסיבה להיותם שניים, בעובדה שנפגשו וניתנו זה על יד זה?!"</a:t>
            </a:r>
            <a:endParaRPr lang="en-IL"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5781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5928D"/>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954F23-1FD1-43CC-8615-3FA7A09BAD66}"/>
              </a:ext>
            </a:extLst>
          </p:cNvPr>
          <p:cNvSpPr txBox="1"/>
          <p:nvPr/>
        </p:nvSpPr>
        <p:spPr>
          <a:xfrm>
            <a:off x="5623387" y="2613392"/>
            <a:ext cx="5554894" cy="1692771"/>
          </a:xfrm>
          <a:prstGeom prst="rect">
            <a:avLst/>
          </a:prstGeom>
          <a:noFill/>
        </p:spPr>
        <p:txBody>
          <a:bodyPr wrap="square" rtlCol="0">
            <a:spAutoFit/>
          </a:bodyPr>
          <a:lstStyle/>
          <a:p>
            <a:pPr algn="just" rtl="1"/>
            <a:r>
              <a:rPr lang="he-IL" sz="2400" b="1" dirty="0" err="1">
                <a:latin typeface="David" panose="020E0502060401010101" pitchFamily="34" charset="-79"/>
                <a:cs typeface="David" panose="020E0502060401010101" pitchFamily="34" charset="-79"/>
              </a:rPr>
              <a:t>סוקראטס</a:t>
            </a:r>
            <a:r>
              <a:rPr lang="he-IL" sz="2400" b="1" dirty="0">
                <a:latin typeface="David" panose="020E0502060401010101" pitchFamily="34" charset="-79"/>
                <a:cs typeface="David" panose="020E0502060401010101" pitchFamily="34" charset="-79"/>
              </a:rPr>
              <a:t>:</a:t>
            </a:r>
            <a:r>
              <a:rPr lang="en-US" sz="2400" b="1" dirty="0">
                <a:latin typeface="David" panose="020E0502060401010101" pitchFamily="34" charset="-79"/>
                <a:cs typeface="David" panose="020E0502060401010101" pitchFamily="34" charset="-79"/>
              </a:rPr>
              <a:t> </a:t>
            </a:r>
            <a:r>
              <a:rPr lang="he-IL" sz="2000" b="1" dirty="0">
                <a:latin typeface="David" panose="020E0502060401010101" pitchFamily="34" charset="-79"/>
                <a:cs typeface="David" panose="020E0502060401010101" pitchFamily="34" charset="-79"/>
              </a:rPr>
              <a:t>"ואולם יום אחד שמעתי אדם קורא מתוך ספר, שלדבריו היה ספרו של </a:t>
            </a:r>
            <a:r>
              <a:rPr lang="he-IL" sz="2000" b="1" dirty="0" err="1">
                <a:latin typeface="David" panose="020E0502060401010101" pitchFamily="34" charset="-79"/>
                <a:cs typeface="David" panose="020E0502060401010101" pitchFamily="34" charset="-79"/>
              </a:rPr>
              <a:t>אנקסאגוראס</a:t>
            </a:r>
            <a:r>
              <a:rPr lang="he-IL" sz="2000" b="1" dirty="0">
                <a:latin typeface="David" panose="020E0502060401010101" pitchFamily="34" charset="-79"/>
                <a:cs typeface="David" panose="020E0502060401010101" pitchFamily="34" charset="-79"/>
              </a:rPr>
              <a:t>, ובו נאמר שהשכל (</a:t>
            </a:r>
            <a:r>
              <a:rPr lang="en-US" sz="2000" b="1" dirty="0">
                <a:latin typeface="David" panose="020E0502060401010101" pitchFamily="34" charset="-79"/>
                <a:cs typeface="David" panose="020E0502060401010101" pitchFamily="34" charset="-79"/>
              </a:rPr>
              <a:t>Nous</a:t>
            </a:r>
            <a:r>
              <a:rPr lang="he-IL" sz="2000" b="1" dirty="0">
                <a:latin typeface="David" panose="020E0502060401010101" pitchFamily="34" charset="-79"/>
                <a:cs typeface="David" panose="020E0502060401010101" pitchFamily="34" charset="-79"/>
              </a:rPr>
              <a:t>) עורך את הכל (</a:t>
            </a:r>
            <a:r>
              <a:rPr lang="en-US" sz="2000" b="1" dirty="0" err="1">
                <a:latin typeface="David" panose="020E0502060401010101" pitchFamily="34" charset="-79"/>
                <a:cs typeface="David" panose="020E0502060401010101" pitchFamily="34" charset="-79"/>
              </a:rPr>
              <a:t>Diakosmon</a:t>
            </a:r>
            <a:r>
              <a:rPr lang="en-US" sz="2000" b="1" dirty="0">
                <a:latin typeface="David" panose="020E0502060401010101" pitchFamily="34" charset="-79"/>
                <a:cs typeface="David" panose="020E0502060401010101" pitchFamily="34" charset="-79"/>
              </a:rPr>
              <a:t> </a:t>
            </a:r>
            <a:r>
              <a:rPr lang="en-US" sz="2000" b="1" dirty="0" err="1">
                <a:latin typeface="David" panose="020E0502060401010101" pitchFamily="34" charset="-79"/>
                <a:cs typeface="David" panose="020E0502060401010101" pitchFamily="34" charset="-79"/>
              </a:rPr>
              <a:t>panton</a:t>
            </a:r>
            <a:r>
              <a:rPr lang="he-IL" sz="2000" b="1" dirty="0">
                <a:latin typeface="David" panose="020E0502060401010101" pitchFamily="34" charset="-79"/>
                <a:cs typeface="David" panose="020E0502060401010101" pitchFamily="34" charset="-79"/>
              </a:rPr>
              <a:t>) והוא סיבת הכל (</a:t>
            </a:r>
            <a:r>
              <a:rPr lang="en-US" sz="2000" b="1" dirty="0" err="1">
                <a:latin typeface="David" panose="020E0502060401010101" pitchFamily="34" charset="-79"/>
                <a:cs typeface="David" panose="020E0502060401010101" pitchFamily="34" charset="-79"/>
              </a:rPr>
              <a:t>panton</a:t>
            </a:r>
            <a:r>
              <a:rPr lang="en-US" sz="2000" b="1" dirty="0">
                <a:latin typeface="David" panose="020E0502060401010101" pitchFamily="34" charset="-79"/>
                <a:cs typeface="David" panose="020E0502060401010101" pitchFamily="34" charset="-79"/>
              </a:rPr>
              <a:t> </a:t>
            </a:r>
            <a:r>
              <a:rPr lang="en-US" sz="2000" b="1" dirty="0" err="1">
                <a:latin typeface="David" panose="020E0502060401010101" pitchFamily="34" charset="-79"/>
                <a:cs typeface="David" panose="020E0502060401010101" pitchFamily="34" charset="-79"/>
              </a:rPr>
              <a:t>aitios</a:t>
            </a:r>
            <a:r>
              <a:rPr lang="he-IL" sz="2000" b="1" dirty="0">
                <a:latin typeface="David" panose="020E0502060401010101" pitchFamily="34" charset="-79"/>
                <a:cs typeface="David" panose="020E0502060401010101" pitchFamily="34" charset="-79"/>
              </a:rPr>
              <a:t>).  ועל סיבה מעין זו שמעתי בשמחה..."</a:t>
            </a:r>
            <a:endParaRPr lang="en-IL" sz="2000" b="1" dirty="0">
              <a:latin typeface="David" panose="020E0502060401010101" pitchFamily="34" charset="-79"/>
              <a:cs typeface="David" panose="020E0502060401010101" pitchFamily="34" charset="-79"/>
            </a:endParaRPr>
          </a:p>
        </p:txBody>
      </p:sp>
      <p:pic>
        <p:nvPicPr>
          <p:cNvPr id="3" name="Picture 2">
            <a:extLst>
              <a:ext uri="{FF2B5EF4-FFF2-40B4-BE49-F238E27FC236}">
                <a16:creationId xmlns:a16="http://schemas.microsoft.com/office/drawing/2014/main" id="{7F84F565-22CA-4FFC-8784-B5B28B3F2312}"/>
              </a:ext>
            </a:extLst>
          </p:cNvPr>
          <p:cNvPicPr>
            <a:picLocks noChangeAspect="1"/>
          </p:cNvPicPr>
          <p:nvPr/>
        </p:nvPicPr>
        <p:blipFill>
          <a:blip r:embed="rId2"/>
          <a:stretch>
            <a:fillRect/>
          </a:stretch>
        </p:blipFill>
        <p:spPr>
          <a:xfrm>
            <a:off x="1" y="0"/>
            <a:ext cx="4024648" cy="6858000"/>
          </a:xfrm>
          <a:prstGeom prst="rect">
            <a:avLst/>
          </a:prstGeom>
        </p:spPr>
      </p:pic>
      <p:sp>
        <p:nvSpPr>
          <p:cNvPr id="5" name="TextBox 4">
            <a:extLst>
              <a:ext uri="{FF2B5EF4-FFF2-40B4-BE49-F238E27FC236}">
                <a16:creationId xmlns:a16="http://schemas.microsoft.com/office/drawing/2014/main" id="{E879987B-1420-487B-AE5D-DA75A069C7A5}"/>
              </a:ext>
            </a:extLst>
          </p:cNvPr>
          <p:cNvSpPr txBox="1"/>
          <p:nvPr/>
        </p:nvSpPr>
        <p:spPr>
          <a:xfrm>
            <a:off x="846208" y="6431622"/>
            <a:ext cx="2332234" cy="369332"/>
          </a:xfrm>
          <a:prstGeom prst="rect">
            <a:avLst/>
          </a:prstGeom>
          <a:noFill/>
        </p:spPr>
        <p:txBody>
          <a:bodyPr wrap="square" rtlCol="0">
            <a:spAutoFit/>
          </a:bodyPr>
          <a:lstStyle/>
          <a:p>
            <a:pPr algn="ctr"/>
            <a:r>
              <a:rPr lang="en-US" b="1" i="1" dirty="0"/>
              <a:t>Apollo Belvedere</a:t>
            </a:r>
            <a:endParaRPr lang="en-IL" b="1" i="1" dirty="0"/>
          </a:p>
        </p:txBody>
      </p:sp>
    </p:spTree>
    <p:extLst>
      <p:ext uri="{BB962C8B-B14F-4D97-AF65-F5344CB8AC3E}">
        <p14:creationId xmlns:p14="http://schemas.microsoft.com/office/powerpoint/2010/main" val="2025185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4E2D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BB5A7C-9E7C-4D4C-893E-96CAFA3379D7}"/>
              </a:ext>
            </a:extLst>
          </p:cNvPr>
          <p:cNvSpPr txBox="1"/>
          <p:nvPr/>
        </p:nvSpPr>
        <p:spPr>
          <a:xfrm>
            <a:off x="433633" y="1216058"/>
            <a:ext cx="3242821" cy="369332"/>
          </a:xfrm>
          <a:prstGeom prst="rect">
            <a:avLst/>
          </a:prstGeom>
          <a:noFill/>
        </p:spPr>
        <p:txBody>
          <a:bodyPr wrap="square" rtlCol="0">
            <a:spAutoFit/>
          </a:bodyPr>
          <a:lstStyle/>
          <a:p>
            <a:pPr algn="r" rtl="1"/>
            <a:endParaRPr lang="en-IL" dirty="0"/>
          </a:p>
        </p:txBody>
      </p:sp>
      <p:pic>
        <p:nvPicPr>
          <p:cNvPr id="4" name="Picture 3">
            <a:extLst>
              <a:ext uri="{FF2B5EF4-FFF2-40B4-BE49-F238E27FC236}">
                <a16:creationId xmlns:a16="http://schemas.microsoft.com/office/drawing/2014/main" id="{5B2D8B4F-3D48-486A-8AE1-311F522B8AB8}"/>
              </a:ext>
            </a:extLst>
          </p:cNvPr>
          <p:cNvPicPr>
            <a:picLocks noChangeAspect="1"/>
          </p:cNvPicPr>
          <p:nvPr/>
        </p:nvPicPr>
        <p:blipFill>
          <a:blip r:embed="rId2"/>
          <a:stretch>
            <a:fillRect/>
          </a:stretch>
        </p:blipFill>
        <p:spPr>
          <a:xfrm>
            <a:off x="3331708" y="829092"/>
            <a:ext cx="5528583" cy="6028908"/>
          </a:xfrm>
          <a:prstGeom prst="rect">
            <a:avLst/>
          </a:prstGeom>
        </p:spPr>
      </p:pic>
      <p:sp>
        <p:nvSpPr>
          <p:cNvPr id="5" name="TextBox 4">
            <a:extLst>
              <a:ext uri="{FF2B5EF4-FFF2-40B4-BE49-F238E27FC236}">
                <a16:creationId xmlns:a16="http://schemas.microsoft.com/office/drawing/2014/main" id="{8FE1D363-82A9-42C3-B877-F4A5BE86E9BA}"/>
              </a:ext>
            </a:extLst>
          </p:cNvPr>
          <p:cNvSpPr txBox="1"/>
          <p:nvPr/>
        </p:nvSpPr>
        <p:spPr>
          <a:xfrm>
            <a:off x="3331706" y="829092"/>
            <a:ext cx="5528583" cy="1200329"/>
          </a:xfrm>
          <a:prstGeom prst="rect">
            <a:avLst/>
          </a:prstGeom>
          <a:noFill/>
        </p:spPr>
        <p:txBody>
          <a:bodyPr wrap="square" rtlCol="0">
            <a:spAutoFit/>
          </a:bodyPr>
          <a:lstStyle/>
          <a:p>
            <a:pPr algn="r" rtl="1"/>
            <a:r>
              <a:rPr lang="he-IL" b="1" dirty="0">
                <a:solidFill>
                  <a:schemeClr val="bg1"/>
                </a:solidFill>
              </a:rPr>
              <a:t>"כאילו אמר אדם </a:t>
            </a:r>
            <a:r>
              <a:rPr lang="he-IL" b="1" dirty="0" err="1">
                <a:solidFill>
                  <a:schemeClr val="bg1"/>
                </a:solidFill>
              </a:rPr>
              <a:t>שסוקראטס</a:t>
            </a:r>
            <a:r>
              <a:rPr lang="he-IL" b="1" dirty="0">
                <a:solidFill>
                  <a:schemeClr val="bg1"/>
                </a:solidFill>
              </a:rPr>
              <a:t> עושה כל מעשיו בכוח השכל, ולאחר מכן בבואו לפרט את סיבות כל מעשה ממעשי, יאמר ראשית-כל, שסיבת ישיבתי כאן היא בזה שגופי מורכב מעצמות וגידים..."</a:t>
            </a:r>
            <a:endParaRPr lang="en-IL" b="1" dirty="0">
              <a:solidFill>
                <a:schemeClr val="bg1"/>
              </a:solidFill>
            </a:endParaRPr>
          </a:p>
        </p:txBody>
      </p:sp>
      <p:sp>
        <p:nvSpPr>
          <p:cNvPr id="6" name="TextBox 5">
            <a:extLst>
              <a:ext uri="{FF2B5EF4-FFF2-40B4-BE49-F238E27FC236}">
                <a16:creationId xmlns:a16="http://schemas.microsoft.com/office/drawing/2014/main" id="{AFB941DF-9696-4A56-B245-07729E0D1C82}"/>
              </a:ext>
            </a:extLst>
          </p:cNvPr>
          <p:cNvSpPr txBox="1"/>
          <p:nvPr/>
        </p:nvSpPr>
        <p:spPr>
          <a:xfrm>
            <a:off x="1787703" y="0"/>
            <a:ext cx="9308387" cy="830997"/>
          </a:xfrm>
          <a:prstGeom prst="rect">
            <a:avLst/>
          </a:prstGeom>
          <a:noFill/>
        </p:spPr>
        <p:txBody>
          <a:bodyPr wrap="square" rtlCol="0">
            <a:spAutoFit/>
          </a:bodyPr>
          <a:lstStyle/>
          <a:p>
            <a:pPr algn="ctr" rtl="1"/>
            <a:r>
              <a:rPr lang="he-IL" sz="2400" b="1" dirty="0" err="1">
                <a:latin typeface="David" panose="020E0502060401010101" pitchFamily="34" charset="-79"/>
                <a:cs typeface="David" panose="020E0502060401010101" pitchFamily="34" charset="-79"/>
              </a:rPr>
              <a:t>סוקראטס</a:t>
            </a:r>
            <a:r>
              <a:rPr lang="he-IL" sz="2400" b="1" dirty="0">
                <a:latin typeface="David" panose="020E0502060401010101" pitchFamily="34" charset="-79"/>
                <a:cs typeface="David" panose="020E0502060401010101" pitchFamily="34" charset="-79"/>
              </a:rPr>
              <a:t> על ההבדל בין סיבה אמתית לבין "אותו הדבר שבלעדיו סיבה לא תוכל להיות סיבה"</a:t>
            </a:r>
            <a:endParaRPr lang="en-IL" sz="2400" b="1" dirty="0">
              <a:latin typeface="David" panose="020E0502060401010101" pitchFamily="34" charset="-79"/>
              <a:cs typeface="David" panose="020E0502060401010101" pitchFamily="34" charset="-79"/>
            </a:endParaRPr>
          </a:p>
        </p:txBody>
      </p:sp>
      <p:pic>
        <p:nvPicPr>
          <p:cNvPr id="7" name="Picture 6">
            <a:extLst>
              <a:ext uri="{FF2B5EF4-FFF2-40B4-BE49-F238E27FC236}">
                <a16:creationId xmlns:a16="http://schemas.microsoft.com/office/drawing/2014/main" id="{614B0A46-E5A9-4002-B6A4-9B25CE344EEC}"/>
              </a:ext>
            </a:extLst>
          </p:cNvPr>
          <p:cNvPicPr>
            <a:picLocks noChangeAspect="1"/>
          </p:cNvPicPr>
          <p:nvPr/>
        </p:nvPicPr>
        <p:blipFill>
          <a:blip r:embed="rId3"/>
          <a:stretch>
            <a:fillRect/>
          </a:stretch>
        </p:blipFill>
        <p:spPr>
          <a:xfrm>
            <a:off x="0" y="6039138"/>
            <a:ext cx="818862" cy="818862"/>
          </a:xfrm>
          <a:prstGeom prst="rect">
            <a:avLst/>
          </a:prstGeom>
        </p:spPr>
      </p:pic>
    </p:spTree>
    <p:extLst>
      <p:ext uri="{BB962C8B-B14F-4D97-AF65-F5344CB8AC3E}">
        <p14:creationId xmlns:p14="http://schemas.microsoft.com/office/powerpoint/2010/main" val="2908729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CBCB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8E8F91-77E1-4243-A888-19797C85D49C}"/>
              </a:ext>
            </a:extLst>
          </p:cNvPr>
          <p:cNvPicPr>
            <a:picLocks noChangeAspect="1"/>
          </p:cNvPicPr>
          <p:nvPr/>
        </p:nvPicPr>
        <p:blipFill>
          <a:blip r:embed="rId2"/>
          <a:stretch>
            <a:fillRect/>
          </a:stretch>
        </p:blipFill>
        <p:spPr>
          <a:xfrm>
            <a:off x="1361326" y="0"/>
            <a:ext cx="9469348" cy="6861578"/>
          </a:xfrm>
          <a:prstGeom prst="rect">
            <a:avLst/>
          </a:prstGeom>
        </p:spPr>
      </p:pic>
      <p:pic>
        <p:nvPicPr>
          <p:cNvPr id="3" name="Picture 2">
            <a:extLst>
              <a:ext uri="{FF2B5EF4-FFF2-40B4-BE49-F238E27FC236}">
                <a16:creationId xmlns:a16="http://schemas.microsoft.com/office/drawing/2014/main" id="{90B85D10-107C-4C02-810C-CF83C4F4AF6A}"/>
              </a:ext>
            </a:extLst>
          </p:cNvPr>
          <p:cNvPicPr>
            <a:picLocks noChangeAspect="1"/>
          </p:cNvPicPr>
          <p:nvPr/>
        </p:nvPicPr>
        <p:blipFill>
          <a:blip r:embed="rId3"/>
          <a:stretch>
            <a:fillRect/>
          </a:stretch>
        </p:blipFill>
        <p:spPr>
          <a:xfrm>
            <a:off x="0" y="6039138"/>
            <a:ext cx="818862" cy="818862"/>
          </a:xfrm>
          <a:prstGeom prst="rect">
            <a:avLst/>
          </a:prstGeom>
        </p:spPr>
      </p:pic>
    </p:spTree>
    <p:extLst>
      <p:ext uri="{BB962C8B-B14F-4D97-AF65-F5344CB8AC3E}">
        <p14:creationId xmlns:p14="http://schemas.microsoft.com/office/powerpoint/2010/main" val="331371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12720</TotalTime>
  <Words>520</Words>
  <Application>Microsoft Office PowerPoint</Application>
  <PresentationFormat>Widescreen</PresentationFormat>
  <Paragraphs>32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David</vt:lpstr>
      <vt:lpstr>Office Theme</vt:lpstr>
      <vt:lpstr>מבוא לפילוסופיה יוונית – מחצית א'</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ΠΟΛΙΤΕΙΑ ΤΟΥ ΠΛΑΤΟΝΟΣ</dc:title>
  <dc:creator>Andy German</dc:creator>
  <cp:lastModifiedBy>אנדי גרמן</cp:lastModifiedBy>
  <cp:revision>311</cp:revision>
  <dcterms:created xsi:type="dcterms:W3CDTF">2020-03-16T20:46:23Z</dcterms:created>
  <dcterms:modified xsi:type="dcterms:W3CDTF">2023-01-10T04:38:16Z</dcterms:modified>
</cp:coreProperties>
</file>