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webextensions/webextension1.xml" ContentType="application/vnd.ms-office.webextension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webextensions/webextension2.xml" ContentType="application/vnd.ms-office.webextension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webextensions/webextension3.xml" ContentType="application/vnd.ms-office.webextension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webextensions/webextension4.xml" ContentType="application/vnd.ms-office.webextension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webextensions/webextension5.xml" ContentType="application/vnd.ms-office.webextension+xml"/>
  <Override PartName="/ppt/notesSlides/notesSlide17.xml" ContentType="application/vnd.openxmlformats-officedocument.presentationml.notesSlide+xml"/>
  <Override PartName="/ppt/webextensions/webextension6.xml" ContentType="application/vnd.ms-office.webextension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saveSubsetFonts="1">
  <p:sldMasterIdLst>
    <p:sldMasterId id="2147485112" r:id="rId4"/>
  </p:sldMasterIdLst>
  <p:notesMasterIdLst>
    <p:notesMasterId r:id="rId31"/>
  </p:notesMasterIdLst>
  <p:handoutMasterIdLst>
    <p:handoutMasterId r:id="rId32"/>
  </p:handoutMasterIdLst>
  <p:sldIdLst>
    <p:sldId id="492" r:id="rId5"/>
    <p:sldId id="604" r:id="rId6"/>
    <p:sldId id="599" r:id="rId7"/>
    <p:sldId id="535" r:id="rId8"/>
    <p:sldId id="622" r:id="rId9"/>
    <p:sldId id="508" r:id="rId10"/>
    <p:sldId id="591" r:id="rId11"/>
    <p:sldId id="592" r:id="rId12"/>
    <p:sldId id="596" r:id="rId13"/>
    <p:sldId id="597" r:id="rId14"/>
    <p:sldId id="600" r:id="rId15"/>
    <p:sldId id="593" r:id="rId16"/>
    <p:sldId id="454" r:id="rId17"/>
    <p:sldId id="566" r:id="rId18"/>
    <p:sldId id="595" r:id="rId19"/>
    <p:sldId id="594" r:id="rId20"/>
    <p:sldId id="565" r:id="rId21"/>
    <p:sldId id="603" r:id="rId22"/>
    <p:sldId id="626" r:id="rId23"/>
    <p:sldId id="624" r:id="rId24"/>
    <p:sldId id="549" r:id="rId25"/>
    <p:sldId id="627" r:id="rId26"/>
    <p:sldId id="628" r:id="rId27"/>
    <p:sldId id="519" r:id="rId28"/>
    <p:sldId id="625" r:id="rId29"/>
    <p:sldId id="629" r:id="rId30"/>
  </p:sldIdLst>
  <p:sldSz cx="9144000" cy="6858000" type="screen4x3"/>
  <p:notesSz cx="6858000" cy="9723438"/>
  <p:custDataLst>
    <p:tags r:id="rId33"/>
  </p:custDataLst>
  <p:defaultTextStyle>
    <a:defPPr>
      <a:defRPr lang="he-IL"/>
    </a:defPPr>
    <a:lvl1pPr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Comic Sans MS" panose="030F0702030302020204" pitchFamily="66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Comic Sans MS" panose="030F0702030302020204" pitchFamily="66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Comic Sans MS" panose="030F0702030302020204" pitchFamily="66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Comic Sans MS" panose="030F0702030302020204" pitchFamily="66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Comic Sans MS" panose="030F0702030302020204" pitchFamily="66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6000" kern="1200">
        <a:solidFill>
          <a:schemeClr val="tx1"/>
        </a:solidFill>
        <a:latin typeface="Comic Sans MS" panose="030F0702030302020204" pitchFamily="66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6000" kern="1200">
        <a:solidFill>
          <a:schemeClr val="tx1"/>
        </a:solidFill>
        <a:latin typeface="Comic Sans MS" panose="030F0702030302020204" pitchFamily="66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6000" kern="1200">
        <a:solidFill>
          <a:schemeClr val="tx1"/>
        </a:solidFill>
        <a:latin typeface="Comic Sans MS" panose="030F0702030302020204" pitchFamily="66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6000" kern="1200">
        <a:solidFill>
          <a:schemeClr val="tx1"/>
        </a:solidFill>
        <a:latin typeface="Comic Sans MS" panose="030F0702030302020204" pitchFamily="66" charset="0"/>
        <a:ea typeface="+mn-ea"/>
        <a:cs typeface="Times New Roman" panose="02020603050405020304" pitchFamily="18" charset="0"/>
      </a:defRPr>
    </a:lvl9pPr>
  </p:defaultTextStyle>
  <p:extLst>
    <p:ext uri="{521415D9-36F7-43E2-AB2F-B90AF26B5E84}">
      <p14:sectionLst xmlns:p14="http://schemas.microsoft.com/office/powerpoint/2010/main">
        <p14:section name="הקדמה" id="{476930B2-FC25-4260-8DF5-3E5C4A329891}">
          <p14:sldIdLst>
            <p14:sldId id="492"/>
            <p14:sldId id="604"/>
            <p14:sldId id="599"/>
            <p14:sldId id="535"/>
            <p14:sldId id="622"/>
          </p14:sldIdLst>
        </p14:section>
        <p14:section name="חיצוני" id="{CB131624-0709-483E-81EF-99EACEEB1D25}">
          <p14:sldIdLst>
            <p14:sldId id="508"/>
            <p14:sldId id="591"/>
            <p14:sldId id="592"/>
            <p14:sldId id="596"/>
            <p14:sldId id="597"/>
            <p14:sldId id="600"/>
            <p14:sldId id="593"/>
            <p14:sldId id="454"/>
          </p14:sldIdLst>
        </p14:section>
        <p14:section name="מבנה" id="{52284CF2-407D-4A7F-997B-212C02D66D29}">
          <p14:sldIdLst>
            <p14:sldId id="566"/>
            <p14:sldId id="595"/>
            <p14:sldId id="594"/>
            <p14:sldId id="565"/>
            <p14:sldId id="603"/>
            <p14:sldId id="626"/>
            <p14:sldId id="624"/>
            <p14:sldId id="549"/>
            <p14:sldId id="627"/>
            <p14:sldId id="628"/>
            <p14:sldId id="519"/>
            <p14:sldId id="625"/>
          </p14:sldIdLst>
        </p14:section>
        <p14:section name="סיכום" id="{07FE6A19-E19F-4C28-AFDD-56126E03392A}">
          <p14:sldIdLst>
            <p14:sldId id="6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62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3300"/>
    <a:srgbClr val="99CC00"/>
    <a:srgbClr val="CC0066"/>
    <a:srgbClr val="CC6600"/>
    <a:srgbClr val="CC3300"/>
    <a:srgbClr val="0099CC"/>
    <a:srgbClr val="FFCC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D6D857-3081-4588-B0EE-B0BBB574659D}" v="5" dt="2024-01-31T06:11:59.9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702" autoAdjust="0"/>
    <p:restoredTop sz="67442" autoAdjust="0"/>
  </p:normalViewPr>
  <p:slideViewPr>
    <p:cSldViewPr>
      <p:cViewPr varScale="1">
        <p:scale>
          <a:sx n="55" d="100"/>
          <a:sy n="55" d="100"/>
        </p:scale>
        <p:origin x="2304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246" y="3024"/>
      </p:cViewPr>
      <p:guideLst>
        <p:guide orient="horz" pos="3062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gs" Target="tags/tag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v Reggev" userId="7e716ce8-a677-4773-83dd-0433507e0534" providerId="ADAL" clId="{4D97B05A-EB21-434B-A52E-E4F96F31FBEE}"/>
    <pc:docChg chg="modSld">
      <pc:chgData name="Niv Reggev" userId="7e716ce8-a677-4773-83dd-0433507e0534" providerId="ADAL" clId="{4D97B05A-EB21-434B-A52E-E4F96F31FBEE}" dt="2022-11-22T09:46:07.198" v="14" actId="20577"/>
      <pc:docMkLst>
        <pc:docMk/>
      </pc:docMkLst>
      <pc:sldChg chg="modNotesTx">
        <pc:chgData name="Niv Reggev" userId="7e716ce8-a677-4773-83dd-0433507e0534" providerId="ADAL" clId="{4D97B05A-EB21-434B-A52E-E4F96F31FBEE}" dt="2022-11-22T09:45:49.333" v="5" actId="6549"/>
        <pc:sldMkLst>
          <pc:docMk/>
          <pc:sldMk cId="1983374986" sldId="454"/>
        </pc:sldMkLst>
      </pc:sldChg>
      <pc:sldChg chg="modNotesTx">
        <pc:chgData name="Niv Reggev" userId="7e716ce8-a677-4773-83dd-0433507e0534" providerId="ADAL" clId="{4D97B05A-EB21-434B-A52E-E4F96F31FBEE}" dt="2022-11-22T09:45:33.916" v="0" actId="6549"/>
        <pc:sldMkLst>
          <pc:docMk/>
          <pc:sldMk cId="3155033856" sldId="508"/>
        </pc:sldMkLst>
      </pc:sldChg>
      <pc:sldChg chg="modNotesTx">
        <pc:chgData name="Niv Reggev" userId="7e716ce8-a677-4773-83dd-0433507e0534" providerId="ADAL" clId="{4D97B05A-EB21-434B-A52E-E4F96F31FBEE}" dt="2022-11-22T09:46:00.159" v="8" actId="6549"/>
        <pc:sldMkLst>
          <pc:docMk/>
          <pc:sldMk cId="134603444" sldId="565"/>
        </pc:sldMkLst>
      </pc:sldChg>
      <pc:sldChg chg="modNotesTx">
        <pc:chgData name="Niv Reggev" userId="7e716ce8-a677-4773-83dd-0433507e0534" providerId="ADAL" clId="{4D97B05A-EB21-434B-A52E-E4F96F31FBEE}" dt="2022-11-22T09:45:52.456" v="6" actId="6549"/>
        <pc:sldMkLst>
          <pc:docMk/>
          <pc:sldMk cId="1246379810" sldId="566"/>
        </pc:sldMkLst>
      </pc:sldChg>
      <pc:sldChg chg="modSp">
        <pc:chgData name="Niv Reggev" userId="7e716ce8-a677-4773-83dd-0433507e0534" providerId="ADAL" clId="{4D97B05A-EB21-434B-A52E-E4F96F31FBEE}" dt="2022-11-22T09:46:07.198" v="14" actId="20577"/>
        <pc:sldMkLst>
          <pc:docMk/>
          <pc:sldMk cId="479240498" sldId="588"/>
        </pc:sldMkLst>
        <pc:spChg chg="mod">
          <ac:chgData name="Niv Reggev" userId="7e716ce8-a677-4773-83dd-0433507e0534" providerId="ADAL" clId="{4D97B05A-EB21-434B-A52E-E4F96F31FBEE}" dt="2022-11-22T09:46:07.198" v="14" actId="20577"/>
          <ac:spMkLst>
            <pc:docMk/>
            <pc:sldMk cId="479240498" sldId="588"/>
            <ac:spMk id="3" creationId="{4C2B2677-AAD5-41A5-9AC6-996AC5A6BEE2}"/>
          </ac:spMkLst>
        </pc:spChg>
      </pc:sldChg>
      <pc:sldChg chg="modNotesTx">
        <pc:chgData name="Niv Reggev" userId="7e716ce8-a677-4773-83dd-0433507e0534" providerId="ADAL" clId="{4D97B05A-EB21-434B-A52E-E4F96F31FBEE}" dt="2022-11-22T09:45:37.087" v="1" actId="6549"/>
        <pc:sldMkLst>
          <pc:docMk/>
          <pc:sldMk cId="2179932976" sldId="591"/>
        </pc:sldMkLst>
      </pc:sldChg>
      <pc:sldChg chg="modNotesTx">
        <pc:chgData name="Niv Reggev" userId="7e716ce8-a677-4773-83dd-0433507e0534" providerId="ADAL" clId="{4D97B05A-EB21-434B-A52E-E4F96F31FBEE}" dt="2022-11-22T09:45:39.007" v="2" actId="6549"/>
        <pc:sldMkLst>
          <pc:docMk/>
          <pc:sldMk cId="1929854053" sldId="592"/>
        </pc:sldMkLst>
      </pc:sldChg>
      <pc:sldChg chg="modNotesTx">
        <pc:chgData name="Niv Reggev" userId="7e716ce8-a677-4773-83dd-0433507e0534" providerId="ADAL" clId="{4D97B05A-EB21-434B-A52E-E4F96F31FBEE}" dt="2022-11-22T09:45:57.168" v="7" actId="6549"/>
        <pc:sldMkLst>
          <pc:docMk/>
          <pc:sldMk cId="3111384204" sldId="594"/>
        </pc:sldMkLst>
      </pc:sldChg>
      <pc:sldChg chg="modNotesTx">
        <pc:chgData name="Niv Reggev" userId="7e716ce8-a677-4773-83dd-0433507e0534" providerId="ADAL" clId="{4D97B05A-EB21-434B-A52E-E4F96F31FBEE}" dt="2022-11-22T09:45:43.618" v="3" actId="6549"/>
        <pc:sldMkLst>
          <pc:docMk/>
          <pc:sldMk cId="3948562714" sldId="597"/>
        </pc:sldMkLst>
      </pc:sldChg>
      <pc:sldChg chg="modNotesTx">
        <pc:chgData name="Niv Reggev" userId="7e716ce8-a677-4773-83dd-0433507e0534" providerId="ADAL" clId="{4D97B05A-EB21-434B-A52E-E4F96F31FBEE}" dt="2022-11-22T09:45:45.746" v="4" actId="6549"/>
        <pc:sldMkLst>
          <pc:docMk/>
          <pc:sldMk cId="4220565545" sldId="600"/>
        </pc:sldMkLst>
      </pc:sldChg>
    </pc:docChg>
  </pc:docChgLst>
  <pc:docChgLst>
    <pc:chgData name="ניב רגב" userId="d3a40fea-5a3a-40de-a063-0aaf954d3411" providerId="ADAL" clId="{9AD6D857-3081-4588-B0EE-B0BBB574659D}"/>
    <pc:docChg chg="undo custSel addSld delSld modSld sldOrd addSection delSection modSection replTag delTag">
      <pc:chgData name="ניב רגב" userId="d3a40fea-5a3a-40de-a063-0aaf954d3411" providerId="ADAL" clId="{9AD6D857-3081-4588-B0EE-B0BBB574659D}" dt="2024-01-31T06:12:02.394" v="41"/>
      <pc:docMkLst>
        <pc:docMk/>
      </pc:docMkLst>
      <pc:sldChg chg="add del ord">
        <pc:chgData name="ניב רגב" userId="d3a40fea-5a3a-40de-a063-0aaf954d3411" providerId="ADAL" clId="{9AD6D857-3081-4588-B0EE-B0BBB574659D}" dt="2024-01-31T06:09:15.221" v="7"/>
        <pc:sldMkLst>
          <pc:docMk/>
          <pc:sldMk cId="0" sldId="492"/>
        </pc:sldMkLst>
      </pc:sldChg>
      <pc:sldChg chg="add modNotesTx">
        <pc:chgData name="ניב רגב" userId="d3a40fea-5a3a-40de-a063-0aaf954d3411" providerId="ADAL" clId="{9AD6D857-3081-4588-B0EE-B0BBB574659D}" dt="2024-01-31T06:11:23.151" v="30" actId="20577"/>
        <pc:sldMkLst>
          <pc:docMk/>
          <pc:sldMk cId="0" sldId="519"/>
        </pc:sldMkLst>
      </pc:sldChg>
      <pc:sldChg chg="add modNotesTx">
        <pc:chgData name="ניב רגב" userId="d3a40fea-5a3a-40de-a063-0aaf954d3411" providerId="ADAL" clId="{9AD6D857-3081-4588-B0EE-B0BBB574659D}" dt="2024-01-31T06:11:09.467" v="25" actId="20577"/>
        <pc:sldMkLst>
          <pc:docMk/>
          <pc:sldMk cId="3281902602" sldId="549"/>
        </pc:sldMkLst>
      </pc:sldChg>
      <pc:sldChg chg="add del">
        <pc:chgData name="ניב רגב" userId="d3a40fea-5a3a-40de-a063-0aaf954d3411" providerId="ADAL" clId="{9AD6D857-3081-4588-B0EE-B0BBB574659D}" dt="2024-01-31T06:12:01.772" v="38" actId="47"/>
        <pc:sldMkLst>
          <pc:docMk/>
          <pc:sldMk cId="479240498" sldId="588"/>
        </pc:sldMkLst>
      </pc:sldChg>
      <pc:sldChg chg="add del">
        <pc:chgData name="ניב רגב" userId="d3a40fea-5a3a-40de-a063-0aaf954d3411" providerId="ADAL" clId="{9AD6D857-3081-4588-B0EE-B0BBB574659D}" dt="2024-01-31T06:09:46.500" v="11"/>
        <pc:sldMkLst>
          <pc:docMk/>
          <pc:sldMk cId="3522952568" sldId="599"/>
        </pc:sldMkLst>
      </pc:sldChg>
      <pc:sldChg chg="add">
        <pc:chgData name="ניב רגב" userId="d3a40fea-5a3a-40de-a063-0aaf954d3411" providerId="ADAL" clId="{9AD6D857-3081-4588-B0EE-B0BBB574659D}" dt="2024-01-31T06:10:56.964" v="19"/>
        <pc:sldMkLst>
          <pc:docMk/>
          <pc:sldMk cId="715611900" sldId="603"/>
        </pc:sldMkLst>
      </pc:sldChg>
      <pc:sldChg chg="add">
        <pc:chgData name="ניב רגב" userId="d3a40fea-5a3a-40de-a063-0aaf954d3411" providerId="ADAL" clId="{9AD6D857-3081-4588-B0EE-B0BBB574659D}" dt="2024-01-31T06:09:46.500" v="11"/>
        <pc:sldMkLst>
          <pc:docMk/>
          <pc:sldMk cId="2711313631" sldId="604"/>
        </pc:sldMkLst>
      </pc:sldChg>
      <pc:sldChg chg="add">
        <pc:chgData name="ניב רגב" userId="d3a40fea-5a3a-40de-a063-0aaf954d3411" providerId="ADAL" clId="{9AD6D857-3081-4588-B0EE-B0BBB574659D}" dt="2024-01-31T06:10:04.714" v="15"/>
        <pc:sldMkLst>
          <pc:docMk/>
          <pc:sldMk cId="195713652" sldId="622"/>
        </pc:sldMkLst>
      </pc:sldChg>
      <pc:sldChg chg="add modNotesTx">
        <pc:chgData name="ניב רגב" userId="d3a40fea-5a3a-40de-a063-0aaf954d3411" providerId="ADAL" clId="{9AD6D857-3081-4588-B0EE-B0BBB574659D}" dt="2024-01-31T06:11:05.659" v="20" actId="20577"/>
        <pc:sldMkLst>
          <pc:docMk/>
          <pc:sldMk cId="3268181744" sldId="624"/>
        </pc:sldMkLst>
      </pc:sldChg>
      <pc:sldChg chg="add">
        <pc:chgData name="ניב רגב" userId="d3a40fea-5a3a-40de-a063-0aaf954d3411" providerId="ADAL" clId="{9AD6D857-3081-4588-B0EE-B0BBB574659D}" dt="2024-01-31T06:10:56.964" v="19"/>
        <pc:sldMkLst>
          <pc:docMk/>
          <pc:sldMk cId="646446948" sldId="625"/>
        </pc:sldMkLst>
      </pc:sldChg>
      <pc:sldChg chg="add">
        <pc:chgData name="ניב רגב" userId="d3a40fea-5a3a-40de-a063-0aaf954d3411" providerId="ADAL" clId="{9AD6D857-3081-4588-B0EE-B0BBB574659D}" dt="2024-01-31T06:10:56.964" v="19"/>
        <pc:sldMkLst>
          <pc:docMk/>
          <pc:sldMk cId="4218622995" sldId="626"/>
        </pc:sldMkLst>
      </pc:sldChg>
      <pc:sldChg chg="add">
        <pc:chgData name="ניב רגב" userId="d3a40fea-5a3a-40de-a063-0aaf954d3411" providerId="ADAL" clId="{9AD6D857-3081-4588-B0EE-B0BBB574659D}" dt="2024-01-31T06:10:56.964" v="19"/>
        <pc:sldMkLst>
          <pc:docMk/>
          <pc:sldMk cId="2866848037" sldId="627"/>
        </pc:sldMkLst>
      </pc:sldChg>
      <pc:sldChg chg="add modNotesTx">
        <pc:chgData name="ניב רגב" userId="d3a40fea-5a3a-40de-a063-0aaf954d3411" providerId="ADAL" clId="{9AD6D857-3081-4588-B0EE-B0BBB574659D}" dt="2024-01-31T06:11:15.414" v="26" actId="20577"/>
        <pc:sldMkLst>
          <pc:docMk/>
          <pc:sldMk cId="2377608734" sldId="628"/>
        </pc:sldMkLst>
      </pc:sldChg>
      <pc:sldChg chg="add">
        <pc:chgData name="ניב רגב" userId="d3a40fea-5a3a-40de-a063-0aaf954d3411" providerId="ADAL" clId="{9AD6D857-3081-4588-B0EE-B0BBB574659D}" dt="2024-01-31T06:11:59.944" v="37"/>
        <pc:sldMkLst>
          <pc:docMk/>
          <pc:sldMk cId="1557809275" sldId="6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>
            <a:extLst>
              <a:ext uri="{FF2B5EF4-FFF2-40B4-BE49-F238E27FC236}">
                <a16:creationId xmlns:a16="http://schemas.microsoft.com/office/drawing/2014/main" id="{2587058D-DF5B-4336-A7A0-349D097400B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1907" name="Rectangle 3">
            <a:extLst>
              <a:ext uri="{FF2B5EF4-FFF2-40B4-BE49-F238E27FC236}">
                <a16:creationId xmlns:a16="http://schemas.microsoft.com/office/drawing/2014/main" id="{104DFD12-1CB8-44ED-AB51-C3DF0022835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1908" name="Rectangle 4">
            <a:extLst>
              <a:ext uri="{FF2B5EF4-FFF2-40B4-BE49-F238E27FC236}">
                <a16:creationId xmlns:a16="http://schemas.microsoft.com/office/drawing/2014/main" id="{23DDA9D5-4607-433B-A353-09388A80190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9237663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1909" name="Rectangle 5">
            <a:extLst>
              <a:ext uri="{FF2B5EF4-FFF2-40B4-BE49-F238E27FC236}">
                <a16:creationId xmlns:a16="http://schemas.microsoft.com/office/drawing/2014/main" id="{7795701A-3A0C-4FA7-9714-969FB8DBA77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237663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E51F44D-661B-40FD-A0A3-F93632F3D300}" type="slidenum">
              <a:rPr lang="he-IL" altLang="en-US"/>
              <a:pPr>
                <a:defRPr/>
              </a:pPr>
              <a:t>‹#›</a:t>
            </a:fld>
            <a:endParaRPr lang="en-US" altLang="en-US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6956044-AAA9-4158-B0D8-57605B5BF2C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effectLst/>
                <a:latin typeface="Calisto MT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1A9B5FD-C9D4-4103-8097-B3EBE27AE78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effectLst/>
                <a:latin typeface="Calisto MT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DE379B66-6D5B-4083-96E3-EF5EF6FE566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8538" y="728663"/>
            <a:ext cx="4862512" cy="36464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B6255819-AD5B-4AEF-BEB5-BE34DD99EB1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18038"/>
            <a:ext cx="5029200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6BCED7E9-592C-41A9-AA39-D9CBA351F3B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37663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effectLst/>
                <a:latin typeface="Calisto MT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A85E98D2-861A-4CD1-B0B8-179180A3E7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37663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effectLst/>
                <a:latin typeface="Calisto MT" panose="02040603050505030304" pitchFamily="18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E8646E0-016C-4D77-AC1E-AFD4450CFD46}" type="slidenum">
              <a:rPr lang="he-IL" altLang="en-US"/>
              <a:pPr>
                <a:defRPr/>
              </a:pPr>
              <a:t>‹#›</a:t>
            </a:fld>
            <a:endParaRPr lang="en-US" altLang="en-US">
              <a:cs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F222789B-D929-4AA7-A381-54C6B2C867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5D7855-4C6F-4D4E-989A-BAD987F664A9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latin typeface="Calisto MT" panose="02040603050505030304" pitchFamily="18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C86DFC9D-4CE5-4138-B50C-383904B210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325438"/>
            <a:ext cx="3303587" cy="2476500"/>
          </a:xfrm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34F29C0D-324C-490B-AA21-A185522ED1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52513" y="3205163"/>
            <a:ext cx="5029200" cy="55451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endParaRPr lang="he-IL" altLang="en-US" sz="16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F5222E05-A01E-4A74-BFBB-98FBD96FE7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1B9D1651-AFD6-4957-866B-210853803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en-US" dirty="0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3786802D-339F-4B65-91D6-ACC4B9573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64173D8-9133-4BEA-B5E8-956384C643F2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en-US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339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8646E0-016C-4D77-AC1E-AFD4450CFD46}" type="slidenum">
              <a:rPr lang="he-IL" altLang="en-US" smtClean="0"/>
              <a:pPr>
                <a:defRPr/>
              </a:pPr>
              <a:t>5</a:t>
            </a:fld>
            <a:endParaRPr lang="en-US" altLang="en-US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273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F222789B-D929-4AA7-A381-54C6B2C867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5D7855-4C6F-4D4E-989A-BAD987F664A9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latin typeface="Calisto MT" panose="02040603050505030304" pitchFamily="18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C86DFC9D-4CE5-4138-B50C-383904B210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325438"/>
            <a:ext cx="3303587" cy="2476500"/>
          </a:xfrm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34F29C0D-324C-490B-AA21-A185522ED1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52513" y="3205163"/>
            <a:ext cx="5029200" cy="55451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endParaRPr lang="he-IL" altLang="en-US" sz="1600" b="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32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A35F6460-EC8D-4162-BBC1-9F3EF6E503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4A11FBFF-8757-4E37-9C72-54DBACE15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en-US" dirty="0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E216FA10-6CDC-4338-998B-0B3C95E68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B3291DB-6861-4790-99CF-44EB7B79E686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867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A35F6460-EC8D-4162-BBC1-9F3EF6E503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4A11FBFF-8757-4E37-9C72-54DBACE15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en-US" dirty="0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E216FA10-6CDC-4338-998B-0B3C95E68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B3291DB-6861-4790-99CF-44EB7B79E686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857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8646E0-016C-4D77-AC1E-AFD4450CFD46}" type="slidenum">
              <a:rPr lang="he-IL" altLang="en-US" smtClean="0"/>
              <a:pPr>
                <a:defRPr/>
              </a:pPr>
              <a:t>9</a:t>
            </a:fld>
            <a:endParaRPr lang="en-US" altLang="en-US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933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A35F6460-EC8D-4162-BBC1-9F3EF6E503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4A11FBFF-8757-4E37-9C72-54DBACE15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en-US" dirty="0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E216FA10-6CDC-4338-998B-0B3C95E68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B3291DB-6861-4790-99CF-44EB7B79E686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976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A35F6460-EC8D-4162-BBC1-9F3EF6E503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4A11FBFF-8757-4E37-9C72-54DBACE15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en-US" dirty="0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E216FA10-6CDC-4338-998B-0B3C95E68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B3291DB-6861-4790-99CF-44EB7B79E686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6680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A35F6460-EC8D-4162-BBC1-9F3EF6E503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4A11FBFF-8757-4E37-9C72-54DBACE15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en-US" dirty="0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E216FA10-6CDC-4338-998B-0B3C95E68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B3291DB-6861-4790-99CF-44EB7B79E686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en-US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606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A35F6460-EC8D-4162-BBC1-9F3EF6E503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4A11FBFF-8757-4E37-9C72-54DBACE15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en-US" dirty="0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E216FA10-6CDC-4338-998B-0B3C95E68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B3291DB-6861-4790-99CF-44EB7B79E686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4998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A35F6460-EC8D-4162-BBC1-9F3EF6E503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4A11FBFF-8757-4E37-9C72-54DBACE15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en-US" dirty="0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E216FA10-6CDC-4338-998B-0B3C95E68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B3291DB-6861-4790-99CF-44EB7B79E686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7523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F222789B-D929-4AA7-A381-54C6B2C867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5D7855-4C6F-4D4E-989A-BAD987F664A9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latin typeface="Calisto MT" panose="02040603050505030304" pitchFamily="18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C86DFC9D-4CE5-4138-B50C-383904B210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325438"/>
            <a:ext cx="3303587" cy="2476500"/>
          </a:xfrm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34F29C0D-324C-490B-AA21-A185522ED1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52513" y="3205163"/>
            <a:ext cx="5029200" cy="55451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endParaRPr lang="he-IL" altLang="en-US" sz="16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130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https://www.youtube.com/watch?v=ahgjEjJkZks</a:t>
            </a:r>
          </a:p>
          <a:p>
            <a:endParaRPr lang="he-IL" dirty="0"/>
          </a:p>
          <a:p>
            <a:r>
              <a:rPr lang="he-IL" dirty="0"/>
              <a:t>עד 2:11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8646E0-016C-4D77-AC1E-AFD4450CFD46}" type="slidenum">
              <a:rPr lang="he-IL" altLang="en-US" smtClean="0"/>
              <a:pPr>
                <a:defRPr/>
              </a:pPr>
              <a:t>18</a:t>
            </a:fld>
            <a:endParaRPr lang="en-US" altLang="en-US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6112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8646E0-016C-4D77-AC1E-AFD4450CFD46}" type="slidenum">
              <a:rPr lang="he-IL" altLang="en-US" smtClean="0"/>
              <a:pPr>
                <a:defRPr/>
              </a:pPr>
              <a:t>20</a:t>
            </a:fld>
            <a:endParaRPr lang="en-US" altLang="en-US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8042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AAD30E-249D-432D-BBED-6D1908982F5B}" type="slidenum">
              <a:rPr lang="he-IL" altLang="en-US" smtClean="0"/>
              <a:pPr>
                <a:defRPr/>
              </a:pPr>
              <a:t>21</a:t>
            </a:fld>
            <a:endParaRPr lang="en-US" altLang="en-US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647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8646E0-016C-4D77-AC1E-AFD4450CFD46}" type="slidenum">
              <a:rPr lang="he-IL" altLang="en-US" smtClean="0"/>
              <a:pPr>
                <a:defRPr/>
              </a:pPr>
              <a:t>23</a:t>
            </a:fld>
            <a:endParaRPr lang="en-US" altLang="en-US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8441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8ADD8F5F-0C31-4F85-8243-BAE9428575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DF4479-A7C9-4F1A-9F19-A5FC07721BB2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>
              <a:latin typeface="Calisto MT" panose="02040603050505030304" pitchFamily="18" charset="0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E588B5AA-2A94-44BD-82A2-3CB76550BA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3300" y="325438"/>
            <a:ext cx="2438400" cy="1828800"/>
          </a:xfrm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D86C1173-AECA-4008-81EE-FA72233D43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4813" y="2413000"/>
            <a:ext cx="6119812" cy="66976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he-IL" altLang="en-US" sz="1400" dirty="0">
              <a:cs typeface="Guttman Yad-Brush" panose="02010401010101010101" pitchFamily="2" charset="-79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http://www.tylervigen.com/spurious-correlations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8646E0-016C-4D77-AC1E-AFD4450CFD46}" type="slidenum">
              <a:rPr lang="he-IL" altLang="en-US" smtClean="0"/>
              <a:pPr>
                <a:defRPr/>
              </a:pPr>
              <a:t>25</a:t>
            </a:fld>
            <a:endParaRPr lang="en-US" altLang="en-US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979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F5222E05-A01E-4A74-BFBB-98FBD96FE7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1B9D1651-AFD6-4957-866B-210853803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en-US" dirty="0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3786802D-339F-4B65-91D6-ACC4B9573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64173D8-9133-4BEA-B5E8-956384C643F2}" type="slidenum">
              <a:rPr lang="ar-SA" altLang="en-US" smtClean="0">
                <a:latin typeface="Calisto MT" panose="02040603050505030304" pitchFamily="18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26</a:t>
            </a:fld>
            <a:endParaRPr lang="en-US" altLang="en-US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715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07B84A-F07E-4A3C-815D-97CAC14BCAC0}" type="slidenum">
              <a:rPr lang="he-IL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8664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7A4496-3475-4207-BA3B-5D770F3ECE02}" type="slidenum">
              <a:rPr lang="he-IL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915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51935B-A545-4A50-A74A-E421B03667B5}" type="slidenum">
              <a:rPr lang="he-IL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363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13DD51-3B09-4F55-A189-83FAD8D41D6B}" type="slidenum">
              <a:rPr lang="he-IL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229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7F7779-CAAE-4CC4-8AED-B4764EFB2FCD}" type="slidenum">
              <a:rPr lang="he-IL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3401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58D20F-B80C-42BD-A118-E72169AD9066}" type="slidenum">
              <a:rPr lang="he-IL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600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A7802-89BB-4108-94A0-20E01B5C9CF0}" type="slidenum">
              <a:rPr lang="he-IL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3438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9B5E8-D7D5-4A78-A80B-0315D2DC1FF3}" type="slidenum">
              <a:rPr lang="he-IL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9712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554A2-2A01-48E2-ABB6-570574EC48E9}" type="slidenum">
              <a:rPr lang="he-IL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2631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3C8C3D-2223-4A5E-9762-3E050A72A1F8}" type="slidenum">
              <a:rPr lang="he-IL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63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4D0A7-75DA-4699-96F1-FBD475269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6E2A8-5309-477D-860D-2B86B1FF5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AFF97-7DDF-48DC-8262-A647D19A9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FAFDF-F405-4A49-BB5D-5F88F4576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376EC-92D8-4C56-849F-BA48E26AB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48BAF4-9626-4506-924E-61CF253A6273}" type="slidenum">
              <a:rPr lang="he-IL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959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F48BAF4-9626-4506-924E-61CF253A6273}" type="slidenum">
              <a:rPr lang="he-IL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7DA131-38D9-47FC-BFAB-1DE2C8A8222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07" y="116632"/>
            <a:ext cx="540493" cy="8422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3D358D-389C-4E08-92F5-2E0603B3BCB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07" y="116632"/>
            <a:ext cx="540493" cy="8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98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3" r:id="rId1"/>
    <p:sldLayoutId id="2147485114" r:id="rId2"/>
    <p:sldLayoutId id="2147485115" r:id="rId3"/>
    <p:sldLayoutId id="2147485116" r:id="rId4"/>
    <p:sldLayoutId id="2147485117" r:id="rId5"/>
    <p:sldLayoutId id="2147485118" r:id="rId6"/>
    <p:sldLayoutId id="2147485119" r:id="rId7"/>
    <p:sldLayoutId id="2147485120" r:id="rId8"/>
    <p:sldLayoutId id="2147485121" r:id="rId9"/>
    <p:sldLayoutId id="2147485122" r:id="rId10"/>
    <p:sldLayoutId id="21474851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795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1/relationships/webextension" Target="../webextensions/webextension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1/relationships/webextension" Target="../webextensions/webextension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ink.springer.com/article/10.1007/s10508-015-0520-6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1/relationships/webextension" Target="../webextensions/webextension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1/relationships/webextension" Target="../webextensions/webextension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>
            <a:extLst>
              <a:ext uri="{FF2B5EF4-FFF2-40B4-BE49-F238E27FC236}">
                <a16:creationId xmlns:a16="http://schemas.microsoft.com/office/drawing/2014/main" id="{7F6ECA4D-7AD0-4662-AD8A-89D16028EE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he-IL" altLang="en-US" sz="6600" dirty="0"/>
              <a:t>פסיכולוגיה ניסויית</a:t>
            </a:r>
            <a:endParaRPr lang="en-US" altLang="en-US" sz="4800" i="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BEFA66-373D-432E-936F-C9794E278C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/>
          <a:p>
            <a:pPr rtl="1"/>
            <a:r>
              <a:rPr lang="he-IL" altLang="en-US" dirty="0"/>
              <a:t>שיעור סינכרוני, 1/2/24</a:t>
            </a:r>
          </a:p>
        </p:txBody>
      </p:sp>
      <p:sp>
        <p:nvSpPr>
          <p:cNvPr id="2" name="Lightning Bolt 1">
            <a:extLst>
              <a:ext uri="{FF2B5EF4-FFF2-40B4-BE49-F238E27FC236}">
                <a16:creationId xmlns:a16="http://schemas.microsoft.com/office/drawing/2014/main" id="{617472A4-01B3-4C81-9555-EFE60B6AEC01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A5D63-9FFA-D2C3-58B2-0D2394D63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/>
              <a:t>השבוע הבא (8/2)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BFF5B-47EC-847E-B078-76E30A3E6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he-IL" sz="8000" dirty="0"/>
              <a:t>אין שיעור!</a:t>
            </a:r>
          </a:p>
          <a:p>
            <a:pPr algn="ctr">
              <a:buNone/>
            </a:pPr>
            <a:endParaRPr lang="he-IL" sz="8000" dirty="0"/>
          </a:p>
          <a:p>
            <a:pPr algn="ctr">
              <a:buNone/>
            </a:pPr>
            <a:r>
              <a:rPr lang="he-IL" sz="4400" dirty="0"/>
              <a:t>(צפייה בשיעור 6 – לקראת ה15/2)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11313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5A75B-0C54-4174-B658-82818301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/>
              <a:t>בוחן – 15/2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9B3C5-E595-49C6-9641-AB12F1E06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r" rtl="1"/>
            <a:r>
              <a:rPr lang="he-IL" dirty="0"/>
              <a:t> בכיתה (למעט אישורים מיוחדים)</a:t>
            </a:r>
          </a:p>
          <a:p>
            <a:pPr algn="r" rtl="1"/>
            <a:r>
              <a:rPr lang="he-IL" dirty="0"/>
              <a:t> חומר:</a:t>
            </a:r>
            <a:r>
              <a:rPr lang="en-US" dirty="0"/>
              <a:t> </a:t>
            </a:r>
            <a:r>
              <a:rPr lang="he-IL" dirty="0"/>
              <a:t>שיעורים 1-5. דוגמאות לשאלות: רכיב יצירת שאלות במודל.</a:t>
            </a:r>
          </a:p>
          <a:p>
            <a:pPr algn="r" rtl="1"/>
            <a:r>
              <a:rPr lang="he-IL" dirty="0"/>
              <a:t> נא </a:t>
            </a:r>
            <a:r>
              <a:rPr lang="he-IL" dirty="0" err="1"/>
              <a:t>להכנס</a:t>
            </a:r>
            <a:r>
              <a:rPr lang="he-IL" dirty="0"/>
              <a:t> דרך המודל:  חומרי מפגשים סינכרוניים -&gt;</a:t>
            </a:r>
            <a:r>
              <a:rPr lang="en-US" dirty="0"/>
              <a:t> </a:t>
            </a:r>
            <a:r>
              <a:rPr lang="he-IL" dirty="0"/>
              <a:t>מתחת למצגת מפגש חמישי</a:t>
            </a:r>
          </a:p>
          <a:p>
            <a:pPr algn="r" rtl="1">
              <a:buNone/>
            </a:pPr>
            <a:endParaRPr lang="he-IL" dirty="0"/>
          </a:p>
          <a:p>
            <a:pPr algn="r" rtl="1">
              <a:buNone/>
            </a:pPr>
            <a:r>
              <a:rPr lang="he-IL" dirty="0"/>
              <a:t>15 דקות מרגע שתפתחו את הבוחן (תוספת זמן לזכאים/זכאיות) </a:t>
            </a:r>
            <a:br>
              <a:rPr lang="en-US" dirty="0"/>
            </a:br>
            <a:br>
              <a:rPr lang="en-US" dirty="0"/>
            </a:br>
            <a:r>
              <a:rPr lang="he-IL" b="1" dirty="0"/>
              <a:t>כל השאלות בעמוד אחד!</a:t>
            </a:r>
            <a:endParaRPr lang="he-IL" dirty="0"/>
          </a:p>
          <a:p>
            <a:pPr algn="r" rtl="1">
              <a:buNone/>
            </a:pPr>
            <a:endParaRPr lang="he-IL" dirty="0"/>
          </a:p>
          <a:p>
            <a:pPr algn="r" rtl="1">
              <a:buNone/>
            </a:pPr>
            <a:r>
              <a:rPr lang="he-IL" dirty="0"/>
              <a:t>נתכנס בחזרה בשיעור ב11:10 (מי שסיימו – אפשר לקום בינתיים ולחזור עד אז). </a:t>
            </a:r>
          </a:p>
          <a:p>
            <a:pPr algn="r" rtl="1">
              <a:buNone/>
            </a:pPr>
            <a:endParaRPr lang="he-IL" sz="3500" b="1" dirty="0"/>
          </a:p>
          <a:p>
            <a:pPr algn="r" rtl="1">
              <a:buNone/>
            </a:pPr>
            <a:r>
              <a:rPr lang="he-IL" sz="3500" b="1" dirty="0"/>
              <a:t>אנא שמרו על השקט לטובת חברותיכן וחבריכן!</a:t>
            </a: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3522952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A762-42DE-4D61-8456-0E8A828F4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kern="0" dirty="0"/>
              <a:t>אז מה נעשה היום?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2B2677-AAD5-41A5-9AC6-996AC5A6B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 eaLnBrk="1" hangingPunct="1">
              <a:buFontTx/>
              <a:buChar char="-"/>
            </a:pPr>
            <a:r>
              <a:rPr lang="he-IL" altLang="en-US" sz="4000" dirty="0"/>
              <a:t>תוקף ועוד תוקף</a:t>
            </a:r>
          </a:p>
          <a:p>
            <a:pPr lvl="1" algn="r" rtl="1" eaLnBrk="1" hangingPunct="1">
              <a:buFontTx/>
              <a:buChar char="-"/>
            </a:pPr>
            <a:r>
              <a:rPr lang="he-IL" altLang="en-US" sz="4000" dirty="0"/>
              <a:t> הדגמה ותרגול</a:t>
            </a:r>
          </a:p>
          <a:p>
            <a:pPr lvl="1" algn="r" rtl="1" eaLnBrk="1" hangingPunct="1">
              <a:buFontTx/>
              <a:buChar char="-"/>
            </a:pPr>
            <a:endParaRPr lang="he-IL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86249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96AFA-0C4F-4956-BAF7-AE6FE7916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/>
              <a:t>אז על מה הקורס בכלל?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7FEDD2-C922-4944-92F5-A684630CFADB}"/>
              </a:ext>
            </a:extLst>
          </p:cNvPr>
          <p:cNvSpPr txBox="1"/>
          <p:nvPr/>
        </p:nvSpPr>
        <p:spPr>
          <a:xfrm>
            <a:off x="323528" y="3641243"/>
            <a:ext cx="827686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he-IL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שיעור 8-9: מערכים דמויי-ניסוי ומערכי נבדק בודד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8C1B50-2B92-48BE-AB93-C207BC006D5B}"/>
              </a:ext>
            </a:extLst>
          </p:cNvPr>
          <p:cNvSpPr txBox="1"/>
          <p:nvPr/>
        </p:nvSpPr>
        <p:spPr>
          <a:xfrm>
            <a:off x="2599245" y="4365104"/>
            <a:ext cx="600114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he-IL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שיעור 10:</a:t>
            </a:r>
            <a:r>
              <a:rPr lang="en-US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e-IL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מבט-על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3F4945-E7D3-41A4-9967-D6A198E35072}"/>
              </a:ext>
            </a:extLst>
          </p:cNvPr>
          <p:cNvSpPr txBox="1"/>
          <p:nvPr/>
        </p:nvSpPr>
        <p:spPr>
          <a:xfrm>
            <a:off x="4520962" y="2897978"/>
            <a:ext cx="407943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he-IL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שיעור 6-7: מדידה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2D256C-772F-43C0-8A50-272A8B0ABC37}"/>
              </a:ext>
            </a:extLst>
          </p:cNvPr>
          <p:cNvSpPr txBox="1"/>
          <p:nvPr/>
        </p:nvSpPr>
        <p:spPr>
          <a:xfrm>
            <a:off x="2267745" y="2154713"/>
            <a:ext cx="633670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he-IL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שיעור 2-5: תקפי ניסוי +</a:t>
            </a:r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e-IL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מערכי מחקר</a:t>
            </a:r>
            <a:endParaRPr lang="en-US" sz="3200" b="1" baseline="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0D0CEF-7C36-4BC9-AEAF-5D97AA3DD2D2}"/>
              </a:ext>
            </a:extLst>
          </p:cNvPr>
          <p:cNvSpPr txBox="1"/>
          <p:nvPr/>
        </p:nvSpPr>
        <p:spPr>
          <a:xfrm>
            <a:off x="3858784" y="1411448"/>
            <a:ext cx="474160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he-IL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שיעור 1: מהו מחקר?</a:t>
            </a:r>
            <a:endParaRPr lang="en-US" sz="3200" baseline="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17FC58-6D6C-92B3-FCD6-2B55A629FCF0}"/>
              </a:ext>
            </a:extLst>
          </p:cNvPr>
          <p:cNvSpPr txBox="1"/>
          <p:nvPr/>
        </p:nvSpPr>
        <p:spPr>
          <a:xfrm>
            <a:off x="683568" y="5661248"/>
            <a:ext cx="600114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he-IL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שיעור צפייה עצמאית:</a:t>
            </a:r>
            <a:r>
              <a:rPr lang="en-US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e-IL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אתיקה</a:t>
            </a:r>
          </a:p>
        </p:txBody>
      </p:sp>
    </p:spTree>
    <p:extLst>
      <p:ext uri="{BB962C8B-B14F-4D97-AF65-F5344CB8AC3E}">
        <p14:creationId xmlns:p14="http://schemas.microsoft.com/office/powerpoint/2010/main" val="195713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71" name="Rectangle 35">
            <a:extLst>
              <a:ext uri="{FF2B5EF4-FFF2-40B4-BE49-F238E27FC236}">
                <a16:creationId xmlns:a16="http://schemas.microsoft.com/office/drawing/2014/main" id="{5BD91648-A0D3-462C-BFF0-D617A84E9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6338888"/>
            <a:ext cx="2773363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defRPr/>
            </a:pPr>
            <a:endParaRPr lang="en-US" sz="28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F6ECA4D-7AD0-4662-AD8A-89D16028EE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altLang="en-US" sz="5400" i="0" dirty="0">
                <a:solidFill>
                  <a:schemeClr val="tx1"/>
                </a:solidFill>
              </a:rPr>
              <a:t>איומים נפוצים על התוקף החיצוני</a:t>
            </a:r>
            <a:endParaRPr lang="en-US" altLang="en-US" sz="4000" i="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53072-8DE7-4EC6-AC1B-62D7665D1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 rtl="1"/>
            <a:r>
              <a:rPr lang="he-IL" dirty="0"/>
              <a:t>דגימה (שאינה מייצגת את </a:t>
            </a:r>
            <a:r>
              <a:rPr lang="he-IL" dirty="0" err="1"/>
              <a:t>האוכלוסיה</a:t>
            </a:r>
            <a:r>
              <a:rPr lang="he-IL" dirty="0"/>
              <a:t> עליה רוצים להסיק מסקנות)</a:t>
            </a:r>
          </a:p>
          <a:p>
            <a:pPr algn="r" rtl="1"/>
            <a:endParaRPr lang="he-IL" dirty="0"/>
          </a:p>
          <a:p>
            <a:pPr algn="r" rtl="1"/>
            <a:r>
              <a:rPr lang="he-IL" dirty="0"/>
              <a:t>מדידה</a:t>
            </a:r>
          </a:p>
          <a:p>
            <a:pPr algn="r" rtl="1"/>
            <a:endParaRPr lang="he-IL" dirty="0"/>
          </a:p>
          <a:p>
            <a:pPr algn="r" rtl="1"/>
            <a:r>
              <a:rPr lang="he-IL" dirty="0" err="1"/>
              <a:t>הסטוריה</a:t>
            </a:r>
            <a:endParaRPr lang="he-IL" dirty="0"/>
          </a:p>
          <a:p>
            <a:pPr algn="r" rtl="1"/>
            <a:endParaRPr lang="he-IL" dirty="0"/>
          </a:p>
          <a:p>
            <a:pPr algn="r" rtl="1"/>
            <a:r>
              <a:rPr lang="he-IL" dirty="0"/>
              <a:t>המצב הניסויי</a:t>
            </a:r>
          </a:p>
          <a:p>
            <a:pPr algn="r" rtl="1"/>
            <a:endParaRPr lang="he-IL" dirty="0"/>
          </a:p>
          <a:p>
            <a:pPr algn="r" rtl="1"/>
            <a:r>
              <a:rPr lang="he-IL" dirty="0"/>
              <a:t>אינטראקציות (כולל עם מניפולציה)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33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17B0FD0-15F0-4527-AD78-B79157153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altLang="en-US" dirty="0">
                <a:latin typeface="Arial" panose="020B0604020202020204" pitchFamily="34" charset="0"/>
              </a:rPr>
              <a:t>תיאור מחקר</a:t>
            </a:r>
            <a:endParaRPr lang="he-IL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2F1549-F88B-454C-97F2-92A99789D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en-US" altLang="en-US" dirty="0"/>
              <a:t>http://www.youtube.com/watch?v=brPbF-cUTwE</a:t>
            </a:r>
            <a:endParaRPr lang="he-IL" altLang="en-US" dirty="0"/>
          </a:p>
          <a:p>
            <a:pPr algn="r" rtl="1">
              <a:buFontTx/>
              <a:buNone/>
            </a:pPr>
            <a:endParaRPr lang="he-IL" alt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Touch and Go - Would You Go To Bed With Me - YouTube">
            <a:extLst>
              <a:ext uri="{FF2B5EF4-FFF2-40B4-BE49-F238E27FC236}">
                <a16:creationId xmlns:a16="http://schemas.microsoft.com/office/drawing/2014/main" id="{A222E35E-1797-4A41-B7B2-AF99AB7AB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2" y="4001294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93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17B0FD0-15F0-4527-AD78-B79157153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altLang="en-US" dirty="0">
                <a:latin typeface="Arial" panose="020B0604020202020204" pitchFamily="34" charset="0"/>
              </a:rPr>
              <a:t>תיאור מחקר</a:t>
            </a:r>
            <a:endParaRPr lang="he-IL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2F1549-F88B-454C-97F2-92A99789D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 rtl="1"/>
            <a:r>
              <a:rPr lang="he-IL" altLang="en-US" dirty="0"/>
              <a:t>ניסוי ב1978</a:t>
            </a:r>
          </a:p>
          <a:p>
            <a:pPr marL="457200" indent="-457200" algn="r" rtl="1"/>
            <a:r>
              <a:rPr lang="he-IL" altLang="en-US" dirty="0"/>
              <a:t>תגובת גברים ונשים בקמפוס אמריקאי לשאלה של זר/ה מהמגדר (הבינארי..) השני: "האם תרצי\תרצה לקיים איתי יחסי מין הערב?"</a:t>
            </a:r>
          </a:p>
          <a:p>
            <a:pPr marL="457200" indent="-457200" algn="r" rtl="1"/>
            <a:r>
              <a:rPr lang="he-IL" altLang="en-US" dirty="0"/>
              <a:t>גברים:</a:t>
            </a:r>
            <a:r>
              <a:rPr lang="en-US" altLang="en-US" dirty="0"/>
              <a:t> </a:t>
            </a:r>
            <a:r>
              <a:rPr lang="he-IL" altLang="en-US" dirty="0"/>
              <a:t>יותר תגובות חיוביות מנשים. </a:t>
            </a:r>
            <a:br>
              <a:rPr lang="en-US" altLang="en-US" dirty="0"/>
            </a:br>
            <a:r>
              <a:rPr lang="he-IL" altLang="en-US" dirty="0"/>
              <a:t>מסקנה: לגברים יש יותר דחף מיני מנשים (או שהם מבטאים אותו יותר)</a:t>
            </a:r>
          </a:p>
          <a:p>
            <a:pPr algn="r" rtl="1">
              <a:buFontTx/>
              <a:buNone/>
            </a:pPr>
            <a:endParaRPr lang="he-IL" alt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Touch and Go - Would You Go To Bed With Me - YouTube">
            <a:extLst>
              <a:ext uri="{FF2B5EF4-FFF2-40B4-BE49-F238E27FC236}">
                <a16:creationId xmlns:a16="http://schemas.microsoft.com/office/drawing/2014/main" id="{A222E35E-1797-4A41-B7B2-AF99AB7AB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818" y="264473"/>
            <a:ext cx="1853475" cy="138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4C1086-C035-4D8E-870A-0076179D2E70}"/>
              </a:ext>
            </a:extLst>
          </p:cNvPr>
          <p:cNvSpPr/>
          <p:nvPr/>
        </p:nvSpPr>
        <p:spPr>
          <a:xfrm>
            <a:off x="28871" y="6176963"/>
            <a:ext cx="7668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+mj-lt"/>
              </a:rPr>
              <a:t>Clark, R. D., &amp; Hatfield, E. (1989). Gender differences in receptivity to sexual offers. </a:t>
            </a:r>
            <a:r>
              <a:rPr lang="en-US" sz="1800" i="1" dirty="0">
                <a:latin typeface="+mj-lt"/>
              </a:rPr>
              <a:t>Journal of Psychology and Human Sexuality,</a:t>
            </a:r>
            <a:r>
              <a:rPr lang="en-US" sz="1800" dirty="0">
                <a:latin typeface="+mj-lt"/>
              </a:rPr>
              <a:t> </a:t>
            </a:r>
            <a:r>
              <a:rPr lang="en-US" sz="1800" i="1" dirty="0">
                <a:latin typeface="+mj-lt"/>
              </a:rPr>
              <a:t>2</a:t>
            </a:r>
            <a:r>
              <a:rPr lang="en-US" sz="1800" dirty="0">
                <a:latin typeface="+mj-lt"/>
              </a:rPr>
              <a:t>, 39–55.</a:t>
            </a:r>
          </a:p>
        </p:txBody>
      </p:sp>
    </p:spTree>
    <p:extLst>
      <p:ext uri="{BB962C8B-B14F-4D97-AF65-F5344CB8AC3E}">
        <p14:creationId xmlns:p14="http://schemas.microsoft.com/office/powerpoint/2010/main" val="192985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E15A0-17FA-4311-A51C-1ED05A41D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Content Placeholder 3" title="Wooclap - Make learning awesome">
                <a:extLst>
                  <a:ext uri="{FF2B5EF4-FFF2-40B4-BE49-F238E27FC236}">
                    <a16:creationId xmlns:a16="http://schemas.microsoft.com/office/drawing/2014/main" id="{43758576-A91C-48E5-9B89-20887164FD6F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28650" y="1825625"/>
              <a:ext cx="7886700" cy="435133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4" name="Content Placeholder 3" title="Wooclap - Make learning awesome">
                <a:extLst>
                  <a:ext uri="{FF2B5EF4-FFF2-40B4-BE49-F238E27FC236}">
                    <a16:creationId xmlns:a16="http://schemas.microsoft.com/office/drawing/2014/main" id="{43758576-A91C-48E5-9B89-20887164FD6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8650" y="1825625"/>
                <a:ext cx="7886700" cy="43513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0081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17B0FD0-15F0-4527-AD78-B79157153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altLang="en-US" dirty="0">
                <a:latin typeface="Arial" panose="020B0604020202020204" pitchFamily="34" charset="0"/>
              </a:rPr>
              <a:t>תיאור מחקר</a:t>
            </a:r>
            <a:endParaRPr lang="he-IL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2F1549-F88B-454C-97F2-92A99789D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 rtl="1"/>
            <a:r>
              <a:rPr lang="he-IL" altLang="en-US" dirty="0"/>
              <a:t>ניסוי ב1978</a:t>
            </a:r>
          </a:p>
          <a:p>
            <a:pPr marL="457200" indent="-457200" algn="r" rtl="1"/>
            <a:r>
              <a:rPr lang="he-IL" altLang="en-US" dirty="0"/>
              <a:t>תגובת גברים ונשים בקמפוס אמריקאי לשאלה של זר/ה מהמגדר (הבינארי..) השני: "האם תרצי\תרצה לקיים איתי יחסי מין הערב?"</a:t>
            </a:r>
          </a:p>
          <a:p>
            <a:pPr marL="457200" indent="-457200" algn="r" rtl="1"/>
            <a:r>
              <a:rPr lang="he-IL" altLang="en-US" dirty="0"/>
              <a:t>גברים:</a:t>
            </a:r>
            <a:r>
              <a:rPr lang="en-US" altLang="en-US" dirty="0"/>
              <a:t> </a:t>
            </a:r>
            <a:r>
              <a:rPr lang="he-IL" altLang="en-US" dirty="0"/>
              <a:t>יותר תגובות חיוביות מנשים</a:t>
            </a:r>
          </a:p>
          <a:p>
            <a:pPr algn="r" rtl="1">
              <a:buFontTx/>
              <a:buNone/>
            </a:pPr>
            <a:endParaRPr lang="he-IL" alt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Touch and Go - Would You Go To Bed With Me - YouTube">
            <a:extLst>
              <a:ext uri="{FF2B5EF4-FFF2-40B4-BE49-F238E27FC236}">
                <a16:creationId xmlns:a16="http://schemas.microsoft.com/office/drawing/2014/main" id="{A222E35E-1797-4A41-B7B2-AF99AB7AB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818" y="264473"/>
            <a:ext cx="1853475" cy="138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569A90-2C42-486E-B04B-30AEFD52BFB0}"/>
              </a:ext>
            </a:extLst>
          </p:cNvPr>
          <p:cNvSpPr/>
          <p:nvPr/>
        </p:nvSpPr>
        <p:spPr>
          <a:xfrm>
            <a:off x="28871" y="6176963"/>
            <a:ext cx="7668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+mj-lt"/>
              </a:rPr>
              <a:t>Clark, R. D., &amp; Hatfield, E. (1989). Gender differences in receptivity to sexual offers. </a:t>
            </a:r>
            <a:r>
              <a:rPr lang="en-US" sz="1800" i="1" dirty="0">
                <a:latin typeface="+mj-lt"/>
              </a:rPr>
              <a:t>Journal of Psychology and Human Sexuality,</a:t>
            </a:r>
            <a:r>
              <a:rPr lang="en-US" sz="1800" dirty="0">
                <a:latin typeface="+mj-lt"/>
              </a:rPr>
              <a:t> </a:t>
            </a:r>
            <a:r>
              <a:rPr lang="en-US" sz="1800" i="1" dirty="0">
                <a:latin typeface="+mj-lt"/>
              </a:rPr>
              <a:t>2</a:t>
            </a:r>
            <a:r>
              <a:rPr lang="en-US" sz="1800" dirty="0">
                <a:latin typeface="+mj-lt"/>
              </a:rPr>
              <a:t>, 39–55.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52211-FB62-4BB8-A343-EB11AF7AC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4486179"/>
            <a:ext cx="433467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6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800" dirty="0">
                <a:solidFill>
                  <a:srgbClr val="CC3300"/>
                </a:solidFill>
                <a:latin typeface="Arial" panose="020B0604020202020204" pitchFamily="34" charset="0"/>
              </a:rPr>
              <a:t>		X</a:t>
            </a:r>
            <a:r>
              <a:rPr lang="en-US" altLang="en-US" sz="2800" baseline="-25000" dirty="0">
                <a:solidFill>
                  <a:srgbClr val="CC3300"/>
                </a:solidFill>
                <a:latin typeface="Arial" panose="020B0604020202020204" pitchFamily="34" charset="0"/>
              </a:rPr>
              <a:t>1=m</a:t>
            </a:r>
            <a:r>
              <a:rPr lang="en-US" altLang="en-US" sz="2800" dirty="0">
                <a:solidFill>
                  <a:srgbClr val="CC3300"/>
                </a:solidFill>
                <a:latin typeface="Arial" panose="020B0604020202020204" pitchFamily="34" charset="0"/>
              </a:rPr>
              <a:t>	 O</a:t>
            </a:r>
            <a:r>
              <a:rPr lang="en-US" altLang="en-US" sz="2800" baseline="-25000" dirty="0">
                <a:solidFill>
                  <a:srgbClr val="CC3300"/>
                </a:solidFill>
                <a:latin typeface="Arial" panose="020B0604020202020204" pitchFamily="34" charset="0"/>
              </a:rPr>
              <a:t>1</a:t>
            </a:r>
          </a:p>
          <a:p>
            <a:pPr>
              <a:buNone/>
            </a:pPr>
            <a:r>
              <a:rPr lang="en-US" altLang="en-US" sz="2800" dirty="0">
                <a:solidFill>
                  <a:srgbClr val="CC3300"/>
                </a:solidFill>
                <a:latin typeface="Arial" panose="020B0604020202020204" pitchFamily="34" charset="0"/>
              </a:rPr>
              <a:t>		X</a:t>
            </a:r>
            <a:r>
              <a:rPr lang="en-US" altLang="en-US" sz="2800" baseline="-25000" dirty="0">
                <a:solidFill>
                  <a:srgbClr val="CC3300"/>
                </a:solidFill>
                <a:latin typeface="Arial" panose="020B0604020202020204" pitchFamily="34" charset="0"/>
              </a:rPr>
              <a:t>2=w </a:t>
            </a:r>
            <a:r>
              <a:rPr lang="en-US" altLang="en-US" sz="2800" dirty="0">
                <a:solidFill>
                  <a:srgbClr val="CC3300"/>
                </a:solidFill>
                <a:latin typeface="Arial" panose="020B0604020202020204" pitchFamily="34" charset="0"/>
              </a:rPr>
              <a:t>	 O</a:t>
            </a:r>
            <a:r>
              <a:rPr lang="en-US" altLang="en-US" sz="2800" baseline="-25000" dirty="0">
                <a:solidFill>
                  <a:srgbClr val="CC3300"/>
                </a:solidFill>
                <a:latin typeface="Arial" panose="020B0604020202020204" pitchFamily="34" charset="0"/>
              </a:rPr>
              <a:t>2</a:t>
            </a:r>
            <a:endParaRPr lang="he-IL" altLang="en-US" sz="2800" baseline="-25000" dirty="0">
              <a:solidFill>
                <a:srgbClr val="CC3300"/>
              </a:solidFill>
              <a:latin typeface="Arial" panose="020B0604020202020204" pitchFamily="34" charset="0"/>
            </a:endParaRPr>
          </a:p>
          <a:p>
            <a:pPr>
              <a:buFontTx/>
              <a:buNone/>
            </a:pPr>
            <a:endParaRPr lang="he-IL" altLang="en-US" sz="2800" baseline="-25000" dirty="0">
              <a:solidFill>
                <a:srgbClr val="CC3300"/>
              </a:solidFill>
              <a:latin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sz="2800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CB317F-7BF1-4E8A-BB27-D264CF830EE7}"/>
              </a:ext>
            </a:extLst>
          </p:cNvPr>
          <p:cNvSpPr/>
          <p:nvPr/>
        </p:nvSpPr>
        <p:spPr>
          <a:xfrm>
            <a:off x="3583838" y="5572706"/>
            <a:ext cx="2422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/>
              <a:t>תנאי</a:t>
            </a:r>
            <a:endParaRPr lang="en-US" sz="3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D78882-F030-4A45-98E2-AD3541C3B089}"/>
              </a:ext>
            </a:extLst>
          </p:cNvPr>
          <p:cNvSpPr/>
          <p:nvPr/>
        </p:nvSpPr>
        <p:spPr>
          <a:xfrm>
            <a:off x="4645809" y="5573394"/>
            <a:ext cx="2422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/>
              <a:t>ציונים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4856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17B0FD0-15F0-4527-AD78-B79157153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altLang="en-US" dirty="0">
                <a:latin typeface="Arial" panose="020B0604020202020204" pitchFamily="34" charset="0"/>
              </a:rPr>
              <a:t>תיאור מחקר</a:t>
            </a:r>
            <a:endParaRPr lang="he-IL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2F1549-F88B-454C-97F2-92A99789D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r" rtl="1"/>
            <a:r>
              <a:rPr lang="he-IL" altLang="en-US" dirty="0"/>
              <a:t>ניסוי ב1978</a:t>
            </a:r>
          </a:p>
          <a:p>
            <a:pPr marL="457200" indent="-457200" algn="r" rtl="1"/>
            <a:r>
              <a:rPr lang="he-IL" altLang="en-US" dirty="0"/>
              <a:t>תגובת גברים ונשים בקמפוס אמריקאי לשאלה של זר/ה מהמגדר (הבינארי..) השני: "האם תרצי\תרצה לקיים איתי יחסי מין הערב?"</a:t>
            </a:r>
          </a:p>
          <a:p>
            <a:pPr marL="457200" indent="-457200" algn="r" rtl="1"/>
            <a:r>
              <a:rPr lang="he-IL" altLang="en-US" dirty="0"/>
              <a:t>גברים:</a:t>
            </a:r>
            <a:r>
              <a:rPr lang="en-US" altLang="en-US" dirty="0"/>
              <a:t> </a:t>
            </a:r>
            <a:r>
              <a:rPr lang="he-IL" altLang="en-US" dirty="0"/>
              <a:t>יותר תגובות חיוביות מנשים</a:t>
            </a:r>
          </a:p>
          <a:p>
            <a:pPr marL="457200" indent="-457200" algn="r" rtl="1"/>
            <a:r>
              <a:rPr lang="he-IL" altLang="en-US" b="1" u="sng" dirty="0"/>
              <a:t>מחקר אחרי (שתי קבוצות) ללא הקצאה מקרית</a:t>
            </a:r>
          </a:p>
          <a:p>
            <a:pPr marL="457200" indent="-457200" algn="r" rtl="1"/>
            <a:r>
              <a:rPr lang="he-IL" altLang="en-US" dirty="0"/>
              <a:t>המאמר נכתב ונשלח לפרסום באמצע שנות השמונים</a:t>
            </a:r>
          </a:p>
          <a:p>
            <a:pPr marL="457200" indent="-457200" algn="r" rtl="1"/>
            <a:r>
              <a:rPr lang="he-IL" altLang="en-US" dirty="0"/>
              <a:t>בתחילה נדחה בטענה שהוא 'לא רלוונטי יותר'.</a:t>
            </a:r>
          </a:p>
          <a:p>
            <a:pPr algn="r" rtl="1">
              <a:buFontTx/>
              <a:buNone/>
            </a:pPr>
            <a:endParaRPr lang="he-IL" alt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Touch and Go - Would You Go To Bed With Me - YouTube">
            <a:extLst>
              <a:ext uri="{FF2B5EF4-FFF2-40B4-BE49-F238E27FC236}">
                <a16:creationId xmlns:a16="http://schemas.microsoft.com/office/drawing/2014/main" id="{A222E35E-1797-4A41-B7B2-AF99AB7AB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818" y="264473"/>
            <a:ext cx="1853475" cy="138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569A90-2C42-486E-B04B-30AEFD52BFB0}"/>
              </a:ext>
            </a:extLst>
          </p:cNvPr>
          <p:cNvSpPr/>
          <p:nvPr/>
        </p:nvSpPr>
        <p:spPr>
          <a:xfrm>
            <a:off x="28871" y="6176963"/>
            <a:ext cx="7668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+mj-lt"/>
              </a:rPr>
              <a:t>Clark, R. D., &amp; Hatfield, E. (1989). Gender differences in receptivity to sexual offers. </a:t>
            </a:r>
            <a:r>
              <a:rPr lang="en-US" sz="1800" i="1" dirty="0">
                <a:latin typeface="+mj-lt"/>
              </a:rPr>
              <a:t>Journal of Psychology and Human Sexuality,</a:t>
            </a:r>
            <a:r>
              <a:rPr lang="en-US" sz="1800" dirty="0">
                <a:latin typeface="+mj-lt"/>
              </a:rPr>
              <a:t> </a:t>
            </a:r>
            <a:r>
              <a:rPr lang="en-US" sz="1800" i="1" dirty="0">
                <a:latin typeface="+mj-lt"/>
              </a:rPr>
              <a:t>2</a:t>
            </a:r>
            <a:r>
              <a:rPr lang="en-US" sz="1800" dirty="0">
                <a:latin typeface="+mj-lt"/>
              </a:rPr>
              <a:t>, 39–55.</a:t>
            </a:r>
          </a:p>
        </p:txBody>
      </p:sp>
    </p:spTree>
    <p:extLst>
      <p:ext uri="{BB962C8B-B14F-4D97-AF65-F5344CB8AC3E}">
        <p14:creationId xmlns:p14="http://schemas.microsoft.com/office/powerpoint/2010/main" val="422056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E868-8D1F-4AFA-94D7-736D2BCF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15" y="447253"/>
            <a:ext cx="8675370" cy="1325563"/>
          </a:xfrm>
        </p:spPr>
        <p:txBody>
          <a:bodyPr>
            <a:noAutofit/>
          </a:bodyPr>
          <a:lstStyle/>
          <a:p>
            <a:pPr algn="r" rtl="1"/>
            <a:r>
              <a:rPr lang="he-IL" sz="3200" dirty="0"/>
              <a:t>(דגימה, מדידה, </a:t>
            </a:r>
            <a:r>
              <a:rPr lang="he-IL" sz="3200" dirty="0" err="1"/>
              <a:t>הסטוריה</a:t>
            </a:r>
            <a:r>
              <a:rPr lang="he-IL" sz="3200" dirty="0"/>
              <a:t>, המצב הניסויי, אינטר: </a:t>
            </a:r>
            <a:r>
              <a:rPr lang="he-IL" sz="3200" dirty="0" err="1"/>
              <a:t>הסטוריה</a:t>
            </a:r>
            <a:r>
              <a:rPr lang="he-IL" sz="3200" dirty="0"/>
              <a:t> ומצב ניסויי, אינטר: דגימה ומניפולציה, אינטר: מדידה ומצב ניסויי, אינטר: </a:t>
            </a:r>
            <a:r>
              <a:rPr lang="he-IL" sz="3200" dirty="0" err="1"/>
              <a:t>הסטוריה</a:t>
            </a:r>
            <a:r>
              <a:rPr lang="he-IL" sz="3200" dirty="0"/>
              <a:t> ומניפולציה, ...)</a:t>
            </a:r>
            <a:endParaRPr lang="en-US" sz="3200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Content Placeholder 3" title="Wooclap - Make learning awesome">
                <a:extLst>
                  <a:ext uri="{FF2B5EF4-FFF2-40B4-BE49-F238E27FC236}">
                    <a16:creationId xmlns:a16="http://schemas.microsoft.com/office/drawing/2014/main" id="{470F1983-799F-42C0-B59A-B7FBA0AB29F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69386197"/>
                  </p:ext>
                </p:extLst>
              </p:nvPr>
            </p:nvGraphicFramePr>
            <p:xfrm>
              <a:off x="234315" y="1954896"/>
              <a:ext cx="8675370" cy="4786472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Content Placeholder 3" title="Wooclap - Make learning awesome">
                <a:extLst>
                  <a:ext uri="{FF2B5EF4-FFF2-40B4-BE49-F238E27FC236}">
                    <a16:creationId xmlns:a16="http://schemas.microsoft.com/office/drawing/2014/main" id="{470F1983-799F-42C0-B59A-B7FBA0AB29F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4315" y="1954896"/>
                <a:ext cx="8675370" cy="478647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4496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17B0FD0-15F0-4527-AD78-B79157153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altLang="en-US" dirty="0">
                <a:solidFill>
                  <a:schemeClr val="tx1"/>
                </a:solidFill>
                <a:latin typeface="Arial" panose="020B0604020202020204" pitchFamily="34" charset="0"/>
              </a:rPr>
              <a:t>היסטוריה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2F1549-F88B-454C-97F2-92A99789D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he-IL" alt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אינטראקציה בין היסטוריה למצב ניסויי (למניפולציה)</a:t>
            </a:r>
            <a:r>
              <a:rPr lang="he-IL" alt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יש היסטוריה ייחודית שמשותפת לכל הנבדקים בניסוי, אך לא לשאר הימים בהיסטוריה האנושית.</a:t>
            </a:r>
          </a:p>
          <a:p>
            <a:pPr algn="r" rtl="1">
              <a:buNone/>
            </a:pPr>
            <a:endParaRPr lang="he-IL" alt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buNone/>
            </a:pPr>
            <a:r>
              <a:rPr lang="he-IL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דוגמה אחרת: הניסוי התקיים במהלך מגיפה עולמית.</a:t>
            </a:r>
          </a:p>
          <a:p>
            <a:pPr algn="r" rtl="1">
              <a:buNone/>
            </a:pPr>
            <a:endParaRPr lang="he-IL" alt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buNone/>
            </a:pPr>
            <a:r>
              <a:rPr lang="he-IL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פתרון: שחזור בתקופות זמן שונות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569A90-2C42-486E-B04B-30AEFD52BFB0}"/>
              </a:ext>
            </a:extLst>
          </p:cNvPr>
          <p:cNvSpPr/>
          <p:nvPr/>
        </p:nvSpPr>
        <p:spPr>
          <a:xfrm>
            <a:off x="28871" y="6176963"/>
            <a:ext cx="7668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+mj-lt"/>
              </a:rPr>
              <a:t>Clark, R. D., &amp; Hatfield, E. (1989). Gender differences in receptivity to sexual offers. </a:t>
            </a:r>
            <a:r>
              <a:rPr lang="en-US" sz="1800" i="1" dirty="0">
                <a:latin typeface="+mj-lt"/>
              </a:rPr>
              <a:t>Journal of Psychology and Human Sexuality,</a:t>
            </a:r>
            <a:r>
              <a:rPr lang="en-US" sz="1800" dirty="0">
                <a:latin typeface="+mj-lt"/>
              </a:rPr>
              <a:t> </a:t>
            </a:r>
            <a:r>
              <a:rPr lang="en-US" sz="1800" i="1" dirty="0">
                <a:latin typeface="+mj-lt"/>
              </a:rPr>
              <a:t>2</a:t>
            </a:r>
            <a:r>
              <a:rPr lang="en-US" sz="1800" dirty="0">
                <a:latin typeface="+mj-lt"/>
              </a:rPr>
              <a:t>, 39–55.</a:t>
            </a:r>
          </a:p>
        </p:txBody>
      </p:sp>
      <p:pic>
        <p:nvPicPr>
          <p:cNvPr id="6" name="Picture 2" descr="Touch and Go - Would You Go To Bed With Me - YouTube">
            <a:extLst>
              <a:ext uri="{FF2B5EF4-FFF2-40B4-BE49-F238E27FC236}">
                <a16:creationId xmlns:a16="http://schemas.microsoft.com/office/drawing/2014/main" id="{5071875B-078D-493F-B544-2FFCF5BBA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818" y="264473"/>
            <a:ext cx="1853475" cy="138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37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17B0FD0-15F0-4527-AD78-B79157153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altLang="en-US" dirty="0">
                <a:solidFill>
                  <a:schemeClr val="tx1"/>
                </a:solidFill>
                <a:latin typeface="Arial" panose="020B0604020202020204" pitchFamily="34" charset="0"/>
              </a:rPr>
              <a:t>המשך</a:t>
            </a:r>
          </a:p>
        </p:txBody>
      </p:sp>
      <p:pic>
        <p:nvPicPr>
          <p:cNvPr id="7" name="Picture 2" descr="Touch and Go - Would You Go To Bed With Me - YouTube">
            <a:extLst>
              <a:ext uri="{FF2B5EF4-FFF2-40B4-BE49-F238E27FC236}">
                <a16:creationId xmlns:a16="http://schemas.microsoft.com/office/drawing/2014/main" id="{D7995282-125E-4A3A-A592-3239C49B7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818" y="264473"/>
            <a:ext cx="1853475" cy="138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38DE60CB-80B5-404A-98C3-BEC1BABE0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457200" indent="-457200" algn="r" rtl="1"/>
            <a:r>
              <a:rPr lang="he-IL" altLang="en-US" dirty="0" err="1"/>
              <a:t>משתחזר</a:t>
            </a:r>
            <a:r>
              <a:rPr lang="he-IL" altLang="en-US" dirty="0"/>
              <a:t> בהקשרים שונים (זמן, מדינה)</a:t>
            </a:r>
          </a:p>
          <a:p>
            <a:pPr marL="457200" indent="-457200" algn="r" rtl="1"/>
            <a:r>
              <a:rPr lang="he-IL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איומים אחרים?</a:t>
            </a:r>
          </a:p>
          <a:p>
            <a:pPr marL="457200" indent="-457200" algn="r" rtl="1"/>
            <a:endParaRPr lang="he-IL" alt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 rtl="1"/>
            <a:r>
              <a:rPr lang="he-IL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תנאי בו מופחתות הסכנות המקושרות עם מין אקראי (חשש למוניטין)</a:t>
            </a:r>
          </a:p>
          <a:p>
            <a:pPr marL="457200" indent="-457200" algn="r" rtl="1"/>
            <a:endParaRPr lang="he-IL" alt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 rtl="1"/>
            <a:r>
              <a:rPr lang="he-IL" altLang="en-US" dirty="0">
                <a:latin typeface="Arial" panose="020B0604020202020204" pitchFamily="34" charset="0"/>
                <a:cs typeface="Arial" panose="020B0604020202020204" pitchFamily="34" charset="0"/>
              </a:rPr>
              <a:t>הבדלים הרבה יותר קטנים בין גברים ונשים</a:t>
            </a:r>
          </a:p>
        </p:txBody>
      </p:sp>
    </p:spTree>
    <p:extLst>
      <p:ext uri="{BB962C8B-B14F-4D97-AF65-F5344CB8AC3E}">
        <p14:creationId xmlns:p14="http://schemas.microsoft.com/office/powerpoint/2010/main" val="124637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Content Placeholder 3" title="Wooclap - Make learning awesome">
                <a:extLst>
                  <a:ext uri="{FF2B5EF4-FFF2-40B4-BE49-F238E27FC236}">
                    <a16:creationId xmlns:a16="http://schemas.microsoft.com/office/drawing/2014/main" id="{2B2DD367-1552-4A4D-B6AB-4FC1C95BE7D6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28650" y="1825625"/>
              <a:ext cx="7886700" cy="435133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Content Placeholder 3" title="Wooclap - Make learning awesome">
                <a:extLst>
                  <a:ext uri="{FF2B5EF4-FFF2-40B4-BE49-F238E27FC236}">
                    <a16:creationId xmlns:a16="http://schemas.microsoft.com/office/drawing/2014/main" id="{2B2DD367-1552-4A4D-B6AB-4FC1C95BE7D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8650" y="1825625"/>
                <a:ext cx="7886700" cy="4351338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E706F93-7FEE-4EEA-9867-0D6FC5F07E16}"/>
              </a:ext>
            </a:extLst>
          </p:cNvPr>
          <p:cNvSpPr txBox="1"/>
          <p:nvPr/>
        </p:nvSpPr>
        <p:spPr>
          <a:xfrm>
            <a:off x="426584" y="203156"/>
            <a:ext cx="8290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3200" dirty="0">
                <a:latin typeface="Arial" panose="020B0604020202020204" pitchFamily="34" charset="0"/>
                <a:cs typeface="Arial" panose="020B0604020202020204" pitchFamily="34" charset="0"/>
              </a:rPr>
              <a:t>דגימה, מדידה, </a:t>
            </a:r>
            <a:r>
              <a:rPr lang="he-IL" sz="3200" dirty="0" err="1">
                <a:latin typeface="Arial" panose="020B0604020202020204" pitchFamily="34" charset="0"/>
                <a:cs typeface="Arial" panose="020B0604020202020204" pitchFamily="34" charset="0"/>
              </a:rPr>
              <a:t>הסטוריה</a:t>
            </a:r>
            <a:r>
              <a:rPr lang="he-IL" sz="3200" dirty="0">
                <a:latin typeface="Arial" panose="020B0604020202020204" pitchFamily="34" charset="0"/>
                <a:cs typeface="Arial" panose="020B0604020202020204" pitchFamily="34" charset="0"/>
              </a:rPr>
              <a:t>, המצב הניסויי, מיצוי, </a:t>
            </a:r>
            <a:r>
              <a:rPr lang="he-IL" sz="3200" dirty="0" err="1">
                <a:latin typeface="Arial" panose="020B0604020202020204" pitchFamily="34" charset="0"/>
                <a:cs typeface="Arial" panose="020B0604020202020204" pitchFamily="34" charset="0"/>
              </a:rPr>
              <a:t>מערך_הסכמה</a:t>
            </a:r>
            <a:r>
              <a:rPr lang="he-IL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e-IL" sz="3200" dirty="0" err="1">
                <a:latin typeface="Arial" panose="020B0604020202020204" pitchFamily="34" charset="0"/>
                <a:cs typeface="Arial" panose="020B0604020202020204" pitchFamily="34" charset="0"/>
              </a:rPr>
              <a:t>רצייה_חברתית</a:t>
            </a:r>
            <a:r>
              <a:rPr lang="he-IL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e-IL" sz="3200" dirty="0" err="1">
                <a:latin typeface="Arial" panose="020B0604020202020204" pitchFamily="34" charset="0"/>
                <a:cs typeface="Arial" panose="020B0604020202020204" pitchFamily="34" charset="0"/>
              </a:rPr>
              <a:t>הטיית_נסיין</a:t>
            </a:r>
            <a:r>
              <a:rPr lang="he-IL" sz="3200" dirty="0">
                <a:latin typeface="Arial" panose="020B0604020202020204" pitchFamily="34" charset="0"/>
                <a:cs typeface="Arial" panose="020B0604020202020204" pitchFamily="34" charset="0"/>
              </a:rPr>
              <a:t>, בלבדיות, הגדרה, אחר (פרט/י)</a:t>
            </a:r>
            <a:endParaRPr lang="en-US" sz="3200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1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17B0FD0-15F0-4527-AD78-B79157153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altLang="en-US" dirty="0">
                <a:solidFill>
                  <a:schemeClr val="tx1"/>
                </a:solidFill>
                <a:latin typeface="Arial" panose="020B0604020202020204" pitchFamily="34" charset="0"/>
              </a:rPr>
              <a:t>בלבדיות</a:t>
            </a:r>
            <a:br>
              <a:rPr lang="he-IL" altLang="en-US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he-IL" altLang="en-US" dirty="0">
                <a:solidFill>
                  <a:schemeClr val="tx1"/>
                </a:solidFill>
                <a:latin typeface="Arial" panose="020B0604020202020204" pitchFamily="34" charset="0"/>
              </a:rPr>
              <a:t>(רצייה חברתית?)</a:t>
            </a:r>
          </a:p>
        </p:txBody>
      </p:sp>
      <p:pic>
        <p:nvPicPr>
          <p:cNvPr id="1026" name="Picture 2" descr="Touch and Go - Would You Go To Bed With Me - YouTube">
            <a:extLst>
              <a:ext uri="{FF2B5EF4-FFF2-40B4-BE49-F238E27FC236}">
                <a16:creationId xmlns:a16="http://schemas.microsoft.com/office/drawing/2014/main" id="{A222E35E-1797-4A41-B7B2-AF99AB7AB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2" y="270892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B9E42D-F39B-4A44-912A-EDDBD4F4B921}"/>
              </a:ext>
            </a:extLst>
          </p:cNvPr>
          <p:cNvSpPr txBox="1"/>
          <p:nvPr/>
        </p:nvSpPr>
        <p:spPr>
          <a:xfrm>
            <a:off x="6012160" y="5074479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3200" baseline="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קישור למחקר</a:t>
            </a:r>
            <a:endParaRPr lang="en-US" sz="3200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A9804A-0E0F-4C3A-9B62-6EED311A3405}"/>
              </a:ext>
            </a:extLst>
          </p:cNvPr>
          <p:cNvSpPr/>
          <p:nvPr/>
        </p:nvSpPr>
        <p:spPr>
          <a:xfrm>
            <a:off x="28870" y="6034062"/>
            <a:ext cx="91151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+mj-lt"/>
              </a:rPr>
              <a:t>Baranowski, A.M., Hecht, H. (2015) Gender Differences and Similarities in Receptivity to Sexual Invitations: Effects of Location and Risk Perception. </a:t>
            </a:r>
            <a:r>
              <a:rPr lang="en-US" sz="1800" i="1" dirty="0">
                <a:latin typeface="+mj-lt"/>
              </a:rPr>
              <a:t>Arch Sex </a:t>
            </a:r>
            <a:r>
              <a:rPr lang="en-US" sz="1800" i="1" dirty="0" err="1">
                <a:latin typeface="+mj-lt"/>
              </a:rPr>
              <a:t>Behav</a:t>
            </a:r>
            <a:r>
              <a:rPr lang="en-US" sz="1800" dirty="0">
                <a:latin typeface="+mj-lt"/>
              </a:rPr>
              <a:t>, 44, 2257–2265.</a:t>
            </a:r>
          </a:p>
        </p:txBody>
      </p:sp>
    </p:spTree>
    <p:extLst>
      <p:ext uri="{BB962C8B-B14F-4D97-AF65-F5344CB8AC3E}">
        <p14:creationId xmlns:p14="http://schemas.microsoft.com/office/powerpoint/2010/main" val="3111384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71" name="Rectangle 35">
            <a:extLst>
              <a:ext uri="{FF2B5EF4-FFF2-40B4-BE49-F238E27FC236}">
                <a16:creationId xmlns:a16="http://schemas.microsoft.com/office/drawing/2014/main" id="{5BD91648-A0D3-462C-BFF0-D617A84E9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6338888"/>
            <a:ext cx="2773363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defRPr/>
            </a:pPr>
            <a:endParaRPr lang="en-US" sz="28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F6ECA4D-7AD0-4662-AD8A-89D16028EE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he-IL" altLang="en-US" sz="5400" i="0" dirty="0">
                <a:solidFill>
                  <a:schemeClr val="tx1"/>
                </a:solidFill>
              </a:rPr>
              <a:t>איומים נפוצים על תוקף המבנה</a:t>
            </a:r>
            <a:endParaRPr lang="en-US" altLang="en-US" sz="4000" i="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53072-8DE7-4EC6-AC1B-62D7665D1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/>
              <a:t>מיצוי </a:t>
            </a:r>
            <a:r>
              <a:rPr lang="he-IL" altLang="en-US" b="1" dirty="0">
                <a:solidFill>
                  <a:srgbClr val="CC3300"/>
                </a:solidFill>
                <a:latin typeface="Arial" panose="020B0604020202020204" pitchFamily="34" charset="0"/>
              </a:rPr>
              <a:t>(</a:t>
            </a:r>
            <a:r>
              <a:rPr lang="en-US" altLang="en-US" b="1" dirty="0">
                <a:solidFill>
                  <a:srgbClr val="CC3300"/>
                </a:solidFill>
                <a:latin typeface="Arial" panose="020B0604020202020204" pitchFamily="34" charset="0"/>
              </a:rPr>
              <a:t>exhaustiveness</a:t>
            </a:r>
            <a:r>
              <a:rPr lang="he-IL" altLang="en-US" b="1" dirty="0">
                <a:solidFill>
                  <a:srgbClr val="CC3300"/>
                </a:solidFill>
                <a:latin typeface="Arial" panose="020B0604020202020204" pitchFamily="34" charset="0"/>
              </a:rPr>
              <a:t>)</a:t>
            </a:r>
            <a:endParaRPr lang="he-IL" dirty="0"/>
          </a:p>
          <a:p>
            <a:pPr algn="r" rtl="1"/>
            <a:endParaRPr lang="he-IL" dirty="0"/>
          </a:p>
          <a:p>
            <a:pPr algn="r" rtl="1"/>
            <a:r>
              <a:rPr lang="he-IL" dirty="0"/>
              <a:t>בלבדיות </a:t>
            </a:r>
            <a:r>
              <a:rPr lang="he-IL" altLang="en-US" b="1" dirty="0">
                <a:solidFill>
                  <a:srgbClr val="CC3300"/>
                </a:solidFill>
                <a:latin typeface="Arial" panose="020B0604020202020204" pitchFamily="34" charset="0"/>
              </a:rPr>
              <a:t>(</a:t>
            </a:r>
            <a:r>
              <a:rPr lang="en-US" altLang="en-US" b="1" dirty="0">
                <a:solidFill>
                  <a:srgbClr val="CC3300"/>
                </a:solidFill>
                <a:latin typeface="Arial" panose="020B0604020202020204" pitchFamily="34" charset="0"/>
              </a:rPr>
              <a:t>exclusiveness</a:t>
            </a:r>
            <a:r>
              <a:rPr lang="he-IL" altLang="en-US" b="1" dirty="0">
                <a:solidFill>
                  <a:srgbClr val="CC3300"/>
                </a:solidFill>
                <a:latin typeface="Arial" panose="020B0604020202020204" pitchFamily="34" charset="0"/>
              </a:rPr>
              <a:t>)</a:t>
            </a:r>
            <a:endParaRPr lang="he-IL" dirty="0"/>
          </a:p>
          <a:p>
            <a:pPr lvl="1" algn="r" rtl="1"/>
            <a:r>
              <a:rPr lang="he-IL" dirty="0" err="1"/>
              <a:t>קונפאונדינג</a:t>
            </a:r>
            <a:r>
              <a:rPr lang="he-IL" dirty="0"/>
              <a:t>, מערך הסכמה, רצייה חברתית</a:t>
            </a:r>
          </a:p>
          <a:p>
            <a:pPr algn="r" rtl="1"/>
            <a:r>
              <a:rPr lang="he-IL" dirty="0"/>
              <a:t>הגדרת המשתנה התיאורטי</a:t>
            </a:r>
          </a:p>
          <a:p>
            <a:pPr algn="r" rtl="1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4603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8D808-9B36-4B64-9270-E267682F4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Yes, prime minister!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9EFB9-9FAE-4FA8-902B-BF5466928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E786FF-1C47-4282-9DA5-BBF01B727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815" y="1756425"/>
            <a:ext cx="6424368" cy="440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11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CA7793-6683-49D6-9FA9-13C5CDAA2494}"/>
              </a:ext>
            </a:extLst>
          </p:cNvPr>
          <p:cNvSpPr txBox="1"/>
          <p:nvPr/>
        </p:nvSpPr>
        <p:spPr>
          <a:xfrm>
            <a:off x="426584" y="203156"/>
            <a:ext cx="8290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3200" dirty="0">
                <a:latin typeface="Arial" panose="020B0604020202020204" pitchFamily="34" charset="0"/>
                <a:cs typeface="Arial" panose="020B0604020202020204" pitchFamily="34" charset="0"/>
              </a:rPr>
              <a:t>דגימה, מדידה, </a:t>
            </a:r>
            <a:r>
              <a:rPr lang="he-IL" sz="3200" dirty="0" err="1">
                <a:latin typeface="Arial" panose="020B0604020202020204" pitchFamily="34" charset="0"/>
                <a:cs typeface="Arial" panose="020B0604020202020204" pitchFamily="34" charset="0"/>
              </a:rPr>
              <a:t>הסטוריה</a:t>
            </a:r>
            <a:r>
              <a:rPr lang="he-IL" sz="3200" dirty="0">
                <a:latin typeface="Arial" panose="020B0604020202020204" pitchFamily="34" charset="0"/>
                <a:cs typeface="Arial" panose="020B0604020202020204" pitchFamily="34" charset="0"/>
              </a:rPr>
              <a:t>, המצב הניסויי, מיצוי, </a:t>
            </a:r>
            <a:r>
              <a:rPr lang="he-IL" sz="3200" dirty="0" err="1">
                <a:latin typeface="Arial" panose="020B0604020202020204" pitchFamily="34" charset="0"/>
                <a:cs typeface="Arial" panose="020B0604020202020204" pitchFamily="34" charset="0"/>
              </a:rPr>
              <a:t>מערך_הסכמה</a:t>
            </a:r>
            <a:r>
              <a:rPr lang="he-IL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e-IL" sz="3200" dirty="0" err="1">
                <a:latin typeface="Arial" panose="020B0604020202020204" pitchFamily="34" charset="0"/>
                <a:cs typeface="Arial" panose="020B0604020202020204" pitchFamily="34" charset="0"/>
              </a:rPr>
              <a:t>רצייה_חברתית</a:t>
            </a:r>
            <a:r>
              <a:rPr lang="he-IL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e-IL" sz="3200" dirty="0" err="1">
                <a:latin typeface="Arial" panose="020B0604020202020204" pitchFamily="34" charset="0"/>
                <a:cs typeface="Arial" panose="020B0604020202020204" pitchFamily="34" charset="0"/>
              </a:rPr>
              <a:t>הטיית_נסיין</a:t>
            </a:r>
            <a:r>
              <a:rPr lang="he-IL" sz="3200" dirty="0">
                <a:latin typeface="Arial" panose="020B0604020202020204" pitchFamily="34" charset="0"/>
                <a:cs typeface="Arial" panose="020B0604020202020204" pitchFamily="34" charset="0"/>
              </a:rPr>
              <a:t>, בלבדיות, הגדרה, אחר (פרט/י)</a:t>
            </a:r>
            <a:endParaRPr lang="en-US" sz="3200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96470E0C-6D23-00D4-4CC2-BB1B3CDB5EAD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28650" y="1825625"/>
              <a:ext cx="7886700" cy="435133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Content Placeholder 3">
                <a:extLst>
                  <a:ext uri="{FF2B5EF4-FFF2-40B4-BE49-F238E27FC236}">
                    <a16:creationId xmlns:a16="http://schemas.microsoft.com/office/drawing/2014/main" id="{96470E0C-6D23-00D4-4CC2-BB1B3CDB5EA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8650" y="1825625"/>
                <a:ext cx="7886700" cy="43513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862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4DFE7-30CD-4584-B260-8C184AA95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dirty="0"/>
              <a:t>מהו האיום?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A157D-D2C5-4122-8938-C291E9132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251447"/>
          </a:xfrm>
        </p:spPr>
        <p:txBody>
          <a:bodyPr/>
          <a:lstStyle/>
          <a:p>
            <a:pPr algn="r" rtl="1">
              <a:buNone/>
            </a:pPr>
            <a:r>
              <a:rPr lang="he-IL" dirty="0"/>
              <a:t>מערך הסכמה?</a:t>
            </a:r>
            <a:br>
              <a:rPr lang="en-US" dirty="0"/>
            </a:br>
            <a:r>
              <a:rPr lang="he-IL" dirty="0"/>
              <a:t> </a:t>
            </a:r>
            <a:r>
              <a:rPr lang="he-IL" altLang="en-US" dirty="0">
                <a:solidFill>
                  <a:srgbClr val="CC3300"/>
                </a:solidFill>
                <a:latin typeface="Narkisim" panose="020E0502050101010101" pitchFamily="34" charset="-79"/>
              </a:rPr>
              <a:t>לבני-אדם נטייה לענות בחיוב להיגדים שונים באופן בלתי-תלוי בתוכנם. </a:t>
            </a:r>
          </a:p>
          <a:p>
            <a:pPr algn="r" rtl="1">
              <a:buNone/>
            </a:pPr>
            <a:r>
              <a:rPr lang="he-IL" altLang="en-US" dirty="0">
                <a:solidFill>
                  <a:srgbClr val="CC3300"/>
                </a:solidFill>
                <a:latin typeface="Narkisim" panose="020E0502050101010101" pitchFamily="34" charset="-79"/>
              </a:rPr>
              <a:t>(בני-אדם </a:t>
            </a:r>
            <a:r>
              <a:rPr lang="he-IL" altLang="en-US" b="1" dirty="0">
                <a:solidFill>
                  <a:srgbClr val="CC3300"/>
                </a:solidFill>
                <a:latin typeface="Narkisim" panose="020E0502050101010101" pitchFamily="34" charset="-79"/>
              </a:rPr>
              <a:t>שונים זה מזה בנטייתם </a:t>
            </a:r>
            <a:r>
              <a:rPr lang="he-IL" altLang="en-US" dirty="0">
                <a:solidFill>
                  <a:srgbClr val="CC3300"/>
                </a:solidFill>
                <a:latin typeface="Narkisim" panose="020E0502050101010101" pitchFamily="34" charset="-79"/>
              </a:rPr>
              <a:t>לענות בחיוב להיגדים שונים באופן בלתי-תלוי בתוכנם)</a:t>
            </a:r>
            <a:endParaRPr lang="en-US" altLang="en-US" dirty="0">
              <a:solidFill>
                <a:srgbClr val="CC3300"/>
              </a:solidFill>
              <a:latin typeface="Narkisim" panose="020E0502050101010101" pitchFamily="34" charset="-79"/>
            </a:endParaRPr>
          </a:p>
          <a:p>
            <a:pPr algn="r" rtl="1">
              <a:buNone/>
            </a:pPr>
            <a:endParaRPr lang="en-US" altLang="en-US" dirty="0">
              <a:solidFill>
                <a:srgbClr val="CC3300"/>
              </a:solidFill>
              <a:latin typeface="Narkisim" panose="020E0502050101010101" pitchFamily="34" charset="-79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905C710-1B21-45E1-8DCC-A0AC0B391507}"/>
              </a:ext>
            </a:extLst>
          </p:cNvPr>
          <p:cNvSpPr txBox="1">
            <a:spLocks/>
          </p:cNvSpPr>
          <p:nvPr/>
        </p:nvSpPr>
        <p:spPr>
          <a:xfrm>
            <a:off x="628650" y="4077072"/>
            <a:ext cx="7886700" cy="22514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79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None/>
            </a:pPr>
            <a:r>
              <a:rPr lang="he-IL" dirty="0"/>
              <a:t>רצייה חברתית!</a:t>
            </a:r>
            <a:br>
              <a:rPr lang="en-US" dirty="0"/>
            </a:br>
            <a:r>
              <a:rPr lang="he-IL" altLang="en-US" dirty="0">
                <a:solidFill>
                  <a:srgbClr val="CC3300"/>
                </a:solidFill>
                <a:latin typeface="Arial" panose="020B0604020202020204" pitchFamily="34" charset="0"/>
              </a:rPr>
              <a:t>המדד הושפע מרצון הנבדקים להיתפס כחיוביים (בעיני הזולת או בעיני עצמם; </a:t>
            </a:r>
            <a:r>
              <a:rPr lang="en-US" altLang="en-US" dirty="0">
                <a:solidFill>
                  <a:srgbClr val="CC3300"/>
                </a:solidFill>
                <a:latin typeface="Arial" panose="020B0604020202020204" pitchFamily="34" charset="0"/>
              </a:rPr>
              <a:t>Self-presentation</a:t>
            </a:r>
            <a:r>
              <a:rPr lang="he-IL" altLang="en-US" dirty="0">
                <a:solidFill>
                  <a:srgbClr val="CC3300"/>
                </a:solidFill>
                <a:latin typeface="Arial" panose="020B0604020202020204" pitchFamily="34" charset="0"/>
              </a:rPr>
              <a:t>). </a:t>
            </a:r>
          </a:p>
          <a:p>
            <a:pPr algn="r" rtl="1">
              <a:buNone/>
            </a:pPr>
            <a:endParaRPr lang="he-IL" altLang="en-US" dirty="0">
              <a:solidFill>
                <a:srgbClr val="CC3300"/>
              </a:solidFill>
              <a:latin typeface="Arial" panose="020B0604020202020204" pitchFamily="34" charset="0"/>
            </a:endParaRPr>
          </a:p>
          <a:p>
            <a:pPr algn="r" rtl="1">
              <a:buNone/>
            </a:pPr>
            <a:r>
              <a:rPr lang="he-IL" altLang="en-US" dirty="0">
                <a:latin typeface="Arial" panose="020B0604020202020204" pitchFamily="34" charset="0"/>
              </a:rPr>
              <a:t>פתרון?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4650BA-B82B-6C35-BBF7-9994A62BC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808" y="5589240"/>
            <a:ext cx="433467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6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457200" indent="-457200" algn="r" rtl="1"/>
            <a:r>
              <a:rPr lang="he-IL" altLang="en-US" sz="2800" dirty="0">
                <a:solidFill>
                  <a:srgbClr val="CC3300"/>
                </a:solidFill>
                <a:latin typeface="Arial" panose="020B0604020202020204" pitchFamily="34" charset="0"/>
              </a:rPr>
              <a:t>מענה אנונימי </a:t>
            </a:r>
          </a:p>
          <a:p>
            <a:pPr marL="457200" indent="-457200" algn="r" rtl="1"/>
            <a:r>
              <a:rPr lang="he-IL" altLang="en-US" sz="2800" dirty="0">
                <a:solidFill>
                  <a:srgbClr val="CC3300"/>
                </a:solidFill>
                <a:latin typeface="Arial" panose="020B0604020202020204" pitchFamily="34" charset="0"/>
              </a:rPr>
              <a:t>מדדים שאינם דיווח עצמי</a:t>
            </a:r>
            <a:endParaRPr lang="he-IL" altLang="en-US" sz="2800" baseline="-25000" dirty="0">
              <a:solidFill>
                <a:srgbClr val="CC3300"/>
              </a:solidFill>
              <a:latin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sz="2800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18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3AB9-C681-477F-A24C-D20D7B52B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15" y="188640"/>
            <a:ext cx="8675370" cy="1325563"/>
          </a:xfrm>
        </p:spPr>
        <p:txBody>
          <a:bodyPr/>
          <a:lstStyle/>
          <a:p>
            <a:pPr algn="r" rtl="1"/>
            <a:r>
              <a:rPr lang="he-IL" dirty="0"/>
              <a:t>מקרה 3 – צריכת שוקולד וחתני נובל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AABA52-B5B1-4BA3-87D3-AC1FBCB3D81C}"/>
              </a:ext>
            </a:extLst>
          </p:cNvPr>
          <p:cNvSpPr/>
          <p:nvPr/>
        </p:nvSpPr>
        <p:spPr>
          <a:xfrm>
            <a:off x="28613" y="6468075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https://tylervigen.com/spurious-correlations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2E737B-C492-454D-9BA5-AC8BD26A7F14}"/>
              </a:ext>
            </a:extLst>
          </p:cNvPr>
          <p:cNvSpPr/>
          <p:nvPr/>
        </p:nvSpPr>
        <p:spPr>
          <a:xfrm>
            <a:off x="23150" y="624888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Messerli (2012) New England Journal of Medicine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5AC695D-EE85-48F9-B589-6FA897B9AB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04241"/>
            <a:ext cx="6079959" cy="5265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902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26AF9-8942-4278-9DE9-45CA92E7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6" name="Content Placeholder 5">
                <a:extLst>
                  <a:ext uri="{FF2B5EF4-FFF2-40B4-BE49-F238E27FC236}">
                    <a16:creationId xmlns:a16="http://schemas.microsoft.com/office/drawing/2014/main" id="{10B811AE-3191-18E1-8995-9B03AECEE180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28650" y="1825625"/>
              <a:ext cx="7886700" cy="435133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>
                <a:extLst>
                  <a:ext uri="{FF2B5EF4-FFF2-40B4-BE49-F238E27FC236}">
                    <a16:creationId xmlns:a16="http://schemas.microsoft.com/office/drawing/2014/main" id="{10B811AE-3191-18E1-8995-9B03AECEE18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8650" y="1825625"/>
                <a:ext cx="7886700" cy="43513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6848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BC531-A209-4C62-A589-C357FC94A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6" name="Content Placeholder 5">
                <a:extLst>
                  <a:ext uri="{FF2B5EF4-FFF2-40B4-BE49-F238E27FC236}">
                    <a16:creationId xmlns:a16="http://schemas.microsoft.com/office/drawing/2014/main" id="{2EC1C7F3-4840-BEC5-590D-2D9834950C9F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28650" y="1825625"/>
              <a:ext cx="7886700" cy="435133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6" name="Content Placeholder 5">
                <a:extLst>
                  <a:ext uri="{FF2B5EF4-FFF2-40B4-BE49-F238E27FC236}">
                    <a16:creationId xmlns:a16="http://schemas.microsoft.com/office/drawing/2014/main" id="{2EC1C7F3-4840-BEC5-590D-2D9834950C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8650" y="1825625"/>
                <a:ext cx="7886700" cy="43513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7608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5659C67-ED7E-43DA-B8C4-5F74E2E47E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he-IL" altLang="en-US" dirty="0">
                <a:solidFill>
                  <a:schemeClr val="accent5"/>
                </a:solidFill>
              </a:rPr>
              <a:t>מערך מתאמי וסיבתיות</a:t>
            </a:r>
            <a:endParaRPr lang="en-US" altLang="en-US" dirty="0">
              <a:solidFill>
                <a:schemeClr val="accent5"/>
              </a:solidFill>
            </a:endParaRPr>
          </a:p>
        </p:txBody>
      </p:sp>
      <p:sp>
        <p:nvSpPr>
          <p:cNvPr id="315395" name="Text Box 3">
            <a:extLst>
              <a:ext uri="{FF2B5EF4-FFF2-40B4-BE49-F238E27FC236}">
                <a16:creationId xmlns:a16="http://schemas.microsoft.com/office/drawing/2014/main" id="{2B0AD939-ACED-4241-9E17-9343E08E7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3059956"/>
            <a:ext cx="15128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endParaRPr lang="en-US">
              <a:solidFill>
                <a:schemeClr val="accent5"/>
              </a:solidFill>
              <a:cs typeface="+mj-cs"/>
            </a:endParaRPr>
          </a:p>
        </p:txBody>
      </p:sp>
      <p:sp>
        <p:nvSpPr>
          <p:cNvPr id="315398" name="Text Box 6">
            <a:extLst>
              <a:ext uri="{FF2B5EF4-FFF2-40B4-BE49-F238E27FC236}">
                <a16:creationId xmlns:a16="http://schemas.microsoft.com/office/drawing/2014/main" id="{DF6F7342-3B23-463E-9E1A-5BA13B0EB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2123331"/>
            <a:ext cx="6951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6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  <a:buFontTx/>
              <a:buNone/>
            </a:pPr>
            <a:r>
              <a:rPr lang="he-IL" altLang="en-US" sz="2400">
                <a:solidFill>
                  <a:schemeClr val="accent5"/>
                </a:solidFill>
                <a:cs typeface="+mj-cs"/>
              </a:rPr>
              <a:t>תחושת אשמה גורמת לשטיפת ידיים מוגברת</a:t>
            </a:r>
            <a:endParaRPr lang="en-US" altLang="en-US" sz="2400">
              <a:solidFill>
                <a:schemeClr val="accent5"/>
              </a:solidFill>
              <a:cs typeface="+mj-cs"/>
            </a:endParaRPr>
          </a:p>
        </p:txBody>
      </p:sp>
      <p:grpSp>
        <p:nvGrpSpPr>
          <p:cNvPr id="2" name="Group 25">
            <a:extLst>
              <a:ext uri="{FF2B5EF4-FFF2-40B4-BE49-F238E27FC236}">
                <a16:creationId xmlns:a16="http://schemas.microsoft.com/office/drawing/2014/main" id="{C44FABD0-692D-4735-A290-65BD824EB606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1332756"/>
            <a:ext cx="5689600" cy="795337"/>
            <a:chOff x="1927" y="1298"/>
            <a:chExt cx="3584" cy="501"/>
          </a:xfrm>
        </p:grpSpPr>
        <p:sp>
          <p:nvSpPr>
            <p:cNvPr id="66583" name="Text Box 4">
              <a:extLst>
                <a:ext uri="{FF2B5EF4-FFF2-40B4-BE49-F238E27FC236}">
                  <a16:creationId xmlns:a16="http://schemas.microsoft.com/office/drawing/2014/main" id="{A00DB8B7-D16A-4CB8-BF36-933B5FD11E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1434"/>
              <a:ext cx="136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40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6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9pPr>
            </a:lstStyle>
            <a:p>
              <a:pPr algn="r" rtl="1">
                <a:spcBef>
                  <a:spcPct val="50000"/>
                </a:spcBef>
                <a:buFontTx/>
                <a:buNone/>
              </a:pPr>
              <a:r>
                <a:rPr lang="he-IL" altLang="en-US" sz="3200" dirty="0">
                  <a:solidFill>
                    <a:schemeClr val="accent5"/>
                  </a:solidFill>
                  <a:cs typeface="+mj-cs"/>
                </a:rPr>
                <a:t>משתנה א</a:t>
              </a:r>
              <a:endParaRPr lang="en-US" altLang="en-US" sz="3200" dirty="0">
                <a:solidFill>
                  <a:schemeClr val="accent5"/>
                </a:solidFill>
                <a:cs typeface="+mj-cs"/>
              </a:endParaRPr>
            </a:p>
          </p:txBody>
        </p:sp>
        <p:sp>
          <p:nvSpPr>
            <p:cNvPr id="66584" name="Text Box 9">
              <a:extLst>
                <a:ext uri="{FF2B5EF4-FFF2-40B4-BE49-F238E27FC236}">
                  <a16:creationId xmlns:a16="http://schemas.microsoft.com/office/drawing/2014/main" id="{3784C98B-2C5D-457A-A0DE-6AE58520DF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1298"/>
              <a:ext cx="95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40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6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9pPr>
            </a:lstStyle>
            <a:p>
              <a:pPr algn="r" rtl="1">
                <a:spcBef>
                  <a:spcPct val="50000"/>
                </a:spcBef>
                <a:buFontTx/>
                <a:buNone/>
              </a:pPr>
              <a:r>
                <a:rPr lang="he-IL" altLang="en-US" sz="2400" dirty="0">
                  <a:solidFill>
                    <a:schemeClr val="accent3">
                      <a:lumMod val="75000"/>
                    </a:schemeClr>
                  </a:solidFill>
                  <a:cs typeface="+mj-cs"/>
                </a:rPr>
                <a:t>גורם ל</a:t>
              </a:r>
              <a:endParaRPr lang="en-US" altLang="en-US" sz="2400" dirty="0">
                <a:solidFill>
                  <a:schemeClr val="accent3">
                    <a:lumMod val="75000"/>
                  </a:schemeClr>
                </a:solidFill>
                <a:cs typeface="+mj-cs"/>
              </a:endParaRPr>
            </a:p>
          </p:txBody>
        </p:sp>
        <p:sp>
          <p:nvSpPr>
            <p:cNvPr id="315403" name="AutoShape 11">
              <a:extLst>
                <a:ext uri="{FF2B5EF4-FFF2-40B4-BE49-F238E27FC236}">
                  <a16:creationId xmlns:a16="http://schemas.microsoft.com/office/drawing/2014/main" id="{512C6D3F-89D7-4501-A1FE-AA1D419B39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379" y="1570"/>
              <a:ext cx="681" cy="136"/>
            </a:xfrm>
            <a:prstGeom prst="rightArrow">
              <a:avLst>
                <a:gd name="adj1" fmla="val 50000"/>
                <a:gd name="adj2" fmla="val 125184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rtl="1">
                <a:defRPr/>
              </a:pPr>
              <a:endParaRPr lang="he-IL">
                <a:solidFill>
                  <a:schemeClr val="accent5"/>
                </a:solidFill>
                <a:cs typeface="+mj-cs"/>
              </a:endParaRPr>
            </a:p>
          </p:txBody>
        </p:sp>
        <p:sp>
          <p:nvSpPr>
            <p:cNvPr id="66586" name="Text Box 24">
              <a:extLst>
                <a:ext uri="{FF2B5EF4-FFF2-40B4-BE49-F238E27FC236}">
                  <a16:creationId xmlns:a16="http://schemas.microsoft.com/office/drawing/2014/main" id="{E7613F00-C206-4992-968D-A8EC41BFBB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" y="1434"/>
              <a:ext cx="136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40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6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9pPr>
            </a:lstStyle>
            <a:p>
              <a:pPr algn="r" rtl="1">
                <a:spcBef>
                  <a:spcPct val="50000"/>
                </a:spcBef>
                <a:buFontTx/>
                <a:buNone/>
              </a:pPr>
              <a:r>
                <a:rPr lang="he-IL" altLang="en-US" sz="3200">
                  <a:solidFill>
                    <a:schemeClr val="accent5"/>
                  </a:solidFill>
                  <a:cs typeface="+mj-cs"/>
                </a:rPr>
                <a:t>משתנה ב</a:t>
              </a:r>
              <a:endParaRPr lang="en-US" altLang="en-US" sz="3200">
                <a:solidFill>
                  <a:schemeClr val="accent5"/>
                </a:solidFill>
                <a:cs typeface="+mj-cs"/>
              </a:endParaRPr>
            </a:p>
          </p:txBody>
        </p:sp>
      </p:grpSp>
      <p:grpSp>
        <p:nvGrpSpPr>
          <p:cNvPr id="3" name="Group 44">
            <a:extLst>
              <a:ext uri="{FF2B5EF4-FFF2-40B4-BE49-F238E27FC236}">
                <a16:creationId xmlns:a16="http://schemas.microsoft.com/office/drawing/2014/main" id="{9892CDDA-88AF-4AAF-BAA2-FD3F038E54DE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699593"/>
            <a:ext cx="5689600" cy="579438"/>
            <a:chOff x="1927" y="1750"/>
            <a:chExt cx="3584" cy="365"/>
          </a:xfrm>
        </p:grpSpPr>
        <p:sp>
          <p:nvSpPr>
            <p:cNvPr id="66580" name="Text Box 29">
              <a:extLst>
                <a:ext uri="{FF2B5EF4-FFF2-40B4-BE49-F238E27FC236}">
                  <a16:creationId xmlns:a16="http://schemas.microsoft.com/office/drawing/2014/main" id="{6CBB4022-C14B-49B9-A6B6-BA9551B87A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1750"/>
              <a:ext cx="136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40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6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9pPr>
            </a:lstStyle>
            <a:p>
              <a:pPr algn="r" rtl="1">
                <a:spcBef>
                  <a:spcPct val="50000"/>
                </a:spcBef>
                <a:buFontTx/>
                <a:buNone/>
              </a:pPr>
              <a:r>
                <a:rPr lang="he-IL" altLang="en-US" sz="3200">
                  <a:solidFill>
                    <a:schemeClr val="accent5"/>
                  </a:solidFill>
                  <a:cs typeface="+mj-cs"/>
                </a:rPr>
                <a:t>משתנה ב</a:t>
              </a:r>
              <a:endParaRPr lang="en-US" altLang="en-US" sz="3200">
                <a:solidFill>
                  <a:schemeClr val="accent5"/>
                </a:solidFill>
                <a:cs typeface="+mj-cs"/>
              </a:endParaRPr>
            </a:p>
          </p:txBody>
        </p:sp>
        <p:sp>
          <p:nvSpPr>
            <p:cNvPr id="315423" name="AutoShape 31">
              <a:extLst>
                <a:ext uri="{FF2B5EF4-FFF2-40B4-BE49-F238E27FC236}">
                  <a16:creationId xmlns:a16="http://schemas.microsoft.com/office/drawing/2014/main" id="{45F28595-CB58-42D1-8FF0-B18E644C93C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379" y="1886"/>
              <a:ext cx="681" cy="136"/>
            </a:xfrm>
            <a:prstGeom prst="rightArrow">
              <a:avLst>
                <a:gd name="adj1" fmla="val 50000"/>
                <a:gd name="adj2" fmla="val 125184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rtl="1">
                <a:defRPr/>
              </a:pPr>
              <a:endParaRPr lang="he-IL">
                <a:solidFill>
                  <a:schemeClr val="accent5"/>
                </a:solidFill>
                <a:cs typeface="+mj-cs"/>
              </a:endParaRPr>
            </a:p>
          </p:txBody>
        </p:sp>
        <p:sp>
          <p:nvSpPr>
            <p:cNvPr id="66582" name="Text Box 32">
              <a:extLst>
                <a:ext uri="{FF2B5EF4-FFF2-40B4-BE49-F238E27FC236}">
                  <a16:creationId xmlns:a16="http://schemas.microsoft.com/office/drawing/2014/main" id="{3325E4D8-A163-48DD-9F25-CB429D0A6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" y="1750"/>
              <a:ext cx="136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40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6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9pPr>
            </a:lstStyle>
            <a:p>
              <a:pPr algn="r" rtl="1">
                <a:spcBef>
                  <a:spcPct val="50000"/>
                </a:spcBef>
                <a:buFontTx/>
                <a:buNone/>
              </a:pPr>
              <a:r>
                <a:rPr lang="he-IL" altLang="en-US" sz="3200">
                  <a:solidFill>
                    <a:schemeClr val="accent5"/>
                  </a:solidFill>
                  <a:cs typeface="+mj-cs"/>
                </a:rPr>
                <a:t>משתנה א</a:t>
              </a:r>
              <a:endParaRPr lang="en-US" altLang="en-US" sz="3200">
                <a:solidFill>
                  <a:schemeClr val="accent5"/>
                </a:solidFill>
                <a:cs typeface="+mj-cs"/>
              </a:endParaRPr>
            </a:p>
          </p:txBody>
        </p:sp>
      </p:grpSp>
      <p:sp>
        <p:nvSpPr>
          <p:cNvPr id="315425" name="Text Box 33">
            <a:extLst>
              <a:ext uri="{FF2B5EF4-FFF2-40B4-BE49-F238E27FC236}">
                <a16:creationId xmlns:a16="http://schemas.microsoft.com/office/drawing/2014/main" id="{963DAD03-260B-4124-B832-FC90EBCDB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275856"/>
            <a:ext cx="6840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6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  <a:buFontTx/>
              <a:buNone/>
            </a:pPr>
            <a:r>
              <a:rPr lang="he-IL" altLang="en-US" sz="2400">
                <a:solidFill>
                  <a:schemeClr val="accent5"/>
                </a:solidFill>
                <a:cs typeface="+mj-cs"/>
              </a:rPr>
              <a:t>שטיפת ידיים רבה גורמת לתחושת אשמה</a:t>
            </a:r>
            <a:endParaRPr lang="en-US" altLang="en-US" sz="2400">
              <a:solidFill>
                <a:schemeClr val="accent5"/>
              </a:solidFill>
              <a:cs typeface="+mj-cs"/>
            </a:endParaRPr>
          </a:p>
        </p:txBody>
      </p:sp>
      <p:grpSp>
        <p:nvGrpSpPr>
          <p:cNvPr id="4" name="Group 42">
            <a:extLst>
              <a:ext uri="{FF2B5EF4-FFF2-40B4-BE49-F238E27FC236}">
                <a16:creationId xmlns:a16="http://schemas.microsoft.com/office/drawing/2014/main" id="{14E3B96C-7235-47EF-8BBA-324B1BC17C27}"/>
              </a:ext>
            </a:extLst>
          </p:cNvPr>
          <p:cNvGrpSpPr>
            <a:grpSpLocks/>
          </p:cNvGrpSpPr>
          <p:nvPr/>
        </p:nvGrpSpPr>
        <p:grpSpPr bwMode="auto">
          <a:xfrm>
            <a:off x="2916238" y="4734372"/>
            <a:ext cx="5761037" cy="1728788"/>
            <a:chOff x="1837" y="3067"/>
            <a:chExt cx="3629" cy="1089"/>
          </a:xfrm>
        </p:grpSpPr>
        <p:sp>
          <p:nvSpPr>
            <p:cNvPr id="66575" name="Text Box 35">
              <a:extLst>
                <a:ext uri="{FF2B5EF4-FFF2-40B4-BE49-F238E27FC236}">
                  <a16:creationId xmlns:a16="http://schemas.microsoft.com/office/drawing/2014/main" id="{BCDB6193-A581-44E4-A1B8-66E45F993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5" y="3519"/>
              <a:ext cx="136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40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6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9pPr>
            </a:lstStyle>
            <a:p>
              <a:pPr algn="r" rtl="1">
                <a:spcBef>
                  <a:spcPct val="50000"/>
                </a:spcBef>
                <a:buFontTx/>
                <a:buNone/>
              </a:pPr>
              <a:r>
                <a:rPr lang="he-IL" altLang="en-US" sz="3200">
                  <a:solidFill>
                    <a:schemeClr val="accent5"/>
                  </a:solidFill>
                  <a:cs typeface="+mj-cs"/>
                </a:rPr>
                <a:t>משתנה ג</a:t>
              </a:r>
              <a:endParaRPr lang="en-US" altLang="en-US" sz="3200">
                <a:solidFill>
                  <a:schemeClr val="accent5"/>
                </a:solidFill>
                <a:cs typeface="+mj-cs"/>
              </a:endParaRPr>
            </a:p>
          </p:txBody>
        </p:sp>
        <p:sp>
          <p:nvSpPr>
            <p:cNvPr id="315429" name="AutoShape 37">
              <a:extLst>
                <a:ext uri="{FF2B5EF4-FFF2-40B4-BE49-F238E27FC236}">
                  <a16:creationId xmlns:a16="http://schemas.microsoft.com/office/drawing/2014/main" id="{B0B554FE-E4A2-41E0-8F52-06469556473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048115">
              <a:off x="3424" y="3385"/>
              <a:ext cx="681" cy="136"/>
            </a:xfrm>
            <a:prstGeom prst="rightArrow">
              <a:avLst>
                <a:gd name="adj1" fmla="val 50000"/>
                <a:gd name="adj2" fmla="val 125184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rtl="1">
                <a:defRPr/>
              </a:pPr>
              <a:endParaRPr lang="he-IL">
                <a:solidFill>
                  <a:schemeClr val="accent5"/>
                </a:solidFill>
                <a:cs typeface="+mj-cs"/>
              </a:endParaRPr>
            </a:p>
          </p:txBody>
        </p:sp>
        <p:sp>
          <p:nvSpPr>
            <p:cNvPr id="66577" name="Text Box 38">
              <a:extLst>
                <a:ext uri="{FF2B5EF4-FFF2-40B4-BE49-F238E27FC236}">
                  <a16:creationId xmlns:a16="http://schemas.microsoft.com/office/drawing/2014/main" id="{3F3FA591-4352-4F6D-B174-CCC247DBDF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2" y="3067"/>
              <a:ext cx="136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40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6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9pPr>
            </a:lstStyle>
            <a:p>
              <a:pPr algn="r" rtl="1">
                <a:spcBef>
                  <a:spcPct val="50000"/>
                </a:spcBef>
                <a:buFontTx/>
                <a:buNone/>
              </a:pPr>
              <a:r>
                <a:rPr lang="he-IL" altLang="en-US" sz="3200" dirty="0">
                  <a:solidFill>
                    <a:schemeClr val="accent5"/>
                  </a:solidFill>
                  <a:cs typeface="+mj-cs"/>
                </a:rPr>
                <a:t>משתנה א</a:t>
              </a:r>
              <a:endParaRPr lang="en-US" altLang="en-US" sz="3200" dirty="0">
                <a:solidFill>
                  <a:schemeClr val="accent5"/>
                </a:solidFill>
                <a:cs typeface="+mj-cs"/>
              </a:endParaRPr>
            </a:p>
          </p:txBody>
        </p:sp>
        <p:sp>
          <p:nvSpPr>
            <p:cNvPr id="66578" name="Text Box 39">
              <a:extLst>
                <a:ext uri="{FF2B5EF4-FFF2-40B4-BE49-F238E27FC236}">
                  <a16:creationId xmlns:a16="http://schemas.microsoft.com/office/drawing/2014/main" id="{F07BCB65-5564-41C8-9AFA-6E12D666CF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7" y="3791"/>
              <a:ext cx="136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40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6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9pPr>
            </a:lstStyle>
            <a:p>
              <a:pPr algn="r" rtl="1">
                <a:spcBef>
                  <a:spcPct val="50000"/>
                </a:spcBef>
                <a:buFontTx/>
                <a:buNone/>
              </a:pPr>
              <a:r>
                <a:rPr lang="he-IL" altLang="en-US" sz="3200">
                  <a:solidFill>
                    <a:schemeClr val="accent5"/>
                  </a:solidFill>
                  <a:cs typeface="+mj-cs"/>
                </a:rPr>
                <a:t>משתנה ב</a:t>
              </a:r>
              <a:endParaRPr lang="en-US" altLang="en-US" sz="3200">
                <a:solidFill>
                  <a:schemeClr val="accent5"/>
                </a:solidFill>
                <a:cs typeface="+mj-cs"/>
              </a:endParaRPr>
            </a:p>
          </p:txBody>
        </p:sp>
        <p:sp>
          <p:nvSpPr>
            <p:cNvPr id="315432" name="AutoShape 40">
              <a:extLst>
                <a:ext uri="{FF2B5EF4-FFF2-40B4-BE49-F238E27FC236}">
                  <a16:creationId xmlns:a16="http://schemas.microsoft.com/office/drawing/2014/main" id="{BB87AEF3-9A20-4A52-B8A6-3C77CF4567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65088">
              <a:off x="3424" y="3793"/>
              <a:ext cx="681" cy="136"/>
            </a:xfrm>
            <a:prstGeom prst="rightArrow">
              <a:avLst>
                <a:gd name="adj1" fmla="val 50000"/>
                <a:gd name="adj2" fmla="val 125184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rtl="1">
                <a:defRPr/>
              </a:pPr>
              <a:endParaRPr lang="he-IL">
                <a:solidFill>
                  <a:schemeClr val="accent5"/>
                </a:solidFill>
                <a:cs typeface="+mj-cs"/>
              </a:endParaRPr>
            </a:p>
          </p:txBody>
        </p:sp>
      </p:grpSp>
      <p:sp>
        <p:nvSpPr>
          <p:cNvPr id="315435" name="Text Box 43">
            <a:extLst>
              <a:ext uri="{FF2B5EF4-FFF2-40B4-BE49-F238E27FC236}">
                <a16:creationId xmlns:a16="http://schemas.microsoft.com/office/drawing/2014/main" id="{CBB019E6-00F4-42C2-B50B-750D50A88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913" y="6423422"/>
            <a:ext cx="7599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6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  <a:buFontTx/>
              <a:buNone/>
            </a:pPr>
            <a:r>
              <a:rPr lang="he-IL" altLang="en-US" sz="2400" dirty="0">
                <a:solidFill>
                  <a:schemeClr val="accent5"/>
                </a:solidFill>
                <a:cs typeface="+mj-cs"/>
              </a:rPr>
              <a:t>משתנה שלישי מגביר שטיפת ידיים ותחושות אשם</a:t>
            </a:r>
            <a:endParaRPr lang="en-US" altLang="en-US" sz="2400" dirty="0">
              <a:solidFill>
                <a:schemeClr val="accent5"/>
              </a:solidFill>
              <a:cs typeface="+mj-cs"/>
            </a:endParaRPr>
          </a:p>
        </p:txBody>
      </p:sp>
      <p:grpSp>
        <p:nvGrpSpPr>
          <p:cNvPr id="5" name="Group 51">
            <a:extLst>
              <a:ext uri="{FF2B5EF4-FFF2-40B4-BE49-F238E27FC236}">
                <a16:creationId xmlns:a16="http://schemas.microsoft.com/office/drawing/2014/main" id="{E61BD9A5-B443-4424-AE18-1D8D0C23CE6D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3852118"/>
            <a:ext cx="5689600" cy="579438"/>
            <a:chOff x="1927" y="2566"/>
            <a:chExt cx="3584" cy="365"/>
          </a:xfrm>
        </p:grpSpPr>
        <p:sp>
          <p:nvSpPr>
            <p:cNvPr id="66571" name="Text Box 46">
              <a:extLst>
                <a:ext uri="{FF2B5EF4-FFF2-40B4-BE49-F238E27FC236}">
                  <a16:creationId xmlns:a16="http://schemas.microsoft.com/office/drawing/2014/main" id="{D4E4862C-E642-45D7-8D58-8F61841E86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2566"/>
              <a:ext cx="136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40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6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9pPr>
            </a:lstStyle>
            <a:p>
              <a:pPr algn="r" rtl="1">
                <a:spcBef>
                  <a:spcPct val="50000"/>
                </a:spcBef>
                <a:buFontTx/>
                <a:buNone/>
              </a:pPr>
              <a:r>
                <a:rPr lang="he-IL" altLang="en-US" sz="3200" dirty="0">
                  <a:solidFill>
                    <a:schemeClr val="accent5"/>
                  </a:solidFill>
                  <a:cs typeface="+mj-cs"/>
                </a:rPr>
                <a:t>משתנה א</a:t>
              </a:r>
              <a:endParaRPr lang="en-US" altLang="en-US" sz="3200" dirty="0">
                <a:solidFill>
                  <a:schemeClr val="accent5"/>
                </a:solidFill>
                <a:cs typeface="+mj-cs"/>
              </a:endParaRPr>
            </a:p>
          </p:txBody>
        </p:sp>
        <p:sp>
          <p:nvSpPr>
            <p:cNvPr id="315440" name="AutoShape 48">
              <a:extLst>
                <a:ext uri="{FF2B5EF4-FFF2-40B4-BE49-F238E27FC236}">
                  <a16:creationId xmlns:a16="http://schemas.microsoft.com/office/drawing/2014/main" id="{75442ABC-D2F6-4ED1-8903-DECD08DC427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379" y="2659"/>
              <a:ext cx="681" cy="136"/>
            </a:xfrm>
            <a:prstGeom prst="rightArrow">
              <a:avLst>
                <a:gd name="adj1" fmla="val 50000"/>
                <a:gd name="adj2" fmla="val 125184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rtl="1">
                <a:defRPr/>
              </a:pPr>
              <a:endParaRPr lang="he-IL">
                <a:solidFill>
                  <a:schemeClr val="accent5"/>
                </a:solidFill>
                <a:cs typeface="+mj-cs"/>
              </a:endParaRPr>
            </a:p>
          </p:txBody>
        </p:sp>
        <p:sp>
          <p:nvSpPr>
            <p:cNvPr id="66573" name="Text Box 49">
              <a:extLst>
                <a:ext uri="{FF2B5EF4-FFF2-40B4-BE49-F238E27FC236}">
                  <a16:creationId xmlns:a16="http://schemas.microsoft.com/office/drawing/2014/main" id="{EB28A25B-0C65-4D60-950A-AE9C483E1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" y="2566"/>
              <a:ext cx="136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40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6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cs typeface="Arial" panose="020B0604020202020204" pitchFamily="34" charset="0"/>
                </a:defRPr>
              </a:lvl9pPr>
            </a:lstStyle>
            <a:p>
              <a:pPr algn="r" rtl="1">
                <a:spcBef>
                  <a:spcPct val="50000"/>
                </a:spcBef>
                <a:buFontTx/>
                <a:buNone/>
              </a:pPr>
              <a:r>
                <a:rPr lang="he-IL" altLang="en-US" sz="3200">
                  <a:solidFill>
                    <a:schemeClr val="accent5"/>
                  </a:solidFill>
                  <a:cs typeface="+mj-cs"/>
                </a:rPr>
                <a:t>משתנה ב</a:t>
              </a:r>
              <a:endParaRPr lang="en-US" altLang="en-US" sz="3200">
                <a:solidFill>
                  <a:schemeClr val="accent5"/>
                </a:solidFill>
                <a:cs typeface="+mj-cs"/>
              </a:endParaRPr>
            </a:p>
          </p:txBody>
        </p:sp>
        <p:sp>
          <p:nvSpPr>
            <p:cNvPr id="315442" name="AutoShape 50">
              <a:extLst>
                <a:ext uri="{FF2B5EF4-FFF2-40B4-BE49-F238E27FC236}">
                  <a16:creationId xmlns:a16="http://schemas.microsoft.com/office/drawing/2014/main" id="{31D0B10F-B977-4EB9-A0E8-B7BEA15F9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2795"/>
              <a:ext cx="681" cy="136"/>
            </a:xfrm>
            <a:prstGeom prst="rightArrow">
              <a:avLst>
                <a:gd name="adj1" fmla="val 50000"/>
                <a:gd name="adj2" fmla="val 125184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rtl="1">
                <a:defRPr/>
              </a:pPr>
              <a:endParaRPr lang="he-IL">
                <a:solidFill>
                  <a:schemeClr val="accent5"/>
                </a:solidFill>
                <a:cs typeface="+mj-cs"/>
              </a:endParaRPr>
            </a:p>
          </p:txBody>
        </p:sp>
      </p:grpSp>
      <p:sp>
        <p:nvSpPr>
          <p:cNvPr id="27" name="Text Box 43">
            <a:extLst>
              <a:ext uri="{FF2B5EF4-FFF2-40B4-BE49-F238E27FC236}">
                <a16:creationId xmlns:a16="http://schemas.microsoft.com/office/drawing/2014/main" id="{B8B53956-8C82-49B5-A582-E9A8F0DAA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4322825"/>
            <a:ext cx="6790184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6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  <a:buFontTx/>
              <a:buNone/>
            </a:pPr>
            <a:r>
              <a:rPr lang="he-IL" altLang="en-US" sz="2400" dirty="0">
                <a:solidFill>
                  <a:schemeClr val="accent5"/>
                </a:solidFill>
                <a:cs typeface="+mj-cs"/>
              </a:rPr>
              <a:t>שטיפת ידיים ואשמה גורמות זו לזו במעגל הדדי</a:t>
            </a:r>
            <a:endParaRPr lang="en-US" altLang="en-US" sz="2400" dirty="0">
              <a:solidFill>
                <a:schemeClr val="accent5"/>
              </a:solidFill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8700ED-7B75-5E97-04E2-30BA0C9B6971}"/>
              </a:ext>
            </a:extLst>
          </p:cNvPr>
          <p:cNvSpPr txBox="1"/>
          <p:nvPr/>
        </p:nvSpPr>
        <p:spPr>
          <a:xfrm>
            <a:off x="899592" y="2651428"/>
            <a:ext cx="7886575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he-IL" sz="3200" baseline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תשובה:</a:t>
            </a:r>
            <a:r>
              <a:rPr lang="en-US" sz="3200" baseline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e-IL" sz="3200" baseline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1"/>
            <a:endParaRPr lang="he-IL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1"/>
            <a:r>
              <a:rPr lang="he-IL" sz="3200" baseline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סדר זמנים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866246-0D52-431C-B45E-AC419D06B94F}"/>
              </a:ext>
            </a:extLst>
          </p:cNvPr>
          <p:cNvSpPr txBox="1"/>
          <p:nvPr/>
        </p:nvSpPr>
        <p:spPr>
          <a:xfrm>
            <a:off x="899592" y="5373216"/>
            <a:ext cx="788657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he-IL" sz="3200" baseline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משתנים מתערבים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26862-68B9-4B25-94A9-CFCCC84BF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is </a:t>
            </a:r>
            <a:r>
              <a:rPr lang="en-US"/>
              <a:t>not causation!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1831DC-6EFB-4EE5-B36E-5FA8F698B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5438"/>
            <a:ext cx="9144000" cy="420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446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A762-42DE-4D61-8456-0E8A828F4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kern="0" dirty="0"/>
              <a:t>אז מה עשינו היום?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2B2677-AAD5-41A5-9AC6-996AC5A6B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r" rtl="1" eaLnBrk="1" hangingPunct="1">
              <a:buFontTx/>
              <a:buChar char="-"/>
            </a:pPr>
            <a:r>
              <a:rPr lang="he-IL" altLang="en-US" sz="4000" dirty="0"/>
              <a:t> השבוע הבא (אין)</a:t>
            </a:r>
          </a:p>
          <a:p>
            <a:pPr lvl="1" algn="r" rtl="1" eaLnBrk="1" hangingPunct="1">
              <a:buFontTx/>
              <a:buChar char="-"/>
            </a:pPr>
            <a:r>
              <a:rPr lang="he-IL" altLang="en-US" sz="4000" dirty="0"/>
              <a:t> בוחן</a:t>
            </a:r>
          </a:p>
          <a:p>
            <a:pPr lvl="1" algn="r" rtl="1" eaLnBrk="1" hangingPunct="1">
              <a:buFontTx/>
              <a:buChar char="-"/>
            </a:pPr>
            <a:r>
              <a:rPr lang="he-IL" altLang="en-US" sz="4000" dirty="0"/>
              <a:t> תוקף ועוד תוקף</a:t>
            </a:r>
          </a:p>
          <a:p>
            <a:pPr lvl="1" algn="r" rtl="1" eaLnBrk="1" hangingPunct="1">
              <a:buFontTx/>
              <a:buChar char="-"/>
            </a:pPr>
            <a:r>
              <a:rPr lang="he-IL" altLang="en-US" sz="4000" dirty="0"/>
              <a:t> הדגמות ותרגול</a:t>
            </a:r>
          </a:p>
          <a:p>
            <a:pPr lvl="1" algn="r" rtl="1" eaLnBrk="1" hangingPunct="1">
              <a:buFontTx/>
              <a:buChar char="-"/>
            </a:pPr>
            <a:endParaRPr lang="he-IL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578092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8f1f06f6-a8cc-4b51-99bb-04ad70fd17c1"/>
</p:tagLst>
</file>

<file path=ppt/theme/theme1.xml><?xml version="1.0" encoding="utf-8"?>
<a:theme xmlns:a="http://schemas.openxmlformats.org/drawingml/2006/main" name="master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Ariel (with Heb)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r" rtl="1">
          <a:defRPr sz="3200" baseline="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DA457E6B-4A8B-4FE8-866D-5B189EB49E63}" vid="{AA408715-43B7-49A4-B29A-7ACB7C1B90C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webextension1.xml><?xml version="1.0" encoding="utf-8"?>
<we:webextension xmlns:we="http://schemas.microsoft.com/office/webextensions/webextension/2010/11" id="{6CF59EE5-5C5A-4271-A5C6-589E751EDE7B}">
  <we:reference id="wa104381682" version="1.0.0.4" store="en-US" storeType="OMEX"/>
  <we:alternateReferences>
    <we:reference id="wa104381682" version="1.0.0.4" store="wa104381682" storeType="OMEX"/>
  </we:alternateReferences>
  <we:properties>
    <we:property name="addinSlideId" value="596"/>
    <we:property name="selectedSlug" value="&quot;QIHYIB&quot;"/>
    <we:property name="selectedQuestionId" value="&quot;6195279f0f069c11fb587958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5AB6116E-09F2-4FFB-88F8-5799F2277E99}">
  <we:reference id="wa104381682" version="1.0.0.4" store="en-US" storeType="OMEX"/>
  <we:alternateReferences>
    <we:reference id="wa104381682" version="1.0.0.4" store="wa104381682" storeType="OMEX"/>
  </we:alternateReferences>
  <we:properties>
    <we:property name="addinSlideId" value="593"/>
    <we:property name="selectedSlug" value="&quot;QIHYIB&quot;"/>
    <we:property name="selectedQuestionId" value="&quot;619524064d16be11fcde00bf&quot;"/>
  </we:properties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B2B72335-094E-474E-BE04-A23DF7C0712E}">
  <we:reference id="wa104381682" version="1.0.0.4" store="en-US" storeType="OMEX"/>
  <we:alternateReferences>
    <we:reference id="wa104381682" version="1.0.0.4" store="wa104381682" storeType="OMEX"/>
  </we:alternateReferences>
  <we:properties>
    <we:property name="addinSlideId" value="595"/>
    <we:property name="selectedSlug" value="&quot;QIHYIB&quot;"/>
    <we:property name="selectedQuestionId" value="&quot;61952868ef7aaa11f2ba005b&quot;"/>
  </we:properties>
  <we:bindings/>
  <we:snapshot xmlns:r="http://schemas.openxmlformats.org/officeDocument/2006/relationships"/>
</we:webextension>
</file>

<file path=ppt/webextensions/webextension4.xml><?xml version="1.0" encoding="utf-8"?>
<we:webextension xmlns:we="http://schemas.microsoft.com/office/webextensions/webextension/2010/11" id="{E056C826-997D-4B95-A92D-0D1E87594B00}">
  <we:reference id="wa104381682" version="1.0.0.6" store="en-US" storeType="OMEX"/>
  <we:alternateReferences>
    <we:reference id="WA104381682" version="1.0.0.6" store="" storeType="OMEX"/>
  </we:alternateReferences>
  <we:properties>
    <we:property name="addinSlideId" value="594"/>
    <we:property name="selectedSlug" value="&quot;QIHYIB&quot;"/>
    <we:property name="selectedQuestionId" value="&quot;65b9dfcaa3f5c24b999b9fe9&quot;"/>
  </we:properties>
  <we:bindings/>
  <we:snapshot xmlns:r="http://schemas.openxmlformats.org/officeDocument/2006/relationships"/>
</we:webextension>
</file>

<file path=ppt/webextensions/webextension5.xml><?xml version="1.0" encoding="utf-8"?>
<we:webextension xmlns:we="http://schemas.microsoft.com/office/webextensions/webextension/2010/11" id="{5D75A6FC-E631-4CCC-A54B-1B4FE39DAD27}">
  <we:reference id="wa104381682" version="1.0.0.6" store="en-US" storeType="OMEX"/>
  <we:alternateReferences>
    <we:reference id="WA104381682" version="1.0.0.6" store="" storeType="OMEX"/>
  </we:alternateReferences>
  <we:properties>
    <we:property name="addinSlideId" value="627"/>
    <we:property name="selectedSlug" value="&quot;QIHYIB&quot;"/>
    <we:property name="selectedQuestionId" value="&quot;65b9dfcba3f5c24b999ba019&quot;"/>
  </we:properties>
  <we:bindings/>
  <we:snapshot xmlns:r="http://schemas.openxmlformats.org/officeDocument/2006/relationships"/>
</we:webextension>
</file>

<file path=ppt/webextensions/webextension6.xml><?xml version="1.0" encoding="utf-8"?>
<we:webextension xmlns:we="http://schemas.microsoft.com/office/webextensions/webextension/2010/11" id="{5FBFC0D0-097B-4536-B897-EE29D3EF0A70}">
  <we:reference id="wa104381682" version="1.0.0.6" store="en-US" storeType="OMEX"/>
  <we:alternateReferences>
    <we:reference id="WA104381682" version="1.0.0.6" store="" storeType="OMEX"/>
  </we:alternateReferences>
  <we:properties>
    <we:property name="addinSlideId" value="628"/>
    <we:property name="selectedSlug" value="&quot;QIHYIB&quot;"/>
    <we:property name="selectedQuestionId" value="&quot;65b9dfcb4f53cf5bbeb264b6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D5374E5F8F7642BC5B8A7A6964A541" ma:contentTypeVersion="14" ma:contentTypeDescription="Create a new document." ma:contentTypeScope="" ma:versionID="5b032a4dca9834afe9be78c2449d2485">
  <xsd:schema xmlns:xsd="http://www.w3.org/2001/XMLSchema" xmlns:xs="http://www.w3.org/2001/XMLSchema" xmlns:p="http://schemas.microsoft.com/office/2006/metadata/properties" xmlns:ns3="950ac25e-e2c2-4ce3-b7e0-f64e62528480" xmlns:ns4="a62ae772-37ea-4d05-9106-e91bc73a96b8" targetNamespace="http://schemas.microsoft.com/office/2006/metadata/properties" ma:root="true" ma:fieldsID="598e1b1286443107e7123240c371a8d3" ns3:_="" ns4:_="">
    <xsd:import namespace="950ac25e-e2c2-4ce3-b7e0-f64e62528480"/>
    <xsd:import namespace="a62ae772-37ea-4d05-9106-e91bc73a96b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0ac25e-e2c2-4ce3-b7e0-f64e625284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2ae772-37ea-4d05-9106-e91bc73a96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B86F779-3224-45E1-A1CB-8F28F374D6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0ac25e-e2c2-4ce3-b7e0-f64e62528480"/>
    <ds:schemaRef ds:uri="a62ae772-37ea-4d05-9106-e91bc73a96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FA0E4C-F34E-412E-92E4-514B2C8452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5978A0-BCF2-4415-B182-36014BA72AA7}">
  <ds:schemaRefs>
    <ds:schemaRef ds:uri="http://purl.org/dc/elements/1.1/"/>
    <ds:schemaRef ds:uri="a62ae772-37ea-4d05-9106-e91bc73a96b8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50ac25e-e2c2-4ce3-b7e0-f64e62528480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master</Template>
  <TotalTime>21280</TotalTime>
  <Words>948</Words>
  <Application>Microsoft Office PowerPoint</Application>
  <PresentationFormat>On-screen Show (4:3)</PresentationFormat>
  <Paragraphs>147</Paragraphs>
  <Slides>26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Calisto MT</vt:lpstr>
      <vt:lpstr>Comic Sans MS</vt:lpstr>
      <vt:lpstr>Guttman Yad-Brush</vt:lpstr>
      <vt:lpstr>Narkisim</vt:lpstr>
      <vt:lpstr>Times New Roman</vt:lpstr>
      <vt:lpstr>master</vt:lpstr>
      <vt:lpstr>פסיכולוגיה ניסויית</vt:lpstr>
      <vt:lpstr>השבוע הבא (8/2)</vt:lpstr>
      <vt:lpstr>בוחן – 15/2</vt:lpstr>
      <vt:lpstr>אז מה נעשה היום?</vt:lpstr>
      <vt:lpstr>אז על מה הקורס בכלל?</vt:lpstr>
      <vt:lpstr>איומים נפוצים על התוקף החיצוני</vt:lpstr>
      <vt:lpstr>תיאור מחקר</vt:lpstr>
      <vt:lpstr>תיאור מחקר</vt:lpstr>
      <vt:lpstr>PowerPoint Presentation</vt:lpstr>
      <vt:lpstr>תיאור מחקר</vt:lpstr>
      <vt:lpstr>תיאור מחקר</vt:lpstr>
      <vt:lpstr>(דגימה, מדידה, הסטוריה, המצב הניסויי, אינטר: הסטוריה ומצב ניסויי, אינטר: דגימה ומניפולציה, אינטר: מדידה ומצב ניסויי, אינטר: הסטוריה ומניפולציה, ...)</vt:lpstr>
      <vt:lpstr>היסטוריה</vt:lpstr>
      <vt:lpstr>המשך</vt:lpstr>
      <vt:lpstr>PowerPoint Presentation</vt:lpstr>
      <vt:lpstr>בלבדיות (רצייה חברתית?)</vt:lpstr>
      <vt:lpstr>איומים נפוצים על תוקף המבנה</vt:lpstr>
      <vt:lpstr>Yes, prime minister!</vt:lpstr>
      <vt:lpstr>PowerPoint Presentation</vt:lpstr>
      <vt:lpstr>מהו האיום?</vt:lpstr>
      <vt:lpstr>מקרה 3 – צריכת שוקולד וחתני נובל</vt:lpstr>
      <vt:lpstr>PowerPoint Presentation</vt:lpstr>
      <vt:lpstr>PowerPoint Presentation</vt:lpstr>
      <vt:lpstr>מערך מתאמי וסיבתיות</vt:lpstr>
      <vt:lpstr>Correlation is not causation!</vt:lpstr>
      <vt:lpstr>אז מה עשינו היום?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ללא כותרת שקופית</dc:title>
  <dc:creator>איילת  ספיר</dc:creator>
  <cp:lastModifiedBy>ניב רגב</cp:lastModifiedBy>
  <cp:revision>895</cp:revision>
  <dcterms:created xsi:type="dcterms:W3CDTF">1999-12-10T15:10:12Z</dcterms:created>
  <dcterms:modified xsi:type="dcterms:W3CDTF">2024-01-31T06:12:02Z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0x010100F8D5374E5F8F7642BC5B8A7A6964A541</vt:lpwstr>
  </property>
</Properties>
</file>