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329" r:id="rId3"/>
    <p:sldId id="326" r:id="rId4"/>
    <p:sldId id="330" r:id="rId5"/>
    <p:sldId id="259" r:id="rId6"/>
    <p:sldId id="270" r:id="rId7"/>
    <p:sldId id="260" r:id="rId8"/>
    <p:sldId id="261" r:id="rId9"/>
    <p:sldId id="262" r:id="rId10"/>
    <p:sldId id="263" r:id="rId11"/>
    <p:sldId id="331" r:id="rId12"/>
    <p:sldId id="354" r:id="rId13"/>
    <p:sldId id="299" r:id="rId14"/>
    <p:sldId id="303" r:id="rId15"/>
    <p:sldId id="310" r:id="rId16"/>
    <p:sldId id="304" r:id="rId17"/>
    <p:sldId id="305" r:id="rId18"/>
    <p:sldId id="301" r:id="rId19"/>
    <p:sldId id="302" r:id="rId20"/>
    <p:sldId id="332" r:id="rId21"/>
    <p:sldId id="264" r:id="rId22"/>
    <p:sldId id="265" r:id="rId23"/>
    <p:sldId id="333" r:id="rId24"/>
    <p:sldId id="339" r:id="rId25"/>
    <p:sldId id="266" r:id="rId26"/>
    <p:sldId id="334" r:id="rId27"/>
    <p:sldId id="335" r:id="rId28"/>
    <p:sldId id="336" r:id="rId29"/>
    <p:sldId id="337" r:id="rId30"/>
    <p:sldId id="268" r:id="rId31"/>
    <p:sldId id="340" r:id="rId32"/>
    <p:sldId id="341" r:id="rId33"/>
    <p:sldId id="342" r:id="rId34"/>
    <p:sldId id="343" r:id="rId35"/>
    <p:sldId id="338" r:id="rId36"/>
    <p:sldId id="344" r:id="rId37"/>
    <p:sldId id="345" r:id="rId38"/>
    <p:sldId id="346" r:id="rId39"/>
    <p:sldId id="271" r:id="rId40"/>
    <p:sldId id="353" r:id="rId41"/>
    <p:sldId id="348" r:id="rId42"/>
    <p:sldId id="272" r:id="rId43"/>
    <p:sldId id="273" r:id="rId44"/>
    <p:sldId id="347" r:id="rId45"/>
    <p:sldId id="274" r:id="rId46"/>
    <p:sldId id="275" r:id="rId47"/>
    <p:sldId id="276" r:id="rId48"/>
    <p:sldId id="349" r:id="rId49"/>
    <p:sldId id="350" r:id="rId50"/>
    <p:sldId id="278" r:id="rId51"/>
    <p:sldId id="279" r:id="rId52"/>
    <p:sldId id="280" r:id="rId53"/>
    <p:sldId id="282" r:id="rId54"/>
    <p:sldId id="286" r:id="rId55"/>
    <p:sldId id="287" r:id="rId56"/>
    <p:sldId id="352" r:id="rId57"/>
    <p:sldId id="351" r:id="rId58"/>
    <p:sldId id="258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6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C8E14-1243-4E0C-98B5-BBD31BF0B770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AA6285-A2B4-4EF5-89FD-55DC9444D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734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AA6285-A2B4-4EF5-89FD-55DC9444D6A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51E45-8EC7-45DA-AC15-5BC72C2BF3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D546BE-CB07-4161-9F15-D36A5576C5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77036-D2CD-4355-9C37-F0E46A4F3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FFB66-2A4F-4C2E-A324-159E9163EBEC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6C9BB-A1E1-4D7B-9EC5-9067E3E60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DDF92-434A-4D83-9EDC-5E80E747F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D60-7447-4428-AAA1-DD09865CC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28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87C06-D216-4389-B91A-5D8CA72FD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A43D1-34DB-4B35-A6DF-21765EC09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EEFD2-1A83-465B-8756-15A2D089D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FFB66-2A4F-4C2E-A324-159E9163EBEC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2FBDF-A229-4B98-A915-3939B874F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6F287-044A-49D1-AEBC-9A7A62DC2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D60-7447-4428-AAA1-DD09865CC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85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C47BB-A533-4D2F-86D6-D9B1C120A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34695-8F12-4AA1-BF21-A54B06540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7FD78-FC49-4342-B67A-4D8F63C7B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FFB66-2A4F-4C2E-A324-159E9163EBEC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944B9-47EA-4672-9E06-386ABFCB3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4427C-7BC8-4199-9B33-8F9A2165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D60-7447-4428-AAA1-DD09865CC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32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54508-D911-4AA1-8B65-36CA85CF3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75BD4-845F-49D1-BBE5-F68BDECECD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561558-0C88-4F5D-B36D-AEA6F5EC3E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B9448-7538-451C-8958-41A4F0F1A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FFB66-2A4F-4C2E-A324-159E9163EBEC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45E8D5-EA6E-4013-A197-C343784B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BD7B7-9FD6-4874-87C8-B29858D3F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D60-7447-4428-AAA1-DD09865CC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97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85145-8824-46F3-83EA-15F104F68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01D07-635B-4DEA-91CC-82181280E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18E8C5-1F67-4C02-B84B-934B5B419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9CEA11-DACB-44C1-93CD-CDD326A919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288072-F699-4A5F-9D59-245166866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FA17D9-7741-4762-A216-E98C990A6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FFB66-2A4F-4C2E-A324-159E9163EBEC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E5245A-FCB7-4D64-AE28-93436DF45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E4162F-EA6F-4B6D-A43A-A667A9FFC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D60-7447-4428-AAA1-DD09865CC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5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F9424-2290-4A7E-AE77-F5329164B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074F17-0968-490F-95A4-986A18C06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FFB66-2A4F-4C2E-A324-159E9163EBEC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449B0C-A866-426D-BC46-1CC3F6D2C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29C27F-1D2A-42EC-9C64-797C2720A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D60-7447-4428-AAA1-DD09865CC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733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D4A71-951A-4DE8-99CB-D72901BBC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D60-7447-4428-AAA1-DD09865CCBC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FD1A43-28F6-462C-B0CF-30A87915BBFF}"/>
              </a:ext>
            </a:extLst>
          </p:cNvPr>
          <p:cNvSpPr/>
          <p:nvPr userDrawn="1"/>
        </p:nvSpPr>
        <p:spPr>
          <a:xfrm>
            <a:off x="104361" y="3684104"/>
            <a:ext cx="45719" cy="29287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1E0433-5F59-4D72-AA45-A97B3E5A4AF3}"/>
              </a:ext>
            </a:extLst>
          </p:cNvPr>
          <p:cNvSpPr/>
          <p:nvPr userDrawn="1"/>
        </p:nvSpPr>
        <p:spPr>
          <a:xfrm rot="5400000">
            <a:off x="1282314" y="5624970"/>
            <a:ext cx="45719" cy="21736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/>
              <a:t> 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1BDA406-BE18-4935-B4FD-62ABF88FBD4E}"/>
              </a:ext>
            </a:extLst>
          </p:cNvPr>
          <p:cNvCxnSpPr>
            <a:cxnSpLocks/>
          </p:cNvCxnSpPr>
          <p:nvPr userDrawn="1"/>
        </p:nvCxnSpPr>
        <p:spPr>
          <a:xfrm>
            <a:off x="119768" y="6606208"/>
            <a:ext cx="1490371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684260E-17F7-4FA2-86B3-3800CC9E3676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218330" y="4717774"/>
            <a:ext cx="6626" cy="1994041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87729631-2B57-492F-958B-8461CABD7B96}"/>
              </a:ext>
            </a:extLst>
          </p:cNvPr>
          <p:cNvGrpSpPr/>
          <p:nvPr userDrawn="1"/>
        </p:nvGrpSpPr>
        <p:grpSpPr>
          <a:xfrm>
            <a:off x="301158" y="6009800"/>
            <a:ext cx="754302" cy="461664"/>
            <a:chOff x="10753725" y="239712"/>
            <a:chExt cx="931863" cy="550863"/>
          </a:xfrm>
        </p:grpSpPr>
        <p:sp>
          <p:nvSpPr>
            <p:cNvPr id="10" name="Freeform 58">
              <a:extLst>
                <a:ext uri="{FF2B5EF4-FFF2-40B4-BE49-F238E27FC236}">
                  <a16:creationId xmlns:a16="http://schemas.microsoft.com/office/drawing/2014/main" id="{4410B3FE-9146-4C13-A4F9-7B2B95575E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07763" y="469900"/>
              <a:ext cx="136525" cy="117475"/>
            </a:xfrm>
            <a:custGeom>
              <a:avLst/>
              <a:gdLst>
                <a:gd name="T0" fmla="*/ 36 w 86"/>
                <a:gd name="T1" fmla="*/ 38 h 74"/>
                <a:gd name="T2" fmla="*/ 36 w 86"/>
                <a:gd name="T3" fmla="*/ 45 h 74"/>
                <a:gd name="T4" fmla="*/ 38 w 86"/>
                <a:gd name="T5" fmla="*/ 50 h 74"/>
                <a:gd name="T6" fmla="*/ 41 w 86"/>
                <a:gd name="T7" fmla="*/ 55 h 74"/>
                <a:gd name="T8" fmla="*/ 46 w 86"/>
                <a:gd name="T9" fmla="*/ 57 h 74"/>
                <a:gd name="T10" fmla="*/ 53 w 86"/>
                <a:gd name="T11" fmla="*/ 57 h 74"/>
                <a:gd name="T12" fmla="*/ 62 w 86"/>
                <a:gd name="T13" fmla="*/ 57 h 74"/>
                <a:gd name="T14" fmla="*/ 67 w 86"/>
                <a:gd name="T15" fmla="*/ 55 h 74"/>
                <a:gd name="T16" fmla="*/ 69 w 86"/>
                <a:gd name="T17" fmla="*/ 52 h 74"/>
                <a:gd name="T18" fmla="*/ 72 w 86"/>
                <a:gd name="T19" fmla="*/ 50 h 74"/>
                <a:gd name="T20" fmla="*/ 72 w 86"/>
                <a:gd name="T21" fmla="*/ 48 h 74"/>
                <a:gd name="T22" fmla="*/ 69 w 86"/>
                <a:gd name="T23" fmla="*/ 43 h 74"/>
                <a:gd name="T24" fmla="*/ 67 w 86"/>
                <a:gd name="T25" fmla="*/ 38 h 74"/>
                <a:gd name="T26" fmla="*/ 60 w 86"/>
                <a:gd name="T27" fmla="*/ 31 h 74"/>
                <a:gd name="T28" fmla="*/ 55 w 86"/>
                <a:gd name="T29" fmla="*/ 29 h 74"/>
                <a:gd name="T30" fmla="*/ 48 w 86"/>
                <a:gd name="T31" fmla="*/ 29 h 74"/>
                <a:gd name="T32" fmla="*/ 43 w 86"/>
                <a:gd name="T33" fmla="*/ 29 h 74"/>
                <a:gd name="T34" fmla="*/ 38 w 86"/>
                <a:gd name="T35" fmla="*/ 33 h 74"/>
                <a:gd name="T36" fmla="*/ 36 w 86"/>
                <a:gd name="T37" fmla="*/ 38 h 74"/>
                <a:gd name="T38" fmla="*/ 0 w 86"/>
                <a:gd name="T39" fmla="*/ 29 h 74"/>
                <a:gd name="T40" fmla="*/ 3 w 86"/>
                <a:gd name="T41" fmla="*/ 21 h 74"/>
                <a:gd name="T42" fmla="*/ 8 w 86"/>
                <a:gd name="T43" fmla="*/ 14 h 74"/>
                <a:gd name="T44" fmla="*/ 12 w 86"/>
                <a:gd name="T45" fmla="*/ 9 h 74"/>
                <a:gd name="T46" fmla="*/ 17 w 86"/>
                <a:gd name="T47" fmla="*/ 5 h 74"/>
                <a:gd name="T48" fmla="*/ 24 w 86"/>
                <a:gd name="T49" fmla="*/ 2 h 74"/>
                <a:gd name="T50" fmla="*/ 31 w 86"/>
                <a:gd name="T51" fmla="*/ 0 h 74"/>
                <a:gd name="T52" fmla="*/ 38 w 86"/>
                <a:gd name="T53" fmla="*/ 0 h 74"/>
                <a:gd name="T54" fmla="*/ 46 w 86"/>
                <a:gd name="T55" fmla="*/ 2 h 74"/>
                <a:gd name="T56" fmla="*/ 53 w 86"/>
                <a:gd name="T57" fmla="*/ 5 h 74"/>
                <a:gd name="T58" fmla="*/ 60 w 86"/>
                <a:gd name="T59" fmla="*/ 9 h 74"/>
                <a:gd name="T60" fmla="*/ 67 w 86"/>
                <a:gd name="T61" fmla="*/ 17 h 74"/>
                <a:gd name="T62" fmla="*/ 74 w 86"/>
                <a:gd name="T63" fmla="*/ 24 h 74"/>
                <a:gd name="T64" fmla="*/ 79 w 86"/>
                <a:gd name="T65" fmla="*/ 33 h 74"/>
                <a:gd name="T66" fmla="*/ 84 w 86"/>
                <a:gd name="T67" fmla="*/ 40 h 74"/>
                <a:gd name="T68" fmla="*/ 86 w 86"/>
                <a:gd name="T69" fmla="*/ 48 h 74"/>
                <a:gd name="T70" fmla="*/ 86 w 86"/>
                <a:gd name="T71" fmla="*/ 52 h 74"/>
                <a:gd name="T72" fmla="*/ 81 w 86"/>
                <a:gd name="T73" fmla="*/ 59 h 74"/>
                <a:gd name="T74" fmla="*/ 76 w 86"/>
                <a:gd name="T75" fmla="*/ 64 h 74"/>
                <a:gd name="T76" fmla="*/ 69 w 86"/>
                <a:gd name="T77" fmla="*/ 69 h 74"/>
                <a:gd name="T78" fmla="*/ 62 w 86"/>
                <a:gd name="T79" fmla="*/ 71 h 74"/>
                <a:gd name="T80" fmla="*/ 53 w 86"/>
                <a:gd name="T81" fmla="*/ 74 h 74"/>
                <a:gd name="T82" fmla="*/ 43 w 86"/>
                <a:gd name="T83" fmla="*/ 74 h 74"/>
                <a:gd name="T84" fmla="*/ 34 w 86"/>
                <a:gd name="T85" fmla="*/ 74 h 74"/>
                <a:gd name="T86" fmla="*/ 27 w 86"/>
                <a:gd name="T87" fmla="*/ 71 h 74"/>
                <a:gd name="T88" fmla="*/ 19 w 86"/>
                <a:gd name="T89" fmla="*/ 69 h 74"/>
                <a:gd name="T90" fmla="*/ 15 w 86"/>
                <a:gd name="T91" fmla="*/ 67 h 74"/>
                <a:gd name="T92" fmla="*/ 10 w 86"/>
                <a:gd name="T93" fmla="*/ 59 h 74"/>
                <a:gd name="T94" fmla="*/ 5 w 86"/>
                <a:gd name="T95" fmla="*/ 55 h 74"/>
                <a:gd name="T96" fmla="*/ 3 w 86"/>
                <a:gd name="T97" fmla="*/ 48 h 74"/>
                <a:gd name="T98" fmla="*/ 0 w 86"/>
                <a:gd name="T99" fmla="*/ 43 h 74"/>
                <a:gd name="T100" fmla="*/ 0 w 86"/>
                <a:gd name="T101" fmla="*/ 36 h 74"/>
                <a:gd name="T102" fmla="*/ 0 w 86"/>
                <a:gd name="T103" fmla="*/ 2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6" h="74">
                  <a:moveTo>
                    <a:pt x="36" y="38"/>
                  </a:moveTo>
                  <a:lnTo>
                    <a:pt x="36" y="45"/>
                  </a:lnTo>
                  <a:lnTo>
                    <a:pt x="38" y="50"/>
                  </a:lnTo>
                  <a:lnTo>
                    <a:pt x="41" y="55"/>
                  </a:lnTo>
                  <a:lnTo>
                    <a:pt x="46" y="57"/>
                  </a:lnTo>
                  <a:lnTo>
                    <a:pt x="53" y="57"/>
                  </a:lnTo>
                  <a:lnTo>
                    <a:pt x="62" y="57"/>
                  </a:lnTo>
                  <a:lnTo>
                    <a:pt x="67" y="55"/>
                  </a:lnTo>
                  <a:lnTo>
                    <a:pt x="69" y="52"/>
                  </a:lnTo>
                  <a:lnTo>
                    <a:pt x="72" y="50"/>
                  </a:lnTo>
                  <a:lnTo>
                    <a:pt x="72" y="48"/>
                  </a:lnTo>
                  <a:lnTo>
                    <a:pt x="69" y="43"/>
                  </a:lnTo>
                  <a:lnTo>
                    <a:pt x="67" y="38"/>
                  </a:lnTo>
                  <a:lnTo>
                    <a:pt x="60" y="31"/>
                  </a:lnTo>
                  <a:lnTo>
                    <a:pt x="55" y="29"/>
                  </a:lnTo>
                  <a:lnTo>
                    <a:pt x="48" y="29"/>
                  </a:lnTo>
                  <a:lnTo>
                    <a:pt x="43" y="29"/>
                  </a:lnTo>
                  <a:lnTo>
                    <a:pt x="38" y="33"/>
                  </a:lnTo>
                  <a:lnTo>
                    <a:pt x="36" y="38"/>
                  </a:lnTo>
                  <a:close/>
                  <a:moveTo>
                    <a:pt x="0" y="29"/>
                  </a:moveTo>
                  <a:lnTo>
                    <a:pt x="3" y="21"/>
                  </a:lnTo>
                  <a:lnTo>
                    <a:pt x="8" y="14"/>
                  </a:lnTo>
                  <a:lnTo>
                    <a:pt x="12" y="9"/>
                  </a:lnTo>
                  <a:lnTo>
                    <a:pt x="17" y="5"/>
                  </a:lnTo>
                  <a:lnTo>
                    <a:pt x="24" y="2"/>
                  </a:lnTo>
                  <a:lnTo>
                    <a:pt x="31" y="0"/>
                  </a:lnTo>
                  <a:lnTo>
                    <a:pt x="38" y="0"/>
                  </a:lnTo>
                  <a:lnTo>
                    <a:pt x="46" y="2"/>
                  </a:lnTo>
                  <a:lnTo>
                    <a:pt x="53" y="5"/>
                  </a:lnTo>
                  <a:lnTo>
                    <a:pt x="60" y="9"/>
                  </a:lnTo>
                  <a:lnTo>
                    <a:pt x="67" y="17"/>
                  </a:lnTo>
                  <a:lnTo>
                    <a:pt x="74" y="24"/>
                  </a:lnTo>
                  <a:lnTo>
                    <a:pt x="79" y="33"/>
                  </a:lnTo>
                  <a:lnTo>
                    <a:pt x="84" y="40"/>
                  </a:lnTo>
                  <a:lnTo>
                    <a:pt x="86" y="48"/>
                  </a:lnTo>
                  <a:lnTo>
                    <a:pt x="86" y="52"/>
                  </a:lnTo>
                  <a:lnTo>
                    <a:pt x="81" y="59"/>
                  </a:lnTo>
                  <a:lnTo>
                    <a:pt x="76" y="64"/>
                  </a:lnTo>
                  <a:lnTo>
                    <a:pt x="69" y="69"/>
                  </a:lnTo>
                  <a:lnTo>
                    <a:pt x="62" y="71"/>
                  </a:lnTo>
                  <a:lnTo>
                    <a:pt x="53" y="74"/>
                  </a:lnTo>
                  <a:lnTo>
                    <a:pt x="43" y="74"/>
                  </a:lnTo>
                  <a:lnTo>
                    <a:pt x="34" y="74"/>
                  </a:lnTo>
                  <a:lnTo>
                    <a:pt x="27" y="71"/>
                  </a:lnTo>
                  <a:lnTo>
                    <a:pt x="19" y="69"/>
                  </a:lnTo>
                  <a:lnTo>
                    <a:pt x="15" y="67"/>
                  </a:lnTo>
                  <a:lnTo>
                    <a:pt x="10" y="59"/>
                  </a:lnTo>
                  <a:lnTo>
                    <a:pt x="5" y="55"/>
                  </a:lnTo>
                  <a:lnTo>
                    <a:pt x="3" y="48"/>
                  </a:lnTo>
                  <a:lnTo>
                    <a:pt x="0" y="43"/>
                  </a:lnTo>
                  <a:lnTo>
                    <a:pt x="0" y="36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1">
              <a:extLst>
                <a:ext uri="{FF2B5EF4-FFF2-40B4-BE49-F238E27FC236}">
                  <a16:creationId xmlns:a16="http://schemas.microsoft.com/office/drawing/2014/main" id="{5EC0221C-E626-46F9-BA80-F5692A431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3725" y="239712"/>
              <a:ext cx="931863" cy="550863"/>
            </a:xfrm>
            <a:custGeom>
              <a:avLst/>
              <a:gdLst>
                <a:gd name="T0" fmla="*/ 231 w 587"/>
                <a:gd name="T1" fmla="*/ 147 h 347"/>
                <a:gd name="T2" fmla="*/ 34 w 587"/>
                <a:gd name="T3" fmla="*/ 50 h 347"/>
                <a:gd name="T4" fmla="*/ 255 w 587"/>
                <a:gd name="T5" fmla="*/ 97 h 347"/>
                <a:gd name="T6" fmla="*/ 285 w 587"/>
                <a:gd name="T7" fmla="*/ 66 h 347"/>
                <a:gd name="T8" fmla="*/ 304 w 587"/>
                <a:gd name="T9" fmla="*/ 55 h 347"/>
                <a:gd name="T10" fmla="*/ 347 w 587"/>
                <a:gd name="T11" fmla="*/ 38 h 347"/>
                <a:gd name="T12" fmla="*/ 390 w 587"/>
                <a:gd name="T13" fmla="*/ 35 h 347"/>
                <a:gd name="T14" fmla="*/ 430 w 587"/>
                <a:gd name="T15" fmla="*/ 43 h 347"/>
                <a:gd name="T16" fmla="*/ 461 w 587"/>
                <a:gd name="T17" fmla="*/ 59 h 347"/>
                <a:gd name="T18" fmla="*/ 492 w 587"/>
                <a:gd name="T19" fmla="*/ 85 h 347"/>
                <a:gd name="T20" fmla="*/ 523 w 587"/>
                <a:gd name="T21" fmla="*/ 114 h 347"/>
                <a:gd name="T22" fmla="*/ 549 w 587"/>
                <a:gd name="T23" fmla="*/ 147 h 347"/>
                <a:gd name="T24" fmla="*/ 568 w 587"/>
                <a:gd name="T25" fmla="*/ 181 h 347"/>
                <a:gd name="T26" fmla="*/ 582 w 587"/>
                <a:gd name="T27" fmla="*/ 212 h 347"/>
                <a:gd name="T28" fmla="*/ 587 w 587"/>
                <a:gd name="T29" fmla="*/ 238 h 347"/>
                <a:gd name="T30" fmla="*/ 585 w 587"/>
                <a:gd name="T31" fmla="*/ 257 h 347"/>
                <a:gd name="T32" fmla="*/ 575 w 587"/>
                <a:gd name="T33" fmla="*/ 278 h 347"/>
                <a:gd name="T34" fmla="*/ 558 w 587"/>
                <a:gd name="T35" fmla="*/ 295 h 347"/>
                <a:gd name="T36" fmla="*/ 532 w 587"/>
                <a:gd name="T37" fmla="*/ 316 h 347"/>
                <a:gd name="T38" fmla="*/ 497 w 587"/>
                <a:gd name="T39" fmla="*/ 333 h 347"/>
                <a:gd name="T40" fmla="*/ 459 w 587"/>
                <a:gd name="T41" fmla="*/ 342 h 347"/>
                <a:gd name="T42" fmla="*/ 433 w 587"/>
                <a:gd name="T43" fmla="*/ 347 h 347"/>
                <a:gd name="T44" fmla="*/ 449 w 587"/>
                <a:gd name="T45" fmla="*/ 292 h 347"/>
                <a:gd name="T46" fmla="*/ 482 w 587"/>
                <a:gd name="T47" fmla="*/ 281 h 347"/>
                <a:gd name="T48" fmla="*/ 509 w 587"/>
                <a:gd name="T49" fmla="*/ 266 h 347"/>
                <a:gd name="T50" fmla="*/ 523 w 587"/>
                <a:gd name="T51" fmla="*/ 250 h 347"/>
                <a:gd name="T52" fmla="*/ 530 w 587"/>
                <a:gd name="T53" fmla="*/ 238 h 347"/>
                <a:gd name="T54" fmla="*/ 532 w 587"/>
                <a:gd name="T55" fmla="*/ 223 h 347"/>
                <a:gd name="T56" fmla="*/ 528 w 587"/>
                <a:gd name="T57" fmla="*/ 207 h 347"/>
                <a:gd name="T58" fmla="*/ 518 w 587"/>
                <a:gd name="T59" fmla="*/ 188 h 347"/>
                <a:gd name="T60" fmla="*/ 494 w 587"/>
                <a:gd name="T61" fmla="*/ 154 h 347"/>
                <a:gd name="T62" fmla="*/ 475 w 587"/>
                <a:gd name="T63" fmla="*/ 135 h 347"/>
                <a:gd name="T64" fmla="*/ 433 w 587"/>
                <a:gd name="T65" fmla="*/ 102 h 347"/>
                <a:gd name="T66" fmla="*/ 411 w 587"/>
                <a:gd name="T67" fmla="*/ 95 h 347"/>
                <a:gd name="T68" fmla="*/ 390 w 587"/>
                <a:gd name="T69" fmla="*/ 90 h 347"/>
                <a:gd name="T70" fmla="*/ 368 w 587"/>
                <a:gd name="T71" fmla="*/ 93 h 347"/>
                <a:gd name="T72" fmla="*/ 349 w 587"/>
                <a:gd name="T73" fmla="*/ 97 h 347"/>
                <a:gd name="T74" fmla="*/ 330 w 587"/>
                <a:gd name="T75" fmla="*/ 107 h 347"/>
                <a:gd name="T76" fmla="*/ 314 w 587"/>
                <a:gd name="T77" fmla="*/ 119 h 347"/>
                <a:gd name="T78" fmla="*/ 300 w 587"/>
                <a:gd name="T79" fmla="*/ 133 h 347"/>
                <a:gd name="T80" fmla="*/ 290 w 587"/>
                <a:gd name="T81" fmla="*/ 150 h 347"/>
                <a:gd name="T82" fmla="*/ 283 w 587"/>
                <a:gd name="T83" fmla="*/ 169 h 347"/>
                <a:gd name="T84" fmla="*/ 281 w 587"/>
                <a:gd name="T85" fmla="*/ 190 h 347"/>
                <a:gd name="T86" fmla="*/ 288 w 587"/>
                <a:gd name="T87" fmla="*/ 228 h 347"/>
                <a:gd name="T88" fmla="*/ 297 w 587"/>
                <a:gd name="T89" fmla="*/ 245 h 347"/>
                <a:gd name="T90" fmla="*/ 316 w 587"/>
                <a:gd name="T91" fmla="*/ 269 h 347"/>
                <a:gd name="T92" fmla="*/ 330 w 587"/>
                <a:gd name="T93" fmla="*/ 281 h 347"/>
                <a:gd name="T94" fmla="*/ 349 w 587"/>
                <a:gd name="T95" fmla="*/ 288 h 347"/>
                <a:gd name="T96" fmla="*/ 361 w 587"/>
                <a:gd name="T97" fmla="*/ 347 h 347"/>
                <a:gd name="T98" fmla="*/ 330 w 587"/>
                <a:gd name="T99" fmla="*/ 340 h 347"/>
                <a:gd name="T100" fmla="*/ 307 w 587"/>
                <a:gd name="T101" fmla="*/ 331 h 347"/>
                <a:gd name="T102" fmla="*/ 288 w 587"/>
                <a:gd name="T103" fmla="*/ 316 h 347"/>
                <a:gd name="T104" fmla="*/ 269 w 587"/>
                <a:gd name="T105" fmla="*/ 300 h 347"/>
                <a:gd name="T106" fmla="*/ 252 w 587"/>
                <a:gd name="T107" fmla="*/ 281 h 347"/>
                <a:gd name="T108" fmla="*/ 240 w 587"/>
                <a:gd name="T109" fmla="*/ 259 h 347"/>
                <a:gd name="T110" fmla="*/ 231 w 587"/>
                <a:gd name="T111" fmla="*/ 238 h 347"/>
                <a:gd name="T112" fmla="*/ 226 w 587"/>
                <a:gd name="T113" fmla="*/ 200 h 347"/>
                <a:gd name="T114" fmla="*/ 17 w 587"/>
                <a:gd name="T115" fmla="*/ 9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7" h="347">
                  <a:moveTo>
                    <a:pt x="17" y="95"/>
                  </a:moveTo>
                  <a:lnTo>
                    <a:pt x="231" y="147"/>
                  </a:lnTo>
                  <a:lnTo>
                    <a:pt x="231" y="145"/>
                  </a:lnTo>
                  <a:lnTo>
                    <a:pt x="34" y="50"/>
                  </a:lnTo>
                  <a:lnTo>
                    <a:pt x="50" y="0"/>
                  </a:lnTo>
                  <a:lnTo>
                    <a:pt x="255" y="97"/>
                  </a:lnTo>
                  <a:lnTo>
                    <a:pt x="271" y="81"/>
                  </a:lnTo>
                  <a:lnTo>
                    <a:pt x="285" y="66"/>
                  </a:lnTo>
                  <a:lnTo>
                    <a:pt x="295" y="59"/>
                  </a:lnTo>
                  <a:lnTo>
                    <a:pt x="304" y="55"/>
                  </a:lnTo>
                  <a:lnTo>
                    <a:pt x="326" y="45"/>
                  </a:lnTo>
                  <a:lnTo>
                    <a:pt x="347" y="38"/>
                  </a:lnTo>
                  <a:lnTo>
                    <a:pt x="368" y="35"/>
                  </a:lnTo>
                  <a:lnTo>
                    <a:pt x="390" y="35"/>
                  </a:lnTo>
                  <a:lnTo>
                    <a:pt x="414" y="38"/>
                  </a:lnTo>
                  <a:lnTo>
                    <a:pt x="430" y="43"/>
                  </a:lnTo>
                  <a:lnTo>
                    <a:pt x="444" y="50"/>
                  </a:lnTo>
                  <a:lnTo>
                    <a:pt x="461" y="59"/>
                  </a:lnTo>
                  <a:lnTo>
                    <a:pt x="478" y="71"/>
                  </a:lnTo>
                  <a:lnTo>
                    <a:pt x="492" y="85"/>
                  </a:lnTo>
                  <a:lnTo>
                    <a:pt x="509" y="100"/>
                  </a:lnTo>
                  <a:lnTo>
                    <a:pt x="523" y="114"/>
                  </a:lnTo>
                  <a:lnTo>
                    <a:pt x="537" y="131"/>
                  </a:lnTo>
                  <a:lnTo>
                    <a:pt x="549" y="147"/>
                  </a:lnTo>
                  <a:lnTo>
                    <a:pt x="558" y="164"/>
                  </a:lnTo>
                  <a:lnTo>
                    <a:pt x="568" y="181"/>
                  </a:lnTo>
                  <a:lnTo>
                    <a:pt x="577" y="195"/>
                  </a:lnTo>
                  <a:lnTo>
                    <a:pt x="582" y="212"/>
                  </a:lnTo>
                  <a:lnTo>
                    <a:pt x="587" y="223"/>
                  </a:lnTo>
                  <a:lnTo>
                    <a:pt x="587" y="238"/>
                  </a:lnTo>
                  <a:lnTo>
                    <a:pt x="587" y="247"/>
                  </a:lnTo>
                  <a:lnTo>
                    <a:pt x="585" y="257"/>
                  </a:lnTo>
                  <a:lnTo>
                    <a:pt x="580" y="269"/>
                  </a:lnTo>
                  <a:lnTo>
                    <a:pt x="575" y="278"/>
                  </a:lnTo>
                  <a:lnTo>
                    <a:pt x="568" y="285"/>
                  </a:lnTo>
                  <a:lnTo>
                    <a:pt x="558" y="295"/>
                  </a:lnTo>
                  <a:lnTo>
                    <a:pt x="551" y="302"/>
                  </a:lnTo>
                  <a:lnTo>
                    <a:pt x="532" y="316"/>
                  </a:lnTo>
                  <a:lnTo>
                    <a:pt x="509" y="328"/>
                  </a:lnTo>
                  <a:lnTo>
                    <a:pt x="497" y="333"/>
                  </a:lnTo>
                  <a:lnTo>
                    <a:pt x="485" y="335"/>
                  </a:lnTo>
                  <a:lnTo>
                    <a:pt x="459" y="342"/>
                  </a:lnTo>
                  <a:lnTo>
                    <a:pt x="444" y="345"/>
                  </a:lnTo>
                  <a:lnTo>
                    <a:pt x="433" y="347"/>
                  </a:lnTo>
                  <a:lnTo>
                    <a:pt x="433" y="295"/>
                  </a:lnTo>
                  <a:lnTo>
                    <a:pt x="449" y="292"/>
                  </a:lnTo>
                  <a:lnTo>
                    <a:pt x="466" y="288"/>
                  </a:lnTo>
                  <a:lnTo>
                    <a:pt x="482" y="281"/>
                  </a:lnTo>
                  <a:lnTo>
                    <a:pt x="497" y="273"/>
                  </a:lnTo>
                  <a:lnTo>
                    <a:pt x="509" y="266"/>
                  </a:lnTo>
                  <a:lnTo>
                    <a:pt x="518" y="254"/>
                  </a:lnTo>
                  <a:lnTo>
                    <a:pt x="523" y="250"/>
                  </a:lnTo>
                  <a:lnTo>
                    <a:pt x="528" y="245"/>
                  </a:lnTo>
                  <a:lnTo>
                    <a:pt x="530" y="238"/>
                  </a:lnTo>
                  <a:lnTo>
                    <a:pt x="532" y="231"/>
                  </a:lnTo>
                  <a:lnTo>
                    <a:pt x="532" y="223"/>
                  </a:lnTo>
                  <a:lnTo>
                    <a:pt x="530" y="216"/>
                  </a:lnTo>
                  <a:lnTo>
                    <a:pt x="528" y="207"/>
                  </a:lnTo>
                  <a:lnTo>
                    <a:pt x="523" y="197"/>
                  </a:lnTo>
                  <a:lnTo>
                    <a:pt x="518" y="188"/>
                  </a:lnTo>
                  <a:lnTo>
                    <a:pt x="511" y="176"/>
                  </a:lnTo>
                  <a:lnTo>
                    <a:pt x="494" y="154"/>
                  </a:lnTo>
                  <a:lnTo>
                    <a:pt x="487" y="145"/>
                  </a:lnTo>
                  <a:lnTo>
                    <a:pt x="475" y="135"/>
                  </a:lnTo>
                  <a:lnTo>
                    <a:pt x="454" y="116"/>
                  </a:lnTo>
                  <a:lnTo>
                    <a:pt x="433" y="102"/>
                  </a:lnTo>
                  <a:lnTo>
                    <a:pt x="421" y="97"/>
                  </a:lnTo>
                  <a:lnTo>
                    <a:pt x="411" y="95"/>
                  </a:lnTo>
                  <a:lnTo>
                    <a:pt x="399" y="93"/>
                  </a:lnTo>
                  <a:lnTo>
                    <a:pt x="390" y="90"/>
                  </a:lnTo>
                  <a:lnTo>
                    <a:pt x="378" y="90"/>
                  </a:lnTo>
                  <a:lnTo>
                    <a:pt x="368" y="93"/>
                  </a:lnTo>
                  <a:lnTo>
                    <a:pt x="359" y="95"/>
                  </a:lnTo>
                  <a:lnTo>
                    <a:pt x="349" y="97"/>
                  </a:lnTo>
                  <a:lnTo>
                    <a:pt x="340" y="102"/>
                  </a:lnTo>
                  <a:lnTo>
                    <a:pt x="330" y="107"/>
                  </a:lnTo>
                  <a:lnTo>
                    <a:pt x="321" y="112"/>
                  </a:lnTo>
                  <a:lnTo>
                    <a:pt x="314" y="119"/>
                  </a:lnTo>
                  <a:lnTo>
                    <a:pt x="307" y="126"/>
                  </a:lnTo>
                  <a:lnTo>
                    <a:pt x="300" y="133"/>
                  </a:lnTo>
                  <a:lnTo>
                    <a:pt x="295" y="140"/>
                  </a:lnTo>
                  <a:lnTo>
                    <a:pt x="290" y="150"/>
                  </a:lnTo>
                  <a:lnTo>
                    <a:pt x="285" y="159"/>
                  </a:lnTo>
                  <a:lnTo>
                    <a:pt x="283" y="169"/>
                  </a:lnTo>
                  <a:lnTo>
                    <a:pt x="281" y="181"/>
                  </a:lnTo>
                  <a:lnTo>
                    <a:pt x="281" y="190"/>
                  </a:lnTo>
                  <a:lnTo>
                    <a:pt x="283" y="209"/>
                  </a:lnTo>
                  <a:lnTo>
                    <a:pt x="288" y="228"/>
                  </a:lnTo>
                  <a:lnTo>
                    <a:pt x="292" y="238"/>
                  </a:lnTo>
                  <a:lnTo>
                    <a:pt x="297" y="245"/>
                  </a:lnTo>
                  <a:lnTo>
                    <a:pt x="309" y="262"/>
                  </a:lnTo>
                  <a:lnTo>
                    <a:pt x="316" y="269"/>
                  </a:lnTo>
                  <a:lnTo>
                    <a:pt x="323" y="273"/>
                  </a:lnTo>
                  <a:lnTo>
                    <a:pt x="330" y="281"/>
                  </a:lnTo>
                  <a:lnTo>
                    <a:pt x="340" y="285"/>
                  </a:lnTo>
                  <a:lnTo>
                    <a:pt x="349" y="288"/>
                  </a:lnTo>
                  <a:lnTo>
                    <a:pt x="361" y="292"/>
                  </a:lnTo>
                  <a:lnTo>
                    <a:pt x="361" y="347"/>
                  </a:lnTo>
                  <a:lnTo>
                    <a:pt x="345" y="345"/>
                  </a:lnTo>
                  <a:lnTo>
                    <a:pt x="330" y="340"/>
                  </a:lnTo>
                  <a:lnTo>
                    <a:pt x="319" y="335"/>
                  </a:lnTo>
                  <a:lnTo>
                    <a:pt x="307" y="331"/>
                  </a:lnTo>
                  <a:lnTo>
                    <a:pt x="297" y="323"/>
                  </a:lnTo>
                  <a:lnTo>
                    <a:pt x="288" y="316"/>
                  </a:lnTo>
                  <a:lnTo>
                    <a:pt x="278" y="309"/>
                  </a:lnTo>
                  <a:lnTo>
                    <a:pt x="269" y="300"/>
                  </a:lnTo>
                  <a:lnTo>
                    <a:pt x="259" y="292"/>
                  </a:lnTo>
                  <a:lnTo>
                    <a:pt x="252" y="281"/>
                  </a:lnTo>
                  <a:lnTo>
                    <a:pt x="245" y="271"/>
                  </a:lnTo>
                  <a:lnTo>
                    <a:pt x="240" y="259"/>
                  </a:lnTo>
                  <a:lnTo>
                    <a:pt x="236" y="250"/>
                  </a:lnTo>
                  <a:lnTo>
                    <a:pt x="231" y="238"/>
                  </a:lnTo>
                  <a:lnTo>
                    <a:pt x="228" y="226"/>
                  </a:lnTo>
                  <a:lnTo>
                    <a:pt x="226" y="200"/>
                  </a:lnTo>
                  <a:lnTo>
                    <a:pt x="0" y="145"/>
                  </a:lnTo>
                  <a:lnTo>
                    <a:pt x="17" y="9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2">
              <a:extLst>
                <a:ext uri="{FF2B5EF4-FFF2-40B4-BE49-F238E27FC236}">
                  <a16:creationId xmlns:a16="http://schemas.microsoft.com/office/drawing/2014/main" id="{DBCCB4F0-F2BF-4E97-9E59-27BC46238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3725" y="239712"/>
              <a:ext cx="931863" cy="550863"/>
            </a:xfrm>
            <a:custGeom>
              <a:avLst/>
              <a:gdLst>
                <a:gd name="T0" fmla="*/ 231 w 587"/>
                <a:gd name="T1" fmla="*/ 147 h 347"/>
                <a:gd name="T2" fmla="*/ 34 w 587"/>
                <a:gd name="T3" fmla="*/ 50 h 347"/>
                <a:gd name="T4" fmla="*/ 255 w 587"/>
                <a:gd name="T5" fmla="*/ 97 h 347"/>
                <a:gd name="T6" fmla="*/ 285 w 587"/>
                <a:gd name="T7" fmla="*/ 66 h 347"/>
                <a:gd name="T8" fmla="*/ 304 w 587"/>
                <a:gd name="T9" fmla="*/ 55 h 347"/>
                <a:gd name="T10" fmla="*/ 347 w 587"/>
                <a:gd name="T11" fmla="*/ 38 h 347"/>
                <a:gd name="T12" fmla="*/ 390 w 587"/>
                <a:gd name="T13" fmla="*/ 35 h 347"/>
                <a:gd name="T14" fmla="*/ 430 w 587"/>
                <a:gd name="T15" fmla="*/ 43 h 347"/>
                <a:gd name="T16" fmla="*/ 461 w 587"/>
                <a:gd name="T17" fmla="*/ 59 h 347"/>
                <a:gd name="T18" fmla="*/ 492 w 587"/>
                <a:gd name="T19" fmla="*/ 85 h 347"/>
                <a:gd name="T20" fmla="*/ 523 w 587"/>
                <a:gd name="T21" fmla="*/ 114 h 347"/>
                <a:gd name="T22" fmla="*/ 549 w 587"/>
                <a:gd name="T23" fmla="*/ 147 h 347"/>
                <a:gd name="T24" fmla="*/ 568 w 587"/>
                <a:gd name="T25" fmla="*/ 181 h 347"/>
                <a:gd name="T26" fmla="*/ 582 w 587"/>
                <a:gd name="T27" fmla="*/ 212 h 347"/>
                <a:gd name="T28" fmla="*/ 587 w 587"/>
                <a:gd name="T29" fmla="*/ 238 h 347"/>
                <a:gd name="T30" fmla="*/ 585 w 587"/>
                <a:gd name="T31" fmla="*/ 257 h 347"/>
                <a:gd name="T32" fmla="*/ 575 w 587"/>
                <a:gd name="T33" fmla="*/ 278 h 347"/>
                <a:gd name="T34" fmla="*/ 558 w 587"/>
                <a:gd name="T35" fmla="*/ 295 h 347"/>
                <a:gd name="T36" fmla="*/ 532 w 587"/>
                <a:gd name="T37" fmla="*/ 316 h 347"/>
                <a:gd name="T38" fmla="*/ 497 w 587"/>
                <a:gd name="T39" fmla="*/ 333 h 347"/>
                <a:gd name="T40" fmla="*/ 459 w 587"/>
                <a:gd name="T41" fmla="*/ 342 h 347"/>
                <a:gd name="T42" fmla="*/ 433 w 587"/>
                <a:gd name="T43" fmla="*/ 347 h 347"/>
                <a:gd name="T44" fmla="*/ 449 w 587"/>
                <a:gd name="T45" fmla="*/ 292 h 347"/>
                <a:gd name="T46" fmla="*/ 482 w 587"/>
                <a:gd name="T47" fmla="*/ 281 h 347"/>
                <a:gd name="T48" fmla="*/ 509 w 587"/>
                <a:gd name="T49" fmla="*/ 266 h 347"/>
                <a:gd name="T50" fmla="*/ 523 w 587"/>
                <a:gd name="T51" fmla="*/ 250 h 347"/>
                <a:gd name="T52" fmla="*/ 530 w 587"/>
                <a:gd name="T53" fmla="*/ 238 h 347"/>
                <a:gd name="T54" fmla="*/ 532 w 587"/>
                <a:gd name="T55" fmla="*/ 223 h 347"/>
                <a:gd name="T56" fmla="*/ 528 w 587"/>
                <a:gd name="T57" fmla="*/ 207 h 347"/>
                <a:gd name="T58" fmla="*/ 518 w 587"/>
                <a:gd name="T59" fmla="*/ 188 h 347"/>
                <a:gd name="T60" fmla="*/ 494 w 587"/>
                <a:gd name="T61" fmla="*/ 154 h 347"/>
                <a:gd name="T62" fmla="*/ 475 w 587"/>
                <a:gd name="T63" fmla="*/ 135 h 347"/>
                <a:gd name="T64" fmla="*/ 433 w 587"/>
                <a:gd name="T65" fmla="*/ 102 h 347"/>
                <a:gd name="T66" fmla="*/ 411 w 587"/>
                <a:gd name="T67" fmla="*/ 95 h 347"/>
                <a:gd name="T68" fmla="*/ 390 w 587"/>
                <a:gd name="T69" fmla="*/ 90 h 347"/>
                <a:gd name="T70" fmla="*/ 368 w 587"/>
                <a:gd name="T71" fmla="*/ 93 h 347"/>
                <a:gd name="T72" fmla="*/ 349 w 587"/>
                <a:gd name="T73" fmla="*/ 97 h 347"/>
                <a:gd name="T74" fmla="*/ 330 w 587"/>
                <a:gd name="T75" fmla="*/ 107 h 347"/>
                <a:gd name="T76" fmla="*/ 314 w 587"/>
                <a:gd name="T77" fmla="*/ 119 h 347"/>
                <a:gd name="T78" fmla="*/ 300 w 587"/>
                <a:gd name="T79" fmla="*/ 133 h 347"/>
                <a:gd name="T80" fmla="*/ 290 w 587"/>
                <a:gd name="T81" fmla="*/ 150 h 347"/>
                <a:gd name="T82" fmla="*/ 283 w 587"/>
                <a:gd name="T83" fmla="*/ 169 h 347"/>
                <a:gd name="T84" fmla="*/ 281 w 587"/>
                <a:gd name="T85" fmla="*/ 190 h 347"/>
                <a:gd name="T86" fmla="*/ 288 w 587"/>
                <a:gd name="T87" fmla="*/ 228 h 347"/>
                <a:gd name="T88" fmla="*/ 297 w 587"/>
                <a:gd name="T89" fmla="*/ 245 h 347"/>
                <a:gd name="T90" fmla="*/ 316 w 587"/>
                <a:gd name="T91" fmla="*/ 269 h 347"/>
                <a:gd name="T92" fmla="*/ 330 w 587"/>
                <a:gd name="T93" fmla="*/ 281 h 347"/>
                <a:gd name="T94" fmla="*/ 349 w 587"/>
                <a:gd name="T95" fmla="*/ 288 h 347"/>
                <a:gd name="T96" fmla="*/ 361 w 587"/>
                <a:gd name="T97" fmla="*/ 347 h 347"/>
                <a:gd name="T98" fmla="*/ 330 w 587"/>
                <a:gd name="T99" fmla="*/ 340 h 347"/>
                <a:gd name="T100" fmla="*/ 307 w 587"/>
                <a:gd name="T101" fmla="*/ 331 h 347"/>
                <a:gd name="T102" fmla="*/ 288 w 587"/>
                <a:gd name="T103" fmla="*/ 316 h 347"/>
                <a:gd name="T104" fmla="*/ 269 w 587"/>
                <a:gd name="T105" fmla="*/ 300 h 347"/>
                <a:gd name="T106" fmla="*/ 252 w 587"/>
                <a:gd name="T107" fmla="*/ 281 h 347"/>
                <a:gd name="T108" fmla="*/ 240 w 587"/>
                <a:gd name="T109" fmla="*/ 259 h 347"/>
                <a:gd name="T110" fmla="*/ 231 w 587"/>
                <a:gd name="T111" fmla="*/ 238 h 347"/>
                <a:gd name="T112" fmla="*/ 226 w 587"/>
                <a:gd name="T113" fmla="*/ 200 h 347"/>
                <a:gd name="T114" fmla="*/ 17 w 587"/>
                <a:gd name="T115" fmla="*/ 9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7" h="347">
                  <a:moveTo>
                    <a:pt x="17" y="95"/>
                  </a:moveTo>
                  <a:lnTo>
                    <a:pt x="231" y="147"/>
                  </a:lnTo>
                  <a:lnTo>
                    <a:pt x="231" y="145"/>
                  </a:lnTo>
                  <a:lnTo>
                    <a:pt x="34" y="50"/>
                  </a:lnTo>
                  <a:lnTo>
                    <a:pt x="50" y="0"/>
                  </a:lnTo>
                  <a:lnTo>
                    <a:pt x="255" y="97"/>
                  </a:lnTo>
                  <a:lnTo>
                    <a:pt x="271" y="81"/>
                  </a:lnTo>
                  <a:lnTo>
                    <a:pt x="285" y="66"/>
                  </a:lnTo>
                  <a:lnTo>
                    <a:pt x="295" y="59"/>
                  </a:lnTo>
                  <a:lnTo>
                    <a:pt x="304" y="55"/>
                  </a:lnTo>
                  <a:lnTo>
                    <a:pt x="326" y="45"/>
                  </a:lnTo>
                  <a:lnTo>
                    <a:pt x="347" y="38"/>
                  </a:lnTo>
                  <a:lnTo>
                    <a:pt x="368" y="35"/>
                  </a:lnTo>
                  <a:lnTo>
                    <a:pt x="390" y="35"/>
                  </a:lnTo>
                  <a:lnTo>
                    <a:pt x="414" y="38"/>
                  </a:lnTo>
                  <a:lnTo>
                    <a:pt x="430" y="43"/>
                  </a:lnTo>
                  <a:lnTo>
                    <a:pt x="444" y="50"/>
                  </a:lnTo>
                  <a:lnTo>
                    <a:pt x="461" y="59"/>
                  </a:lnTo>
                  <a:lnTo>
                    <a:pt x="478" y="71"/>
                  </a:lnTo>
                  <a:lnTo>
                    <a:pt x="492" y="85"/>
                  </a:lnTo>
                  <a:lnTo>
                    <a:pt x="509" y="100"/>
                  </a:lnTo>
                  <a:lnTo>
                    <a:pt x="523" y="114"/>
                  </a:lnTo>
                  <a:lnTo>
                    <a:pt x="537" y="131"/>
                  </a:lnTo>
                  <a:lnTo>
                    <a:pt x="549" y="147"/>
                  </a:lnTo>
                  <a:lnTo>
                    <a:pt x="558" y="164"/>
                  </a:lnTo>
                  <a:lnTo>
                    <a:pt x="568" y="181"/>
                  </a:lnTo>
                  <a:lnTo>
                    <a:pt x="577" y="195"/>
                  </a:lnTo>
                  <a:lnTo>
                    <a:pt x="582" y="212"/>
                  </a:lnTo>
                  <a:lnTo>
                    <a:pt x="587" y="223"/>
                  </a:lnTo>
                  <a:lnTo>
                    <a:pt x="587" y="238"/>
                  </a:lnTo>
                  <a:lnTo>
                    <a:pt x="587" y="247"/>
                  </a:lnTo>
                  <a:lnTo>
                    <a:pt x="585" y="257"/>
                  </a:lnTo>
                  <a:lnTo>
                    <a:pt x="580" y="269"/>
                  </a:lnTo>
                  <a:lnTo>
                    <a:pt x="575" y="278"/>
                  </a:lnTo>
                  <a:lnTo>
                    <a:pt x="568" y="285"/>
                  </a:lnTo>
                  <a:lnTo>
                    <a:pt x="558" y="295"/>
                  </a:lnTo>
                  <a:lnTo>
                    <a:pt x="551" y="302"/>
                  </a:lnTo>
                  <a:lnTo>
                    <a:pt x="532" y="316"/>
                  </a:lnTo>
                  <a:lnTo>
                    <a:pt x="509" y="328"/>
                  </a:lnTo>
                  <a:lnTo>
                    <a:pt x="497" y="333"/>
                  </a:lnTo>
                  <a:lnTo>
                    <a:pt x="485" y="335"/>
                  </a:lnTo>
                  <a:lnTo>
                    <a:pt x="459" y="342"/>
                  </a:lnTo>
                  <a:lnTo>
                    <a:pt x="444" y="345"/>
                  </a:lnTo>
                  <a:lnTo>
                    <a:pt x="433" y="347"/>
                  </a:lnTo>
                  <a:lnTo>
                    <a:pt x="433" y="295"/>
                  </a:lnTo>
                  <a:lnTo>
                    <a:pt x="449" y="292"/>
                  </a:lnTo>
                  <a:lnTo>
                    <a:pt x="466" y="288"/>
                  </a:lnTo>
                  <a:lnTo>
                    <a:pt x="482" y="281"/>
                  </a:lnTo>
                  <a:lnTo>
                    <a:pt x="497" y="273"/>
                  </a:lnTo>
                  <a:lnTo>
                    <a:pt x="509" y="266"/>
                  </a:lnTo>
                  <a:lnTo>
                    <a:pt x="518" y="254"/>
                  </a:lnTo>
                  <a:lnTo>
                    <a:pt x="523" y="250"/>
                  </a:lnTo>
                  <a:lnTo>
                    <a:pt x="528" y="245"/>
                  </a:lnTo>
                  <a:lnTo>
                    <a:pt x="530" y="238"/>
                  </a:lnTo>
                  <a:lnTo>
                    <a:pt x="532" y="231"/>
                  </a:lnTo>
                  <a:lnTo>
                    <a:pt x="532" y="223"/>
                  </a:lnTo>
                  <a:lnTo>
                    <a:pt x="530" y="216"/>
                  </a:lnTo>
                  <a:lnTo>
                    <a:pt x="528" y="207"/>
                  </a:lnTo>
                  <a:lnTo>
                    <a:pt x="523" y="197"/>
                  </a:lnTo>
                  <a:lnTo>
                    <a:pt x="518" y="188"/>
                  </a:lnTo>
                  <a:lnTo>
                    <a:pt x="511" y="176"/>
                  </a:lnTo>
                  <a:lnTo>
                    <a:pt x="494" y="154"/>
                  </a:lnTo>
                  <a:lnTo>
                    <a:pt x="487" y="145"/>
                  </a:lnTo>
                  <a:lnTo>
                    <a:pt x="475" y="135"/>
                  </a:lnTo>
                  <a:lnTo>
                    <a:pt x="454" y="116"/>
                  </a:lnTo>
                  <a:lnTo>
                    <a:pt x="433" y="102"/>
                  </a:lnTo>
                  <a:lnTo>
                    <a:pt x="421" y="97"/>
                  </a:lnTo>
                  <a:lnTo>
                    <a:pt x="411" y="95"/>
                  </a:lnTo>
                  <a:lnTo>
                    <a:pt x="399" y="93"/>
                  </a:lnTo>
                  <a:lnTo>
                    <a:pt x="390" y="90"/>
                  </a:lnTo>
                  <a:lnTo>
                    <a:pt x="378" y="90"/>
                  </a:lnTo>
                  <a:lnTo>
                    <a:pt x="368" y="93"/>
                  </a:lnTo>
                  <a:lnTo>
                    <a:pt x="359" y="95"/>
                  </a:lnTo>
                  <a:lnTo>
                    <a:pt x="349" y="97"/>
                  </a:lnTo>
                  <a:lnTo>
                    <a:pt x="340" y="102"/>
                  </a:lnTo>
                  <a:lnTo>
                    <a:pt x="330" y="107"/>
                  </a:lnTo>
                  <a:lnTo>
                    <a:pt x="321" y="112"/>
                  </a:lnTo>
                  <a:lnTo>
                    <a:pt x="314" y="119"/>
                  </a:lnTo>
                  <a:lnTo>
                    <a:pt x="307" y="126"/>
                  </a:lnTo>
                  <a:lnTo>
                    <a:pt x="300" y="133"/>
                  </a:lnTo>
                  <a:lnTo>
                    <a:pt x="295" y="140"/>
                  </a:lnTo>
                  <a:lnTo>
                    <a:pt x="290" y="150"/>
                  </a:lnTo>
                  <a:lnTo>
                    <a:pt x="285" y="159"/>
                  </a:lnTo>
                  <a:lnTo>
                    <a:pt x="283" y="169"/>
                  </a:lnTo>
                  <a:lnTo>
                    <a:pt x="281" y="181"/>
                  </a:lnTo>
                  <a:lnTo>
                    <a:pt x="281" y="190"/>
                  </a:lnTo>
                  <a:lnTo>
                    <a:pt x="283" y="209"/>
                  </a:lnTo>
                  <a:lnTo>
                    <a:pt x="288" y="228"/>
                  </a:lnTo>
                  <a:lnTo>
                    <a:pt x="292" y="238"/>
                  </a:lnTo>
                  <a:lnTo>
                    <a:pt x="297" y="245"/>
                  </a:lnTo>
                  <a:lnTo>
                    <a:pt x="309" y="262"/>
                  </a:lnTo>
                  <a:lnTo>
                    <a:pt x="316" y="269"/>
                  </a:lnTo>
                  <a:lnTo>
                    <a:pt x="323" y="273"/>
                  </a:lnTo>
                  <a:lnTo>
                    <a:pt x="330" y="281"/>
                  </a:lnTo>
                  <a:lnTo>
                    <a:pt x="340" y="285"/>
                  </a:lnTo>
                  <a:lnTo>
                    <a:pt x="349" y="288"/>
                  </a:lnTo>
                  <a:lnTo>
                    <a:pt x="361" y="292"/>
                  </a:lnTo>
                  <a:lnTo>
                    <a:pt x="361" y="347"/>
                  </a:lnTo>
                  <a:lnTo>
                    <a:pt x="345" y="345"/>
                  </a:lnTo>
                  <a:lnTo>
                    <a:pt x="330" y="340"/>
                  </a:lnTo>
                  <a:lnTo>
                    <a:pt x="319" y="335"/>
                  </a:lnTo>
                  <a:lnTo>
                    <a:pt x="307" y="331"/>
                  </a:lnTo>
                  <a:lnTo>
                    <a:pt x="297" y="323"/>
                  </a:lnTo>
                  <a:lnTo>
                    <a:pt x="288" y="316"/>
                  </a:lnTo>
                  <a:lnTo>
                    <a:pt x="278" y="309"/>
                  </a:lnTo>
                  <a:lnTo>
                    <a:pt x="269" y="300"/>
                  </a:lnTo>
                  <a:lnTo>
                    <a:pt x="259" y="292"/>
                  </a:lnTo>
                  <a:lnTo>
                    <a:pt x="252" y="281"/>
                  </a:lnTo>
                  <a:lnTo>
                    <a:pt x="245" y="271"/>
                  </a:lnTo>
                  <a:lnTo>
                    <a:pt x="240" y="259"/>
                  </a:lnTo>
                  <a:lnTo>
                    <a:pt x="236" y="250"/>
                  </a:lnTo>
                  <a:lnTo>
                    <a:pt x="231" y="238"/>
                  </a:lnTo>
                  <a:lnTo>
                    <a:pt x="228" y="226"/>
                  </a:lnTo>
                  <a:lnTo>
                    <a:pt x="226" y="200"/>
                  </a:lnTo>
                  <a:lnTo>
                    <a:pt x="0" y="145"/>
                  </a:lnTo>
                  <a:lnTo>
                    <a:pt x="17" y="95"/>
                  </a:lnTo>
                </a:path>
              </a:pathLst>
            </a:custGeom>
            <a:noFill/>
            <a:ln w="3175">
              <a:solidFill>
                <a:srgbClr val="008CD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D1A445-F2E3-4C86-A797-B0361994F4A2}"/>
              </a:ext>
            </a:extLst>
          </p:cNvPr>
          <p:cNvCxnSpPr>
            <a:cxnSpLocks/>
          </p:cNvCxnSpPr>
          <p:nvPr userDrawn="1"/>
        </p:nvCxnSpPr>
        <p:spPr>
          <a:xfrm>
            <a:off x="10604066" y="179436"/>
            <a:ext cx="1490371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ACCE02-C6AB-4A3B-B706-53011768D62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1966893" y="80054"/>
            <a:ext cx="6626" cy="1994041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334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AA82D-5692-4DEF-954B-AF934A7B3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D534B-CD7B-4D80-BA3C-1701723DE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72D67-297F-45D2-8DEC-F92AED46C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9312F-6BED-475D-BA13-9FA4AB0D5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FFB66-2A4F-4C2E-A324-159E9163EBEC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F3BD2D-A99B-4321-A176-291F9FABB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F221F6-6C7A-490D-A68E-C962BA283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D60-7447-4428-AAA1-DD09865CC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84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D9495-D3AA-43E8-BEAE-9B06C3550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A1982B-10B0-430D-976E-61E8EE7200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EA81F-E8A0-404F-A096-6CCB7A8EA6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117AE5-1A1B-401C-AB3A-7443A6C0A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FFB66-2A4F-4C2E-A324-159E9163EBEC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87543-7D11-445A-8921-7DE38669F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293B3-9EC6-442F-948B-16E0C6F4A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D60-7447-4428-AAA1-DD09865CC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157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9F529-BBBC-4617-B690-566201E46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147FCB-609F-4E44-8850-602839A9D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BB2D5-CE80-489F-8CCC-8A852C9CA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FFB66-2A4F-4C2E-A324-159E9163EBEC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0EC0A-42C8-4A33-8B27-DBC5119B9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C9E86-E85A-4E11-8BEB-2CB20A6FC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D60-7447-4428-AAA1-DD09865CC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2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5DC4FA-E562-4FD7-97AE-FE7C6108EC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8DF22B-CACC-4105-9E19-59CBEA5C92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8C9D1-5838-404A-94B7-62A9E27E0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FFB66-2A4F-4C2E-A324-159E9163EBEC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F996C-4F11-42DE-8EBD-988BDD85D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C3606-444A-401A-BAC6-905D201DD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D60-7447-4428-AAA1-DD09865CC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13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2C4DEF-3E8E-4738-91D3-504E57946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B64B5-9189-4C5F-94C5-060739D85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68015-FD67-47B5-AAB2-6ED1A2192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FFB66-2A4F-4C2E-A324-159E9163EBEC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784D0-B0A8-460A-ACAE-532A6324A6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2BD6B-31FF-4C4D-88B1-62C0BD0F9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8AD60-7447-4428-AAA1-DD09865CC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995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nrv_impl.dcr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8.png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0.png"/><Relationship Id="rId4" Type="http://schemas.openxmlformats.org/officeDocument/2006/relationships/image" Target="../media/image48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c/Ernst_Heinrich_Weber.jpg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0051EB1A-DDC8-480F-9C24-B67FFFE74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5651" y="236464"/>
            <a:ext cx="41052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he-IL" sz="4000" dirty="0">
                <a:solidFill>
                  <a:schemeClr val="accent1"/>
                </a:solidFill>
              </a:rPr>
              <a:t>תפיסה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A7294E07-D8BB-4021-A37E-E73473C2E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535" y="2669405"/>
            <a:ext cx="8189692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300" dirty="0">
                <a:solidFill>
                  <a:srgbClr val="002060"/>
                </a:solidFill>
              </a:rPr>
              <a:t>סדר נושאים:</a:t>
            </a:r>
          </a:p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2300" dirty="0">
                <a:solidFill>
                  <a:srgbClr val="002060"/>
                </a:solidFill>
              </a:rPr>
              <a:t> מבוא לתפיסה, פסיכופיזיקה, ושיטות שונות לחקר תהליכים תפיסתיים.</a:t>
            </a:r>
          </a:p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2300" dirty="0">
                <a:solidFill>
                  <a:srgbClr val="002060"/>
                </a:solidFill>
              </a:rPr>
              <a:t> מערכת הראיה, מבנה העין, מסלולי ראיה במוח.</a:t>
            </a:r>
          </a:p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2300" dirty="0">
                <a:solidFill>
                  <a:srgbClr val="002060"/>
                </a:solidFill>
              </a:rPr>
              <a:t> תפיסת צורה ותפיסת אובייקטים.</a:t>
            </a:r>
          </a:p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2300" dirty="0">
                <a:solidFill>
                  <a:srgbClr val="002060"/>
                </a:solidFill>
              </a:rPr>
              <a:t> תפיסת צבע, תפיסת מרחב, ואשליות תפיסתיות.</a:t>
            </a:r>
          </a:p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2300" dirty="0">
                <a:solidFill>
                  <a:srgbClr val="002060"/>
                </a:solidFill>
              </a:rPr>
              <a:t> תפיסת תנועה.</a:t>
            </a:r>
          </a:p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2300" dirty="0">
                <a:solidFill>
                  <a:srgbClr val="002060"/>
                </a:solidFill>
              </a:rPr>
              <a:t> תפיסה אודיטורית. 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38C39591-30FD-486F-9BAD-4B016A16F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2397" y="1683686"/>
            <a:ext cx="93348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400" dirty="0">
                <a:solidFill>
                  <a:srgbClr val="002060"/>
                </a:solidFill>
              </a:rPr>
              <a:t>ספר הקורס: </a:t>
            </a:r>
            <a:r>
              <a:rPr lang="en-US" sz="2400" dirty="0">
                <a:solidFill>
                  <a:srgbClr val="002060"/>
                </a:solidFill>
              </a:rPr>
              <a:t>Sensation and Perception / Bruce E. Goldstein, 10</a:t>
            </a:r>
            <a:r>
              <a:rPr lang="en-US" sz="2400" baseline="30000" dirty="0">
                <a:solidFill>
                  <a:srgbClr val="002060"/>
                </a:solidFill>
              </a:rPr>
              <a:t>th</a:t>
            </a:r>
            <a:r>
              <a:rPr lang="en-US" sz="2400" dirty="0">
                <a:solidFill>
                  <a:srgbClr val="002060"/>
                </a:solidFill>
              </a:rPr>
              <a:t> edition</a:t>
            </a:r>
            <a:r>
              <a:rPr lang="he-IL" sz="2400" dirty="0">
                <a:solidFill>
                  <a:srgbClr val="002060"/>
                </a:solidFill>
              </a:rPr>
              <a:t>.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9EF797B1-24FD-4CB2-8BD9-E80D538F9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1981" y="939843"/>
            <a:ext cx="33208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he-IL" sz="2800" dirty="0">
                <a:solidFill>
                  <a:srgbClr val="002060"/>
                </a:solidFill>
              </a:rPr>
              <a:t>פרופ' צבי גנאל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843059-968A-4E7B-A88A-C5F4A25CFBAD}"/>
              </a:ext>
            </a:extLst>
          </p:cNvPr>
          <p:cNvSpPr/>
          <p:nvPr/>
        </p:nvSpPr>
        <p:spPr>
          <a:xfrm>
            <a:off x="104361" y="3684104"/>
            <a:ext cx="45719" cy="29287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54987A-34F1-41A7-80B4-9B0169D3E73D}"/>
              </a:ext>
            </a:extLst>
          </p:cNvPr>
          <p:cNvSpPr/>
          <p:nvPr/>
        </p:nvSpPr>
        <p:spPr>
          <a:xfrm rot="5400000">
            <a:off x="1282314" y="5624970"/>
            <a:ext cx="45719" cy="21736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/>
              <a:t> 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ABC500-10ED-4528-B2DE-D8D8AC0D64F4}"/>
              </a:ext>
            </a:extLst>
          </p:cNvPr>
          <p:cNvCxnSpPr>
            <a:cxnSpLocks/>
          </p:cNvCxnSpPr>
          <p:nvPr/>
        </p:nvCxnSpPr>
        <p:spPr>
          <a:xfrm>
            <a:off x="119768" y="6606208"/>
            <a:ext cx="1490371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E4870F8-F5B5-4722-AD5C-0EC43F613836}"/>
              </a:ext>
            </a:extLst>
          </p:cNvPr>
          <p:cNvCxnSpPr>
            <a:cxnSpLocks/>
          </p:cNvCxnSpPr>
          <p:nvPr/>
        </p:nvCxnSpPr>
        <p:spPr>
          <a:xfrm flipH="1" flipV="1">
            <a:off x="218330" y="4717774"/>
            <a:ext cx="6626" cy="1994041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7A49C3C-7E84-4549-8B57-390768FF469B}"/>
              </a:ext>
            </a:extLst>
          </p:cNvPr>
          <p:cNvGrpSpPr/>
          <p:nvPr/>
        </p:nvGrpSpPr>
        <p:grpSpPr>
          <a:xfrm>
            <a:off x="301158" y="6009800"/>
            <a:ext cx="754302" cy="461664"/>
            <a:chOff x="10753725" y="239712"/>
            <a:chExt cx="931863" cy="550863"/>
          </a:xfrm>
        </p:grpSpPr>
        <p:sp>
          <p:nvSpPr>
            <p:cNvPr id="82" name="Freeform 58">
              <a:extLst>
                <a:ext uri="{FF2B5EF4-FFF2-40B4-BE49-F238E27FC236}">
                  <a16:creationId xmlns:a16="http://schemas.microsoft.com/office/drawing/2014/main" id="{BA4FA620-5ECE-47EF-B912-159229A774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07763" y="469900"/>
              <a:ext cx="136525" cy="117475"/>
            </a:xfrm>
            <a:custGeom>
              <a:avLst/>
              <a:gdLst>
                <a:gd name="T0" fmla="*/ 36 w 86"/>
                <a:gd name="T1" fmla="*/ 38 h 74"/>
                <a:gd name="T2" fmla="*/ 36 w 86"/>
                <a:gd name="T3" fmla="*/ 45 h 74"/>
                <a:gd name="T4" fmla="*/ 38 w 86"/>
                <a:gd name="T5" fmla="*/ 50 h 74"/>
                <a:gd name="T6" fmla="*/ 41 w 86"/>
                <a:gd name="T7" fmla="*/ 55 h 74"/>
                <a:gd name="T8" fmla="*/ 46 w 86"/>
                <a:gd name="T9" fmla="*/ 57 h 74"/>
                <a:gd name="T10" fmla="*/ 53 w 86"/>
                <a:gd name="T11" fmla="*/ 57 h 74"/>
                <a:gd name="T12" fmla="*/ 62 w 86"/>
                <a:gd name="T13" fmla="*/ 57 h 74"/>
                <a:gd name="T14" fmla="*/ 67 w 86"/>
                <a:gd name="T15" fmla="*/ 55 h 74"/>
                <a:gd name="T16" fmla="*/ 69 w 86"/>
                <a:gd name="T17" fmla="*/ 52 h 74"/>
                <a:gd name="T18" fmla="*/ 72 w 86"/>
                <a:gd name="T19" fmla="*/ 50 h 74"/>
                <a:gd name="T20" fmla="*/ 72 w 86"/>
                <a:gd name="T21" fmla="*/ 48 h 74"/>
                <a:gd name="T22" fmla="*/ 69 w 86"/>
                <a:gd name="T23" fmla="*/ 43 h 74"/>
                <a:gd name="T24" fmla="*/ 67 w 86"/>
                <a:gd name="T25" fmla="*/ 38 h 74"/>
                <a:gd name="T26" fmla="*/ 60 w 86"/>
                <a:gd name="T27" fmla="*/ 31 h 74"/>
                <a:gd name="T28" fmla="*/ 55 w 86"/>
                <a:gd name="T29" fmla="*/ 29 h 74"/>
                <a:gd name="T30" fmla="*/ 48 w 86"/>
                <a:gd name="T31" fmla="*/ 29 h 74"/>
                <a:gd name="T32" fmla="*/ 43 w 86"/>
                <a:gd name="T33" fmla="*/ 29 h 74"/>
                <a:gd name="T34" fmla="*/ 38 w 86"/>
                <a:gd name="T35" fmla="*/ 33 h 74"/>
                <a:gd name="T36" fmla="*/ 36 w 86"/>
                <a:gd name="T37" fmla="*/ 38 h 74"/>
                <a:gd name="T38" fmla="*/ 0 w 86"/>
                <a:gd name="T39" fmla="*/ 29 h 74"/>
                <a:gd name="T40" fmla="*/ 3 w 86"/>
                <a:gd name="T41" fmla="*/ 21 h 74"/>
                <a:gd name="T42" fmla="*/ 8 w 86"/>
                <a:gd name="T43" fmla="*/ 14 h 74"/>
                <a:gd name="T44" fmla="*/ 12 w 86"/>
                <a:gd name="T45" fmla="*/ 9 h 74"/>
                <a:gd name="T46" fmla="*/ 17 w 86"/>
                <a:gd name="T47" fmla="*/ 5 h 74"/>
                <a:gd name="T48" fmla="*/ 24 w 86"/>
                <a:gd name="T49" fmla="*/ 2 h 74"/>
                <a:gd name="T50" fmla="*/ 31 w 86"/>
                <a:gd name="T51" fmla="*/ 0 h 74"/>
                <a:gd name="T52" fmla="*/ 38 w 86"/>
                <a:gd name="T53" fmla="*/ 0 h 74"/>
                <a:gd name="T54" fmla="*/ 46 w 86"/>
                <a:gd name="T55" fmla="*/ 2 h 74"/>
                <a:gd name="T56" fmla="*/ 53 w 86"/>
                <a:gd name="T57" fmla="*/ 5 h 74"/>
                <a:gd name="T58" fmla="*/ 60 w 86"/>
                <a:gd name="T59" fmla="*/ 9 h 74"/>
                <a:gd name="T60" fmla="*/ 67 w 86"/>
                <a:gd name="T61" fmla="*/ 17 h 74"/>
                <a:gd name="T62" fmla="*/ 74 w 86"/>
                <a:gd name="T63" fmla="*/ 24 h 74"/>
                <a:gd name="T64" fmla="*/ 79 w 86"/>
                <a:gd name="T65" fmla="*/ 33 h 74"/>
                <a:gd name="T66" fmla="*/ 84 w 86"/>
                <a:gd name="T67" fmla="*/ 40 h 74"/>
                <a:gd name="T68" fmla="*/ 86 w 86"/>
                <a:gd name="T69" fmla="*/ 48 h 74"/>
                <a:gd name="T70" fmla="*/ 86 w 86"/>
                <a:gd name="T71" fmla="*/ 52 h 74"/>
                <a:gd name="T72" fmla="*/ 81 w 86"/>
                <a:gd name="T73" fmla="*/ 59 h 74"/>
                <a:gd name="T74" fmla="*/ 76 w 86"/>
                <a:gd name="T75" fmla="*/ 64 h 74"/>
                <a:gd name="T76" fmla="*/ 69 w 86"/>
                <a:gd name="T77" fmla="*/ 69 h 74"/>
                <a:gd name="T78" fmla="*/ 62 w 86"/>
                <a:gd name="T79" fmla="*/ 71 h 74"/>
                <a:gd name="T80" fmla="*/ 53 w 86"/>
                <a:gd name="T81" fmla="*/ 74 h 74"/>
                <a:gd name="T82" fmla="*/ 43 w 86"/>
                <a:gd name="T83" fmla="*/ 74 h 74"/>
                <a:gd name="T84" fmla="*/ 34 w 86"/>
                <a:gd name="T85" fmla="*/ 74 h 74"/>
                <a:gd name="T86" fmla="*/ 27 w 86"/>
                <a:gd name="T87" fmla="*/ 71 h 74"/>
                <a:gd name="T88" fmla="*/ 19 w 86"/>
                <a:gd name="T89" fmla="*/ 69 h 74"/>
                <a:gd name="T90" fmla="*/ 15 w 86"/>
                <a:gd name="T91" fmla="*/ 67 h 74"/>
                <a:gd name="T92" fmla="*/ 10 w 86"/>
                <a:gd name="T93" fmla="*/ 59 h 74"/>
                <a:gd name="T94" fmla="*/ 5 w 86"/>
                <a:gd name="T95" fmla="*/ 55 h 74"/>
                <a:gd name="T96" fmla="*/ 3 w 86"/>
                <a:gd name="T97" fmla="*/ 48 h 74"/>
                <a:gd name="T98" fmla="*/ 0 w 86"/>
                <a:gd name="T99" fmla="*/ 43 h 74"/>
                <a:gd name="T100" fmla="*/ 0 w 86"/>
                <a:gd name="T101" fmla="*/ 36 h 74"/>
                <a:gd name="T102" fmla="*/ 0 w 86"/>
                <a:gd name="T103" fmla="*/ 2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6" h="74">
                  <a:moveTo>
                    <a:pt x="36" y="38"/>
                  </a:moveTo>
                  <a:lnTo>
                    <a:pt x="36" y="45"/>
                  </a:lnTo>
                  <a:lnTo>
                    <a:pt x="38" y="50"/>
                  </a:lnTo>
                  <a:lnTo>
                    <a:pt x="41" y="55"/>
                  </a:lnTo>
                  <a:lnTo>
                    <a:pt x="46" y="57"/>
                  </a:lnTo>
                  <a:lnTo>
                    <a:pt x="53" y="57"/>
                  </a:lnTo>
                  <a:lnTo>
                    <a:pt x="62" y="57"/>
                  </a:lnTo>
                  <a:lnTo>
                    <a:pt x="67" y="55"/>
                  </a:lnTo>
                  <a:lnTo>
                    <a:pt x="69" y="52"/>
                  </a:lnTo>
                  <a:lnTo>
                    <a:pt x="72" y="50"/>
                  </a:lnTo>
                  <a:lnTo>
                    <a:pt x="72" y="48"/>
                  </a:lnTo>
                  <a:lnTo>
                    <a:pt x="69" y="43"/>
                  </a:lnTo>
                  <a:lnTo>
                    <a:pt x="67" y="38"/>
                  </a:lnTo>
                  <a:lnTo>
                    <a:pt x="60" y="31"/>
                  </a:lnTo>
                  <a:lnTo>
                    <a:pt x="55" y="29"/>
                  </a:lnTo>
                  <a:lnTo>
                    <a:pt x="48" y="29"/>
                  </a:lnTo>
                  <a:lnTo>
                    <a:pt x="43" y="29"/>
                  </a:lnTo>
                  <a:lnTo>
                    <a:pt x="38" y="33"/>
                  </a:lnTo>
                  <a:lnTo>
                    <a:pt x="36" y="38"/>
                  </a:lnTo>
                  <a:close/>
                  <a:moveTo>
                    <a:pt x="0" y="29"/>
                  </a:moveTo>
                  <a:lnTo>
                    <a:pt x="3" y="21"/>
                  </a:lnTo>
                  <a:lnTo>
                    <a:pt x="8" y="14"/>
                  </a:lnTo>
                  <a:lnTo>
                    <a:pt x="12" y="9"/>
                  </a:lnTo>
                  <a:lnTo>
                    <a:pt x="17" y="5"/>
                  </a:lnTo>
                  <a:lnTo>
                    <a:pt x="24" y="2"/>
                  </a:lnTo>
                  <a:lnTo>
                    <a:pt x="31" y="0"/>
                  </a:lnTo>
                  <a:lnTo>
                    <a:pt x="38" y="0"/>
                  </a:lnTo>
                  <a:lnTo>
                    <a:pt x="46" y="2"/>
                  </a:lnTo>
                  <a:lnTo>
                    <a:pt x="53" y="5"/>
                  </a:lnTo>
                  <a:lnTo>
                    <a:pt x="60" y="9"/>
                  </a:lnTo>
                  <a:lnTo>
                    <a:pt x="67" y="17"/>
                  </a:lnTo>
                  <a:lnTo>
                    <a:pt x="74" y="24"/>
                  </a:lnTo>
                  <a:lnTo>
                    <a:pt x="79" y="33"/>
                  </a:lnTo>
                  <a:lnTo>
                    <a:pt x="84" y="40"/>
                  </a:lnTo>
                  <a:lnTo>
                    <a:pt x="86" y="48"/>
                  </a:lnTo>
                  <a:lnTo>
                    <a:pt x="86" y="52"/>
                  </a:lnTo>
                  <a:lnTo>
                    <a:pt x="81" y="59"/>
                  </a:lnTo>
                  <a:lnTo>
                    <a:pt x="76" y="64"/>
                  </a:lnTo>
                  <a:lnTo>
                    <a:pt x="69" y="69"/>
                  </a:lnTo>
                  <a:lnTo>
                    <a:pt x="62" y="71"/>
                  </a:lnTo>
                  <a:lnTo>
                    <a:pt x="53" y="74"/>
                  </a:lnTo>
                  <a:lnTo>
                    <a:pt x="43" y="74"/>
                  </a:lnTo>
                  <a:lnTo>
                    <a:pt x="34" y="74"/>
                  </a:lnTo>
                  <a:lnTo>
                    <a:pt x="27" y="71"/>
                  </a:lnTo>
                  <a:lnTo>
                    <a:pt x="19" y="69"/>
                  </a:lnTo>
                  <a:lnTo>
                    <a:pt x="15" y="67"/>
                  </a:lnTo>
                  <a:lnTo>
                    <a:pt x="10" y="59"/>
                  </a:lnTo>
                  <a:lnTo>
                    <a:pt x="5" y="55"/>
                  </a:lnTo>
                  <a:lnTo>
                    <a:pt x="3" y="48"/>
                  </a:lnTo>
                  <a:lnTo>
                    <a:pt x="0" y="43"/>
                  </a:lnTo>
                  <a:lnTo>
                    <a:pt x="0" y="36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61">
              <a:extLst>
                <a:ext uri="{FF2B5EF4-FFF2-40B4-BE49-F238E27FC236}">
                  <a16:creationId xmlns:a16="http://schemas.microsoft.com/office/drawing/2014/main" id="{EA3F3B14-0683-4227-A55C-FC0AEAE79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3725" y="239712"/>
              <a:ext cx="931863" cy="550863"/>
            </a:xfrm>
            <a:custGeom>
              <a:avLst/>
              <a:gdLst>
                <a:gd name="T0" fmla="*/ 231 w 587"/>
                <a:gd name="T1" fmla="*/ 147 h 347"/>
                <a:gd name="T2" fmla="*/ 34 w 587"/>
                <a:gd name="T3" fmla="*/ 50 h 347"/>
                <a:gd name="T4" fmla="*/ 255 w 587"/>
                <a:gd name="T5" fmla="*/ 97 h 347"/>
                <a:gd name="T6" fmla="*/ 285 w 587"/>
                <a:gd name="T7" fmla="*/ 66 h 347"/>
                <a:gd name="T8" fmla="*/ 304 w 587"/>
                <a:gd name="T9" fmla="*/ 55 h 347"/>
                <a:gd name="T10" fmla="*/ 347 w 587"/>
                <a:gd name="T11" fmla="*/ 38 h 347"/>
                <a:gd name="T12" fmla="*/ 390 w 587"/>
                <a:gd name="T13" fmla="*/ 35 h 347"/>
                <a:gd name="T14" fmla="*/ 430 w 587"/>
                <a:gd name="T15" fmla="*/ 43 h 347"/>
                <a:gd name="T16" fmla="*/ 461 w 587"/>
                <a:gd name="T17" fmla="*/ 59 h 347"/>
                <a:gd name="T18" fmla="*/ 492 w 587"/>
                <a:gd name="T19" fmla="*/ 85 h 347"/>
                <a:gd name="T20" fmla="*/ 523 w 587"/>
                <a:gd name="T21" fmla="*/ 114 h 347"/>
                <a:gd name="T22" fmla="*/ 549 w 587"/>
                <a:gd name="T23" fmla="*/ 147 h 347"/>
                <a:gd name="T24" fmla="*/ 568 w 587"/>
                <a:gd name="T25" fmla="*/ 181 h 347"/>
                <a:gd name="T26" fmla="*/ 582 w 587"/>
                <a:gd name="T27" fmla="*/ 212 h 347"/>
                <a:gd name="T28" fmla="*/ 587 w 587"/>
                <a:gd name="T29" fmla="*/ 238 h 347"/>
                <a:gd name="T30" fmla="*/ 585 w 587"/>
                <a:gd name="T31" fmla="*/ 257 h 347"/>
                <a:gd name="T32" fmla="*/ 575 w 587"/>
                <a:gd name="T33" fmla="*/ 278 h 347"/>
                <a:gd name="T34" fmla="*/ 558 w 587"/>
                <a:gd name="T35" fmla="*/ 295 h 347"/>
                <a:gd name="T36" fmla="*/ 532 w 587"/>
                <a:gd name="T37" fmla="*/ 316 h 347"/>
                <a:gd name="T38" fmla="*/ 497 w 587"/>
                <a:gd name="T39" fmla="*/ 333 h 347"/>
                <a:gd name="T40" fmla="*/ 459 w 587"/>
                <a:gd name="T41" fmla="*/ 342 h 347"/>
                <a:gd name="T42" fmla="*/ 433 w 587"/>
                <a:gd name="T43" fmla="*/ 347 h 347"/>
                <a:gd name="T44" fmla="*/ 449 w 587"/>
                <a:gd name="T45" fmla="*/ 292 h 347"/>
                <a:gd name="T46" fmla="*/ 482 w 587"/>
                <a:gd name="T47" fmla="*/ 281 h 347"/>
                <a:gd name="T48" fmla="*/ 509 w 587"/>
                <a:gd name="T49" fmla="*/ 266 h 347"/>
                <a:gd name="T50" fmla="*/ 523 w 587"/>
                <a:gd name="T51" fmla="*/ 250 h 347"/>
                <a:gd name="T52" fmla="*/ 530 w 587"/>
                <a:gd name="T53" fmla="*/ 238 h 347"/>
                <a:gd name="T54" fmla="*/ 532 w 587"/>
                <a:gd name="T55" fmla="*/ 223 h 347"/>
                <a:gd name="T56" fmla="*/ 528 w 587"/>
                <a:gd name="T57" fmla="*/ 207 h 347"/>
                <a:gd name="T58" fmla="*/ 518 w 587"/>
                <a:gd name="T59" fmla="*/ 188 h 347"/>
                <a:gd name="T60" fmla="*/ 494 w 587"/>
                <a:gd name="T61" fmla="*/ 154 h 347"/>
                <a:gd name="T62" fmla="*/ 475 w 587"/>
                <a:gd name="T63" fmla="*/ 135 h 347"/>
                <a:gd name="T64" fmla="*/ 433 w 587"/>
                <a:gd name="T65" fmla="*/ 102 h 347"/>
                <a:gd name="T66" fmla="*/ 411 w 587"/>
                <a:gd name="T67" fmla="*/ 95 h 347"/>
                <a:gd name="T68" fmla="*/ 390 w 587"/>
                <a:gd name="T69" fmla="*/ 90 h 347"/>
                <a:gd name="T70" fmla="*/ 368 w 587"/>
                <a:gd name="T71" fmla="*/ 93 h 347"/>
                <a:gd name="T72" fmla="*/ 349 w 587"/>
                <a:gd name="T73" fmla="*/ 97 h 347"/>
                <a:gd name="T74" fmla="*/ 330 w 587"/>
                <a:gd name="T75" fmla="*/ 107 h 347"/>
                <a:gd name="T76" fmla="*/ 314 w 587"/>
                <a:gd name="T77" fmla="*/ 119 h 347"/>
                <a:gd name="T78" fmla="*/ 300 w 587"/>
                <a:gd name="T79" fmla="*/ 133 h 347"/>
                <a:gd name="T80" fmla="*/ 290 w 587"/>
                <a:gd name="T81" fmla="*/ 150 h 347"/>
                <a:gd name="T82" fmla="*/ 283 w 587"/>
                <a:gd name="T83" fmla="*/ 169 h 347"/>
                <a:gd name="T84" fmla="*/ 281 w 587"/>
                <a:gd name="T85" fmla="*/ 190 h 347"/>
                <a:gd name="T86" fmla="*/ 288 w 587"/>
                <a:gd name="T87" fmla="*/ 228 h 347"/>
                <a:gd name="T88" fmla="*/ 297 w 587"/>
                <a:gd name="T89" fmla="*/ 245 h 347"/>
                <a:gd name="T90" fmla="*/ 316 w 587"/>
                <a:gd name="T91" fmla="*/ 269 h 347"/>
                <a:gd name="T92" fmla="*/ 330 w 587"/>
                <a:gd name="T93" fmla="*/ 281 h 347"/>
                <a:gd name="T94" fmla="*/ 349 w 587"/>
                <a:gd name="T95" fmla="*/ 288 h 347"/>
                <a:gd name="T96" fmla="*/ 361 w 587"/>
                <a:gd name="T97" fmla="*/ 347 h 347"/>
                <a:gd name="T98" fmla="*/ 330 w 587"/>
                <a:gd name="T99" fmla="*/ 340 h 347"/>
                <a:gd name="T100" fmla="*/ 307 w 587"/>
                <a:gd name="T101" fmla="*/ 331 h 347"/>
                <a:gd name="T102" fmla="*/ 288 w 587"/>
                <a:gd name="T103" fmla="*/ 316 h 347"/>
                <a:gd name="T104" fmla="*/ 269 w 587"/>
                <a:gd name="T105" fmla="*/ 300 h 347"/>
                <a:gd name="T106" fmla="*/ 252 w 587"/>
                <a:gd name="T107" fmla="*/ 281 h 347"/>
                <a:gd name="T108" fmla="*/ 240 w 587"/>
                <a:gd name="T109" fmla="*/ 259 h 347"/>
                <a:gd name="T110" fmla="*/ 231 w 587"/>
                <a:gd name="T111" fmla="*/ 238 h 347"/>
                <a:gd name="T112" fmla="*/ 226 w 587"/>
                <a:gd name="T113" fmla="*/ 200 h 347"/>
                <a:gd name="T114" fmla="*/ 17 w 587"/>
                <a:gd name="T115" fmla="*/ 9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7" h="347">
                  <a:moveTo>
                    <a:pt x="17" y="95"/>
                  </a:moveTo>
                  <a:lnTo>
                    <a:pt x="231" y="147"/>
                  </a:lnTo>
                  <a:lnTo>
                    <a:pt x="231" y="145"/>
                  </a:lnTo>
                  <a:lnTo>
                    <a:pt x="34" y="50"/>
                  </a:lnTo>
                  <a:lnTo>
                    <a:pt x="50" y="0"/>
                  </a:lnTo>
                  <a:lnTo>
                    <a:pt x="255" y="97"/>
                  </a:lnTo>
                  <a:lnTo>
                    <a:pt x="271" y="81"/>
                  </a:lnTo>
                  <a:lnTo>
                    <a:pt x="285" y="66"/>
                  </a:lnTo>
                  <a:lnTo>
                    <a:pt x="295" y="59"/>
                  </a:lnTo>
                  <a:lnTo>
                    <a:pt x="304" y="55"/>
                  </a:lnTo>
                  <a:lnTo>
                    <a:pt x="326" y="45"/>
                  </a:lnTo>
                  <a:lnTo>
                    <a:pt x="347" y="38"/>
                  </a:lnTo>
                  <a:lnTo>
                    <a:pt x="368" y="35"/>
                  </a:lnTo>
                  <a:lnTo>
                    <a:pt x="390" y="35"/>
                  </a:lnTo>
                  <a:lnTo>
                    <a:pt x="414" y="38"/>
                  </a:lnTo>
                  <a:lnTo>
                    <a:pt x="430" y="43"/>
                  </a:lnTo>
                  <a:lnTo>
                    <a:pt x="444" y="50"/>
                  </a:lnTo>
                  <a:lnTo>
                    <a:pt x="461" y="59"/>
                  </a:lnTo>
                  <a:lnTo>
                    <a:pt x="478" y="71"/>
                  </a:lnTo>
                  <a:lnTo>
                    <a:pt x="492" y="85"/>
                  </a:lnTo>
                  <a:lnTo>
                    <a:pt x="509" y="100"/>
                  </a:lnTo>
                  <a:lnTo>
                    <a:pt x="523" y="114"/>
                  </a:lnTo>
                  <a:lnTo>
                    <a:pt x="537" y="131"/>
                  </a:lnTo>
                  <a:lnTo>
                    <a:pt x="549" y="147"/>
                  </a:lnTo>
                  <a:lnTo>
                    <a:pt x="558" y="164"/>
                  </a:lnTo>
                  <a:lnTo>
                    <a:pt x="568" y="181"/>
                  </a:lnTo>
                  <a:lnTo>
                    <a:pt x="577" y="195"/>
                  </a:lnTo>
                  <a:lnTo>
                    <a:pt x="582" y="212"/>
                  </a:lnTo>
                  <a:lnTo>
                    <a:pt x="587" y="223"/>
                  </a:lnTo>
                  <a:lnTo>
                    <a:pt x="587" y="238"/>
                  </a:lnTo>
                  <a:lnTo>
                    <a:pt x="587" y="247"/>
                  </a:lnTo>
                  <a:lnTo>
                    <a:pt x="585" y="257"/>
                  </a:lnTo>
                  <a:lnTo>
                    <a:pt x="580" y="269"/>
                  </a:lnTo>
                  <a:lnTo>
                    <a:pt x="575" y="278"/>
                  </a:lnTo>
                  <a:lnTo>
                    <a:pt x="568" y="285"/>
                  </a:lnTo>
                  <a:lnTo>
                    <a:pt x="558" y="295"/>
                  </a:lnTo>
                  <a:lnTo>
                    <a:pt x="551" y="302"/>
                  </a:lnTo>
                  <a:lnTo>
                    <a:pt x="532" y="316"/>
                  </a:lnTo>
                  <a:lnTo>
                    <a:pt x="509" y="328"/>
                  </a:lnTo>
                  <a:lnTo>
                    <a:pt x="497" y="333"/>
                  </a:lnTo>
                  <a:lnTo>
                    <a:pt x="485" y="335"/>
                  </a:lnTo>
                  <a:lnTo>
                    <a:pt x="459" y="342"/>
                  </a:lnTo>
                  <a:lnTo>
                    <a:pt x="444" y="345"/>
                  </a:lnTo>
                  <a:lnTo>
                    <a:pt x="433" y="347"/>
                  </a:lnTo>
                  <a:lnTo>
                    <a:pt x="433" y="295"/>
                  </a:lnTo>
                  <a:lnTo>
                    <a:pt x="449" y="292"/>
                  </a:lnTo>
                  <a:lnTo>
                    <a:pt x="466" y="288"/>
                  </a:lnTo>
                  <a:lnTo>
                    <a:pt x="482" y="281"/>
                  </a:lnTo>
                  <a:lnTo>
                    <a:pt x="497" y="273"/>
                  </a:lnTo>
                  <a:lnTo>
                    <a:pt x="509" y="266"/>
                  </a:lnTo>
                  <a:lnTo>
                    <a:pt x="518" y="254"/>
                  </a:lnTo>
                  <a:lnTo>
                    <a:pt x="523" y="250"/>
                  </a:lnTo>
                  <a:lnTo>
                    <a:pt x="528" y="245"/>
                  </a:lnTo>
                  <a:lnTo>
                    <a:pt x="530" y="238"/>
                  </a:lnTo>
                  <a:lnTo>
                    <a:pt x="532" y="231"/>
                  </a:lnTo>
                  <a:lnTo>
                    <a:pt x="532" y="223"/>
                  </a:lnTo>
                  <a:lnTo>
                    <a:pt x="530" y="216"/>
                  </a:lnTo>
                  <a:lnTo>
                    <a:pt x="528" y="207"/>
                  </a:lnTo>
                  <a:lnTo>
                    <a:pt x="523" y="197"/>
                  </a:lnTo>
                  <a:lnTo>
                    <a:pt x="518" y="188"/>
                  </a:lnTo>
                  <a:lnTo>
                    <a:pt x="511" y="176"/>
                  </a:lnTo>
                  <a:lnTo>
                    <a:pt x="494" y="154"/>
                  </a:lnTo>
                  <a:lnTo>
                    <a:pt x="487" y="145"/>
                  </a:lnTo>
                  <a:lnTo>
                    <a:pt x="475" y="135"/>
                  </a:lnTo>
                  <a:lnTo>
                    <a:pt x="454" y="116"/>
                  </a:lnTo>
                  <a:lnTo>
                    <a:pt x="433" y="102"/>
                  </a:lnTo>
                  <a:lnTo>
                    <a:pt x="421" y="97"/>
                  </a:lnTo>
                  <a:lnTo>
                    <a:pt x="411" y="95"/>
                  </a:lnTo>
                  <a:lnTo>
                    <a:pt x="399" y="93"/>
                  </a:lnTo>
                  <a:lnTo>
                    <a:pt x="390" y="90"/>
                  </a:lnTo>
                  <a:lnTo>
                    <a:pt x="378" y="90"/>
                  </a:lnTo>
                  <a:lnTo>
                    <a:pt x="368" y="93"/>
                  </a:lnTo>
                  <a:lnTo>
                    <a:pt x="359" y="95"/>
                  </a:lnTo>
                  <a:lnTo>
                    <a:pt x="349" y="97"/>
                  </a:lnTo>
                  <a:lnTo>
                    <a:pt x="340" y="102"/>
                  </a:lnTo>
                  <a:lnTo>
                    <a:pt x="330" y="107"/>
                  </a:lnTo>
                  <a:lnTo>
                    <a:pt x="321" y="112"/>
                  </a:lnTo>
                  <a:lnTo>
                    <a:pt x="314" y="119"/>
                  </a:lnTo>
                  <a:lnTo>
                    <a:pt x="307" y="126"/>
                  </a:lnTo>
                  <a:lnTo>
                    <a:pt x="300" y="133"/>
                  </a:lnTo>
                  <a:lnTo>
                    <a:pt x="295" y="140"/>
                  </a:lnTo>
                  <a:lnTo>
                    <a:pt x="290" y="150"/>
                  </a:lnTo>
                  <a:lnTo>
                    <a:pt x="285" y="159"/>
                  </a:lnTo>
                  <a:lnTo>
                    <a:pt x="283" y="169"/>
                  </a:lnTo>
                  <a:lnTo>
                    <a:pt x="281" y="181"/>
                  </a:lnTo>
                  <a:lnTo>
                    <a:pt x="281" y="190"/>
                  </a:lnTo>
                  <a:lnTo>
                    <a:pt x="283" y="209"/>
                  </a:lnTo>
                  <a:lnTo>
                    <a:pt x="288" y="228"/>
                  </a:lnTo>
                  <a:lnTo>
                    <a:pt x="292" y="238"/>
                  </a:lnTo>
                  <a:lnTo>
                    <a:pt x="297" y="245"/>
                  </a:lnTo>
                  <a:lnTo>
                    <a:pt x="309" y="262"/>
                  </a:lnTo>
                  <a:lnTo>
                    <a:pt x="316" y="269"/>
                  </a:lnTo>
                  <a:lnTo>
                    <a:pt x="323" y="273"/>
                  </a:lnTo>
                  <a:lnTo>
                    <a:pt x="330" y="281"/>
                  </a:lnTo>
                  <a:lnTo>
                    <a:pt x="340" y="285"/>
                  </a:lnTo>
                  <a:lnTo>
                    <a:pt x="349" y="288"/>
                  </a:lnTo>
                  <a:lnTo>
                    <a:pt x="361" y="292"/>
                  </a:lnTo>
                  <a:lnTo>
                    <a:pt x="361" y="347"/>
                  </a:lnTo>
                  <a:lnTo>
                    <a:pt x="345" y="345"/>
                  </a:lnTo>
                  <a:lnTo>
                    <a:pt x="330" y="340"/>
                  </a:lnTo>
                  <a:lnTo>
                    <a:pt x="319" y="335"/>
                  </a:lnTo>
                  <a:lnTo>
                    <a:pt x="307" y="331"/>
                  </a:lnTo>
                  <a:lnTo>
                    <a:pt x="297" y="323"/>
                  </a:lnTo>
                  <a:lnTo>
                    <a:pt x="288" y="316"/>
                  </a:lnTo>
                  <a:lnTo>
                    <a:pt x="278" y="309"/>
                  </a:lnTo>
                  <a:lnTo>
                    <a:pt x="269" y="300"/>
                  </a:lnTo>
                  <a:lnTo>
                    <a:pt x="259" y="292"/>
                  </a:lnTo>
                  <a:lnTo>
                    <a:pt x="252" y="281"/>
                  </a:lnTo>
                  <a:lnTo>
                    <a:pt x="245" y="271"/>
                  </a:lnTo>
                  <a:lnTo>
                    <a:pt x="240" y="259"/>
                  </a:lnTo>
                  <a:lnTo>
                    <a:pt x="236" y="250"/>
                  </a:lnTo>
                  <a:lnTo>
                    <a:pt x="231" y="238"/>
                  </a:lnTo>
                  <a:lnTo>
                    <a:pt x="228" y="226"/>
                  </a:lnTo>
                  <a:lnTo>
                    <a:pt x="226" y="200"/>
                  </a:lnTo>
                  <a:lnTo>
                    <a:pt x="0" y="145"/>
                  </a:lnTo>
                  <a:lnTo>
                    <a:pt x="17" y="9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62">
              <a:extLst>
                <a:ext uri="{FF2B5EF4-FFF2-40B4-BE49-F238E27FC236}">
                  <a16:creationId xmlns:a16="http://schemas.microsoft.com/office/drawing/2014/main" id="{09AAA977-05C6-4CCA-8395-E3298CF39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3725" y="239712"/>
              <a:ext cx="931863" cy="550863"/>
            </a:xfrm>
            <a:custGeom>
              <a:avLst/>
              <a:gdLst>
                <a:gd name="T0" fmla="*/ 231 w 587"/>
                <a:gd name="T1" fmla="*/ 147 h 347"/>
                <a:gd name="T2" fmla="*/ 34 w 587"/>
                <a:gd name="T3" fmla="*/ 50 h 347"/>
                <a:gd name="T4" fmla="*/ 255 w 587"/>
                <a:gd name="T5" fmla="*/ 97 h 347"/>
                <a:gd name="T6" fmla="*/ 285 w 587"/>
                <a:gd name="T7" fmla="*/ 66 h 347"/>
                <a:gd name="T8" fmla="*/ 304 w 587"/>
                <a:gd name="T9" fmla="*/ 55 h 347"/>
                <a:gd name="T10" fmla="*/ 347 w 587"/>
                <a:gd name="T11" fmla="*/ 38 h 347"/>
                <a:gd name="T12" fmla="*/ 390 w 587"/>
                <a:gd name="T13" fmla="*/ 35 h 347"/>
                <a:gd name="T14" fmla="*/ 430 w 587"/>
                <a:gd name="T15" fmla="*/ 43 h 347"/>
                <a:gd name="T16" fmla="*/ 461 w 587"/>
                <a:gd name="T17" fmla="*/ 59 h 347"/>
                <a:gd name="T18" fmla="*/ 492 w 587"/>
                <a:gd name="T19" fmla="*/ 85 h 347"/>
                <a:gd name="T20" fmla="*/ 523 w 587"/>
                <a:gd name="T21" fmla="*/ 114 h 347"/>
                <a:gd name="T22" fmla="*/ 549 w 587"/>
                <a:gd name="T23" fmla="*/ 147 h 347"/>
                <a:gd name="T24" fmla="*/ 568 w 587"/>
                <a:gd name="T25" fmla="*/ 181 h 347"/>
                <a:gd name="T26" fmla="*/ 582 w 587"/>
                <a:gd name="T27" fmla="*/ 212 h 347"/>
                <a:gd name="T28" fmla="*/ 587 w 587"/>
                <a:gd name="T29" fmla="*/ 238 h 347"/>
                <a:gd name="T30" fmla="*/ 585 w 587"/>
                <a:gd name="T31" fmla="*/ 257 h 347"/>
                <a:gd name="T32" fmla="*/ 575 w 587"/>
                <a:gd name="T33" fmla="*/ 278 h 347"/>
                <a:gd name="T34" fmla="*/ 558 w 587"/>
                <a:gd name="T35" fmla="*/ 295 h 347"/>
                <a:gd name="T36" fmla="*/ 532 w 587"/>
                <a:gd name="T37" fmla="*/ 316 h 347"/>
                <a:gd name="T38" fmla="*/ 497 w 587"/>
                <a:gd name="T39" fmla="*/ 333 h 347"/>
                <a:gd name="T40" fmla="*/ 459 w 587"/>
                <a:gd name="T41" fmla="*/ 342 h 347"/>
                <a:gd name="T42" fmla="*/ 433 w 587"/>
                <a:gd name="T43" fmla="*/ 347 h 347"/>
                <a:gd name="T44" fmla="*/ 449 w 587"/>
                <a:gd name="T45" fmla="*/ 292 h 347"/>
                <a:gd name="T46" fmla="*/ 482 w 587"/>
                <a:gd name="T47" fmla="*/ 281 h 347"/>
                <a:gd name="T48" fmla="*/ 509 w 587"/>
                <a:gd name="T49" fmla="*/ 266 h 347"/>
                <a:gd name="T50" fmla="*/ 523 w 587"/>
                <a:gd name="T51" fmla="*/ 250 h 347"/>
                <a:gd name="T52" fmla="*/ 530 w 587"/>
                <a:gd name="T53" fmla="*/ 238 h 347"/>
                <a:gd name="T54" fmla="*/ 532 w 587"/>
                <a:gd name="T55" fmla="*/ 223 h 347"/>
                <a:gd name="T56" fmla="*/ 528 w 587"/>
                <a:gd name="T57" fmla="*/ 207 h 347"/>
                <a:gd name="T58" fmla="*/ 518 w 587"/>
                <a:gd name="T59" fmla="*/ 188 h 347"/>
                <a:gd name="T60" fmla="*/ 494 w 587"/>
                <a:gd name="T61" fmla="*/ 154 h 347"/>
                <a:gd name="T62" fmla="*/ 475 w 587"/>
                <a:gd name="T63" fmla="*/ 135 h 347"/>
                <a:gd name="T64" fmla="*/ 433 w 587"/>
                <a:gd name="T65" fmla="*/ 102 h 347"/>
                <a:gd name="T66" fmla="*/ 411 w 587"/>
                <a:gd name="T67" fmla="*/ 95 h 347"/>
                <a:gd name="T68" fmla="*/ 390 w 587"/>
                <a:gd name="T69" fmla="*/ 90 h 347"/>
                <a:gd name="T70" fmla="*/ 368 w 587"/>
                <a:gd name="T71" fmla="*/ 93 h 347"/>
                <a:gd name="T72" fmla="*/ 349 w 587"/>
                <a:gd name="T73" fmla="*/ 97 h 347"/>
                <a:gd name="T74" fmla="*/ 330 w 587"/>
                <a:gd name="T75" fmla="*/ 107 h 347"/>
                <a:gd name="T76" fmla="*/ 314 w 587"/>
                <a:gd name="T77" fmla="*/ 119 h 347"/>
                <a:gd name="T78" fmla="*/ 300 w 587"/>
                <a:gd name="T79" fmla="*/ 133 h 347"/>
                <a:gd name="T80" fmla="*/ 290 w 587"/>
                <a:gd name="T81" fmla="*/ 150 h 347"/>
                <a:gd name="T82" fmla="*/ 283 w 587"/>
                <a:gd name="T83" fmla="*/ 169 h 347"/>
                <a:gd name="T84" fmla="*/ 281 w 587"/>
                <a:gd name="T85" fmla="*/ 190 h 347"/>
                <a:gd name="T86" fmla="*/ 288 w 587"/>
                <a:gd name="T87" fmla="*/ 228 h 347"/>
                <a:gd name="T88" fmla="*/ 297 w 587"/>
                <a:gd name="T89" fmla="*/ 245 h 347"/>
                <a:gd name="T90" fmla="*/ 316 w 587"/>
                <a:gd name="T91" fmla="*/ 269 h 347"/>
                <a:gd name="T92" fmla="*/ 330 w 587"/>
                <a:gd name="T93" fmla="*/ 281 h 347"/>
                <a:gd name="T94" fmla="*/ 349 w 587"/>
                <a:gd name="T95" fmla="*/ 288 h 347"/>
                <a:gd name="T96" fmla="*/ 361 w 587"/>
                <a:gd name="T97" fmla="*/ 347 h 347"/>
                <a:gd name="T98" fmla="*/ 330 w 587"/>
                <a:gd name="T99" fmla="*/ 340 h 347"/>
                <a:gd name="T100" fmla="*/ 307 w 587"/>
                <a:gd name="T101" fmla="*/ 331 h 347"/>
                <a:gd name="T102" fmla="*/ 288 w 587"/>
                <a:gd name="T103" fmla="*/ 316 h 347"/>
                <a:gd name="T104" fmla="*/ 269 w 587"/>
                <a:gd name="T105" fmla="*/ 300 h 347"/>
                <a:gd name="T106" fmla="*/ 252 w 587"/>
                <a:gd name="T107" fmla="*/ 281 h 347"/>
                <a:gd name="T108" fmla="*/ 240 w 587"/>
                <a:gd name="T109" fmla="*/ 259 h 347"/>
                <a:gd name="T110" fmla="*/ 231 w 587"/>
                <a:gd name="T111" fmla="*/ 238 h 347"/>
                <a:gd name="T112" fmla="*/ 226 w 587"/>
                <a:gd name="T113" fmla="*/ 200 h 347"/>
                <a:gd name="T114" fmla="*/ 17 w 587"/>
                <a:gd name="T115" fmla="*/ 9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7" h="347">
                  <a:moveTo>
                    <a:pt x="17" y="95"/>
                  </a:moveTo>
                  <a:lnTo>
                    <a:pt x="231" y="147"/>
                  </a:lnTo>
                  <a:lnTo>
                    <a:pt x="231" y="145"/>
                  </a:lnTo>
                  <a:lnTo>
                    <a:pt x="34" y="50"/>
                  </a:lnTo>
                  <a:lnTo>
                    <a:pt x="50" y="0"/>
                  </a:lnTo>
                  <a:lnTo>
                    <a:pt x="255" y="97"/>
                  </a:lnTo>
                  <a:lnTo>
                    <a:pt x="271" y="81"/>
                  </a:lnTo>
                  <a:lnTo>
                    <a:pt x="285" y="66"/>
                  </a:lnTo>
                  <a:lnTo>
                    <a:pt x="295" y="59"/>
                  </a:lnTo>
                  <a:lnTo>
                    <a:pt x="304" y="55"/>
                  </a:lnTo>
                  <a:lnTo>
                    <a:pt x="326" y="45"/>
                  </a:lnTo>
                  <a:lnTo>
                    <a:pt x="347" y="38"/>
                  </a:lnTo>
                  <a:lnTo>
                    <a:pt x="368" y="35"/>
                  </a:lnTo>
                  <a:lnTo>
                    <a:pt x="390" y="35"/>
                  </a:lnTo>
                  <a:lnTo>
                    <a:pt x="414" y="38"/>
                  </a:lnTo>
                  <a:lnTo>
                    <a:pt x="430" y="43"/>
                  </a:lnTo>
                  <a:lnTo>
                    <a:pt x="444" y="50"/>
                  </a:lnTo>
                  <a:lnTo>
                    <a:pt x="461" y="59"/>
                  </a:lnTo>
                  <a:lnTo>
                    <a:pt x="478" y="71"/>
                  </a:lnTo>
                  <a:lnTo>
                    <a:pt x="492" y="85"/>
                  </a:lnTo>
                  <a:lnTo>
                    <a:pt x="509" y="100"/>
                  </a:lnTo>
                  <a:lnTo>
                    <a:pt x="523" y="114"/>
                  </a:lnTo>
                  <a:lnTo>
                    <a:pt x="537" y="131"/>
                  </a:lnTo>
                  <a:lnTo>
                    <a:pt x="549" y="147"/>
                  </a:lnTo>
                  <a:lnTo>
                    <a:pt x="558" y="164"/>
                  </a:lnTo>
                  <a:lnTo>
                    <a:pt x="568" y="181"/>
                  </a:lnTo>
                  <a:lnTo>
                    <a:pt x="577" y="195"/>
                  </a:lnTo>
                  <a:lnTo>
                    <a:pt x="582" y="212"/>
                  </a:lnTo>
                  <a:lnTo>
                    <a:pt x="587" y="223"/>
                  </a:lnTo>
                  <a:lnTo>
                    <a:pt x="587" y="238"/>
                  </a:lnTo>
                  <a:lnTo>
                    <a:pt x="587" y="247"/>
                  </a:lnTo>
                  <a:lnTo>
                    <a:pt x="585" y="257"/>
                  </a:lnTo>
                  <a:lnTo>
                    <a:pt x="580" y="269"/>
                  </a:lnTo>
                  <a:lnTo>
                    <a:pt x="575" y="278"/>
                  </a:lnTo>
                  <a:lnTo>
                    <a:pt x="568" y="285"/>
                  </a:lnTo>
                  <a:lnTo>
                    <a:pt x="558" y="295"/>
                  </a:lnTo>
                  <a:lnTo>
                    <a:pt x="551" y="302"/>
                  </a:lnTo>
                  <a:lnTo>
                    <a:pt x="532" y="316"/>
                  </a:lnTo>
                  <a:lnTo>
                    <a:pt x="509" y="328"/>
                  </a:lnTo>
                  <a:lnTo>
                    <a:pt x="497" y="333"/>
                  </a:lnTo>
                  <a:lnTo>
                    <a:pt x="485" y="335"/>
                  </a:lnTo>
                  <a:lnTo>
                    <a:pt x="459" y="342"/>
                  </a:lnTo>
                  <a:lnTo>
                    <a:pt x="444" y="345"/>
                  </a:lnTo>
                  <a:lnTo>
                    <a:pt x="433" y="347"/>
                  </a:lnTo>
                  <a:lnTo>
                    <a:pt x="433" y="295"/>
                  </a:lnTo>
                  <a:lnTo>
                    <a:pt x="449" y="292"/>
                  </a:lnTo>
                  <a:lnTo>
                    <a:pt x="466" y="288"/>
                  </a:lnTo>
                  <a:lnTo>
                    <a:pt x="482" y="281"/>
                  </a:lnTo>
                  <a:lnTo>
                    <a:pt x="497" y="273"/>
                  </a:lnTo>
                  <a:lnTo>
                    <a:pt x="509" y="266"/>
                  </a:lnTo>
                  <a:lnTo>
                    <a:pt x="518" y="254"/>
                  </a:lnTo>
                  <a:lnTo>
                    <a:pt x="523" y="250"/>
                  </a:lnTo>
                  <a:lnTo>
                    <a:pt x="528" y="245"/>
                  </a:lnTo>
                  <a:lnTo>
                    <a:pt x="530" y="238"/>
                  </a:lnTo>
                  <a:lnTo>
                    <a:pt x="532" y="231"/>
                  </a:lnTo>
                  <a:lnTo>
                    <a:pt x="532" y="223"/>
                  </a:lnTo>
                  <a:lnTo>
                    <a:pt x="530" y="216"/>
                  </a:lnTo>
                  <a:lnTo>
                    <a:pt x="528" y="207"/>
                  </a:lnTo>
                  <a:lnTo>
                    <a:pt x="523" y="197"/>
                  </a:lnTo>
                  <a:lnTo>
                    <a:pt x="518" y="188"/>
                  </a:lnTo>
                  <a:lnTo>
                    <a:pt x="511" y="176"/>
                  </a:lnTo>
                  <a:lnTo>
                    <a:pt x="494" y="154"/>
                  </a:lnTo>
                  <a:lnTo>
                    <a:pt x="487" y="145"/>
                  </a:lnTo>
                  <a:lnTo>
                    <a:pt x="475" y="135"/>
                  </a:lnTo>
                  <a:lnTo>
                    <a:pt x="454" y="116"/>
                  </a:lnTo>
                  <a:lnTo>
                    <a:pt x="433" y="102"/>
                  </a:lnTo>
                  <a:lnTo>
                    <a:pt x="421" y="97"/>
                  </a:lnTo>
                  <a:lnTo>
                    <a:pt x="411" y="95"/>
                  </a:lnTo>
                  <a:lnTo>
                    <a:pt x="399" y="93"/>
                  </a:lnTo>
                  <a:lnTo>
                    <a:pt x="390" y="90"/>
                  </a:lnTo>
                  <a:lnTo>
                    <a:pt x="378" y="90"/>
                  </a:lnTo>
                  <a:lnTo>
                    <a:pt x="368" y="93"/>
                  </a:lnTo>
                  <a:lnTo>
                    <a:pt x="359" y="95"/>
                  </a:lnTo>
                  <a:lnTo>
                    <a:pt x="349" y="97"/>
                  </a:lnTo>
                  <a:lnTo>
                    <a:pt x="340" y="102"/>
                  </a:lnTo>
                  <a:lnTo>
                    <a:pt x="330" y="107"/>
                  </a:lnTo>
                  <a:lnTo>
                    <a:pt x="321" y="112"/>
                  </a:lnTo>
                  <a:lnTo>
                    <a:pt x="314" y="119"/>
                  </a:lnTo>
                  <a:lnTo>
                    <a:pt x="307" y="126"/>
                  </a:lnTo>
                  <a:lnTo>
                    <a:pt x="300" y="133"/>
                  </a:lnTo>
                  <a:lnTo>
                    <a:pt x="295" y="140"/>
                  </a:lnTo>
                  <a:lnTo>
                    <a:pt x="290" y="150"/>
                  </a:lnTo>
                  <a:lnTo>
                    <a:pt x="285" y="159"/>
                  </a:lnTo>
                  <a:lnTo>
                    <a:pt x="283" y="169"/>
                  </a:lnTo>
                  <a:lnTo>
                    <a:pt x="281" y="181"/>
                  </a:lnTo>
                  <a:lnTo>
                    <a:pt x="281" y="190"/>
                  </a:lnTo>
                  <a:lnTo>
                    <a:pt x="283" y="209"/>
                  </a:lnTo>
                  <a:lnTo>
                    <a:pt x="288" y="228"/>
                  </a:lnTo>
                  <a:lnTo>
                    <a:pt x="292" y="238"/>
                  </a:lnTo>
                  <a:lnTo>
                    <a:pt x="297" y="245"/>
                  </a:lnTo>
                  <a:lnTo>
                    <a:pt x="309" y="262"/>
                  </a:lnTo>
                  <a:lnTo>
                    <a:pt x="316" y="269"/>
                  </a:lnTo>
                  <a:lnTo>
                    <a:pt x="323" y="273"/>
                  </a:lnTo>
                  <a:lnTo>
                    <a:pt x="330" y="281"/>
                  </a:lnTo>
                  <a:lnTo>
                    <a:pt x="340" y="285"/>
                  </a:lnTo>
                  <a:lnTo>
                    <a:pt x="349" y="288"/>
                  </a:lnTo>
                  <a:lnTo>
                    <a:pt x="361" y="292"/>
                  </a:lnTo>
                  <a:lnTo>
                    <a:pt x="361" y="347"/>
                  </a:lnTo>
                  <a:lnTo>
                    <a:pt x="345" y="345"/>
                  </a:lnTo>
                  <a:lnTo>
                    <a:pt x="330" y="340"/>
                  </a:lnTo>
                  <a:lnTo>
                    <a:pt x="319" y="335"/>
                  </a:lnTo>
                  <a:lnTo>
                    <a:pt x="307" y="331"/>
                  </a:lnTo>
                  <a:lnTo>
                    <a:pt x="297" y="323"/>
                  </a:lnTo>
                  <a:lnTo>
                    <a:pt x="288" y="316"/>
                  </a:lnTo>
                  <a:lnTo>
                    <a:pt x="278" y="309"/>
                  </a:lnTo>
                  <a:lnTo>
                    <a:pt x="269" y="300"/>
                  </a:lnTo>
                  <a:lnTo>
                    <a:pt x="259" y="292"/>
                  </a:lnTo>
                  <a:lnTo>
                    <a:pt x="252" y="281"/>
                  </a:lnTo>
                  <a:lnTo>
                    <a:pt x="245" y="271"/>
                  </a:lnTo>
                  <a:lnTo>
                    <a:pt x="240" y="259"/>
                  </a:lnTo>
                  <a:lnTo>
                    <a:pt x="236" y="250"/>
                  </a:lnTo>
                  <a:lnTo>
                    <a:pt x="231" y="238"/>
                  </a:lnTo>
                  <a:lnTo>
                    <a:pt x="228" y="226"/>
                  </a:lnTo>
                  <a:lnTo>
                    <a:pt x="226" y="200"/>
                  </a:lnTo>
                  <a:lnTo>
                    <a:pt x="0" y="145"/>
                  </a:lnTo>
                  <a:lnTo>
                    <a:pt x="17" y="95"/>
                  </a:lnTo>
                </a:path>
              </a:pathLst>
            </a:custGeom>
            <a:noFill/>
            <a:ln w="3175">
              <a:solidFill>
                <a:srgbClr val="008CD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F0DFEBB3-8F34-4BC4-A425-C485145F0D7C}"/>
              </a:ext>
            </a:extLst>
          </p:cNvPr>
          <p:cNvCxnSpPr>
            <a:cxnSpLocks/>
          </p:cNvCxnSpPr>
          <p:nvPr/>
        </p:nvCxnSpPr>
        <p:spPr>
          <a:xfrm>
            <a:off x="10604066" y="179436"/>
            <a:ext cx="1490371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982FF3F-0276-4521-AD91-16FD78B9D96E}"/>
              </a:ext>
            </a:extLst>
          </p:cNvPr>
          <p:cNvCxnSpPr>
            <a:cxnSpLocks/>
          </p:cNvCxnSpPr>
          <p:nvPr/>
        </p:nvCxnSpPr>
        <p:spPr>
          <a:xfrm flipH="1" flipV="1">
            <a:off x="11966893" y="80054"/>
            <a:ext cx="6626" cy="1994041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37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tganel\Desktop\brain-games-optical-illusion_38884_600x450.jpg">
            <a:extLst>
              <a:ext uri="{FF2B5EF4-FFF2-40B4-BE49-F238E27FC236}">
                <a16:creationId xmlns:a16="http://schemas.microsoft.com/office/drawing/2014/main" id="{4DF3C2AE-A6EF-4085-866E-911BFCCFB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5" y="961170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FA42CA1-1DFE-4CB3-936F-C2B780E994AD}"/>
              </a:ext>
            </a:extLst>
          </p:cNvPr>
          <p:cNvSpPr/>
          <p:nvPr/>
        </p:nvSpPr>
        <p:spPr>
          <a:xfrm>
            <a:off x="4632326" y="2720120"/>
            <a:ext cx="3313113" cy="6477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039681DC-4BA8-4BAB-9A35-89A85DA08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2755" y="5478271"/>
            <a:ext cx="74541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000" dirty="0">
                <a:solidFill>
                  <a:srgbClr val="002060"/>
                </a:solidFill>
              </a:rPr>
              <a:t>חקר התפיסה: כיצד העולם החושי מתורגם לייצוג פנימי בעל משמעות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 descr="ponzo2a">
            <a:extLst>
              <a:ext uri="{FF2B5EF4-FFF2-40B4-BE49-F238E27FC236}">
                <a16:creationId xmlns:a16="http://schemas.microsoft.com/office/drawing/2014/main" id="{1426AFAA-7D4D-4BA8-90F7-6301FADAB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402" y="515712"/>
            <a:ext cx="7809195" cy="551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4">
            <a:extLst>
              <a:ext uri="{FF2B5EF4-FFF2-40B4-BE49-F238E27FC236}">
                <a16:creationId xmlns:a16="http://schemas.microsoft.com/office/drawing/2014/main" id="{651FBD55-653A-4DCD-9EB9-423F5FBF7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6600" y="2639837"/>
            <a:ext cx="113882" cy="1371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e-IL" altLang="en-US"/>
          </a:p>
        </p:txBody>
      </p:sp>
      <p:sp>
        <p:nvSpPr>
          <p:cNvPr id="64518" name="Rectangle 6">
            <a:extLst>
              <a:ext uri="{FF2B5EF4-FFF2-40B4-BE49-F238E27FC236}">
                <a16:creationId xmlns:a16="http://schemas.microsoft.com/office/drawing/2014/main" id="{32445D3F-C7FE-4AB9-B413-781904406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8948" y="2679592"/>
            <a:ext cx="113881" cy="1371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e-IL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33333E-6 -7.40741E-7 L -0.31784 -0.005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8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4087951" y="415456"/>
            <a:ext cx="489585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e-IL" sz="2000">
                <a:solidFill>
                  <a:schemeClr val="tx2"/>
                </a:solidFill>
              </a:rPr>
              <a:t>תפיסה כתהליך עיבוד מידע</a:t>
            </a:r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8339277" y="1574330"/>
            <a:ext cx="1296987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e-IL"/>
              <a:t>חישה</a:t>
            </a:r>
            <a:endParaRPr lang="en-US"/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6323152" y="1574330"/>
            <a:ext cx="1296987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e-IL"/>
              <a:t>תפיסה</a:t>
            </a:r>
            <a:endParaRPr lang="en-US"/>
          </a:p>
        </p:txBody>
      </p:sp>
      <p:sp>
        <p:nvSpPr>
          <p:cNvPr id="14341" name="Text Box 8"/>
          <p:cNvSpPr txBox="1">
            <a:spLocks noChangeArrowheads="1"/>
          </p:cNvSpPr>
          <p:nvPr/>
        </p:nvSpPr>
        <p:spPr bwMode="auto">
          <a:xfrm>
            <a:off x="4234002" y="1574330"/>
            <a:ext cx="1296987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e-IL"/>
              <a:t>זיכרון</a:t>
            </a:r>
            <a:endParaRPr lang="en-US"/>
          </a:p>
        </p:txBody>
      </p:sp>
      <p:sp>
        <p:nvSpPr>
          <p:cNvPr id="14342" name="Text Box 9"/>
          <p:cNvSpPr txBox="1">
            <a:spLocks noChangeArrowheads="1"/>
          </p:cNvSpPr>
          <p:nvPr/>
        </p:nvSpPr>
        <p:spPr bwMode="auto">
          <a:xfrm>
            <a:off x="2071827" y="1574330"/>
            <a:ext cx="1296987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e-IL"/>
              <a:t>פעולה</a:t>
            </a:r>
            <a:endParaRPr lang="en-US"/>
          </a:p>
        </p:txBody>
      </p:sp>
      <p:sp>
        <p:nvSpPr>
          <p:cNvPr id="14343" name="Line 11"/>
          <p:cNvSpPr>
            <a:spLocks noChangeShapeType="1"/>
          </p:cNvSpPr>
          <p:nvPr/>
        </p:nvSpPr>
        <p:spPr bwMode="auto">
          <a:xfrm flipH="1">
            <a:off x="7689989" y="171879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e-IL"/>
          </a:p>
        </p:txBody>
      </p:sp>
      <p:sp>
        <p:nvSpPr>
          <p:cNvPr id="14344" name="Line 12"/>
          <p:cNvSpPr>
            <a:spLocks noChangeShapeType="1"/>
          </p:cNvSpPr>
          <p:nvPr/>
        </p:nvSpPr>
        <p:spPr bwMode="auto">
          <a:xfrm flipH="1">
            <a:off x="5602426" y="171879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e-IL"/>
          </a:p>
        </p:txBody>
      </p:sp>
      <p:sp>
        <p:nvSpPr>
          <p:cNvPr id="14345" name="Line 13"/>
          <p:cNvSpPr>
            <a:spLocks noChangeShapeType="1"/>
          </p:cNvSpPr>
          <p:nvPr/>
        </p:nvSpPr>
        <p:spPr bwMode="auto">
          <a:xfrm flipH="1">
            <a:off x="3514864" y="171879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e-IL"/>
          </a:p>
        </p:txBody>
      </p:sp>
      <p:sp>
        <p:nvSpPr>
          <p:cNvPr id="14346" name="AutoShape 14"/>
          <p:cNvSpPr>
            <a:spLocks noChangeArrowheads="1"/>
          </p:cNvSpPr>
          <p:nvPr/>
        </p:nvSpPr>
        <p:spPr bwMode="auto">
          <a:xfrm rot="10800000">
            <a:off x="9920427" y="1645768"/>
            <a:ext cx="504825" cy="215900"/>
          </a:xfrm>
          <a:custGeom>
            <a:avLst/>
            <a:gdLst>
              <a:gd name="T0" fmla="*/ 378619 w 21600"/>
              <a:gd name="T1" fmla="*/ 0 h 21600"/>
              <a:gd name="T2" fmla="*/ 0 w 21600"/>
              <a:gd name="T3" fmla="*/ 107950 h 21600"/>
              <a:gd name="T4" fmla="*/ 378619 w 21600"/>
              <a:gd name="T5" fmla="*/ 215900 h 21600"/>
              <a:gd name="T6" fmla="*/ 504825 w 21600"/>
              <a:gd name="T7" fmla="*/ 1079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e-IL"/>
          </a:p>
        </p:txBody>
      </p:sp>
      <p:sp>
        <p:nvSpPr>
          <p:cNvPr id="14347" name="Text Box 16"/>
          <p:cNvSpPr txBox="1">
            <a:spLocks noChangeArrowheads="1"/>
          </p:cNvSpPr>
          <p:nvPr/>
        </p:nvSpPr>
        <p:spPr bwMode="auto">
          <a:xfrm>
            <a:off x="9668013" y="2006131"/>
            <a:ext cx="971550" cy="6463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e-IL"/>
              <a:t>עולם חיצוני</a:t>
            </a:r>
            <a:endParaRPr lang="en-US"/>
          </a:p>
        </p:txBody>
      </p:sp>
      <p:pic>
        <p:nvPicPr>
          <p:cNvPr id="14348" name="Picture 17" descr="dalm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3649" y="3118773"/>
            <a:ext cx="3960811" cy="31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11" name="Picture 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5795" y="3214192"/>
            <a:ext cx="5237038" cy="311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13" name="Line 29"/>
          <p:cNvSpPr>
            <a:spLocks noChangeShapeType="1"/>
          </p:cNvSpPr>
          <p:nvPr/>
        </p:nvSpPr>
        <p:spPr bwMode="auto">
          <a:xfrm>
            <a:off x="7688402" y="1863255"/>
            <a:ext cx="573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e-IL"/>
          </a:p>
        </p:txBody>
      </p:sp>
      <p:sp>
        <p:nvSpPr>
          <p:cNvPr id="16414" name="Line 30"/>
          <p:cNvSpPr>
            <a:spLocks noChangeShapeType="1"/>
          </p:cNvSpPr>
          <p:nvPr/>
        </p:nvSpPr>
        <p:spPr bwMode="auto">
          <a:xfrm>
            <a:off x="5599252" y="1863255"/>
            <a:ext cx="573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e-IL"/>
          </a:p>
        </p:txBody>
      </p:sp>
      <p:sp>
        <p:nvSpPr>
          <p:cNvPr id="16415" name="Line 31"/>
          <p:cNvSpPr>
            <a:spLocks noChangeShapeType="1"/>
          </p:cNvSpPr>
          <p:nvPr/>
        </p:nvSpPr>
        <p:spPr bwMode="auto">
          <a:xfrm>
            <a:off x="3511688" y="1863255"/>
            <a:ext cx="573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e-IL"/>
          </a:p>
        </p:txBody>
      </p:sp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2935426" y="1142531"/>
            <a:ext cx="3960812" cy="360363"/>
            <a:chOff x="839" y="890"/>
            <a:chExt cx="2495" cy="227"/>
          </a:xfrm>
        </p:grpSpPr>
        <p:sp>
          <p:nvSpPr>
            <p:cNvPr id="14358" name="Line 37"/>
            <p:cNvSpPr>
              <a:spLocks noChangeShapeType="1"/>
            </p:cNvSpPr>
            <p:nvPr/>
          </p:nvSpPr>
          <p:spPr bwMode="auto">
            <a:xfrm flipV="1">
              <a:off x="3334" y="890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14359" name="Line 38"/>
            <p:cNvSpPr>
              <a:spLocks noChangeShapeType="1"/>
            </p:cNvSpPr>
            <p:nvPr/>
          </p:nvSpPr>
          <p:spPr bwMode="auto">
            <a:xfrm flipH="1" flipV="1">
              <a:off x="839" y="890"/>
              <a:ext cx="24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14360" name="Line 40"/>
            <p:cNvSpPr>
              <a:spLocks noChangeShapeType="1"/>
            </p:cNvSpPr>
            <p:nvPr/>
          </p:nvSpPr>
          <p:spPr bwMode="auto">
            <a:xfrm>
              <a:off x="839" y="890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he-IL"/>
            </a:p>
          </p:txBody>
        </p:sp>
      </p:grp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4880113" y="1213968"/>
            <a:ext cx="4248150" cy="277812"/>
            <a:chOff x="839" y="935"/>
            <a:chExt cx="2495" cy="182"/>
          </a:xfrm>
        </p:grpSpPr>
        <p:sp>
          <p:nvSpPr>
            <p:cNvPr id="14355" name="Line 43"/>
            <p:cNvSpPr>
              <a:spLocks noChangeShapeType="1"/>
            </p:cNvSpPr>
            <p:nvPr/>
          </p:nvSpPr>
          <p:spPr bwMode="auto">
            <a:xfrm flipV="1">
              <a:off x="3334" y="935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14356" name="Line 44"/>
            <p:cNvSpPr>
              <a:spLocks noChangeShapeType="1"/>
            </p:cNvSpPr>
            <p:nvPr/>
          </p:nvSpPr>
          <p:spPr bwMode="auto">
            <a:xfrm flipH="1" flipV="1">
              <a:off x="839" y="935"/>
              <a:ext cx="24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14357" name="Line 45"/>
            <p:cNvSpPr>
              <a:spLocks noChangeShapeType="1"/>
            </p:cNvSpPr>
            <p:nvPr/>
          </p:nvSpPr>
          <p:spPr bwMode="auto">
            <a:xfrm>
              <a:off x="839" y="935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he-IL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20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13" grpId="0" animBg="1"/>
      <p:bldP spid="16414" grpId="0" animBg="1"/>
      <p:bldP spid="164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4008438" y="685801"/>
            <a:ext cx="48958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he-IL" sz="2400">
                <a:solidFill>
                  <a:schemeClr val="tx2"/>
                </a:solidFill>
                <a:cs typeface="Times New Roman" pitchFamily="18" charset="0"/>
              </a:rPr>
              <a:t>כיצד ניתן לחקור תהליכי תפיסה ?</a:t>
            </a:r>
            <a:endParaRPr lang="en-US" sz="24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6959600" y="1484313"/>
            <a:ext cx="3024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400">
                <a:solidFill>
                  <a:schemeClr val="tx2"/>
                </a:solidFill>
                <a:cs typeface="Times New Roman" pitchFamily="18" charset="0"/>
              </a:rPr>
              <a:t>-  הגישה הפיסיולוגית:</a:t>
            </a:r>
            <a:endParaRPr lang="en-US" sz="24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5542059" y="2060576"/>
            <a:ext cx="42274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  <a:cs typeface="Times New Roman" pitchFamily="18" charset="0"/>
              </a:rPr>
              <a:t>1. </a:t>
            </a:r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Single cell recordings </a:t>
            </a:r>
          </a:p>
        </p:txBody>
      </p:sp>
      <p:pic>
        <p:nvPicPr>
          <p:cNvPr id="1030" name="Picture 6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6852" y="2793850"/>
            <a:ext cx="5019021" cy="3083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279650" y="476250"/>
            <a:ext cx="7848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Quiroga, Reddy, </a:t>
            </a:r>
            <a:r>
              <a:rPr lang="en-US" dirty="0" err="1">
                <a:solidFill>
                  <a:schemeClr val="tx2"/>
                </a:solidFill>
              </a:rPr>
              <a:t>Kreiman</a:t>
            </a:r>
            <a:r>
              <a:rPr lang="en-US" dirty="0">
                <a:solidFill>
                  <a:schemeClr val="tx2"/>
                </a:solidFill>
              </a:rPr>
              <a:t>, Koch, &amp; Fried (2005). Invariant visual representation by single neurons in the human brain. </a:t>
            </a:r>
            <a:r>
              <a:rPr lang="en-US" i="1" dirty="0">
                <a:solidFill>
                  <a:schemeClr val="tx2"/>
                </a:solidFill>
              </a:rPr>
              <a:t>Nature</a:t>
            </a:r>
            <a:r>
              <a:rPr lang="en-US" dirty="0">
                <a:solidFill>
                  <a:schemeClr val="tx2"/>
                </a:solidFill>
              </a:rPr>
              <a:t> 435, 1102-1107. 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3319" y="1309386"/>
            <a:ext cx="7561262" cy="513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4961615" y="812636"/>
            <a:ext cx="49967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</a:rPr>
              <a:t>2. </a:t>
            </a:r>
            <a:r>
              <a:rPr lang="en-US" sz="2400" dirty="0">
                <a:solidFill>
                  <a:schemeClr val="tx2"/>
                </a:solidFill>
              </a:rPr>
              <a:t>Event-related potential (ERP)</a:t>
            </a:r>
          </a:p>
        </p:txBody>
      </p:sp>
      <p:pic>
        <p:nvPicPr>
          <p:cNvPr id="18435" name="Picture 4" descr="mselectrodes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3697" y="1828774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74B14E-51F3-44E6-835E-79F1B3D74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240" y="1598212"/>
            <a:ext cx="4284760" cy="33502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6383339" y="765176"/>
            <a:ext cx="3673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>
                <a:solidFill>
                  <a:schemeClr val="tx2"/>
                </a:solidFill>
              </a:rPr>
              <a:t>3. </a:t>
            </a:r>
            <a:r>
              <a:rPr lang="en-US">
                <a:solidFill>
                  <a:schemeClr val="tx2"/>
                </a:solidFill>
              </a:rPr>
              <a:t>Brain imaging</a:t>
            </a:r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4583113" y="1557338"/>
            <a:ext cx="56181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functional Magnetic Resonance Imaging (fMRI)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35CD67-33EA-4FDE-88F6-F77519B2C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76" y="2205244"/>
            <a:ext cx="5130124" cy="34200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E15028-DC2D-486F-B8CA-FE2956A997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404" y="2519541"/>
            <a:ext cx="4089500" cy="33389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10" descr="O_SOUPTU~1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3613" y="2492375"/>
            <a:ext cx="10096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11" descr="O_SOUPTU~1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7850" y="2492375"/>
            <a:ext cx="10096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12" descr="O_TABLE1~1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9513" y="3213100"/>
            <a:ext cx="10096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13" descr="O_TABLE1~1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63750" y="3213100"/>
            <a:ext cx="10096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14" descr="O_AUTOMA~1j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79651" y="4005263"/>
            <a:ext cx="1008063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15" descr="O_AUTOMA~1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35413" y="4005263"/>
            <a:ext cx="1008062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5" name="Text Box 17"/>
          <p:cNvSpPr txBox="1">
            <a:spLocks noChangeArrowheads="1"/>
          </p:cNvSpPr>
          <p:nvPr/>
        </p:nvSpPr>
        <p:spPr bwMode="auto">
          <a:xfrm>
            <a:off x="1919288" y="1844676"/>
            <a:ext cx="295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</a:rPr>
              <a:t>Objects      &gt;     Scrambled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C5DA4C-28E8-4A50-8222-877C944F973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163" r="11106" b="32412"/>
          <a:stretch/>
        </p:blipFill>
        <p:spPr>
          <a:xfrm>
            <a:off x="6983833" y="2028032"/>
            <a:ext cx="2715159" cy="37333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208213" y="476250"/>
            <a:ext cx="8064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Kourtzi, </a:t>
            </a:r>
            <a:r>
              <a:rPr lang="en-US" dirty="0" err="1">
                <a:solidFill>
                  <a:schemeClr val="tx2"/>
                </a:solidFill>
              </a:rPr>
              <a:t>Erb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 err="1">
                <a:solidFill>
                  <a:schemeClr val="tx2"/>
                </a:solidFill>
              </a:rPr>
              <a:t>Grodd</a:t>
            </a:r>
            <a:r>
              <a:rPr lang="en-US" dirty="0">
                <a:solidFill>
                  <a:schemeClr val="tx2"/>
                </a:solidFill>
              </a:rPr>
              <a:t>, &amp; </a:t>
            </a:r>
            <a:r>
              <a:rPr lang="en-US" dirty="0" err="1">
                <a:solidFill>
                  <a:schemeClr val="tx2"/>
                </a:solidFill>
              </a:rPr>
              <a:t>B</a:t>
            </a:r>
            <a:r>
              <a:rPr lang="en-US" dirty="0" err="1">
                <a:solidFill>
                  <a:schemeClr val="tx2"/>
                </a:solidFill>
                <a:latin typeface="Arial" pitchFamily="34" charset="0"/>
              </a:rPr>
              <a:t>ü</a:t>
            </a:r>
            <a:r>
              <a:rPr lang="en-US" dirty="0" err="1">
                <a:solidFill>
                  <a:schemeClr val="tx2"/>
                </a:solidFill>
              </a:rPr>
              <a:t>lthoff</a:t>
            </a:r>
            <a:r>
              <a:rPr lang="he-IL" dirty="0">
                <a:solidFill>
                  <a:schemeClr val="tx2"/>
                </a:solidFill>
              </a:rPr>
              <a:t> </a:t>
            </a:r>
            <a:r>
              <a:rPr lang="en-US" dirty="0">
                <a:solidFill>
                  <a:schemeClr val="tx2"/>
                </a:solidFill>
              </a:rPr>
              <a:t>(2003). Representation of the Perceived 3-D Object Shape in the Human Lateral Occipital Complex. </a:t>
            </a:r>
            <a:r>
              <a:rPr lang="en-US" i="1" dirty="0">
                <a:solidFill>
                  <a:schemeClr val="tx2"/>
                </a:solidFill>
              </a:rPr>
              <a:t>Cerebral Cortex</a:t>
            </a:r>
            <a:r>
              <a:rPr lang="en-US" dirty="0">
                <a:solidFill>
                  <a:schemeClr val="tx2"/>
                </a:solidFill>
              </a:rPr>
              <a:t> 13, 911</a:t>
            </a:r>
            <a:r>
              <a:rPr lang="en-US" dirty="0">
                <a:solidFill>
                  <a:schemeClr val="tx2"/>
                </a:solidFill>
                <a:latin typeface="Arial" pitchFamily="34" charset="0"/>
              </a:rPr>
              <a:t>–</a:t>
            </a:r>
            <a:r>
              <a:rPr lang="en-US" dirty="0">
                <a:solidFill>
                  <a:schemeClr val="tx2"/>
                </a:solidFill>
              </a:rPr>
              <a:t>920.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6276" y="1484313"/>
            <a:ext cx="5832475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>
            <a:extLst>
              <a:ext uri="{FF2B5EF4-FFF2-40B4-BE49-F238E27FC236}">
                <a16:creationId xmlns:a16="http://schemas.microsoft.com/office/drawing/2014/main" id="{943B9054-E17E-420A-87FB-78C6E2E9B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434" y="412640"/>
            <a:ext cx="8064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Mattar, Olkkonen, Epstein, &amp; Aguirre,. (2018). Adaptation decorrelates shape representations. </a:t>
            </a:r>
            <a:r>
              <a:rPr lang="en-US" i="1" dirty="0">
                <a:solidFill>
                  <a:schemeClr val="tx2"/>
                </a:solidFill>
              </a:rPr>
              <a:t>Nature communications</a:t>
            </a:r>
            <a:r>
              <a:rPr lang="en-US" dirty="0">
                <a:solidFill>
                  <a:schemeClr val="tx2"/>
                </a:solidFill>
              </a:rPr>
              <a:t>, 9, 3812.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A7F748-E2F1-43DD-8D10-A328D5724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982" y="1508759"/>
            <a:ext cx="5675032" cy="3967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D2D0D2-4FB2-4DDD-A4AA-6C1253438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833" y="2719346"/>
            <a:ext cx="4050086" cy="264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45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>
            <a:extLst>
              <a:ext uri="{FF2B5EF4-FFF2-40B4-BE49-F238E27FC236}">
                <a16:creationId xmlns:a16="http://schemas.microsoft.com/office/drawing/2014/main" id="{943B9054-E17E-420A-87FB-78C6E2E9B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434" y="412640"/>
            <a:ext cx="8064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Mattar, Olkkonen, Epstein, &amp; Aguirre,. (2018). Adaptation decorrelates shape representations. </a:t>
            </a:r>
            <a:r>
              <a:rPr lang="en-US" i="1" dirty="0">
                <a:solidFill>
                  <a:schemeClr val="tx2"/>
                </a:solidFill>
              </a:rPr>
              <a:t>Nature communications</a:t>
            </a:r>
            <a:r>
              <a:rPr lang="en-US" dirty="0">
                <a:solidFill>
                  <a:schemeClr val="tx2"/>
                </a:solidFill>
              </a:rPr>
              <a:t>, 9, 3812.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0913F0-F342-4A72-BCA5-162EE4250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607" y="1526651"/>
            <a:ext cx="4380355" cy="46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67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6458320" y="1196975"/>
            <a:ext cx="32381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000">
                <a:solidFill>
                  <a:schemeClr val="tx2"/>
                </a:solidFill>
              </a:rPr>
              <a:t>4. פגיעות מוחיות</a:t>
            </a:r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1757238" y="2133601"/>
            <a:ext cx="822655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000">
                <a:solidFill>
                  <a:schemeClr val="tx2"/>
                </a:solidFill>
              </a:rPr>
              <a:t>דיסוציאציה – פגיעה ספציפית ביכולת נתונה (א') אך לא ביכולת רלוונטית אחרת (ב')</a:t>
            </a:r>
          </a:p>
          <a:p>
            <a:pPr algn="r" rtl="1">
              <a:spcBef>
                <a:spcPct val="50000"/>
              </a:spcBef>
            </a:pPr>
            <a:r>
              <a:rPr lang="he-IL" sz="2000">
                <a:solidFill>
                  <a:schemeClr val="tx2"/>
                </a:solidFill>
              </a:rPr>
              <a:t>דיסוציאציה כפולה – פציינט אחר שלא נפגע ביכולת א' אך נפגע ביכולת ב'    </a:t>
            </a:r>
            <a:endParaRPr lang="en-US" sz="20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4876800" y="609600"/>
            <a:ext cx="21018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tx2"/>
                </a:solidFill>
                <a:latin typeface="Arial" pitchFamily="34" charset="0"/>
              </a:rPr>
              <a:t>Patient DF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905000" y="1817688"/>
            <a:ext cx="5989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 eaLnBrk="0" hangingPunct="0">
              <a:buFontTx/>
              <a:buChar char="•"/>
            </a:pPr>
            <a:r>
              <a:rPr lang="en-US" sz="2400">
                <a:solidFill>
                  <a:schemeClr val="tx2"/>
                </a:solidFill>
                <a:latin typeface="Arial" pitchFamily="34" charset="0"/>
              </a:rPr>
              <a:t> Hypoxia from carbon monoxide poisoning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905000" y="5257801"/>
            <a:ext cx="876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>
              <a:buFontTx/>
              <a:buChar char="•"/>
            </a:pPr>
            <a:r>
              <a:rPr lang="en-US" sz="2400">
                <a:solidFill>
                  <a:schemeClr val="tx2"/>
                </a:solidFill>
                <a:latin typeface="Arial" pitchFamily="34" charset="0"/>
              </a:rPr>
              <a:t> Clinical and psychophysical testing was largely in the</a:t>
            </a:r>
          </a:p>
          <a:p>
            <a:pPr algn="l" rtl="0" eaLnBrk="0" hangingPunct="0"/>
            <a:r>
              <a:rPr lang="en-US" sz="2400">
                <a:solidFill>
                  <a:schemeClr val="tx2"/>
                </a:solidFill>
                <a:latin typeface="Arial" pitchFamily="34" charset="0"/>
              </a:rPr>
              <a:t>  normal range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1905000" y="4191000"/>
            <a:ext cx="6662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>
              <a:buFontTx/>
              <a:buChar char="•"/>
            </a:pPr>
            <a:r>
              <a:rPr lang="en-US" sz="2400">
                <a:solidFill>
                  <a:schemeClr val="tx2"/>
                </a:solidFill>
                <a:latin typeface="Arial" pitchFamily="34" charset="0"/>
              </a:rPr>
              <a:t> Most salient symptom was visual form agnosia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905000" y="1930400"/>
            <a:ext cx="8153400" cy="2032000"/>
            <a:chOff x="240" y="1216"/>
            <a:chExt cx="5136" cy="1280"/>
          </a:xfrm>
        </p:grpSpPr>
        <p:sp>
          <p:nvSpPr>
            <p:cNvPr id="22535" name="Text Box 7"/>
            <p:cNvSpPr txBox="1">
              <a:spLocks noChangeArrowheads="1"/>
            </p:cNvSpPr>
            <p:nvPr/>
          </p:nvSpPr>
          <p:spPr bwMode="auto">
            <a:xfrm>
              <a:off x="240" y="1680"/>
              <a:ext cx="4032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 eaLnBrk="0" hangingPunct="0">
                <a:buFontTx/>
                <a:buChar char="•"/>
              </a:pPr>
              <a:r>
                <a:rPr lang="en-US" sz="2400" dirty="0">
                  <a:solidFill>
                    <a:schemeClr val="tx2"/>
                  </a:solidFill>
                  <a:latin typeface="Arial" pitchFamily="34" charset="0"/>
                </a:rPr>
                <a:t> MRI in 1989 showed diffuse cortical damage</a:t>
              </a:r>
            </a:p>
            <a:p>
              <a:pPr algn="l" rtl="0" eaLnBrk="0" hangingPunct="0"/>
              <a:r>
                <a:rPr lang="en-US" sz="2400" dirty="0">
                  <a:solidFill>
                    <a:schemeClr val="tx2"/>
                  </a:solidFill>
                  <a:latin typeface="Arial" pitchFamily="34" charset="0"/>
                </a:rPr>
                <a:t>  with large  lesions in the ventrolateral</a:t>
              </a:r>
            </a:p>
            <a:p>
              <a:pPr algn="l" rtl="0" eaLnBrk="0" hangingPunct="0"/>
              <a:r>
                <a:rPr lang="en-US" sz="2400" dirty="0">
                  <a:solidFill>
                    <a:schemeClr val="tx2"/>
                  </a:solidFill>
                  <a:latin typeface="Arial" pitchFamily="34" charset="0"/>
                </a:rPr>
                <a:t>  occipital region, sparing V1</a:t>
              </a:r>
            </a:p>
          </p:txBody>
        </p:sp>
        <p:pic>
          <p:nvPicPr>
            <p:cNvPr id="22536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 t="1599" r="14044"/>
            <a:stretch>
              <a:fillRect/>
            </a:stretch>
          </p:blipFill>
          <p:spPr bwMode="auto">
            <a:xfrm>
              <a:off x="4464" y="1216"/>
              <a:ext cx="912" cy="128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autoUpdateAnimBg="0"/>
      <p:bldP spid="6144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lashlight"/>
          <p:cNvPicPr>
            <a:picLocks noChangeAspect="1" noChangeArrowheads="1"/>
          </p:cNvPicPr>
          <p:nvPr/>
        </p:nvPicPr>
        <p:blipFill>
          <a:blip r:embed="rId2" cstate="print"/>
          <a:srcRect l="28302" t="17677" r="22641" b="22678"/>
          <a:stretch>
            <a:fillRect/>
          </a:stretch>
        </p:blipFill>
        <p:spPr bwMode="auto">
          <a:xfrm>
            <a:off x="4038600" y="381000"/>
            <a:ext cx="3962400" cy="3048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2667000" y="5257800"/>
            <a:ext cx="6934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tx2"/>
                </a:solidFill>
                <a:latin typeface="Arial" pitchFamily="34" charset="0"/>
              </a:rPr>
              <a:t>“Is it some sort of  kitchen utensil?”</a:t>
            </a:r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2193926" y="3798888"/>
            <a:ext cx="83216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tx2"/>
                </a:solidFill>
                <a:latin typeface="Arial" pitchFamily="34" charset="0"/>
              </a:rPr>
              <a:t>“It’s made out of metal – is it  aluminium?</a:t>
            </a:r>
          </a:p>
          <a:p>
            <a:pPr algn="l" rtl="0" eaLnBrk="0" hangingPunct="0"/>
            <a:r>
              <a:rPr lang="en-US" sz="3200">
                <a:solidFill>
                  <a:schemeClr val="tx2"/>
                </a:solidFill>
                <a:latin typeface="Arial" pitchFamily="34" charset="0"/>
              </a:rPr>
              <a:t>                It’s got red plastic on it.”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4038601" y="6248400"/>
            <a:ext cx="51358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1400" dirty="0">
                <a:solidFill>
                  <a:schemeClr val="tx2"/>
                </a:solidFill>
                <a:latin typeface="Arial" pitchFamily="34" charset="0"/>
              </a:rPr>
              <a:t>Humphrey, Goodale, Jakobson, &amp; Servos  (1994).  </a:t>
            </a:r>
            <a:r>
              <a:rPr lang="en-US" sz="1400" i="1" dirty="0">
                <a:solidFill>
                  <a:schemeClr val="tx2"/>
                </a:solidFill>
                <a:latin typeface="Arial" pitchFamily="34" charset="0"/>
              </a:rPr>
              <a:t>Perception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autoUpdateAnimBg="0"/>
      <p:bldP spid="6861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8" name="Group 2"/>
          <p:cNvGrpSpPr>
            <a:grpSpLocks/>
          </p:cNvGrpSpPr>
          <p:nvPr/>
        </p:nvGrpSpPr>
        <p:grpSpPr bwMode="auto">
          <a:xfrm>
            <a:off x="7535863" y="836613"/>
            <a:ext cx="2652712" cy="5440362"/>
            <a:chOff x="3787" y="527"/>
            <a:chExt cx="1671" cy="3427"/>
          </a:xfrm>
        </p:grpSpPr>
        <p:sp>
          <p:nvSpPr>
            <p:cNvPr id="3083" name="Text Box 3"/>
            <p:cNvSpPr txBox="1">
              <a:spLocks noChangeArrowheads="1"/>
            </p:cNvSpPr>
            <p:nvPr/>
          </p:nvSpPr>
          <p:spPr bwMode="auto">
            <a:xfrm>
              <a:off x="4241" y="527"/>
              <a:ext cx="5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e-IL" sz="2000"/>
                <a:t>מודל</a:t>
              </a:r>
              <a:endParaRPr lang="en-US" sz="2000"/>
            </a:p>
          </p:txBody>
        </p:sp>
        <p:graphicFrame>
          <p:nvGraphicFramePr>
            <p:cNvPr id="3076" name="Object 4"/>
            <p:cNvGraphicFramePr>
              <a:graphicFrameLocks noChangeAspect="1"/>
            </p:cNvGraphicFramePr>
            <p:nvPr/>
          </p:nvGraphicFramePr>
          <p:xfrm>
            <a:off x="3787" y="981"/>
            <a:ext cx="1671" cy="29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24" name="Image" r:id="rId3" imgW="5130159" imgH="9130159" progId="Photoshop.Image.9">
                    <p:embed/>
                  </p:oleObj>
                </mc:Choice>
                <mc:Fallback>
                  <p:oleObj name="Image" r:id="rId3" imgW="5130159" imgH="9130159" progId="Photoshop.Image.9">
                    <p:embed/>
                    <p:pic>
                      <p:nvPicPr>
                        <p:cNvPr id="3076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87" y="981"/>
                          <a:ext cx="1671" cy="29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5087938" y="836613"/>
            <a:ext cx="2284412" cy="5327650"/>
            <a:chOff x="2245" y="527"/>
            <a:chExt cx="1439" cy="3356"/>
          </a:xfrm>
        </p:grpSpPr>
        <p:sp>
          <p:nvSpPr>
            <p:cNvPr id="3082" name="Text Box 6"/>
            <p:cNvSpPr txBox="1">
              <a:spLocks noChangeArrowheads="1"/>
            </p:cNvSpPr>
            <p:nvPr/>
          </p:nvSpPr>
          <p:spPr bwMode="auto">
            <a:xfrm>
              <a:off x="2562" y="527"/>
              <a:ext cx="5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e-IL" sz="2000"/>
                <a:t>העתקה</a:t>
              </a:r>
              <a:endParaRPr lang="en-US" sz="2000"/>
            </a:p>
          </p:txBody>
        </p:sp>
        <p:graphicFrame>
          <p:nvGraphicFramePr>
            <p:cNvPr id="3075" name="Object 7"/>
            <p:cNvGraphicFramePr>
              <a:graphicFrameLocks noChangeAspect="1"/>
            </p:cNvGraphicFramePr>
            <p:nvPr/>
          </p:nvGraphicFramePr>
          <p:xfrm>
            <a:off x="2245" y="1026"/>
            <a:ext cx="1439" cy="28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25" name="Image" r:id="rId5" imgW="4228571" imgH="8393651" progId="Photoshop.Image.9">
                    <p:embed/>
                  </p:oleObj>
                </mc:Choice>
                <mc:Fallback>
                  <p:oleObj name="Image" r:id="rId5" imgW="4228571" imgH="8393651" progId="Photoshop.Image.9">
                    <p:embed/>
                    <p:pic>
                      <p:nvPicPr>
                        <p:cNvPr id="3075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5" y="1026"/>
                          <a:ext cx="1439" cy="28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2424114" y="836614"/>
            <a:ext cx="2105025" cy="5400675"/>
            <a:chOff x="567" y="527"/>
            <a:chExt cx="1326" cy="3402"/>
          </a:xfrm>
        </p:grpSpPr>
        <p:sp>
          <p:nvSpPr>
            <p:cNvPr id="3081" name="Text Box 9"/>
            <p:cNvSpPr txBox="1">
              <a:spLocks noChangeArrowheads="1"/>
            </p:cNvSpPr>
            <p:nvPr/>
          </p:nvSpPr>
          <p:spPr bwMode="auto">
            <a:xfrm>
              <a:off x="612" y="527"/>
              <a:ext cx="12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e-IL" sz="2000"/>
                <a:t>ציור מתוך זיכרון</a:t>
              </a:r>
              <a:endParaRPr lang="en-US" sz="2000"/>
            </a:p>
          </p:txBody>
        </p:sp>
        <p:graphicFrame>
          <p:nvGraphicFramePr>
            <p:cNvPr id="3074" name="Object 10"/>
            <p:cNvGraphicFramePr>
              <a:graphicFrameLocks noChangeAspect="1"/>
            </p:cNvGraphicFramePr>
            <p:nvPr/>
          </p:nvGraphicFramePr>
          <p:xfrm>
            <a:off x="567" y="1026"/>
            <a:ext cx="1326" cy="29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26" name="Image" r:id="rId7" imgW="4406349" imgH="9650794" progId="Photoshop.Image.9">
                    <p:embed/>
                  </p:oleObj>
                </mc:Choice>
                <mc:Fallback>
                  <p:oleObj name="Image" r:id="rId7" imgW="4406349" imgH="9650794" progId="Photoshop.Image.9">
                    <p:embed/>
                    <p:pic>
                      <p:nvPicPr>
                        <p:cNvPr id="3074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7" y="1026"/>
                          <a:ext cx="1326" cy="29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7086601" y="1219201"/>
          <a:ext cx="1541463" cy="154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4" name="Image" r:id="rId3" imgW="5206349" imgH="5206349" progId="">
                  <p:embed/>
                </p:oleObj>
              </mc:Choice>
              <mc:Fallback>
                <p:oleObj name="Image" r:id="rId3" imgW="5206349" imgH="5206349" progId="">
                  <p:embed/>
                  <p:pic>
                    <p:nvPicPr>
                      <p:cNvPr id="40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1" y="1219201"/>
                        <a:ext cx="1541463" cy="154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3810001" y="838201"/>
          <a:ext cx="180975" cy="230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5" name="Image" r:id="rId5" imgW="533145" imgH="6819048" progId="">
                  <p:embed/>
                </p:oleObj>
              </mc:Choice>
              <mc:Fallback>
                <p:oleObj name="Image" r:id="rId5" imgW="533145" imgH="6819048" progId="">
                  <p:embed/>
                  <p:pic>
                    <p:nvPicPr>
                      <p:cNvPr id="409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1" y="838201"/>
                        <a:ext cx="180975" cy="230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4648201" y="1600201"/>
          <a:ext cx="2087563" cy="163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6" name="Image" r:id="rId7" imgW="6819048" imgH="533145" progId="">
                  <p:embed/>
                </p:oleObj>
              </mc:Choice>
              <mc:Fallback>
                <p:oleObj name="Image" r:id="rId7" imgW="6819048" imgH="533145" progId="">
                  <p:embed/>
                  <p:pic>
                    <p:nvPicPr>
                      <p:cNvPr id="41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1" y="1600201"/>
                        <a:ext cx="2087563" cy="163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276600" y="3581401"/>
            <a:ext cx="5867400" cy="2428875"/>
            <a:chOff x="528" y="768"/>
            <a:chExt cx="4752" cy="1968"/>
          </a:xfrm>
        </p:grpSpPr>
        <p:graphicFrame>
          <p:nvGraphicFramePr>
            <p:cNvPr id="4101" name="Object 6"/>
            <p:cNvGraphicFramePr>
              <a:graphicFrameLocks noChangeAspect="1"/>
            </p:cNvGraphicFramePr>
            <p:nvPr/>
          </p:nvGraphicFramePr>
          <p:xfrm>
            <a:off x="528" y="768"/>
            <a:ext cx="2256" cy="19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67" name="Image" r:id="rId9" imgW="20317460" imgH="15238095" progId="">
                    <p:embed/>
                  </p:oleObj>
                </mc:Choice>
                <mc:Fallback>
                  <p:oleObj name="Image" r:id="rId9" imgW="20317460" imgH="15238095" progId="">
                    <p:embed/>
                    <p:pic>
                      <p:nvPicPr>
                        <p:cNvPr id="4101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7031" r="5772"/>
                        <a:stretch>
                          <a:fillRect/>
                        </a:stretch>
                      </p:blipFill>
                      <p:spPr bwMode="auto">
                        <a:xfrm>
                          <a:off x="528" y="768"/>
                          <a:ext cx="2256" cy="1968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2" name="Object 7"/>
            <p:cNvGraphicFramePr>
              <a:graphicFrameLocks noChangeAspect="1"/>
            </p:cNvGraphicFramePr>
            <p:nvPr/>
          </p:nvGraphicFramePr>
          <p:xfrm>
            <a:off x="3024" y="768"/>
            <a:ext cx="2256" cy="19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68" name="Image" r:id="rId11" imgW="20317460" imgH="15238095" progId="">
                    <p:embed/>
                  </p:oleObj>
                </mc:Choice>
                <mc:Fallback>
                  <p:oleObj name="Image" r:id="rId11" imgW="20317460" imgH="15238095" progId="">
                    <p:embed/>
                    <p:pic>
                      <p:nvPicPr>
                        <p:cNvPr id="4102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7031" r="5772"/>
                        <a:stretch>
                          <a:fillRect/>
                        </a:stretch>
                      </p:blipFill>
                      <p:spPr bwMode="auto">
                        <a:xfrm>
                          <a:off x="3024" y="768"/>
                          <a:ext cx="2256" cy="1968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lake_D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4114" y="765175"/>
            <a:ext cx="7343775" cy="538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5880100" y="620713"/>
            <a:ext cx="44656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</a:rPr>
              <a:t>Transcranial magnetic stimulation (TMS)</a:t>
            </a:r>
          </a:p>
        </p:txBody>
      </p:sp>
      <p:pic>
        <p:nvPicPr>
          <p:cNvPr id="25603" name="Picture 14" descr="CIMG0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3986" y="1849437"/>
            <a:ext cx="4211637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B1E71F54-B893-40AC-8883-15550DB3A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53" y="406386"/>
            <a:ext cx="84796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Sliwinska &amp; Pitcher (2018). TMS demonstrates that both right and left superior temporal sulci are important for facial expression recognition. </a:t>
            </a:r>
            <a:r>
              <a:rPr lang="en-US" i="1" dirty="0">
                <a:solidFill>
                  <a:schemeClr val="tx2"/>
                </a:solidFill>
              </a:rPr>
              <a:t>Neuroimage</a:t>
            </a:r>
            <a:r>
              <a:rPr lang="en-US" dirty="0">
                <a:solidFill>
                  <a:schemeClr val="tx2"/>
                </a:solidFill>
              </a:rPr>
              <a:t> 183, 394–400.</a:t>
            </a:r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CFCC4B-BA74-44C1-8B9C-D32D0F7BC78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69" y="1595429"/>
            <a:ext cx="3692754" cy="25639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070E46-7DD0-4D70-9D07-2A7C2301554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333" y="1595429"/>
            <a:ext cx="4109298" cy="33632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95E679-3414-490C-AF44-E32764F46B6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512" y="4349486"/>
            <a:ext cx="2555674" cy="210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29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008438" y="685801"/>
            <a:ext cx="48958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he-IL" sz="2400">
                <a:solidFill>
                  <a:schemeClr val="tx2"/>
                </a:solidFill>
              </a:rPr>
              <a:t>כיצד ניתן לחקור תהליכי תפיסה ?</a:t>
            </a:r>
            <a:endParaRPr lang="en-US" sz="2400">
              <a:solidFill>
                <a:schemeClr val="tx2"/>
              </a:solidFill>
            </a:endParaRP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6959600" y="1844676"/>
            <a:ext cx="3024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400">
                <a:solidFill>
                  <a:schemeClr val="tx2"/>
                </a:solidFill>
              </a:rPr>
              <a:t>-  הגישה הפסיכולוגית:</a:t>
            </a:r>
            <a:endParaRPr lang="en-US" sz="2400">
              <a:solidFill>
                <a:schemeClr val="tx2"/>
              </a:solidFill>
            </a:endParaRPr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1284301" y="2772718"/>
            <a:ext cx="85566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</a:rPr>
              <a:t>פסיכופיזיקה: הקשר בין גירויים בעולם החיצוני לבין החוויה הפסיכולוגית.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7653" name="Text Box 6"/>
          <p:cNvSpPr txBox="1">
            <a:spLocks noChangeArrowheads="1"/>
          </p:cNvSpPr>
          <p:nvPr/>
        </p:nvSpPr>
        <p:spPr bwMode="auto">
          <a:xfrm>
            <a:off x="6456363" y="3789363"/>
            <a:ext cx="338455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r" rtl="1">
              <a:spcBef>
                <a:spcPct val="50000"/>
              </a:spcBef>
              <a:buFontTx/>
              <a:buChar char="•"/>
            </a:pPr>
            <a:r>
              <a:rPr lang="he-IL" sz="2400">
                <a:solidFill>
                  <a:schemeClr val="tx2"/>
                </a:solidFill>
              </a:rPr>
              <a:t>גילוי</a:t>
            </a:r>
          </a:p>
          <a:p>
            <a:pPr marL="457200" indent="-457200" algn="r" rtl="1">
              <a:spcBef>
                <a:spcPct val="50000"/>
              </a:spcBef>
              <a:buFontTx/>
              <a:buChar char="•"/>
            </a:pPr>
            <a:r>
              <a:rPr lang="he-IL" sz="2400">
                <a:solidFill>
                  <a:schemeClr val="tx2"/>
                </a:solidFill>
              </a:rPr>
              <a:t>הבחנה</a:t>
            </a:r>
          </a:p>
          <a:p>
            <a:pPr marL="457200" indent="-457200" algn="r" rtl="1">
              <a:spcBef>
                <a:spcPct val="50000"/>
              </a:spcBef>
              <a:buFontTx/>
              <a:buChar char="•"/>
            </a:pPr>
            <a:r>
              <a:rPr lang="he-IL" sz="2400">
                <a:solidFill>
                  <a:schemeClr val="tx2"/>
                </a:solidFill>
              </a:rPr>
              <a:t>סילום</a:t>
            </a:r>
          </a:p>
          <a:p>
            <a:pPr marL="457200" indent="-457200" algn="r" rtl="1">
              <a:spcBef>
                <a:spcPct val="50000"/>
              </a:spcBef>
              <a:buFontTx/>
              <a:buChar char="•"/>
            </a:pPr>
            <a:r>
              <a:rPr lang="he-IL" sz="2400">
                <a:solidFill>
                  <a:schemeClr val="tx2"/>
                </a:solidFill>
              </a:rPr>
              <a:t>זיהוי</a:t>
            </a:r>
            <a:endParaRPr lang="en-US" sz="2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5303839" y="549275"/>
            <a:ext cx="21605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e-IL" sz="3200" dirty="0">
                <a:solidFill>
                  <a:schemeClr val="tx2"/>
                </a:solidFill>
              </a:rPr>
              <a:t>גילוי</a:t>
            </a:r>
            <a:endParaRPr lang="en-US" sz="3200" dirty="0">
              <a:solidFill>
                <a:schemeClr val="tx2"/>
              </a:solidFill>
            </a:endParaRPr>
          </a:p>
        </p:txBody>
      </p:sp>
      <p:grpSp>
        <p:nvGrpSpPr>
          <p:cNvPr id="28675" name="Group 29"/>
          <p:cNvGrpSpPr>
            <a:grpSpLocks/>
          </p:cNvGrpSpPr>
          <p:nvPr/>
        </p:nvGrpSpPr>
        <p:grpSpPr bwMode="auto">
          <a:xfrm>
            <a:off x="2781301" y="2060576"/>
            <a:ext cx="5546725" cy="2693988"/>
            <a:chOff x="792" y="1298"/>
            <a:chExt cx="3494" cy="1697"/>
          </a:xfrm>
        </p:grpSpPr>
        <p:sp>
          <p:nvSpPr>
            <p:cNvPr id="28686" name="Line 3"/>
            <p:cNvSpPr>
              <a:spLocks noChangeShapeType="1"/>
            </p:cNvSpPr>
            <p:nvPr/>
          </p:nvSpPr>
          <p:spPr bwMode="auto">
            <a:xfrm>
              <a:off x="1474" y="1298"/>
              <a:ext cx="0" cy="140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e-IL">
                <a:solidFill>
                  <a:schemeClr val="tx2"/>
                </a:solidFill>
              </a:endParaRPr>
            </a:p>
          </p:txBody>
        </p:sp>
        <p:sp>
          <p:nvSpPr>
            <p:cNvPr id="28687" name="Line 4"/>
            <p:cNvSpPr>
              <a:spLocks noChangeShapeType="1"/>
            </p:cNvSpPr>
            <p:nvPr/>
          </p:nvSpPr>
          <p:spPr bwMode="auto">
            <a:xfrm flipH="1">
              <a:off x="1474" y="2704"/>
              <a:ext cx="28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e-IL">
                <a:solidFill>
                  <a:schemeClr val="tx2"/>
                </a:solidFill>
              </a:endParaRPr>
            </a:p>
          </p:txBody>
        </p:sp>
        <p:sp>
          <p:nvSpPr>
            <p:cNvPr id="28688" name="Text Box 5"/>
            <p:cNvSpPr txBox="1">
              <a:spLocks noChangeArrowheads="1"/>
            </p:cNvSpPr>
            <p:nvPr/>
          </p:nvSpPr>
          <p:spPr bwMode="auto">
            <a:xfrm>
              <a:off x="1994" y="2764"/>
              <a:ext cx="10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e-IL" dirty="0">
                  <a:solidFill>
                    <a:schemeClr val="tx2"/>
                  </a:solidFill>
                </a:rPr>
                <a:t>עצמת גירוי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689" name="Text Box 6"/>
            <p:cNvSpPr txBox="1">
              <a:spLocks noChangeArrowheads="1"/>
            </p:cNvSpPr>
            <p:nvPr/>
          </p:nvSpPr>
          <p:spPr bwMode="auto">
            <a:xfrm>
              <a:off x="792" y="1658"/>
              <a:ext cx="68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e-IL" dirty="0">
                  <a:solidFill>
                    <a:schemeClr val="tx2"/>
                  </a:solidFill>
                </a:rPr>
                <a:t>% גילוי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690" name="Text Box 9"/>
            <p:cNvSpPr txBox="1">
              <a:spLocks noChangeArrowheads="1"/>
            </p:cNvSpPr>
            <p:nvPr/>
          </p:nvSpPr>
          <p:spPr bwMode="auto">
            <a:xfrm>
              <a:off x="1064" y="1969"/>
              <a:ext cx="31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e-IL" sz="1400">
                  <a:solidFill>
                    <a:schemeClr val="tx2"/>
                  </a:solidFill>
                </a:rPr>
                <a:t>50</a:t>
              </a:r>
              <a:endParaRPr lang="en-US" sz="1400">
                <a:solidFill>
                  <a:schemeClr val="tx2"/>
                </a:solidFill>
              </a:endParaRPr>
            </a:p>
          </p:txBody>
        </p:sp>
        <p:sp>
          <p:nvSpPr>
            <p:cNvPr id="28691" name="Line 11"/>
            <p:cNvSpPr>
              <a:spLocks noChangeShapeType="1"/>
            </p:cNvSpPr>
            <p:nvPr/>
          </p:nvSpPr>
          <p:spPr bwMode="auto">
            <a:xfrm>
              <a:off x="1429" y="2070"/>
              <a:ext cx="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e-IL">
                <a:solidFill>
                  <a:schemeClr val="tx2"/>
                </a:solidFill>
              </a:endParaRPr>
            </a:p>
          </p:txBody>
        </p:sp>
        <p:sp>
          <p:nvSpPr>
            <p:cNvPr id="28692" name="Line 12"/>
            <p:cNvSpPr>
              <a:spLocks noChangeShapeType="1"/>
            </p:cNvSpPr>
            <p:nvPr/>
          </p:nvSpPr>
          <p:spPr bwMode="auto">
            <a:xfrm>
              <a:off x="1429" y="1434"/>
              <a:ext cx="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e-IL">
                <a:solidFill>
                  <a:schemeClr val="tx2"/>
                </a:solidFill>
              </a:endParaRPr>
            </a:p>
          </p:txBody>
        </p:sp>
        <p:sp>
          <p:nvSpPr>
            <p:cNvPr id="28693" name="Text Box 13"/>
            <p:cNvSpPr txBox="1">
              <a:spLocks noChangeArrowheads="1"/>
            </p:cNvSpPr>
            <p:nvPr/>
          </p:nvSpPr>
          <p:spPr bwMode="auto">
            <a:xfrm>
              <a:off x="1064" y="1344"/>
              <a:ext cx="31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e-IL" sz="1400">
                  <a:solidFill>
                    <a:schemeClr val="tx2"/>
                  </a:solidFill>
                </a:rPr>
                <a:t>100</a:t>
              </a:r>
              <a:endParaRPr lang="en-US" sz="1400">
                <a:solidFill>
                  <a:schemeClr val="tx2"/>
                </a:solidFill>
              </a:endParaRPr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3863975" y="2276476"/>
            <a:ext cx="4464050" cy="2016125"/>
            <a:chOff x="1474" y="1434"/>
            <a:chExt cx="2812" cy="1270"/>
          </a:xfrm>
        </p:grpSpPr>
        <p:sp>
          <p:nvSpPr>
            <p:cNvPr id="28683" name="Line 7"/>
            <p:cNvSpPr>
              <a:spLocks noChangeShapeType="1"/>
            </p:cNvSpPr>
            <p:nvPr/>
          </p:nvSpPr>
          <p:spPr bwMode="auto">
            <a:xfrm>
              <a:off x="1474" y="2704"/>
              <a:ext cx="1406" cy="0"/>
            </a:xfrm>
            <a:prstGeom prst="line">
              <a:avLst/>
            </a:prstGeom>
            <a:noFill/>
            <a:ln w="2222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he-IL">
                <a:solidFill>
                  <a:schemeClr val="tx2"/>
                </a:solidFill>
              </a:endParaRPr>
            </a:p>
          </p:txBody>
        </p:sp>
        <p:sp>
          <p:nvSpPr>
            <p:cNvPr id="28684" name="Line 8"/>
            <p:cNvSpPr>
              <a:spLocks noChangeShapeType="1"/>
            </p:cNvSpPr>
            <p:nvPr/>
          </p:nvSpPr>
          <p:spPr bwMode="auto">
            <a:xfrm>
              <a:off x="2880" y="1434"/>
              <a:ext cx="0" cy="1270"/>
            </a:xfrm>
            <a:prstGeom prst="line">
              <a:avLst/>
            </a:prstGeom>
            <a:noFill/>
            <a:ln w="2222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he-IL">
                <a:solidFill>
                  <a:schemeClr val="tx2"/>
                </a:solidFill>
              </a:endParaRPr>
            </a:p>
          </p:txBody>
        </p:sp>
        <p:sp>
          <p:nvSpPr>
            <p:cNvPr id="28685" name="Line 14"/>
            <p:cNvSpPr>
              <a:spLocks noChangeShapeType="1"/>
            </p:cNvSpPr>
            <p:nvPr/>
          </p:nvSpPr>
          <p:spPr bwMode="auto">
            <a:xfrm>
              <a:off x="2880" y="1435"/>
              <a:ext cx="1406" cy="0"/>
            </a:xfrm>
            <a:prstGeom prst="line">
              <a:avLst/>
            </a:prstGeom>
            <a:noFill/>
            <a:ln w="2222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he-IL">
                <a:solidFill>
                  <a:schemeClr val="tx2"/>
                </a:solidFill>
              </a:endParaRPr>
            </a:p>
          </p:txBody>
        </p:sp>
      </p:grpSp>
      <p:sp>
        <p:nvSpPr>
          <p:cNvPr id="21519" name="Line 15"/>
          <p:cNvSpPr>
            <a:spLocks noChangeShapeType="1"/>
          </p:cNvSpPr>
          <p:nvPr/>
        </p:nvSpPr>
        <p:spPr bwMode="auto">
          <a:xfrm>
            <a:off x="6096000" y="4292601"/>
            <a:ext cx="0" cy="1444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21526" name="Line 22"/>
          <p:cNvSpPr>
            <a:spLocks noChangeShapeType="1"/>
          </p:cNvSpPr>
          <p:nvPr/>
        </p:nvSpPr>
        <p:spPr bwMode="auto">
          <a:xfrm flipV="1">
            <a:off x="3863976" y="3284538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21528" name="Freeform 24"/>
          <p:cNvSpPr>
            <a:spLocks/>
          </p:cNvSpPr>
          <p:nvPr/>
        </p:nvSpPr>
        <p:spPr bwMode="auto">
          <a:xfrm>
            <a:off x="3863976" y="2276475"/>
            <a:ext cx="5832475" cy="2027238"/>
          </a:xfrm>
          <a:custGeom>
            <a:avLst/>
            <a:gdLst>
              <a:gd name="T0" fmla="*/ 0 w 3674"/>
              <a:gd name="T1" fmla="*/ 1322 h 1322"/>
              <a:gd name="T2" fmla="*/ 181 w 3674"/>
              <a:gd name="T3" fmla="*/ 1231 h 1322"/>
              <a:gd name="T4" fmla="*/ 862 w 3674"/>
              <a:gd name="T5" fmla="*/ 1005 h 1322"/>
              <a:gd name="T6" fmla="*/ 1542 w 3674"/>
              <a:gd name="T7" fmla="*/ 596 h 1322"/>
              <a:gd name="T8" fmla="*/ 2086 w 3674"/>
              <a:gd name="T9" fmla="*/ 233 h 1322"/>
              <a:gd name="T10" fmla="*/ 2721 w 3674"/>
              <a:gd name="T11" fmla="*/ 52 h 1322"/>
              <a:gd name="T12" fmla="*/ 3311 w 3674"/>
              <a:gd name="T13" fmla="*/ 7 h 1322"/>
              <a:gd name="T14" fmla="*/ 3674 w 3674"/>
              <a:gd name="T15" fmla="*/ 7 h 13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674"/>
              <a:gd name="T25" fmla="*/ 0 h 1322"/>
              <a:gd name="T26" fmla="*/ 3674 w 3674"/>
              <a:gd name="T27" fmla="*/ 1322 h 13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674" h="1322">
                <a:moveTo>
                  <a:pt x="0" y="1322"/>
                </a:moveTo>
                <a:cubicBezTo>
                  <a:pt x="18" y="1303"/>
                  <a:pt x="37" y="1284"/>
                  <a:pt x="181" y="1231"/>
                </a:cubicBezTo>
                <a:cubicBezTo>
                  <a:pt x="325" y="1178"/>
                  <a:pt x="635" y="1111"/>
                  <a:pt x="862" y="1005"/>
                </a:cubicBezTo>
                <a:cubicBezTo>
                  <a:pt x="1089" y="899"/>
                  <a:pt x="1338" y="725"/>
                  <a:pt x="1542" y="596"/>
                </a:cubicBezTo>
                <a:cubicBezTo>
                  <a:pt x="1746" y="467"/>
                  <a:pt x="1890" y="324"/>
                  <a:pt x="2086" y="233"/>
                </a:cubicBezTo>
                <a:cubicBezTo>
                  <a:pt x="2282" y="142"/>
                  <a:pt x="2517" y="90"/>
                  <a:pt x="2721" y="52"/>
                </a:cubicBezTo>
                <a:cubicBezTo>
                  <a:pt x="2925" y="14"/>
                  <a:pt x="3152" y="14"/>
                  <a:pt x="3311" y="7"/>
                </a:cubicBezTo>
                <a:cubicBezTo>
                  <a:pt x="3470" y="0"/>
                  <a:pt x="3583" y="7"/>
                  <a:pt x="3674" y="7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21531" name="Text Box 27"/>
          <p:cNvSpPr txBox="1">
            <a:spLocks noChangeArrowheads="1"/>
          </p:cNvSpPr>
          <p:nvPr/>
        </p:nvSpPr>
        <p:spPr bwMode="auto">
          <a:xfrm>
            <a:off x="6874926" y="4797426"/>
            <a:ext cx="12239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e-IL" dirty="0">
                <a:solidFill>
                  <a:schemeClr val="tx2"/>
                </a:solidFill>
              </a:rPr>
              <a:t>סף מוחלט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1532" name="Line 28"/>
          <p:cNvSpPr>
            <a:spLocks noChangeShapeType="1"/>
          </p:cNvSpPr>
          <p:nvPr/>
        </p:nvSpPr>
        <p:spPr bwMode="auto">
          <a:xfrm flipH="1" flipV="1">
            <a:off x="6240464" y="4438651"/>
            <a:ext cx="649287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28682" name="Text Box 30"/>
          <p:cNvSpPr txBox="1">
            <a:spLocks noChangeArrowheads="1"/>
          </p:cNvSpPr>
          <p:nvPr/>
        </p:nvSpPr>
        <p:spPr bwMode="auto">
          <a:xfrm>
            <a:off x="2927350" y="1412876"/>
            <a:ext cx="6838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dirty="0">
                <a:solidFill>
                  <a:schemeClr val="tx2"/>
                </a:solidFill>
              </a:rPr>
              <a:t>עצמת הגירוי המינימאלית הדרושה לאיתור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9" grpId="0" animBg="1"/>
      <p:bldP spid="21526" grpId="0" animBg="1"/>
      <p:bldP spid="21528" grpId="0" animBg="1"/>
      <p:bldP spid="21531" grpId="0"/>
      <p:bldP spid="215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22942F-C972-443B-8529-E34632A3BE2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811" y="4766468"/>
            <a:ext cx="5496914" cy="1655237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D0B846-C75F-4D20-86C1-211AD2BD991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26" y="1788014"/>
            <a:ext cx="4346575" cy="1583055"/>
          </a:xfrm>
          <a:prstGeom prst="rect">
            <a:avLst/>
          </a:prstGeom>
          <a:noFill/>
        </p:spPr>
      </p:pic>
      <p:sp>
        <p:nvSpPr>
          <p:cNvPr id="5" name="Text Box 30">
            <a:extLst>
              <a:ext uri="{FF2B5EF4-FFF2-40B4-BE49-F238E27FC236}">
                <a16:creationId xmlns:a16="http://schemas.microsoft.com/office/drawing/2014/main" id="{ED6919C0-B73F-4523-A633-7A2E7456D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989" y="342365"/>
            <a:ext cx="68389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000" dirty="0">
                <a:solidFill>
                  <a:schemeClr val="tx2"/>
                </a:solidFill>
              </a:rPr>
              <a:t>התפלגות סיפים רגעיים </a:t>
            </a: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C8147E-2ECC-468A-A942-F007BAB3D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3438" y="1326839"/>
            <a:ext cx="4553002" cy="273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0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4268227" y="320224"/>
            <a:ext cx="365554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</a:rPr>
              <a:t>מדידת סף מוחלט 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3509554" y="777424"/>
            <a:ext cx="752575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r" rtl="1">
              <a:spcBef>
                <a:spcPct val="50000"/>
              </a:spcBef>
            </a:pPr>
            <a:r>
              <a:rPr lang="he-IL" sz="2400" u="sng" dirty="0">
                <a:solidFill>
                  <a:schemeClr val="tx2"/>
                </a:solidFill>
              </a:rPr>
              <a:t>שיטת ההתאמה</a:t>
            </a:r>
          </a:p>
          <a:p>
            <a:pPr marL="457200" indent="-457200" algn="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</a:rPr>
              <a:t>הנסיין מגביר/מחליש את עצמת הגירוי עד להגעה לסף גילוי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2ED220-4920-4077-A92C-B837F3E76B7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097" y="2479812"/>
            <a:ext cx="5660293" cy="39142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3330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4268227" y="320224"/>
            <a:ext cx="365554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</a:rPr>
              <a:t>מדידת סף מוחלט 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2274073" y="777424"/>
            <a:ext cx="864399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r" rtl="1">
              <a:spcBef>
                <a:spcPct val="50000"/>
              </a:spcBef>
            </a:pPr>
            <a:r>
              <a:rPr lang="he-IL" sz="2400" u="sng" dirty="0">
                <a:solidFill>
                  <a:schemeClr val="tx2"/>
                </a:solidFill>
              </a:rPr>
              <a:t>שיטת הגבולות </a:t>
            </a:r>
          </a:p>
          <a:p>
            <a:pPr marL="457200" indent="-457200" algn="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</a:rPr>
              <a:t>גירויים מוצגים בסדרות עולות או יורדות וברווחים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he-IL" sz="2400" dirty="0">
                <a:solidFill>
                  <a:schemeClr val="tx2"/>
                </a:solidFill>
              </a:rPr>
              <a:t>קבועים מראש.</a:t>
            </a:r>
          </a:p>
          <a:p>
            <a:pPr marL="457200" indent="-457200" algn="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</a:rPr>
              <a:t>הסף המוחלט הוא ממוצע הסיפים של כל הסדרות.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9F5783-E9D1-4A1A-BC23-A53819EEB73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392" y="2467688"/>
            <a:ext cx="4613661" cy="3912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664534-419F-4A87-87D0-0F8F591C544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732" y="840132"/>
            <a:ext cx="5084536" cy="5177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09679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F98EF3-DC04-4A9E-A0DC-67D39F5DE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141" y="445273"/>
            <a:ext cx="6641567" cy="520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55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>
            <a:extLst>
              <a:ext uri="{FF2B5EF4-FFF2-40B4-BE49-F238E27FC236}">
                <a16:creationId xmlns:a16="http://schemas.microsoft.com/office/drawing/2014/main" id="{3C5028C7-65AA-476F-B57A-2C55270A9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5520" y="352788"/>
            <a:ext cx="717423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r" rtl="1">
              <a:spcBef>
                <a:spcPct val="50000"/>
              </a:spcBef>
            </a:pPr>
            <a:r>
              <a:rPr lang="he-IL" sz="2400" u="sng" dirty="0">
                <a:solidFill>
                  <a:schemeClr val="tx2"/>
                </a:solidFill>
              </a:rPr>
              <a:t>שיטת הגירויים הקבועים</a:t>
            </a:r>
          </a:p>
          <a:p>
            <a:pPr marL="457200" indent="-457200" algn="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</a:rPr>
              <a:t>גירויים מוצגים באופן רנדומלי.</a:t>
            </a:r>
          </a:p>
          <a:p>
            <a:pPr marL="457200" indent="-457200" algn="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</a:rPr>
              <a:t>הסף המוחלט מחושב מתוך התפלגות התגובות.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B6912D88-8038-4CD1-8365-CBC99EF3E073}"/>
              </a:ext>
            </a:extLst>
          </p:cNvPr>
          <p:cNvPicPr>
            <a:picLocks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553" y="2188753"/>
            <a:ext cx="5366657" cy="439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584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3350A3-BB9A-421D-B01A-35A308B3269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28" y="1047749"/>
            <a:ext cx="4105275" cy="2811780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5946E0-23EB-4AA2-A1DD-1B326C3D1B4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563" y="2131469"/>
            <a:ext cx="5959778" cy="38861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335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5196681" y="473074"/>
            <a:ext cx="21605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e-IL" sz="3200" dirty="0">
                <a:solidFill>
                  <a:schemeClr val="tx2"/>
                </a:solidFill>
              </a:rPr>
              <a:t>הבחנה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30723" name="Oval 4"/>
          <p:cNvSpPr>
            <a:spLocks noChangeArrowheads="1"/>
          </p:cNvSpPr>
          <p:nvPr/>
        </p:nvSpPr>
        <p:spPr bwMode="auto">
          <a:xfrm>
            <a:off x="4115685" y="1453016"/>
            <a:ext cx="1655762" cy="1512887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6529387" y="2185602"/>
            <a:ext cx="1655763" cy="1512887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30725" name="Text Box 6"/>
          <p:cNvSpPr txBox="1">
            <a:spLocks noChangeArrowheads="1"/>
          </p:cNvSpPr>
          <p:nvPr/>
        </p:nvSpPr>
        <p:spPr bwMode="auto">
          <a:xfrm>
            <a:off x="2857500" y="4221163"/>
            <a:ext cx="683895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dirty="0">
                <a:solidFill>
                  <a:schemeClr val="tx2"/>
                </a:solidFill>
              </a:rPr>
              <a:t>סף הבדל -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he-IL" dirty="0">
                <a:solidFill>
                  <a:schemeClr val="tx2"/>
                </a:solidFill>
              </a:rPr>
              <a:t>עצמת האנרגיה שיש להוסיף/להחסיר מגירוי בכדי שנחוש שינוי</a:t>
            </a:r>
          </a:p>
          <a:p>
            <a:pPr algn="r" rtl="1">
              <a:spcBef>
                <a:spcPct val="50000"/>
              </a:spcBef>
            </a:pPr>
            <a:r>
              <a:rPr lang="he-IL" dirty="0">
                <a:solidFill>
                  <a:schemeClr val="tx2"/>
                </a:solidFill>
              </a:rPr>
              <a:t>התחושה המתלווה לסף הבדל נקראת </a:t>
            </a:r>
            <a:r>
              <a:rPr lang="en-US" dirty="0">
                <a:solidFill>
                  <a:schemeClr val="tx2"/>
                </a:solidFill>
              </a:rPr>
              <a:t>JND</a:t>
            </a:r>
            <a:r>
              <a:rPr lang="he-IL" dirty="0">
                <a:solidFill>
                  <a:schemeClr val="tx2"/>
                </a:solidFill>
              </a:rPr>
              <a:t> – </a:t>
            </a:r>
            <a:r>
              <a:rPr lang="en-US" dirty="0">
                <a:solidFill>
                  <a:schemeClr val="tx2"/>
                </a:solidFill>
              </a:rPr>
              <a:t>Just Noticeable Difference</a:t>
            </a:r>
            <a:r>
              <a:rPr lang="he-IL" dirty="0">
                <a:solidFill>
                  <a:schemeClr val="tx2"/>
                </a:solidFill>
              </a:rPr>
              <a:t>.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0726" name="Text Box 7"/>
          <p:cNvSpPr txBox="1">
            <a:spLocks noChangeArrowheads="1"/>
          </p:cNvSpPr>
          <p:nvPr/>
        </p:nvSpPr>
        <p:spPr bwMode="auto">
          <a:xfrm>
            <a:off x="2281238" y="5438776"/>
            <a:ext cx="76311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>
                <a:solidFill>
                  <a:schemeClr val="tx2"/>
                </a:solidFill>
              </a:rPr>
              <a:t>ניתן למדוד סף הבדל בשיטת ההתאמה, שיטת הגבולות או שיטת הגירויים הקבועים.</a:t>
            </a: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8437"/>
                                        </p:tgtEl>
                                      </p:cBhvr>
                                      <p:by x="101000" y="10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18437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nimBg="1"/>
      <p:bldP spid="18437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>
            <a:extLst>
              <a:ext uri="{FF2B5EF4-FFF2-40B4-BE49-F238E27FC236}">
                <a16:creationId xmlns:a16="http://schemas.microsoft.com/office/drawing/2014/main" id="{AAA681EB-0CAD-4928-8724-B1B28AB5C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447" y="699136"/>
            <a:ext cx="42029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  <a:cs typeface="Times New Roman" pitchFamily="18" charset="0"/>
              </a:rPr>
              <a:t>מדידת סף הבדל בעזרת שיטת ההתאמה</a:t>
            </a:r>
            <a:endParaRPr lang="en-US" sz="24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" name="Oval 4">
            <a:extLst>
              <a:ext uri="{FF2B5EF4-FFF2-40B4-BE49-F238E27FC236}">
                <a16:creationId xmlns:a16="http://schemas.microsoft.com/office/drawing/2014/main" id="{0A24A431-EEB6-49A3-82E3-5F95E5FBC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447" y="2271622"/>
            <a:ext cx="1655762" cy="1512887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e-IL">
              <a:solidFill>
                <a:schemeClr val="tx2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D94892-ADDA-4F3F-9920-3666709AAE53}"/>
              </a:ext>
            </a:extLst>
          </p:cNvPr>
          <p:cNvCxnSpPr>
            <a:cxnSpLocks/>
          </p:cNvCxnSpPr>
          <p:nvPr/>
        </p:nvCxnSpPr>
        <p:spPr>
          <a:xfrm>
            <a:off x="9927770" y="3892732"/>
            <a:ext cx="0" cy="1489165"/>
          </a:xfrm>
          <a:prstGeom prst="line">
            <a:avLst/>
          </a:prstGeom>
          <a:ln w="444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00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F4DF22-7A18-482A-8ED3-F85B40F1193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95368" y="1386731"/>
            <a:ext cx="6414391" cy="380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1835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A672C1-CD27-45E3-9492-844AA97A5E0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0" y="1095781"/>
            <a:ext cx="6479722" cy="368738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391654" y="5420167"/>
            <a:ext cx="896400" cy="463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JND =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σ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072" y="3105961"/>
            <a:ext cx="4668746" cy="27776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01" y="765463"/>
            <a:ext cx="4348018" cy="217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95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>
            <a:extLst>
              <a:ext uri="{FF2B5EF4-FFF2-40B4-BE49-F238E27FC236}">
                <a16:creationId xmlns:a16="http://schemas.microsoft.com/office/drawing/2014/main" id="{E15A8AAD-BF40-4625-9746-1668E8525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8195" y="376919"/>
            <a:ext cx="42029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  <a:cs typeface="Times New Roman" pitchFamily="18" charset="0"/>
              </a:rPr>
              <a:t>מדידת סף הבדל בעזרת שיטת הגבולות </a:t>
            </a:r>
            <a:endParaRPr lang="en-US" sz="2400" dirty="0">
              <a:solidFill>
                <a:schemeClr val="tx2"/>
              </a:solidFill>
              <a:cs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22226B-0314-42D2-A3BB-37772F9C5DD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00" y="1714046"/>
            <a:ext cx="4789805" cy="3290570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1B72C4-6CDB-4726-A84D-843F683D6B1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70" y="1324473"/>
            <a:ext cx="5599839" cy="4040007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44D6E43-88D7-40DC-B412-12CDE4E484EC}"/>
                  </a:ext>
                </a:extLst>
              </p:cNvPr>
              <p:cNvSpPr/>
              <p:nvPr/>
            </p:nvSpPr>
            <p:spPr>
              <a:xfrm>
                <a:off x="5917639" y="5853024"/>
                <a:ext cx="2343462" cy="6280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𝐽𝑁𝐷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+) −(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e>
                          </m:d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44D6E43-88D7-40DC-B412-12CDE4E484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639" y="5853024"/>
                <a:ext cx="2343462" cy="6280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73A05B8-DC75-4245-A804-C1C9FF123014}"/>
                  </a:ext>
                </a:extLst>
              </p:cNvPr>
              <p:cNvSpPr/>
              <p:nvPr/>
            </p:nvSpPr>
            <p:spPr>
              <a:xfrm>
                <a:off x="8926451" y="5853024"/>
                <a:ext cx="2337756" cy="6280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𝑃𝑆𝐸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+)+(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e>
                          </m:d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73A05B8-DC75-4245-A804-C1C9FF1230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6451" y="5853024"/>
                <a:ext cx="2337756" cy="6280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701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>
            <a:extLst>
              <a:ext uri="{FF2B5EF4-FFF2-40B4-BE49-F238E27FC236}">
                <a16:creationId xmlns:a16="http://schemas.microsoft.com/office/drawing/2014/main" id="{B2335ED4-7F52-4241-8BAC-CD88F81CB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3497" y="376919"/>
            <a:ext cx="53176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  <a:cs typeface="Times New Roman" pitchFamily="18" charset="0"/>
              </a:rPr>
              <a:t>מדידת סף הבדל בעזרת שיטת הגירויים הקבועים  </a:t>
            </a:r>
            <a:endParaRPr lang="en-US" sz="24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" name="Line 4">
            <a:extLst>
              <a:ext uri="{FF2B5EF4-FFF2-40B4-BE49-F238E27FC236}">
                <a16:creationId xmlns:a16="http://schemas.microsoft.com/office/drawing/2014/main" id="{2247EA4B-E440-4C04-8A6B-A1E5BA14F7A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510" y="4307477"/>
            <a:ext cx="52863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5032FD2D-B022-4D2E-AFA1-13F37606F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797" y="4795634"/>
            <a:ext cx="4076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dirty="0"/>
              <a:t>Light intensity of comparison stimuli</a:t>
            </a:r>
            <a:endParaRPr lang="hu-HU" altLang="en-US" dirty="0"/>
          </a:p>
        </p:txBody>
      </p:sp>
      <p:sp>
        <p:nvSpPr>
          <p:cNvPr id="5" name="Line 6">
            <a:extLst>
              <a:ext uri="{FF2B5EF4-FFF2-40B4-BE49-F238E27FC236}">
                <a16:creationId xmlns:a16="http://schemas.microsoft.com/office/drawing/2014/main" id="{D7BF7951-E4DF-46F1-88D8-403B8DAF5B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38698" y="4236040"/>
            <a:ext cx="0" cy="144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ED71FD86-B9F0-4769-938F-67DC79EEF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9385" y="4164602"/>
            <a:ext cx="4252913" cy="279400"/>
          </a:xfrm>
          <a:prstGeom prst="bracketPair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30D3D0AA-4747-4244-96C8-6D0477981D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510" y="1930990"/>
            <a:ext cx="0" cy="2376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E8F2B5DD-44B4-4752-A15B-5D7DB7642BA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303967" y="3043033"/>
            <a:ext cx="259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b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Percentage “stronger”</a:t>
            </a:r>
            <a:endParaRPr lang="hu-HU" altLang="en-US"/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12797433-B0B7-4549-8C84-491EA18F6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0835" y="4091577"/>
            <a:ext cx="647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0%</a:t>
            </a:r>
            <a:endParaRPr lang="hu-HU" altLang="en-US"/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AC2CBDBE-BEB0-48CF-A5E0-277EA9A5B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373" y="2075452"/>
            <a:ext cx="7921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100%</a:t>
            </a:r>
            <a:endParaRPr lang="hu-HU" altLang="en-US"/>
          </a:p>
        </p:txBody>
      </p:sp>
      <p:sp>
        <p:nvSpPr>
          <p:cNvPr id="11" name="AutoShape 12">
            <a:extLst>
              <a:ext uri="{FF2B5EF4-FFF2-40B4-BE49-F238E27FC236}">
                <a16:creationId xmlns:a16="http://schemas.microsoft.com/office/drawing/2014/main" id="{201AD83C-65F8-41E2-A897-49954A32C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1773" y="4020140"/>
            <a:ext cx="215900" cy="215900"/>
          </a:xfrm>
          <a:prstGeom prst="star16">
            <a:avLst>
              <a:gd name="adj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AutoShape 13">
            <a:extLst>
              <a:ext uri="{FF2B5EF4-FFF2-40B4-BE49-F238E27FC236}">
                <a16:creationId xmlns:a16="http://schemas.microsoft.com/office/drawing/2014/main" id="{95ACA273-6CDD-4C9F-8407-33504DC82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1060" y="3947115"/>
            <a:ext cx="215900" cy="215900"/>
          </a:xfrm>
          <a:prstGeom prst="star16">
            <a:avLst>
              <a:gd name="adj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AutoShape 14">
            <a:extLst>
              <a:ext uri="{FF2B5EF4-FFF2-40B4-BE49-F238E27FC236}">
                <a16:creationId xmlns:a16="http://schemas.microsoft.com/office/drawing/2014/main" id="{16AD744F-7305-4388-BBCA-20674F000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8760" y="3659777"/>
            <a:ext cx="215900" cy="215900"/>
          </a:xfrm>
          <a:prstGeom prst="star16">
            <a:avLst>
              <a:gd name="adj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AutoShape 15">
            <a:extLst>
              <a:ext uri="{FF2B5EF4-FFF2-40B4-BE49-F238E27FC236}">
                <a16:creationId xmlns:a16="http://schemas.microsoft.com/office/drawing/2014/main" id="{D13B1188-1072-4E5A-B446-B22CD05AC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6460" y="3154952"/>
            <a:ext cx="215900" cy="215900"/>
          </a:xfrm>
          <a:prstGeom prst="star16">
            <a:avLst>
              <a:gd name="adj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utoShape 16">
            <a:extLst>
              <a:ext uri="{FF2B5EF4-FFF2-40B4-BE49-F238E27FC236}">
                <a16:creationId xmlns:a16="http://schemas.microsoft.com/office/drawing/2014/main" id="{CAA9EE1C-5325-482E-9CE6-3CCB0E885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4160" y="2580277"/>
            <a:ext cx="215900" cy="215900"/>
          </a:xfrm>
          <a:prstGeom prst="star16">
            <a:avLst>
              <a:gd name="adj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AutoShape 17">
            <a:extLst>
              <a:ext uri="{FF2B5EF4-FFF2-40B4-BE49-F238E27FC236}">
                <a16:creationId xmlns:a16="http://schemas.microsoft.com/office/drawing/2014/main" id="{A52E00C1-A1AD-4135-90D2-800EC43AD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1860" y="2291352"/>
            <a:ext cx="215900" cy="215900"/>
          </a:xfrm>
          <a:prstGeom prst="star16">
            <a:avLst>
              <a:gd name="adj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18">
            <a:extLst>
              <a:ext uri="{FF2B5EF4-FFF2-40B4-BE49-F238E27FC236}">
                <a16:creationId xmlns:a16="http://schemas.microsoft.com/office/drawing/2014/main" id="{B157AB72-8C0A-443F-AE3D-D35132FB3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1148" y="2219915"/>
            <a:ext cx="215900" cy="215900"/>
          </a:xfrm>
          <a:prstGeom prst="star16">
            <a:avLst>
              <a:gd name="adj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19">
            <a:extLst>
              <a:ext uri="{FF2B5EF4-FFF2-40B4-BE49-F238E27FC236}">
                <a16:creationId xmlns:a16="http://schemas.microsoft.com/office/drawing/2014/main" id="{48BB80E9-C8A9-45E4-901B-F83D4BD81A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73373" y="4055065"/>
            <a:ext cx="650875" cy="68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20">
            <a:extLst>
              <a:ext uri="{FF2B5EF4-FFF2-40B4-BE49-F238E27FC236}">
                <a16:creationId xmlns:a16="http://schemas.microsoft.com/office/drawing/2014/main" id="{9C154099-ECEB-4FAE-915E-D0D1F5867E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24248" y="3762965"/>
            <a:ext cx="652462" cy="292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21">
            <a:extLst>
              <a:ext uri="{FF2B5EF4-FFF2-40B4-BE49-F238E27FC236}">
                <a16:creationId xmlns:a16="http://schemas.microsoft.com/office/drawing/2014/main" id="{35F2C60D-C7E1-4A73-8EDD-BD6096C9FC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76710" y="3251790"/>
            <a:ext cx="650875" cy="511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22">
            <a:extLst>
              <a:ext uri="{FF2B5EF4-FFF2-40B4-BE49-F238E27FC236}">
                <a16:creationId xmlns:a16="http://schemas.microsoft.com/office/drawing/2014/main" id="{35D6F350-8296-4D8D-AF74-9CE66CFD8F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13298" y="2683465"/>
            <a:ext cx="650875" cy="568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23">
            <a:extLst>
              <a:ext uri="{FF2B5EF4-FFF2-40B4-BE49-F238E27FC236}">
                <a16:creationId xmlns:a16="http://schemas.microsoft.com/office/drawing/2014/main" id="{5EF1CA8C-2643-42AF-A2D6-923794FE2F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64173" y="2391365"/>
            <a:ext cx="650875" cy="292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24">
            <a:extLst>
              <a:ext uri="{FF2B5EF4-FFF2-40B4-BE49-F238E27FC236}">
                <a16:creationId xmlns:a16="http://schemas.microsoft.com/office/drawing/2014/main" id="{DC7BA4B5-E5D2-4F25-B200-9DCE0142E8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15048" y="2323102"/>
            <a:ext cx="652462" cy="8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25">
            <a:extLst>
              <a:ext uri="{FF2B5EF4-FFF2-40B4-BE49-F238E27FC236}">
                <a16:creationId xmlns:a16="http://schemas.microsoft.com/office/drawing/2014/main" id="{E0D45BA8-5683-471B-B51D-796639AD9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2735" y="3039065"/>
            <a:ext cx="792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en-US"/>
              <a:t>5</a:t>
            </a:r>
            <a:r>
              <a:rPr lang="en-US" altLang="en-US"/>
              <a:t>0%</a:t>
            </a:r>
            <a:endParaRPr lang="hu-HU" altLang="en-US"/>
          </a:p>
        </p:txBody>
      </p:sp>
      <p:sp>
        <p:nvSpPr>
          <p:cNvPr id="25" name="Text Box 26">
            <a:extLst>
              <a:ext uri="{FF2B5EF4-FFF2-40B4-BE49-F238E27FC236}">
                <a16:creationId xmlns:a16="http://schemas.microsoft.com/office/drawing/2014/main" id="{3BABA798-6832-4449-861F-34D504188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8923" y="2548527"/>
            <a:ext cx="7921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en-US"/>
              <a:t>75</a:t>
            </a:r>
            <a:r>
              <a:rPr lang="en-US" altLang="en-US"/>
              <a:t>%</a:t>
            </a:r>
            <a:endParaRPr lang="hu-HU" altLang="en-US"/>
          </a:p>
        </p:txBody>
      </p:sp>
      <p:sp>
        <p:nvSpPr>
          <p:cNvPr id="26" name="Text Box 27">
            <a:extLst>
              <a:ext uri="{FF2B5EF4-FFF2-40B4-BE49-F238E27FC236}">
                <a16:creationId xmlns:a16="http://schemas.microsoft.com/office/drawing/2014/main" id="{2001A4DE-EE29-4A66-B84E-D252AAF3B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210" y="3566115"/>
            <a:ext cx="792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en-US"/>
              <a:t>25</a:t>
            </a:r>
            <a:r>
              <a:rPr lang="en-US" altLang="en-US"/>
              <a:t>%</a:t>
            </a:r>
            <a:endParaRPr lang="hu-HU" altLang="en-US"/>
          </a:p>
        </p:txBody>
      </p:sp>
      <p:sp>
        <p:nvSpPr>
          <p:cNvPr id="27" name="Line 28">
            <a:extLst>
              <a:ext uri="{FF2B5EF4-FFF2-40B4-BE49-F238E27FC236}">
                <a16:creationId xmlns:a16="http://schemas.microsoft.com/office/drawing/2014/main" id="{D4A60C90-3310-48BD-A155-AD4E5C1C37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510" y="3250202"/>
            <a:ext cx="2479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29">
            <a:extLst>
              <a:ext uri="{FF2B5EF4-FFF2-40B4-BE49-F238E27FC236}">
                <a16:creationId xmlns:a16="http://schemas.microsoft.com/office/drawing/2014/main" id="{ED560A12-3786-4DA6-BC96-E7D69BA85E15}"/>
              </a:ext>
            </a:extLst>
          </p:cNvPr>
          <p:cNvSpPr>
            <a:spLocks noChangeShapeType="1"/>
          </p:cNvSpPr>
          <p:nvPr/>
        </p:nvSpPr>
        <p:spPr bwMode="auto">
          <a:xfrm>
            <a:off x="7127585" y="3389902"/>
            <a:ext cx="0" cy="8175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0">
            <a:extLst>
              <a:ext uri="{FF2B5EF4-FFF2-40B4-BE49-F238E27FC236}">
                <a16:creationId xmlns:a16="http://schemas.microsoft.com/office/drawing/2014/main" id="{90416B29-AA6E-47AA-9F40-0BFDFE51A6C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9798" y="2724740"/>
            <a:ext cx="3187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31">
            <a:extLst>
              <a:ext uri="{FF2B5EF4-FFF2-40B4-BE49-F238E27FC236}">
                <a16:creationId xmlns:a16="http://schemas.microsoft.com/office/drawing/2014/main" id="{69FC4BCA-FA18-4AD1-9676-5F3BECE84E9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81623" y="2751727"/>
            <a:ext cx="0" cy="1511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2">
            <a:extLst>
              <a:ext uri="{FF2B5EF4-FFF2-40B4-BE49-F238E27FC236}">
                <a16:creationId xmlns:a16="http://schemas.microsoft.com/office/drawing/2014/main" id="{FD8074B3-3228-4B17-828C-55F0F6A1D0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9798" y="3762965"/>
            <a:ext cx="1828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33">
            <a:extLst>
              <a:ext uri="{FF2B5EF4-FFF2-40B4-BE49-F238E27FC236}">
                <a16:creationId xmlns:a16="http://schemas.microsoft.com/office/drawing/2014/main" id="{5549F0D9-BAE2-4C4F-90F6-3C4B06B5931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6710" y="3902665"/>
            <a:ext cx="0" cy="360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4">
            <a:extLst>
              <a:ext uri="{FF2B5EF4-FFF2-40B4-BE49-F238E27FC236}">
                <a16:creationId xmlns:a16="http://schemas.microsoft.com/office/drawing/2014/main" id="{AECF37EB-74E7-457B-8445-20B52CAC6E90}"/>
              </a:ext>
            </a:extLst>
          </p:cNvPr>
          <p:cNvSpPr>
            <a:spLocks noChangeShapeType="1"/>
          </p:cNvSpPr>
          <p:nvPr/>
        </p:nvSpPr>
        <p:spPr bwMode="auto">
          <a:xfrm>
            <a:off x="6464010" y="4456702"/>
            <a:ext cx="663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35">
            <a:extLst>
              <a:ext uri="{FF2B5EF4-FFF2-40B4-BE49-F238E27FC236}">
                <a16:creationId xmlns:a16="http://schemas.microsoft.com/office/drawing/2014/main" id="{119AF82D-2959-4487-8794-CFEDFEDEE685}"/>
              </a:ext>
            </a:extLst>
          </p:cNvPr>
          <p:cNvSpPr>
            <a:spLocks noChangeShapeType="1"/>
          </p:cNvSpPr>
          <p:nvPr/>
        </p:nvSpPr>
        <p:spPr bwMode="auto">
          <a:xfrm>
            <a:off x="7154573" y="4458290"/>
            <a:ext cx="539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Text Box 36">
            <a:extLst>
              <a:ext uri="{FF2B5EF4-FFF2-40B4-BE49-F238E27FC236}">
                <a16:creationId xmlns:a16="http://schemas.microsoft.com/office/drawing/2014/main" id="{690860E6-6CFB-46A7-9C3F-247B5B44C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2131" y="4435271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/>
              <a:t>T</a:t>
            </a:r>
            <a:r>
              <a:rPr lang="he-IL" altLang="en-US" b="1" dirty="0"/>
              <a:t>-</a:t>
            </a:r>
            <a:endParaRPr lang="hu-HU" altLang="en-US" b="1" dirty="0"/>
          </a:p>
        </p:txBody>
      </p:sp>
      <p:sp>
        <p:nvSpPr>
          <p:cNvPr id="36" name="Text Box 37">
            <a:extLst>
              <a:ext uri="{FF2B5EF4-FFF2-40B4-BE49-F238E27FC236}">
                <a16:creationId xmlns:a16="http://schemas.microsoft.com/office/drawing/2014/main" id="{C4F67D1B-EAB7-4CC0-A239-901E7731A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7260" y="4447177"/>
            <a:ext cx="723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/>
              <a:t>T</a:t>
            </a:r>
            <a:r>
              <a:rPr lang="he-IL" altLang="en-US" b="1" dirty="0"/>
              <a:t>+</a:t>
            </a:r>
            <a:endParaRPr lang="hu-HU" altLang="en-US" b="1" dirty="0"/>
          </a:p>
        </p:txBody>
      </p:sp>
    </p:spTree>
    <p:extLst>
      <p:ext uri="{BB962C8B-B14F-4D97-AF65-F5344CB8AC3E}">
        <p14:creationId xmlns:p14="http://schemas.microsoft.com/office/powerpoint/2010/main" val="137981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583114" y="549275"/>
            <a:ext cx="21605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e-IL" sz="3200">
                <a:solidFill>
                  <a:schemeClr val="tx2"/>
                </a:solidFill>
              </a:rPr>
              <a:t>חוק וובר</a:t>
            </a:r>
            <a:endParaRPr lang="en-US" sz="3200">
              <a:solidFill>
                <a:schemeClr val="tx2"/>
              </a:solidFill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4654551" y="1484314"/>
            <a:ext cx="20161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3200" dirty="0">
                <a:solidFill>
                  <a:schemeClr val="tx2"/>
                </a:solidFill>
                <a:cs typeface="Times New Roman" pitchFamily="18" charset="0"/>
              </a:rPr>
              <a:t>∆S = K S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3359151" y="2492375"/>
            <a:ext cx="1152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e-IL" sz="1600">
                <a:solidFill>
                  <a:schemeClr val="tx2"/>
                </a:solidFill>
              </a:rPr>
              <a:t>סף הבדל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5087939" y="2492375"/>
            <a:ext cx="1152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e-IL" sz="1600" dirty="0">
                <a:solidFill>
                  <a:schemeClr val="tx2"/>
                </a:solidFill>
              </a:rPr>
              <a:t>קבוע וובר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6743701" y="2516188"/>
            <a:ext cx="1152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e-IL" sz="1600">
                <a:solidFill>
                  <a:schemeClr val="tx2"/>
                </a:solidFill>
              </a:rPr>
              <a:t>עצמת גירוי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 flipV="1">
            <a:off x="4222750" y="2132014"/>
            <a:ext cx="431800" cy="287337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 flipV="1">
            <a:off x="5702573" y="2060575"/>
            <a:ext cx="0" cy="43180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 flipH="1" flipV="1">
            <a:off x="6454775" y="2060575"/>
            <a:ext cx="865188" cy="43180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e-IL">
              <a:solidFill>
                <a:schemeClr val="tx2"/>
              </a:solidFill>
            </a:endParaRPr>
          </a:p>
        </p:txBody>
      </p:sp>
      <p:pic>
        <p:nvPicPr>
          <p:cNvPr id="3380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1088" y="3573463"/>
            <a:ext cx="2952750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3" name="Picture 14" descr="Image:Ernst Heinrich Weber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01050" y="3429000"/>
            <a:ext cx="1982788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4" name="Rectangle 15"/>
          <p:cNvSpPr>
            <a:spLocks noChangeArrowheads="1"/>
          </p:cNvSpPr>
          <p:nvPr/>
        </p:nvSpPr>
        <p:spPr bwMode="auto">
          <a:xfrm>
            <a:off x="8674101" y="6189941"/>
            <a:ext cx="22495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Ernst Heinrich Weber</a:t>
            </a:r>
            <a:r>
              <a:rPr lang="he-IL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4438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4">
            <a:extLst>
              <a:ext uri="{FF2B5EF4-FFF2-40B4-BE49-F238E27FC236}">
                <a16:creationId xmlns:a16="http://schemas.microsoft.com/office/drawing/2014/main" id="{0A24A431-EEB6-49A3-82E3-5F95E5FBC5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90019" y="2231828"/>
            <a:ext cx="182880" cy="182880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13" name="Oval 4">
            <a:extLst>
              <a:ext uri="{FF2B5EF4-FFF2-40B4-BE49-F238E27FC236}">
                <a16:creationId xmlns:a16="http://schemas.microsoft.com/office/drawing/2014/main" id="{0A24A431-EEB6-49A3-82E3-5F95E5FBC5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2278" y="4427910"/>
            <a:ext cx="256032" cy="256032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9" name="Oval 4">
            <a:extLst>
              <a:ext uri="{FF2B5EF4-FFF2-40B4-BE49-F238E27FC236}">
                <a16:creationId xmlns:a16="http://schemas.microsoft.com/office/drawing/2014/main" id="{0A24A431-EEB6-49A3-82E3-5F95E5FBC5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69933" y="4269521"/>
            <a:ext cx="457200" cy="457200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10" name="Oval 4">
            <a:extLst>
              <a:ext uri="{FF2B5EF4-FFF2-40B4-BE49-F238E27FC236}">
                <a16:creationId xmlns:a16="http://schemas.microsoft.com/office/drawing/2014/main" id="{0A24A431-EEB6-49A3-82E3-5F95E5FBC5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88155" y="1959658"/>
            <a:ext cx="530352" cy="530352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2" name="Oval 4">
            <a:extLst>
              <a:ext uri="{FF2B5EF4-FFF2-40B4-BE49-F238E27FC236}">
                <a16:creationId xmlns:a16="http://schemas.microsoft.com/office/drawing/2014/main" id="{0A24A431-EEB6-49A3-82E3-5F95E5FBC5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73524" y="4040921"/>
            <a:ext cx="914400" cy="914400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3" name="Oval 4">
            <a:extLst>
              <a:ext uri="{FF2B5EF4-FFF2-40B4-BE49-F238E27FC236}">
                <a16:creationId xmlns:a16="http://schemas.microsoft.com/office/drawing/2014/main" id="{0A24A431-EEB6-49A3-82E3-5F95E5FBC5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59555" y="1731058"/>
            <a:ext cx="987552" cy="987552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A24A431-EEB6-49A3-82E3-5F95E5FBC5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45988" y="3738027"/>
            <a:ext cx="1901952" cy="1901952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4" name="Oval 4">
            <a:extLst>
              <a:ext uri="{FF2B5EF4-FFF2-40B4-BE49-F238E27FC236}">
                <a16:creationId xmlns:a16="http://schemas.microsoft.com/office/drawing/2014/main" id="{0A24A431-EEB6-49A3-82E3-5F95E5FBC5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93821" y="1368239"/>
            <a:ext cx="1828800" cy="1828800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6" name="Oval 4">
            <a:extLst>
              <a:ext uri="{FF2B5EF4-FFF2-40B4-BE49-F238E27FC236}">
                <a16:creationId xmlns:a16="http://schemas.microsoft.com/office/drawing/2014/main" id="{0A24A431-EEB6-49A3-82E3-5F95E5FBC5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36621" y="951668"/>
            <a:ext cx="2743200" cy="2743200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8" name="Oval 4">
            <a:extLst>
              <a:ext uri="{FF2B5EF4-FFF2-40B4-BE49-F238E27FC236}">
                <a16:creationId xmlns:a16="http://schemas.microsoft.com/office/drawing/2014/main" id="{0A24A431-EEB6-49A3-82E3-5F95E5FBC5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972658" y="3318545"/>
            <a:ext cx="2816352" cy="2816352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e-IL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47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9" grpId="0" animBg="1"/>
      <p:bldP spid="10" grpId="0" animBg="1"/>
      <p:bldP spid="2" grpId="0" animBg="1"/>
      <p:bldP spid="3" grpId="0" animBg="1"/>
      <p:bldP spid="5" grpId="0" animBg="1"/>
      <p:bldP spid="4" grpId="0" animBg="1"/>
      <p:bldP spid="6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B7ADBB-D503-4F0D-99BB-68E6F873BE2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051" y="1760827"/>
            <a:ext cx="3534495" cy="3987965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233871-92E4-49D1-B643-197960E20E8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885" y="1987235"/>
            <a:ext cx="4249783" cy="4209730"/>
          </a:xfrm>
          <a:prstGeom prst="rect">
            <a:avLst/>
          </a:prstGeom>
          <a:noFill/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6E56FD1F-6EBE-4F40-A417-F4E968D92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6878" y="864112"/>
            <a:ext cx="20161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3200" dirty="0">
                <a:solidFill>
                  <a:schemeClr val="tx2"/>
                </a:solidFill>
                <a:cs typeface="Times New Roman" pitchFamily="18" charset="0"/>
              </a:rPr>
              <a:t>∆S = K 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A46E3C-E891-43C2-A7B9-3D8084643DAC}"/>
              </a:ext>
            </a:extLst>
          </p:cNvPr>
          <p:cNvSpPr txBox="1"/>
          <p:nvPr/>
        </p:nvSpPr>
        <p:spPr>
          <a:xfrm>
            <a:off x="2365373" y="2973787"/>
            <a:ext cx="71973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0.04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9FDCBC-6A2F-44B2-8AA7-B1FE270BF276}"/>
              </a:ext>
            </a:extLst>
          </p:cNvPr>
          <p:cNvSpPr txBox="1"/>
          <p:nvPr/>
        </p:nvSpPr>
        <p:spPr>
          <a:xfrm>
            <a:off x="2349470" y="3359504"/>
            <a:ext cx="71973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0.08</a:t>
            </a:r>
          </a:p>
        </p:txBody>
      </p:sp>
    </p:spTree>
    <p:extLst>
      <p:ext uri="{BB962C8B-B14F-4D97-AF65-F5344CB8AC3E}">
        <p14:creationId xmlns:p14="http://schemas.microsoft.com/office/powerpoint/2010/main" val="72534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5375275" y="414984"/>
            <a:ext cx="21605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he-IL" sz="3200">
                <a:solidFill>
                  <a:schemeClr val="tx2"/>
                </a:solidFill>
                <a:cs typeface="Times New Roman" pitchFamily="18" charset="0"/>
              </a:rPr>
              <a:t>סילום</a:t>
            </a:r>
            <a:endParaRPr lang="en-US" sz="32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503614" y="1557338"/>
            <a:ext cx="6626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400">
                <a:solidFill>
                  <a:schemeClr val="tx2"/>
                </a:solidFill>
                <a:cs typeface="Times New Roman" pitchFamily="18" charset="0"/>
              </a:rPr>
              <a:t>חוק פסיכופיזי – כימות הקשר בין גירוי לתגובה</a:t>
            </a:r>
            <a:endParaRPr lang="en-US" sz="24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6240463" y="2708276"/>
            <a:ext cx="396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400">
                <a:solidFill>
                  <a:schemeClr val="tx2"/>
                </a:solidFill>
                <a:cs typeface="Times New Roman" pitchFamily="18" charset="0"/>
              </a:rPr>
              <a:t>חוק פכנר: החוק הפסיכופיזי הראשון</a:t>
            </a:r>
            <a:endParaRPr lang="en-US" sz="2400">
              <a:solidFill>
                <a:schemeClr val="tx2"/>
              </a:solidFill>
              <a:cs typeface="Times New Roman" pitchFamily="18" charset="0"/>
            </a:endParaRPr>
          </a:p>
        </p:txBody>
      </p:sp>
      <p:pic>
        <p:nvPicPr>
          <p:cNvPr id="34821" name="Picture 6" descr="fech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354" y="2577455"/>
            <a:ext cx="2165350" cy="296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 Box 7"/>
          <p:cNvSpPr txBox="1">
            <a:spLocks noChangeArrowheads="1"/>
          </p:cNvSpPr>
          <p:nvPr/>
        </p:nvSpPr>
        <p:spPr bwMode="auto">
          <a:xfrm>
            <a:off x="5159375" y="3716339"/>
            <a:ext cx="525938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  <a:cs typeface="Times New Roman" pitchFamily="18" charset="0"/>
              </a:rPr>
              <a:t>הנחות:</a:t>
            </a:r>
          </a:p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2400" dirty="0">
                <a:solidFill>
                  <a:schemeClr val="tx2"/>
                </a:solidFill>
                <a:cs typeface="Times New Roman" pitchFamily="18" charset="0"/>
              </a:rPr>
              <a:t> במישור הפיזיקאלי: חוק וובר תקף</a:t>
            </a:r>
          </a:p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2400" dirty="0">
                <a:solidFill>
                  <a:schemeClr val="tx2"/>
                </a:solidFill>
                <a:cs typeface="Times New Roman" pitchFamily="18" charset="0"/>
              </a:rPr>
              <a:t> במישור הפסיכולוגי: סף הבדל אחד מבטא יחידת תחושה אחידה ללא קשר לגודל הגירוי</a:t>
            </a:r>
            <a:endParaRPr lang="en-US" sz="24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4823" name="Rectangle 8"/>
          <p:cNvSpPr>
            <a:spLocks noChangeArrowheads="1"/>
          </p:cNvSpPr>
          <p:nvPr/>
        </p:nvSpPr>
        <p:spPr bwMode="auto">
          <a:xfrm>
            <a:off x="2424113" y="6405841"/>
            <a:ext cx="16323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rtl="1"/>
            <a:r>
              <a:rPr lang="en-US">
                <a:solidFill>
                  <a:schemeClr val="tx2"/>
                </a:solidFill>
              </a:rPr>
              <a:t>Gustav Fechner</a:t>
            </a:r>
            <a:endParaRPr lang="he-IL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032" y="508000"/>
            <a:ext cx="4419600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514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2F36ED-F0CA-41AF-AF34-D525D2605B2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042" y="844415"/>
            <a:ext cx="5007112" cy="53974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38073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6288" y="2034373"/>
            <a:ext cx="5517225" cy="38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5244907" y="446875"/>
            <a:ext cx="13724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S = C log I</a:t>
            </a:r>
          </a:p>
        </p:txBody>
      </p:sp>
      <p:sp>
        <p:nvSpPr>
          <p:cNvPr id="35844" name="Line 6"/>
          <p:cNvSpPr>
            <a:spLocks noChangeShapeType="1"/>
          </p:cNvSpPr>
          <p:nvPr/>
        </p:nvSpPr>
        <p:spPr bwMode="auto">
          <a:xfrm>
            <a:off x="5913245" y="92512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he-IL" sz="2400">
              <a:solidFill>
                <a:schemeClr val="tx2"/>
              </a:solidFill>
            </a:endParaRPr>
          </a:p>
        </p:txBody>
      </p:sp>
      <p:sp>
        <p:nvSpPr>
          <p:cNvPr id="35845" name="Text Box 7"/>
          <p:cNvSpPr txBox="1">
            <a:spLocks noChangeArrowheads="1"/>
          </p:cNvSpPr>
          <p:nvPr/>
        </p:nvSpPr>
        <p:spPr bwMode="auto">
          <a:xfrm>
            <a:off x="5513195" y="1285074"/>
            <a:ext cx="12811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e-IL" sz="2400">
                <a:solidFill>
                  <a:schemeClr val="tx2"/>
                </a:solidFill>
                <a:cs typeface="Times New Roman" pitchFamily="18" charset="0"/>
              </a:rPr>
              <a:t>קבוע פכנר</a:t>
            </a:r>
            <a:endParaRPr lang="en-US" sz="24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5846" name="Line 9"/>
          <p:cNvSpPr>
            <a:spLocks noChangeShapeType="1"/>
          </p:cNvSpPr>
          <p:nvPr/>
        </p:nvSpPr>
        <p:spPr bwMode="auto">
          <a:xfrm flipH="1">
            <a:off x="4689282" y="980689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he-IL" sz="2400">
              <a:solidFill>
                <a:schemeClr val="tx2"/>
              </a:solidFill>
            </a:endParaRPr>
          </a:p>
        </p:txBody>
      </p:sp>
      <p:sp>
        <p:nvSpPr>
          <p:cNvPr id="35847" name="Text Box 10"/>
          <p:cNvSpPr txBox="1">
            <a:spLocks noChangeArrowheads="1"/>
          </p:cNvSpPr>
          <p:nvPr/>
        </p:nvSpPr>
        <p:spPr bwMode="auto">
          <a:xfrm>
            <a:off x="4287645" y="1356512"/>
            <a:ext cx="9044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e-IL" sz="2400">
                <a:solidFill>
                  <a:schemeClr val="tx2"/>
                </a:solidFill>
                <a:cs typeface="Times New Roman" pitchFamily="18" charset="0"/>
              </a:rPr>
              <a:t>תחושה</a:t>
            </a:r>
            <a:endParaRPr lang="en-US" sz="24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5848" name="Line 12"/>
          <p:cNvSpPr>
            <a:spLocks noChangeShapeType="1"/>
          </p:cNvSpPr>
          <p:nvPr/>
        </p:nvSpPr>
        <p:spPr bwMode="auto">
          <a:xfrm>
            <a:off x="6848282" y="867563"/>
            <a:ext cx="381000" cy="261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he-IL" sz="2400">
              <a:solidFill>
                <a:schemeClr val="tx2"/>
              </a:solidFill>
            </a:endParaRPr>
          </a:p>
        </p:txBody>
      </p:sp>
      <p:sp>
        <p:nvSpPr>
          <p:cNvPr id="35849" name="Text Box 13"/>
          <p:cNvSpPr txBox="1">
            <a:spLocks noChangeArrowheads="1"/>
          </p:cNvSpPr>
          <p:nvPr/>
        </p:nvSpPr>
        <p:spPr bwMode="auto">
          <a:xfrm>
            <a:off x="7124508" y="1196174"/>
            <a:ext cx="14285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e-IL" sz="2400">
                <a:solidFill>
                  <a:schemeClr val="tx2"/>
                </a:solidFill>
                <a:cs typeface="Times New Roman" pitchFamily="18" charset="0"/>
              </a:rPr>
              <a:t>עוצמת גירוי</a:t>
            </a:r>
            <a:endParaRPr lang="en-US" sz="2400">
              <a:solidFill>
                <a:schemeClr val="tx2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6038547" y="636586"/>
            <a:ext cx="23066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  <a:cs typeface="Times New Roman" pitchFamily="18" charset="0"/>
              </a:rPr>
              <a:t>חוק סטיבנס</a:t>
            </a:r>
            <a:endParaRPr lang="en-US" sz="24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2952729" y="2428869"/>
            <a:ext cx="748982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000" dirty="0">
                <a:solidFill>
                  <a:schemeClr val="tx2"/>
                </a:solidFill>
                <a:cs typeface="Times New Roman" pitchFamily="18" charset="0"/>
              </a:rPr>
              <a:t>הנחות:</a:t>
            </a:r>
          </a:p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2000" dirty="0">
                <a:solidFill>
                  <a:schemeClr val="tx2"/>
                </a:solidFill>
                <a:cs typeface="Times New Roman" pitchFamily="18" charset="0"/>
              </a:rPr>
              <a:t> במישור הפיזיקאלי: חוק וובר תקף. סף ההבדל גדל ככל שהגירוי גדל</a:t>
            </a:r>
          </a:p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2000" dirty="0">
                <a:solidFill>
                  <a:schemeClr val="tx2"/>
                </a:solidFill>
                <a:cs typeface="Times New Roman" pitchFamily="18" charset="0"/>
              </a:rPr>
              <a:t> במישור הפסיכולוגי: </a:t>
            </a:r>
            <a:r>
              <a:rPr lang="en-US" sz="2000" dirty="0">
                <a:solidFill>
                  <a:schemeClr val="tx2"/>
                </a:solidFill>
                <a:cs typeface="Times New Roman" pitchFamily="18" charset="0"/>
              </a:rPr>
              <a:t>JND</a:t>
            </a:r>
            <a:r>
              <a:rPr lang="he-IL" sz="2000" dirty="0">
                <a:solidFill>
                  <a:schemeClr val="tx2"/>
                </a:solidFill>
                <a:cs typeface="Times New Roman" pitchFamily="18" charset="0"/>
              </a:rPr>
              <a:t> נתפס גדול יותר ככל שהגירוי גדל</a:t>
            </a:r>
          </a:p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2000" dirty="0">
                <a:solidFill>
                  <a:schemeClr val="tx2"/>
                </a:solidFill>
                <a:cs typeface="Times New Roman" pitchFamily="18" charset="0"/>
              </a:rPr>
              <a:t> העלאת הגירוי באחוז קבוע תביא להעלאת התחושה באחוז קבוע</a:t>
            </a:r>
          </a:p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2000" dirty="0">
                <a:solidFill>
                  <a:schemeClr val="tx2"/>
                </a:solidFill>
                <a:cs typeface="Times New Roman" pitchFamily="18" charset="0"/>
              </a:rPr>
              <a:t> עם זאת – אחוז העלייה בגירוי לא שווה בהכרח לאחוז העלייה בתחושה </a:t>
            </a:r>
            <a:endParaRPr lang="en-US" sz="2000" dirty="0">
              <a:solidFill>
                <a:schemeClr val="tx2"/>
              </a:solidFill>
              <a:cs typeface="Times New Roman" pitchFamily="18" charset="0"/>
            </a:endParaRPr>
          </a:p>
        </p:txBody>
      </p:sp>
      <p:pic>
        <p:nvPicPr>
          <p:cNvPr id="36868" name="Picture 5" descr="steve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1088" y="1052514"/>
            <a:ext cx="13335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6265380" y="5157788"/>
            <a:ext cx="13821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en-US" sz="2800" dirty="0">
                <a:solidFill>
                  <a:schemeClr val="tx2"/>
                </a:solidFill>
                <a:cs typeface="Times New Roman" pitchFamily="18" charset="0"/>
              </a:rPr>
              <a:t>R = m S</a:t>
            </a:r>
            <a:r>
              <a:rPr lang="en-US" sz="2800" baseline="30000" dirty="0">
                <a:solidFill>
                  <a:schemeClr val="tx2"/>
                </a:solidFill>
                <a:cs typeface="Times New Roman" pitchFamily="18" charset="0"/>
              </a:rPr>
              <a:t>n</a:t>
            </a:r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>
            <a:off x="7104063" y="5734051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 flipH="1">
            <a:off x="5862638" y="5661025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5458390" y="6050667"/>
            <a:ext cx="6588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he-IL" sz="1600">
                <a:solidFill>
                  <a:schemeClr val="tx2"/>
                </a:solidFill>
                <a:cs typeface="Times New Roman" pitchFamily="18" charset="0"/>
              </a:rPr>
              <a:t>תחושה</a:t>
            </a:r>
            <a:endParaRPr lang="en-US" sz="16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>
            <a:off x="7608888" y="5661025"/>
            <a:ext cx="381000" cy="26193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triangle" w="med" len="med"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6240463" y="6165851"/>
            <a:ext cx="14398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he-IL" sz="1600">
                <a:solidFill>
                  <a:schemeClr val="tx2"/>
                </a:solidFill>
                <a:cs typeface="Times New Roman" pitchFamily="18" charset="0"/>
              </a:rPr>
              <a:t>קבוע הקשור לסולם המדידה</a:t>
            </a:r>
            <a:endParaRPr lang="en-US" sz="16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0738" name="Line 18"/>
          <p:cNvSpPr>
            <a:spLocks noChangeShapeType="1"/>
          </p:cNvSpPr>
          <p:nvPr/>
        </p:nvSpPr>
        <p:spPr bwMode="auto">
          <a:xfrm flipV="1">
            <a:off x="7737475" y="5375276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8328026" y="5084764"/>
            <a:ext cx="20161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he-IL" sz="1600">
                <a:solidFill>
                  <a:schemeClr val="tx2"/>
                </a:solidFill>
                <a:cs typeface="Times New Roman" pitchFamily="18" charset="0"/>
              </a:rPr>
              <a:t>מעריך החזקה האופייני לחוש הנמדד</a:t>
            </a:r>
            <a:endParaRPr lang="en-US" sz="16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0740" name="Line 20"/>
          <p:cNvSpPr>
            <a:spLocks noChangeShapeType="1"/>
          </p:cNvSpPr>
          <p:nvPr/>
        </p:nvSpPr>
        <p:spPr bwMode="auto">
          <a:xfrm>
            <a:off x="7608888" y="5661025"/>
            <a:ext cx="381000" cy="261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7975601" y="6022975"/>
            <a:ext cx="100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he-IL" sz="1600">
                <a:solidFill>
                  <a:schemeClr val="tx2"/>
                </a:solidFill>
                <a:cs typeface="Times New Roman" pitchFamily="18" charset="0"/>
              </a:rPr>
              <a:t>עוצמת גירוי</a:t>
            </a:r>
            <a:endParaRPr lang="en-US" sz="1600">
              <a:solidFill>
                <a:schemeClr val="tx2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/>
      <p:bldP spid="30732" grpId="0" animBg="1"/>
      <p:bldP spid="30734" grpId="0" animBg="1"/>
      <p:bldP spid="30735" grpId="0"/>
      <p:bldP spid="30736" grpId="0" animBg="1"/>
      <p:bldP spid="30737" grpId="0"/>
      <p:bldP spid="30738" grpId="0" animBg="1"/>
      <p:bldP spid="30739" grpId="0"/>
      <p:bldP spid="30740" grpId="0" animBg="1"/>
      <p:bldP spid="3074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03A290-DE7B-4E9E-B0B0-7191D33B569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36" y="536394"/>
            <a:ext cx="5620385" cy="3120390"/>
          </a:xfrm>
          <a:prstGeom prst="rect">
            <a:avLst/>
          </a:prstGeom>
          <a:noFill/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955A2E16-9DCD-433D-934D-27804496B584}"/>
              </a:ext>
            </a:extLst>
          </p:cNvPr>
          <p:cNvSpPr/>
          <p:nvPr/>
        </p:nvSpPr>
        <p:spPr>
          <a:xfrm>
            <a:off x="3222172" y="3143793"/>
            <a:ext cx="1846217" cy="583475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DB5150F-C873-43A4-9F8D-94EE30D1D62B}"/>
                  </a:ext>
                </a:extLst>
              </p:cNvPr>
              <p:cNvSpPr/>
              <p:nvPr/>
            </p:nvSpPr>
            <p:spPr>
              <a:xfrm>
                <a:off x="3222172" y="4219694"/>
                <a:ext cx="159075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m:rPr>
                          <m:sty m:val="p"/>
                        </m:rPr>
                        <a:rPr lang="en-US" sz="240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</m:t>
                      </m:r>
                      <m:r>
                        <a:rPr lang="en-US" sz="240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DB5150F-C873-43A4-9F8D-94EE30D1D6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2172" y="4219694"/>
                <a:ext cx="159075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Box 2">
            <a:extLst>
              <a:ext uri="{FF2B5EF4-FFF2-40B4-BE49-F238E27FC236}">
                <a16:creationId xmlns:a16="http://schemas.microsoft.com/office/drawing/2014/main" id="{EDFD4C0A-9168-4058-AEDE-5C71F820D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2928" y="4219694"/>
            <a:ext cx="16685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  <a:cs typeface="Times New Roman" pitchFamily="18" charset="0"/>
              </a:rPr>
              <a:t>חוק אקמן</a:t>
            </a:r>
            <a:endParaRPr lang="en-US" sz="24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6" name="Line 12">
            <a:extLst>
              <a:ext uri="{FF2B5EF4-FFF2-40B4-BE49-F238E27FC236}">
                <a16:creationId xmlns:a16="http://schemas.microsoft.com/office/drawing/2014/main" id="{6F4C10D1-8D39-48D1-94AD-A604AEDA407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7987" y="4812469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7" name="Line 14">
            <a:extLst>
              <a:ext uri="{FF2B5EF4-FFF2-40B4-BE49-F238E27FC236}">
                <a16:creationId xmlns:a16="http://schemas.microsoft.com/office/drawing/2014/main" id="{D3805E3A-EEB7-4785-AF28-2A9372C6D4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6562" y="4739443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AE9746DB-C800-478D-80BA-B29115A9D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493" y="5182230"/>
            <a:ext cx="125867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he-IL" sz="1600" dirty="0">
                <a:solidFill>
                  <a:schemeClr val="tx2"/>
                </a:solidFill>
                <a:cs typeface="Times New Roman" pitchFamily="18" charset="0"/>
              </a:rPr>
              <a:t>השינוי בתחושה</a:t>
            </a:r>
            <a:endParaRPr lang="en-US" sz="16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426C9478-A59D-40A8-A336-7699B30F2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4387" y="5244269"/>
            <a:ext cx="14398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he-IL" sz="1600" dirty="0">
                <a:solidFill>
                  <a:schemeClr val="tx2"/>
                </a:solidFill>
                <a:cs typeface="Times New Roman" pitchFamily="18" charset="0"/>
              </a:rPr>
              <a:t>קבוע אקמן</a:t>
            </a:r>
            <a:endParaRPr lang="en-US" sz="16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0" name="Line 20">
            <a:extLst>
              <a:ext uri="{FF2B5EF4-FFF2-40B4-BE49-F238E27FC236}">
                <a16:creationId xmlns:a16="http://schemas.microsoft.com/office/drawing/2014/main" id="{AD882F55-9881-488A-AA71-C49E6BA7C50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2812" y="4739443"/>
            <a:ext cx="381000" cy="261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11" name="Text Box 21">
            <a:extLst>
              <a:ext uri="{FF2B5EF4-FFF2-40B4-BE49-F238E27FC236}">
                <a16:creationId xmlns:a16="http://schemas.microsoft.com/office/drawing/2014/main" id="{6B3B3E6F-9B94-47A4-B04D-761F6FBFB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5101393"/>
            <a:ext cx="100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he-IL" sz="1600">
                <a:solidFill>
                  <a:schemeClr val="tx2"/>
                </a:solidFill>
                <a:cs typeface="Times New Roman" pitchFamily="18" charset="0"/>
              </a:rPr>
              <a:t>עוצמת גירוי</a:t>
            </a:r>
            <a:endParaRPr lang="en-US" sz="16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7C3ADEFB-C199-4B92-B1CE-38EE25F85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7507" y="4219694"/>
            <a:ext cx="21605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  <a:cs typeface="+mj-cs"/>
              </a:rPr>
              <a:t>חוק וובר</a:t>
            </a:r>
            <a:endParaRPr lang="en-US" sz="2400" dirty="0">
              <a:solidFill>
                <a:schemeClr val="tx2"/>
              </a:solidFill>
              <a:cs typeface="+mj-cs"/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96D664B9-F683-44D2-8A6E-47EBCB608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1969" y="4741423"/>
            <a:ext cx="2016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2400" dirty="0">
                <a:solidFill>
                  <a:schemeClr val="tx2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∆S = k * I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04E04C-C429-4862-B045-16B03FB1C344}"/>
              </a:ext>
            </a:extLst>
          </p:cNvPr>
          <p:cNvSpPr/>
          <p:nvPr/>
        </p:nvSpPr>
        <p:spPr>
          <a:xfrm>
            <a:off x="8557581" y="2176641"/>
            <a:ext cx="888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n=c/k</a:t>
            </a:r>
            <a:endParaRPr lang="en-US" sz="2400" dirty="0"/>
          </a:p>
        </p:txBody>
      </p:sp>
      <p:sp>
        <p:nvSpPr>
          <p:cNvPr id="21" name="Text Box 6">
            <a:extLst>
              <a:ext uri="{FF2B5EF4-FFF2-40B4-BE49-F238E27FC236}">
                <a16:creationId xmlns:a16="http://schemas.microsoft.com/office/drawing/2014/main" id="{605F9862-BB90-4CBD-9005-F38779A19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7101" y="1324391"/>
            <a:ext cx="13821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en-US" sz="2800" dirty="0">
                <a:solidFill>
                  <a:schemeClr val="tx2"/>
                </a:solidFill>
                <a:cs typeface="Times New Roman" pitchFamily="18" charset="0"/>
              </a:rPr>
              <a:t>R = m S</a:t>
            </a:r>
            <a:r>
              <a:rPr lang="en-US" sz="2800" baseline="30000" dirty="0">
                <a:solidFill>
                  <a:schemeClr val="tx2"/>
                </a:solidFill>
                <a:cs typeface="Times New Roman" pitchFamily="18" charset="0"/>
              </a:rPr>
              <a:t>n</a:t>
            </a:r>
          </a:p>
        </p:txBody>
      </p:sp>
      <p:sp>
        <p:nvSpPr>
          <p:cNvPr id="22" name="Text Box 2">
            <a:extLst>
              <a:ext uri="{FF2B5EF4-FFF2-40B4-BE49-F238E27FC236}">
                <a16:creationId xmlns:a16="http://schemas.microsoft.com/office/drawing/2014/main" id="{478D9574-A71C-48AE-8513-0FB99C782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7507" y="826084"/>
            <a:ext cx="23066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  <a:cs typeface="Times New Roman" pitchFamily="18" charset="0"/>
              </a:rPr>
              <a:t>חוק סטיבנס</a:t>
            </a:r>
            <a:endParaRPr lang="en-US" sz="2400" dirty="0">
              <a:solidFill>
                <a:schemeClr val="tx2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73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7" grpId="0" animBg="1"/>
      <p:bldP spid="8" grpId="0"/>
      <p:bldP spid="9" grpId="0"/>
      <p:bldP spid="10" grpId="0" animBg="1"/>
      <p:bldP spid="11" grpId="0"/>
      <p:bldP spid="12" grpId="0"/>
      <p:bldP spid="13" grpId="0"/>
      <p:bldP spid="20" grpId="0"/>
      <p:bldP spid="21" grpId="0"/>
      <p:bldP spid="2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8557" y="792956"/>
            <a:ext cx="3411537" cy="527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Line 4"/>
          <p:cNvSpPr>
            <a:spLocks noChangeShapeType="1"/>
          </p:cNvSpPr>
          <p:nvPr/>
        </p:nvSpPr>
        <p:spPr bwMode="auto">
          <a:xfrm rot="5400000">
            <a:off x="9502336" y="1484953"/>
            <a:ext cx="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37892" name="Text Box 6"/>
          <p:cNvSpPr txBox="1">
            <a:spLocks noChangeArrowheads="1"/>
          </p:cNvSpPr>
          <p:nvPr/>
        </p:nvSpPr>
        <p:spPr bwMode="auto">
          <a:xfrm>
            <a:off x="8928152" y="2972441"/>
            <a:ext cx="12239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e-IL" sz="1400" dirty="0">
                <a:solidFill>
                  <a:schemeClr val="tx2"/>
                </a:solidFill>
                <a:cs typeface="David" pitchFamily="2" charset="-79"/>
              </a:rPr>
              <a:t>עצמה פיסיקלית</a:t>
            </a:r>
            <a:endParaRPr lang="en-US" sz="1400" dirty="0">
              <a:solidFill>
                <a:schemeClr val="tx2"/>
              </a:solidFill>
              <a:cs typeface="David" pitchFamily="2" charset="-79"/>
            </a:endParaRPr>
          </a:p>
        </p:txBody>
      </p:sp>
      <p:sp>
        <p:nvSpPr>
          <p:cNvPr id="37893" name="Text Box 7"/>
          <p:cNvSpPr txBox="1">
            <a:spLocks noChangeArrowheads="1"/>
          </p:cNvSpPr>
          <p:nvPr/>
        </p:nvSpPr>
        <p:spPr bwMode="auto">
          <a:xfrm>
            <a:off x="7241736" y="1653228"/>
            <a:ext cx="646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e-IL" sz="1400">
                <a:solidFill>
                  <a:schemeClr val="tx2"/>
                </a:solidFill>
                <a:cs typeface="David" pitchFamily="2" charset="-79"/>
              </a:rPr>
              <a:t>תחושה</a:t>
            </a:r>
            <a:endParaRPr lang="en-US" sz="1400">
              <a:solidFill>
                <a:schemeClr val="tx2"/>
              </a:solidFill>
              <a:cs typeface="David" pitchFamily="2" charset="-79"/>
            </a:endParaRPr>
          </a:p>
        </p:txBody>
      </p:sp>
      <p:sp>
        <p:nvSpPr>
          <p:cNvPr id="37894" name="Line 3"/>
          <p:cNvSpPr>
            <a:spLocks noChangeShapeType="1"/>
          </p:cNvSpPr>
          <p:nvPr/>
        </p:nvSpPr>
        <p:spPr bwMode="auto">
          <a:xfrm flipH="1">
            <a:off x="8130736" y="811853"/>
            <a:ext cx="6350" cy="2044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37895" name="Text Box 8"/>
          <p:cNvSpPr txBox="1">
            <a:spLocks noChangeArrowheads="1"/>
          </p:cNvSpPr>
          <p:nvPr/>
        </p:nvSpPr>
        <p:spPr bwMode="auto">
          <a:xfrm>
            <a:off x="7776421" y="3927474"/>
            <a:ext cx="35274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1600" dirty="0" err="1">
                <a:solidFill>
                  <a:schemeClr val="tx2"/>
                </a:solidFill>
              </a:rPr>
              <a:t>מימדים</a:t>
            </a:r>
            <a:r>
              <a:rPr lang="he-IL" sz="1600" dirty="0">
                <a:solidFill>
                  <a:schemeClr val="tx2"/>
                </a:solidFill>
              </a:rPr>
              <a:t> דוחסים – שינויים פיזיקאליים גדולים מביאים לשינויים קטנים בתפיסה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37896" name="Text Box 9"/>
          <p:cNvSpPr txBox="1">
            <a:spLocks noChangeArrowheads="1"/>
          </p:cNvSpPr>
          <p:nvPr/>
        </p:nvSpPr>
        <p:spPr bwMode="auto">
          <a:xfrm>
            <a:off x="10153211" y="1964378"/>
            <a:ext cx="6477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n &lt; 1</a:t>
            </a:r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 flipV="1">
            <a:off x="8137086" y="1027754"/>
            <a:ext cx="2305050" cy="1800225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37898" name="Freeform 14"/>
          <p:cNvSpPr>
            <a:spLocks/>
          </p:cNvSpPr>
          <p:nvPr/>
        </p:nvSpPr>
        <p:spPr bwMode="auto">
          <a:xfrm>
            <a:off x="8137087" y="1819916"/>
            <a:ext cx="2663825" cy="1008063"/>
          </a:xfrm>
          <a:custGeom>
            <a:avLst/>
            <a:gdLst>
              <a:gd name="T0" fmla="*/ 0 w 1678"/>
              <a:gd name="T1" fmla="*/ 544 h 544"/>
              <a:gd name="T2" fmla="*/ 408 w 1678"/>
              <a:gd name="T3" fmla="*/ 136 h 544"/>
              <a:gd name="T4" fmla="*/ 1678 w 1678"/>
              <a:gd name="T5" fmla="*/ 0 h 544"/>
              <a:gd name="T6" fmla="*/ 0 60000 65536"/>
              <a:gd name="T7" fmla="*/ 0 60000 65536"/>
              <a:gd name="T8" fmla="*/ 0 60000 65536"/>
              <a:gd name="T9" fmla="*/ 0 w 1678"/>
              <a:gd name="T10" fmla="*/ 0 h 544"/>
              <a:gd name="T11" fmla="*/ 1678 w 1678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78" h="544">
                <a:moveTo>
                  <a:pt x="0" y="544"/>
                </a:moveTo>
                <a:cubicBezTo>
                  <a:pt x="64" y="385"/>
                  <a:pt x="128" y="227"/>
                  <a:pt x="408" y="136"/>
                </a:cubicBezTo>
                <a:cubicBezTo>
                  <a:pt x="688" y="45"/>
                  <a:pt x="1444" y="15"/>
                  <a:pt x="1678" y="0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29718" name="Freeform 22"/>
          <p:cNvSpPr>
            <a:spLocks/>
          </p:cNvSpPr>
          <p:nvPr/>
        </p:nvSpPr>
        <p:spPr bwMode="auto">
          <a:xfrm>
            <a:off x="8137086" y="811854"/>
            <a:ext cx="1439862" cy="2016125"/>
          </a:xfrm>
          <a:custGeom>
            <a:avLst/>
            <a:gdLst>
              <a:gd name="T0" fmla="*/ 0 w 907"/>
              <a:gd name="T1" fmla="*/ 1270 h 1270"/>
              <a:gd name="T2" fmla="*/ 544 w 907"/>
              <a:gd name="T3" fmla="*/ 1043 h 1270"/>
              <a:gd name="T4" fmla="*/ 907 w 907"/>
              <a:gd name="T5" fmla="*/ 0 h 1270"/>
              <a:gd name="T6" fmla="*/ 0 60000 65536"/>
              <a:gd name="T7" fmla="*/ 0 60000 65536"/>
              <a:gd name="T8" fmla="*/ 0 60000 65536"/>
              <a:gd name="T9" fmla="*/ 0 w 907"/>
              <a:gd name="T10" fmla="*/ 0 h 1270"/>
              <a:gd name="T11" fmla="*/ 907 w 907"/>
              <a:gd name="T12" fmla="*/ 1270 h 12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07" h="1270">
                <a:moveTo>
                  <a:pt x="0" y="1270"/>
                </a:moveTo>
                <a:cubicBezTo>
                  <a:pt x="196" y="1262"/>
                  <a:pt x="393" y="1255"/>
                  <a:pt x="544" y="1043"/>
                </a:cubicBezTo>
                <a:cubicBezTo>
                  <a:pt x="695" y="831"/>
                  <a:pt x="801" y="415"/>
                  <a:pt x="907" y="0"/>
                </a:cubicBezTo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e-IL">
              <a:solidFill>
                <a:schemeClr val="tx2"/>
              </a:solidFill>
            </a:endParaRPr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8857810" y="1100779"/>
            <a:ext cx="8017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n &gt; 1</a:t>
            </a:r>
          </a:p>
        </p:txBody>
      </p:sp>
      <p:sp>
        <p:nvSpPr>
          <p:cNvPr id="29721" name="Text Box 25"/>
          <p:cNvSpPr txBox="1">
            <a:spLocks noChangeArrowheads="1"/>
          </p:cNvSpPr>
          <p:nvPr/>
        </p:nvSpPr>
        <p:spPr bwMode="auto">
          <a:xfrm>
            <a:off x="7847858" y="4575174"/>
            <a:ext cx="35274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1600">
                <a:solidFill>
                  <a:schemeClr val="tx2"/>
                </a:solidFill>
              </a:rPr>
              <a:t>מימדים מנפחים – שינויים פיזיקאליים קטנים מביאים לשינויים גדולים בתפיסה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29722" name="Text Box 26"/>
          <p:cNvSpPr txBox="1">
            <a:spLocks noChangeArrowheads="1"/>
          </p:cNvSpPr>
          <p:nvPr/>
        </p:nvSpPr>
        <p:spPr bwMode="auto">
          <a:xfrm>
            <a:off x="7847858" y="5224461"/>
            <a:ext cx="35274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1600">
                <a:solidFill>
                  <a:schemeClr val="tx2"/>
                </a:solidFill>
              </a:rPr>
              <a:t>מימדים פרופורציונאליים – שינויים פיזיקאליים מביאים לשינויים זהים בתפיסה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29723" name="Text Box 27"/>
          <p:cNvSpPr txBox="1">
            <a:spLocks noChangeArrowheads="1"/>
          </p:cNvSpPr>
          <p:nvPr/>
        </p:nvSpPr>
        <p:spPr bwMode="auto">
          <a:xfrm>
            <a:off x="9792847" y="897579"/>
            <a:ext cx="7080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n =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089648-152E-42A8-BAE3-D1AB2CFEA1D6}"/>
              </a:ext>
            </a:extLst>
          </p:cNvPr>
          <p:cNvSpPr/>
          <p:nvPr/>
        </p:nvSpPr>
        <p:spPr>
          <a:xfrm>
            <a:off x="5492044" y="1595941"/>
            <a:ext cx="888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n=c/k</a:t>
            </a:r>
            <a:endParaRPr lang="en-US" sz="2400" dirty="0"/>
          </a:p>
        </p:txBody>
      </p:sp>
      <p:sp>
        <p:nvSpPr>
          <p:cNvPr id="17" name="Text Box 6">
            <a:extLst>
              <a:ext uri="{FF2B5EF4-FFF2-40B4-BE49-F238E27FC236}">
                <a16:creationId xmlns:a16="http://schemas.microsoft.com/office/drawing/2014/main" id="{804D2E01-D0A7-495F-839E-6BF02D214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564" y="743691"/>
            <a:ext cx="13821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en-US" sz="2800" dirty="0">
                <a:solidFill>
                  <a:schemeClr val="tx2"/>
                </a:solidFill>
                <a:cs typeface="Times New Roman" pitchFamily="18" charset="0"/>
              </a:rPr>
              <a:t>R = m S</a:t>
            </a:r>
            <a:r>
              <a:rPr lang="en-US" sz="2800" baseline="30000" dirty="0">
                <a:solidFill>
                  <a:schemeClr val="tx2"/>
                </a:solidFill>
                <a:cs typeface="Times New Roman" pitchFamily="18" charset="0"/>
              </a:rPr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7" grpId="0" animBg="1"/>
      <p:bldP spid="29718" grpId="0" animBg="1"/>
      <p:bldP spid="29719" grpId="0"/>
      <p:bldP spid="29721" grpId="0"/>
      <p:bldP spid="29722" grpId="0"/>
      <p:bldP spid="2972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2279650" y="476250"/>
            <a:ext cx="7848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</a:rPr>
              <a:t>Sugita &amp; Suzuki (2003). Audiovisual perception: Implicit estimation of sound-arrival time. </a:t>
            </a:r>
            <a:r>
              <a:rPr lang="en-US" i="1">
                <a:solidFill>
                  <a:schemeClr val="tx2"/>
                </a:solidFill>
              </a:rPr>
              <a:t>Nature</a:t>
            </a:r>
            <a:r>
              <a:rPr lang="en-US">
                <a:solidFill>
                  <a:schemeClr val="tx2"/>
                </a:solidFill>
              </a:rPr>
              <a:t> 421, 911.</a:t>
            </a: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8214" y="1844676"/>
            <a:ext cx="4105275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1763" y="1484313"/>
            <a:ext cx="2089150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2351088" y="476250"/>
            <a:ext cx="777716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dirty="0" err="1">
                <a:solidFill>
                  <a:schemeClr val="tx2"/>
                </a:solidFill>
              </a:rPr>
              <a:t>Lewald</a:t>
            </a:r>
            <a:r>
              <a:rPr lang="en-US" dirty="0">
                <a:solidFill>
                  <a:schemeClr val="tx2"/>
                </a:solidFill>
              </a:rPr>
              <a:t> &amp; </a:t>
            </a:r>
            <a:r>
              <a:rPr lang="en-US" dirty="0" err="1">
                <a:solidFill>
                  <a:schemeClr val="tx2"/>
                </a:solidFill>
              </a:rPr>
              <a:t>Guski</a:t>
            </a:r>
            <a:r>
              <a:rPr lang="en-US" dirty="0">
                <a:solidFill>
                  <a:schemeClr val="tx2"/>
                </a:solidFill>
              </a:rPr>
              <a:t> (2004). Auditory-visual temporal integration as a function of distance: no compensation for sound-transmission time in human perception. </a:t>
            </a:r>
            <a:r>
              <a:rPr lang="fr-FR" i="1" dirty="0">
                <a:solidFill>
                  <a:schemeClr val="tx2"/>
                </a:solidFill>
              </a:rPr>
              <a:t>Neuroscience </a:t>
            </a:r>
            <a:r>
              <a:rPr lang="fr-FR" i="1" dirty="0" err="1">
                <a:solidFill>
                  <a:schemeClr val="tx2"/>
                </a:solidFill>
              </a:rPr>
              <a:t>Letters</a:t>
            </a:r>
            <a:r>
              <a:rPr lang="fr-FR" dirty="0">
                <a:solidFill>
                  <a:schemeClr val="tx2"/>
                </a:solidFill>
              </a:rPr>
              <a:t> 357, 119</a:t>
            </a:r>
            <a:r>
              <a:rPr lang="fr-FR" dirty="0">
                <a:solidFill>
                  <a:schemeClr val="tx2"/>
                </a:solidFill>
                <a:latin typeface="Arial" pitchFamily="34" charset="0"/>
              </a:rPr>
              <a:t>–</a:t>
            </a:r>
            <a:r>
              <a:rPr lang="fr-FR" dirty="0">
                <a:solidFill>
                  <a:schemeClr val="tx2"/>
                </a:solidFill>
              </a:rPr>
              <a:t>122.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5864" y="1628775"/>
            <a:ext cx="230028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4114" y="1989138"/>
            <a:ext cx="4897437" cy="397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2279650" y="476250"/>
            <a:ext cx="7848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Grossman et al. (2019). Where Does Time Go When You Blink? </a:t>
            </a:r>
            <a:r>
              <a:rPr lang="en-US" i="1" dirty="0">
                <a:solidFill>
                  <a:schemeClr val="tx2"/>
                </a:solidFill>
              </a:rPr>
              <a:t>Psychological Science,</a:t>
            </a:r>
            <a:r>
              <a:rPr lang="en-US" dirty="0">
                <a:solidFill>
                  <a:schemeClr val="tx2"/>
                </a:solidFill>
              </a:rPr>
              <a:t> 30, 907–916.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39D828-5B52-47C0-A5EE-1FA77DE3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582" y="1474623"/>
            <a:ext cx="4665567" cy="4758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10313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951634" y="256192"/>
            <a:ext cx="7848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Grossman et al. (2019). Where Does Time Go When You Blink? </a:t>
            </a:r>
            <a:r>
              <a:rPr lang="en-US" i="1" dirty="0">
                <a:solidFill>
                  <a:schemeClr val="tx2"/>
                </a:solidFill>
              </a:rPr>
              <a:t>Psychological Science,</a:t>
            </a:r>
            <a:r>
              <a:rPr lang="en-US" dirty="0">
                <a:solidFill>
                  <a:schemeClr val="tx2"/>
                </a:solidFill>
              </a:rPr>
              <a:t> 30, 907–916.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C867EC9-54FC-4C40-A7BB-5F2E21303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966" y="1059540"/>
            <a:ext cx="4284857" cy="560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58486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31" name="Freeform 31"/>
          <p:cNvSpPr>
            <a:spLocks/>
          </p:cNvSpPr>
          <p:nvPr/>
        </p:nvSpPr>
        <p:spPr bwMode="auto">
          <a:xfrm>
            <a:off x="2922203" y="1509383"/>
            <a:ext cx="3240087" cy="2592387"/>
          </a:xfrm>
          <a:custGeom>
            <a:avLst/>
            <a:gdLst>
              <a:gd name="T0" fmla="*/ 0 w 1995"/>
              <a:gd name="T1" fmla="*/ 1633 h 1633"/>
              <a:gd name="T2" fmla="*/ 589 w 1995"/>
              <a:gd name="T3" fmla="*/ 1361 h 1633"/>
              <a:gd name="T4" fmla="*/ 907 w 1995"/>
              <a:gd name="T5" fmla="*/ 635 h 1633"/>
              <a:gd name="T6" fmla="*/ 1179 w 1995"/>
              <a:gd name="T7" fmla="*/ 136 h 1633"/>
              <a:gd name="T8" fmla="*/ 1995 w 1995"/>
              <a:gd name="T9" fmla="*/ 0 h 16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95"/>
              <a:gd name="T16" fmla="*/ 0 h 1633"/>
              <a:gd name="T17" fmla="*/ 1995 w 1995"/>
              <a:gd name="T18" fmla="*/ 1633 h 16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95" h="1633">
                <a:moveTo>
                  <a:pt x="0" y="1633"/>
                </a:moveTo>
                <a:cubicBezTo>
                  <a:pt x="219" y="1580"/>
                  <a:pt x="438" y="1527"/>
                  <a:pt x="589" y="1361"/>
                </a:cubicBezTo>
                <a:cubicBezTo>
                  <a:pt x="740" y="1195"/>
                  <a:pt x="809" y="839"/>
                  <a:pt x="907" y="635"/>
                </a:cubicBezTo>
                <a:cubicBezTo>
                  <a:pt x="1005" y="431"/>
                  <a:pt x="998" y="242"/>
                  <a:pt x="1179" y="136"/>
                </a:cubicBezTo>
                <a:cubicBezTo>
                  <a:pt x="1360" y="30"/>
                  <a:pt x="1859" y="15"/>
                  <a:pt x="1995" y="0"/>
                </a:cubicBezTo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4368800" y="110032"/>
            <a:ext cx="32400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he-IL" sz="2400" dirty="0">
                <a:solidFill>
                  <a:schemeClr val="tx2"/>
                </a:solidFill>
                <a:cs typeface="Times New Roman" pitchFamily="18" charset="0"/>
              </a:rPr>
              <a:t>תיאורית גילוי האותות </a:t>
            </a:r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Signal detection theory</a:t>
            </a:r>
          </a:p>
        </p:txBody>
      </p:sp>
      <p:sp>
        <p:nvSpPr>
          <p:cNvPr id="43012" name="Line 5"/>
          <p:cNvSpPr>
            <a:spLocks noChangeShapeType="1"/>
          </p:cNvSpPr>
          <p:nvPr/>
        </p:nvSpPr>
        <p:spPr bwMode="auto">
          <a:xfrm>
            <a:off x="2058603" y="4101769"/>
            <a:ext cx="32400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43013" name="Line 6"/>
          <p:cNvSpPr>
            <a:spLocks noChangeShapeType="1"/>
          </p:cNvSpPr>
          <p:nvPr/>
        </p:nvSpPr>
        <p:spPr bwMode="auto">
          <a:xfrm flipV="1">
            <a:off x="2058602" y="1437945"/>
            <a:ext cx="0" cy="2663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43014" name="Text Box 7"/>
          <p:cNvSpPr txBox="1">
            <a:spLocks noChangeArrowheads="1"/>
          </p:cNvSpPr>
          <p:nvPr/>
        </p:nvSpPr>
        <p:spPr bwMode="auto">
          <a:xfrm rot="-5400000">
            <a:off x="605246" y="2745251"/>
            <a:ext cx="1944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1600">
                <a:solidFill>
                  <a:schemeClr val="tx2"/>
                </a:solidFill>
                <a:cs typeface="Times New Roman" pitchFamily="18" charset="0"/>
              </a:rPr>
              <a:t>% תשובות "כן"</a:t>
            </a:r>
            <a:endParaRPr lang="en-US" sz="16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43015" name="Text Box 8"/>
          <p:cNvSpPr txBox="1">
            <a:spLocks noChangeArrowheads="1"/>
          </p:cNvSpPr>
          <p:nvPr/>
        </p:nvSpPr>
        <p:spPr bwMode="auto">
          <a:xfrm>
            <a:off x="1623627" y="2661908"/>
            <a:ext cx="3619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1000">
                <a:solidFill>
                  <a:schemeClr val="tx2"/>
                </a:solidFill>
                <a:cs typeface="Times New Roman" pitchFamily="18" charset="0"/>
              </a:rPr>
              <a:t>50</a:t>
            </a:r>
            <a:endParaRPr lang="en-US" sz="10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43016" name="Text Box 9"/>
          <p:cNvSpPr txBox="1">
            <a:spLocks noChangeArrowheads="1"/>
          </p:cNvSpPr>
          <p:nvPr/>
        </p:nvSpPr>
        <p:spPr bwMode="auto">
          <a:xfrm>
            <a:off x="1479165" y="1409370"/>
            <a:ext cx="5064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1000">
                <a:solidFill>
                  <a:schemeClr val="tx2"/>
                </a:solidFill>
                <a:cs typeface="Times New Roman" pitchFamily="18" charset="0"/>
              </a:rPr>
              <a:t>100</a:t>
            </a:r>
            <a:endParaRPr lang="en-US" sz="10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 flipV="1">
            <a:off x="2058603" y="2806369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43018" name="Line 12"/>
          <p:cNvSpPr>
            <a:spLocks noChangeShapeType="1"/>
          </p:cNvSpPr>
          <p:nvPr/>
        </p:nvSpPr>
        <p:spPr bwMode="auto">
          <a:xfrm>
            <a:off x="1985577" y="2784145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43019" name="Line 14"/>
          <p:cNvSpPr>
            <a:spLocks noChangeShapeType="1"/>
          </p:cNvSpPr>
          <p:nvPr/>
        </p:nvSpPr>
        <p:spPr bwMode="auto">
          <a:xfrm>
            <a:off x="1985578" y="1509382"/>
            <a:ext cx="71437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43020" name="Text Box 15"/>
          <p:cNvSpPr txBox="1">
            <a:spLocks noChangeArrowheads="1"/>
          </p:cNvSpPr>
          <p:nvPr/>
        </p:nvSpPr>
        <p:spPr bwMode="auto">
          <a:xfrm>
            <a:off x="2776153" y="4533569"/>
            <a:ext cx="1081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1400" dirty="0">
                <a:solidFill>
                  <a:schemeClr val="tx2"/>
                </a:solidFill>
                <a:cs typeface="Times New Roman" pitchFamily="18" charset="0"/>
              </a:rPr>
              <a:t>עצמת גירוי</a:t>
            </a:r>
            <a:endParaRPr lang="en-US" sz="14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43021" name="Freeform 16"/>
          <p:cNvSpPr>
            <a:spLocks/>
          </p:cNvSpPr>
          <p:nvPr/>
        </p:nvSpPr>
        <p:spPr bwMode="auto">
          <a:xfrm>
            <a:off x="2058603" y="1509383"/>
            <a:ext cx="3240087" cy="2592387"/>
          </a:xfrm>
          <a:custGeom>
            <a:avLst/>
            <a:gdLst>
              <a:gd name="T0" fmla="*/ 0 w 1995"/>
              <a:gd name="T1" fmla="*/ 1633 h 1633"/>
              <a:gd name="T2" fmla="*/ 589 w 1995"/>
              <a:gd name="T3" fmla="*/ 1361 h 1633"/>
              <a:gd name="T4" fmla="*/ 907 w 1995"/>
              <a:gd name="T5" fmla="*/ 635 h 1633"/>
              <a:gd name="T6" fmla="*/ 1179 w 1995"/>
              <a:gd name="T7" fmla="*/ 136 h 1633"/>
              <a:gd name="T8" fmla="*/ 1995 w 1995"/>
              <a:gd name="T9" fmla="*/ 0 h 16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95"/>
              <a:gd name="T16" fmla="*/ 0 h 1633"/>
              <a:gd name="T17" fmla="*/ 1995 w 1995"/>
              <a:gd name="T18" fmla="*/ 1633 h 16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95" h="1633">
                <a:moveTo>
                  <a:pt x="0" y="1633"/>
                </a:moveTo>
                <a:cubicBezTo>
                  <a:pt x="219" y="1580"/>
                  <a:pt x="438" y="1527"/>
                  <a:pt x="589" y="1361"/>
                </a:cubicBezTo>
                <a:cubicBezTo>
                  <a:pt x="740" y="1195"/>
                  <a:pt x="809" y="839"/>
                  <a:pt x="907" y="635"/>
                </a:cubicBezTo>
                <a:cubicBezTo>
                  <a:pt x="1005" y="431"/>
                  <a:pt x="998" y="242"/>
                  <a:pt x="1179" y="136"/>
                </a:cubicBezTo>
                <a:cubicBezTo>
                  <a:pt x="1360" y="30"/>
                  <a:pt x="1859" y="15"/>
                  <a:pt x="1995" y="0"/>
                </a:cubicBezTo>
              </a:path>
            </a:pathLst>
          </a:custGeom>
          <a:noFill/>
          <a:ln w="254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3427027" y="2806369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43023" name="Text Box 24"/>
          <p:cNvSpPr txBox="1">
            <a:spLocks noChangeArrowheads="1"/>
          </p:cNvSpPr>
          <p:nvPr/>
        </p:nvSpPr>
        <p:spPr bwMode="auto">
          <a:xfrm>
            <a:off x="3066665" y="4174795"/>
            <a:ext cx="360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1000">
                <a:solidFill>
                  <a:schemeClr val="tx2"/>
                </a:solidFill>
                <a:cs typeface="Times New Roman" pitchFamily="18" charset="0"/>
              </a:rPr>
              <a:t>20</a:t>
            </a:r>
            <a:endParaRPr lang="en-US" sz="10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43024" name="Text Box 25"/>
          <p:cNvSpPr txBox="1">
            <a:spLocks noChangeArrowheads="1"/>
          </p:cNvSpPr>
          <p:nvPr/>
        </p:nvSpPr>
        <p:spPr bwMode="auto">
          <a:xfrm>
            <a:off x="3785802" y="4231944"/>
            <a:ext cx="3603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1000">
                <a:solidFill>
                  <a:schemeClr val="tx2"/>
                </a:solidFill>
                <a:cs typeface="Times New Roman" pitchFamily="18" charset="0"/>
              </a:rPr>
              <a:t>30</a:t>
            </a:r>
            <a:endParaRPr lang="en-US" sz="10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43025" name="Text Box 26"/>
          <p:cNvSpPr txBox="1">
            <a:spLocks noChangeArrowheads="1"/>
          </p:cNvSpPr>
          <p:nvPr/>
        </p:nvSpPr>
        <p:spPr bwMode="auto">
          <a:xfrm>
            <a:off x="4506527" y="4174795"/>
            <a:ext cx="3603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1000">
                <a:solidFill>
                  <a:schemeClr val="tx2"/>
                </a:solidFill>
                <a:cs typeface="Times New Roman" pitchFamily="18" charset="0"/>
              </a:rPr>
              <a:t>40</a:t>
            </a:r>
            <a:endParaRPr lang="en-US" sz="10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43026" name="Text Box 29"/>
          <p:cNvSpPr txBox="1">
            <a:spLocks noChangeArrowheads="1"/>
          </p:cNvSpPr>
          <p:nvPr/>
        </p:nvSpPr>
        <p:spPr bwMode="auto">
          <a:xfrm>
            <a:off x="2345940" y="4174795"/>
            <a:ext cx="360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1000">
                <a:solidFill>
                  <a:schemeClr val="tx2"/>
                </a:solidFill>
                <a:cs typeface="Times New Roman" pitchFamily="18" charset="0"/>
              </a:rPr>
              <a:t>10</a:t>
            </a:r>
            <a:endParaRPr lang="en-US" sz="10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43027" name="Text Box 30"/>
          <p:cNvSpPr txBox="1">
            <a:spLocks noChangeArrowheads="1"/>
          </p:cNvSpPr>
          <p:nvPr/>
        </p:nvSpPr>
        <p:spPr bwMode="auto">
          <a:xfrm>
            <a:off x="4506528" y="1150607"/>
            <a:ext cx="936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>
                <a:solidFill>
                  <a:schemeClr val="tx2"/>
                </a:solidFill>
                <a:cs typeface="Times New Roman" pitchFamily="18" charset="0"/>
              </a:rPr>
              <a:t>נבדק א'</a:t>
            </a:r>
            <a:endParaRPr lang="en-US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25632" name="Text Box 32"/>
          <p:cNvSpPr txBox="1">
            <a:spLocks noChangeArrowheads="1"/>
          </p:cNvSpPr>
          <p:nvPr/>
        </p:nvSpPr>
        <p:spPr bwMode="auto">
          <a:xfrm>
            <a:off x="5514590" y="1150607"/>
            <a:ext cx="936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>
                <a:solidFill>
                  <a:schemeClr val="tx2"/>
                </a:solidFill>
                <a:cs typeface="Times New Roman" pitchFamily="18" charset="0"/>
              </a:rPr>
              <a:t>נבדק ב'</a:t>
            </a:r>
            <a:endParaRPr lang="en-US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25633" name="Line 33"/>
          <p:cNvSpPr>
            <a:spLocks noChangeShapeType="1"/>
          </p:cNvSpPr>
          <p:nvPr/>
        </p:nvSpPr>
        <p:spPr bwMode="auto">
          <a:xfrm flipV="1">
            <a:off x="2058602" y="2806461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25634" name="Line 34"/>
          <p:cNvSpPr>
            <a:spLocks noChangeShapeType="1"/>
          </p:cNvSpPr>
          <p:nvPr/>
        </p:nvSpPr>
        <p:spPr bwMode="auto">
          <a:xfrm>
            <a:off x="4290627" y="2806369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grpSp>
        <p:nvGrpSpPr>
          <p:cNvPr id="2" name="Group 152"/>
          <p:cNvGrpSpPr>
            <a:grpSpLocks/>
          </p:cNvGrpSpPr>
          <p:nvPr/>
        </p:nvGrpSpPr>
        <p:grpSpPr bwMode="auto">
          <a:xfrm>
            <a:off x="6233727" y="1222045"/>
            <a:ext cx="4176712" cy="3844925"/>
            <a:chOff x="3107" y="890"/>
            <a:chExt cx="2631" cy="2422"/>
          </a:xfrm>
        </p:grpSpPr>
        <p:sp>
          <p:nvSpPr>
            <p:cNvPr id="43093" name="Text Box 38"/>
            <p:cNvSpPr txBox="1">
              <a:spLocks noChangeArrowheads="1"/>
            </p:cNvSpPr>
            <p:nvPr/>
          </p:nvSpPr>
          <p:spPr bwMode="auto">
            <a:xfrm rot="-5400000">
              <a:off x="2771" y="1678"/>
              <a:ext cx="863" cy="19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he-IL" sz="1400">
                  <a:solidFill>
                    <a:schemeClr val="tx2"/>
                  </a:solidFill>
                  <a:cs typeface="Times New Roman" pitchFamily="18" charset="0"/>
                </a:rPr>
                <a:t>% פגיעות</a:t>
              </a:r>
              <a:endParaRPr lang="en-US" sz="1400">
                <a:solidFill>
                  <a:schemeClr val="tx2"/>
                </a:solidFill>
                <a:cs typeface="Times New Roman" pitchFamily="18" charset="0"/>
              </a:endParaRPr>
            </a:p>
          </p:txBody>
        </p:sp>
        <p:grpSp>
          <p:nvGrpSpPr>
            <p:cNvPr id="43094" name="Group 151"/>
            <p:cNvGrpSpPr>
              <a:grpSpLocks/>
            </p:cNvGrpSpPr>
            <p:nvPr/>
          </p:nvGrpSpPr>
          <p:grpSpPr bwMode="auto">
            <a:xfrm>
              <a:off x="3293" y="890"/>
              <a:ext cx="2445" cy="2422"/>
              <a:chOff x="3293" y="883"/>
              <a:chExt cx="2445" cy="2422"/>
            </a:xfrm>
          </p:grpSpPr>
          <p:sp>
            <p:nvSpPr>
              <p:cNvPr id="43095" name="Text Box 56"/>
              <p:cNvSpPr txBox="1">
                <a:spLocks noChangeArrowheads="1"/>
              </p:cNvSpPr>
              <p:nvPr/>
            </p:nvSpPr>
            <p:spPr bwMode="auto">
              <a:xfrm>
                <a:off x="5489" y="2931"/>
                <a:ext cx="249" cy="154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r>
                  <a:rPr lang="he-IL" sz="1000" dirty="0">
                    <a:solidFill>
                      <a:schemeClr val="tx2"/>
                    </a:solidFill>
                    <a:cs typeface="Times New Roman" pitchFamily="18" charset="0"/>
                  </a:rPr>
                  <a:t>100</a:t>
                </a:r>
                <a:endParaRPr lang="en-US" sz="1000" dirty="0">
                  <a:solidFill>
                    <a:schemeClr val="tx2"/>
                  </a:solidFill>
                  <a:cs typeface="Times New Roman" pitchFamily="18" charset="0"/>
                </a:endParaRPr>
              </a:p>
            </p:txBody>
          </p:sp>
          <p:grpSp>
            <p:nvGrpSpPr>
              <p:cNvPr id="43096" name="Group 150"/>
              <p:cNvGrpSpPr>
                <a:grpSpLocks/>
              </p:cNvGrpSpPr>
              <p:nvPr/>
            </p:nvGrpSpPr>
            <p:grpSpPr bwMode="auto">
              <a:xfrm>
                <a:off x="3293" y="883"/>
                <a:ext cx="2309" cy="2422"/>
                <a:chOff x="3293" y="883"/>
                <a:chExt cx="2309" cy="2422"/>
              </a:xfrm>
            </p:grpSpPr>
            <p:sp>
              <p:nvSpPr>
                <p:cNvPr id="43097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4331" y="3113"/>
                  <a:ext cx="863" cy="192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r" rtl="1">
                    <a:spcBef>
                      <a:spcPct val="50000"/>
                    </a:spcBef>
                  </a:pPr>
                  <a:r>
                    <a:rPr lang="he-IL" sz="1400" dirty="0">
                      <a:solidFill>
                        <a:schemeClr val="tx2"/>
                      </a:solidFill>
                      <a:cs typeface="Times New Roman" pitchFamily="18" charset="0"/>
                    </a:rPr>
                    <a:t>% אזעקות שווא</a:t>
                  </a:r>
                  <a:endParaRPr lang="en-US" sz="1400" dirty="0">
                    <a:solidFill>
                      <a:schemeClr val="tx2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43098" name="Line 18"/>
                <p:cNvSpPr>
                  <a:spLocks noChangeShapeType="1"/>
                </p:cNvSpPr>
                <p:nvPr/>
              </p:nvSpPr>
              <p:spPr bwMode="auto">
                <a:xfrm>
                  <a:off x="3924" y="2886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r" rtl="1"/>
                  <a:endParaRPr lang="he-IL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3099" name="Line 19"/>
                <p:cNvSpPr>
                  <a:spLocks noChangeShapeType="1"/>
                </p:cNvSpPr>
                <p:nvPr/>
              </p:nvSpPr>
              <p:spPr bwMode="auto">
                <a:xfrm>
                  <a:off x="4377" y="2886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r" rtl="1"/>
                  <a:endParaRPr lang="he-IL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3100" name="Rectangle 36"/>
                <p:cNvSpPr>
                  <a:spLocks noChangeArrowheads="1"/>
                </p:cNvSpPr>
                <p:nvPr/>
              </p:nvSpPr>
              <p:spPr bwMode="auto">
                <a:xfrm>
                  <a:off x="3561" y="935"/>
                  <a:ext cx="2041" cy="1943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r" rtl="1"/>
                  <a:endParaRPr lang="he-IL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3101" name="Line 42"/>
                <p:cNvSpPr>
                  <a:spLocks noChangeShapeType="1"/>
                </p:cNvSpPr>
                <p:nvPr/>
              </p:nvSpPr>
              <p:spPr bwMode="auto">
                <a:xfrm>
                  <a:off x="4785" y="2886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r" rtl="1"/>
                  <a:endParaRPr lang="he-IL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3102" name="Line 44"/>
                <p:cNvSpPr>
                  <a:spLocks noChangeShapeType="1"/>
                </p:cNvSpPr>
                <p:nvPr/>
              </p:nvSpPr>
              <p:spPr bwMode="auto">
                <a:xfrm>
                  <a:off x="5239" y="2886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r" rtl="1"/>
                  <a:endParaRPr lang="he-IL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3103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3787" y="2931"/>
                  <a:ext cx="227" cy="154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r" rtl="1">
                    <a:spcBef>
                      <a:spcPct val="50000"/>
                    </a:spcBef>
                  </a:pPr>
                  <a:r>
                    <a:rPr lang="he-IL" sz="1000">
                      <a:solidFill>
                        <a:schemeClr val="tx2"/>
                      </a:solidFill>
                      <a:cs typeface="Times New Roman" pitchFamily="18" charset="0"/>
                    </a:rPr>
                    <a:t>20</a:t>
                  </a:r>
                  <a:endParaRPr lang="en-US" sz="1000">
                    <a:solidFill>
                      <a:schemeClr val="tx2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43104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4241" y="2931"/>
                  <a:ext cx="227" cy="154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r" rtl="1">
                    <a:spcBef>
                      <a:spcPct val="50000"/>
                    </a:spcBef>
                  </a:pPr>
                  <a:r>
                    <a:rPr lang="he-IL" sz="1000" dirty="0">
                      <a:solidFill>
                        <a:schemeClr val="tx2"/>
                      </a:solidFill>
                      <a:cs typeface="Times New Roman" pitchFamily="18" charset="0"/>
                    </a:rPr>
                    <a:t>40</a:t>
                  </a:r>
                  <a:endParaRPr lang="en-US" sz="1000" dirty="0">
                    <a:solidFill>
                      <a:schemeClr val="tx2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43105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4649" y="2931"/>
                  <a:ext cx="227" cy="154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r" rtl="1">
                    <a:spcBef>
                      <a:spcPct val="50000"/>
                    </a:spcBef>
                  </a:pPr>
                  <a:r>
                    <a:rPr lang="he-IL" sz="1000">
                      <a:solidFill>
                        <a:schemeClr val="tx2"/>
                      </a:solidFill>
                      <a:cs typeface="Times New Roman" pitchFamily="18" charset="0"/>
                    </a:rPr>
                    <a:t>60</a:t>
                  </a:r>
                  <a:endParaRPr lang="en-US" sz="1000">
                    <a:solidFill>
                      <a:schemeClr val="tx2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43106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5103" y="2931"/>
                  <a:ext cx="227" cy="154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r" rtl="1">
                    <a:spcBef>
                      <a:spcPct val="50000"/>
                    </a:spcBef>
                  </a:pPr>
                  <a:r>
                    <a:rPr lang="he-IL" sz="1000" dirty="0">
                      <a:solidFill>
                        <a:schemeClr val="tx2"/>
                      </a:solidFill>
                      <a:cs typeface="Times New Roman" pitchFamily="18" charset="0"/>
                    </a:rPr>
                    <a:t>80</a:t>
                  </a:r>
                  <a:endParaRPr lang="en-US" sz="1000" dirty="0">
                    <a:solidFill>
                      <a:schemeClr val="tx2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43107" name="Line 57"/>
                <p:cNvSpPr>
                  <a:spLocks noChangeShapeType="1"/>
                </p:cNvSpPr>
                <p:nvPr/>
              </p:nvSpPr>
              <p:spPr bwMode="auto">
                <a:xfrm>
                  <a:off x="5602" y="2886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r" rtl="1"/>
                  <a:endParaRPr lang="he-IL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3108" name="Line 64"/>
                <p:cNvSpPr>
                  <a:spLocks noChangeShapeType="1"/>
                </p:cNvSpPr>
                <p:nvPr/>
              </p:nvSpPr>
              <p:spPr bwMode="auto">
                <a:xfrm flipH="1">
                  <a:off x="3515" y="2523"/>
                  <a:ext cx="4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r" rtl="1"/>
                  <a:endParaRPr lang="he-IL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3109" name="Line 66"/>
                <p:cNvSpPr>
                  <a:spLocks noChangeShapeType="1"/>
                </p:cNvSpPr>
                <p:nvPr/>
              </p:nvSpPr>
              <p:spPr bwMode="auto">
                <a:xfrm flipH="1">
                  <a:off x="3515" y="2115"/>
                  <a:ext cx="4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r" rtl="1"/>
                  <a:endParaRPr lang="he-IL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3110" name="Line 68"/>
                <p:cNvSpPr>
                  <a:spLocks noChangeShapeType="1"/>
                </p:cNvSpPr>
                <p:nvPr/>
              </p:nvSpPr>
              <p:spPr bwMode="auto">
                <a:xfrm flipH="1">
                  <a:off x="3515" y="1706"/>
                  <a:ext cx="4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r" rtl="1"/>
                  <a:endParaRPr lang="he-IL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3111" name="Line 70"/>
                <p:cNvSpPr>
                  <a:spLocks noChangeShapeType="1"/>
                </p:cNvSpPr>
                <p:nvPr/>
              </p:nvSpPr>
              <p:spPr bwMode="auto">
                <a:xfrm flipH="1">
                  <a:off x="3515" y="1298"/>
                  <a:ext cx="4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r" rtl="1"/>
                  <a:endParaRPr lang="he-IL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3112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3305" y="2460"/>
                  <a:ext cx="227" cy="154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r" rtl="1">
                    <a:spcBef>
                      <a:spcPct val="50000"/>
                    </a:spcBef>
                  </a:pPr>
                  <a:r>
                    <a:rPr lang="he-IL" sz="1000">
                      <a:solidFill>
                        <a:schemeClr val="tx2"/>
                      </a:solidFill>
                      <a:cs typeface="Times New Roman" pitchFamily="18" charset="0"/>
                    </a:rPr>
                    <a:t>20</a:t>
                  </a:r>
                  <a:endParaRPr lang="en-US" sz="1000">
                    <a:solidFill>
                      <a:schemeClr val="tx2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43113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3305" y="2051"/>
                  <a:ext cx="227" cy="154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r" rtl="1">
                    <a:spcBef>
                      <a:spcPct val="50000"/>
                    </a:spcBef>
                  </a:pPr>
                  <a:r>
                    <a:rPr lang="he-IL" sz="1000">
                      <a:solidFill>
                        <a:schemeClr val="tx2"/>
                      </a:solidFill>
                      <a:cs typeface="Times New Roman" pitchFamily="18" charset="0"/>
                    </a:rPr>
                    <a:t>40</a:t>
                  </a:r>
                  <a:endParaRPr lang="en-US" sz="1000">
                    <a:solidFill>
                      <a:schemeClr val="tx2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43114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3293" y="1663"/>
                  <a:ext cx="227" cy="154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r" rtl="1">
                    <a:spcBef>
                      <a:spcPct val="50000"/>
                    </a:spcBef>
                  </a:pPr>
                  <a:r>
                    <a:rPr lang="he-IL" sz="1000">
                      <a:solidFill>
                        <a:schemeClr val="tx2"/>
                      </a:solidFill>
                      <a:cs typeface="Times New Roman" pitchFamily="18" charset="0"/>
                    </a:rPr>
                    <a:t>60</a:t>
                  </a:r>
                  <a:endParaRPr lang="en-US" sz="1000">
                    <a:solidFill>
                      <a:schemeClr val="tx2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43115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3305" y="1234"/>
                  <a:ext cx="227" cy="154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r" rtl="1">
                    <a:spcBef>
                      <a:spcPct val="50000"/>
                    </a:spcBef>
                  </a:pPr>
                  <a:r>
                    <a:rPr lang="he-IL" sz="1000" dirty="0">
                      <a:solidFill>
                        <a:schemeClr val="tx2"/>
                      </a:solidFill>
                      <a:cs typeface="Times New Roman" pitchFamily="18" charset="0"/>
                    </a:rPr>
                    <a:t>80</a:t>
                  </a:r>
                  <a:endParaRPr lang="en-US" sz="1000" dirty="0">
                    <a:solidFill>
                      <a:schemeClr val="tx2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43116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3312" y="883"/>
                  <a:ext cx="249" cy="154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r" rtl="1">
                    <a:spcBef>
                      <a:spcPct val="50000"/>
                    </a:spcBef>
                  </a:pPr>
                  <a:r>
                    <a:rPr lang="he-IL" sz="1000" dirty="0">
                      <a:solidFill>
                        <a:schemeClr val="tx2"/>
                      </a:solidFill>
                      <a:cs typeface="Times New Roman" pitchFamily="18" charset="0"/>
                    </a:rPr>
                    <a:t>100</a:t>
                  </a:r>
                  <a:endParaRPr lang="en-US" sz="1000" dirty="0">
                    <a:solidFill>
                      <a:schemeClr val="tx2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43117" name="Line 76"/>
                <p:cNvSpPr>
                  <a:spLocks noChangeShapeType="1"/>
                </p:cNvSpPr>
                <p:nvPr/>
              </p:nvSpPr>
              <p:spPr bwMode="auto">
                <a:xfrm flipH="1">
                  <a:off x="3515" y="935"/>
                  <a:ext cx="4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r" rtl="1"/>
                  <a:endParaRPr lang="he-IL">
                    <a:solidFill>
                      <a:schemeClr val="tx2"/>
                    </a:solidFill>
                  </a:endParaRPr>
                </a:p>
              </p:txBody>
            </p:sp>
          </p:grpSp>
        </p:grpSp>
      </p:grpSp>
      <p:sp>
        <p:nvSpPr>
          <p:cNvPr id="25709" name="Line 109"/>
          <p:cNvSpPr>
            <a:spLocks noChangeShapeType="1"/>
          </p:cNvSpPr>
          <p:nvPr/>
        </p:nvSpPr>
        <p:spPr bwMode="auto">
          <a:xfrm flipV="1">
            <a:off x="6952864" y="1880857"/>
            <a:ext cx="12969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25710" name="Line 110"/>
          <p:cNvSpPr>
            <a:spLocks noChangeShapeType="1"/>
          </p:cNvSpPr>
          <p:nvPr/>
        </p:nvSpPr>
        <p:spPr bwMode="auto">
          <a:xfrm>
            <a:off x="8249852" y="1869744"/>
            <a:ext cx="0" cy="25209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43035" name="Line 118"/>
          <p:cNvSpPr>
            <a:spLocks noChangeShapeType="1"/>
          </p:cNvSpPr>
          <p:nvPr/>
        </p:nvSpPr>
        <p:spPr bwMode="auto">
          <a:xfrm>
            <a:off x="2560252" y="4101769"/>
            <a:ext cx="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43036" name="Line 119"/>
          <p:cNvSpPr>
            <a:spLocks noChangeShapeType="1"/>
          </p:cNvSpPr>
          <p:nvPr/>
        </p:nvSpPr>
        <p:spPr bwMode="auto">
          <a:xfrm>
            <a:off x="3280977" y="4101769"/>
            <a:ext cx="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43037" name="Line 120"/>
          <p:cNvSpPr>
            <a:spLocks noChangeShapeType="1"/>
          </p:cNvSpPr>
          <p:nvPr/>
        </p:nvSpPr>
        <p:spPr bwMode="auto">
          <a:xfrm>
            <a:off x="4001702" y="4101769"/>
            <a:ext cx="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43038" name="Line 121"/>
          <p:cNvSpPr>
            <a:spLocks noChangeShapeType="1"/>
          </p:cNvSpPr>
          <p:nvPr/>
        </p:nvSpPr>
        <p:spPr bwMode="auto">
          <a:xfrm>
            <a:off x="4720839" y="4101769"/>
            <a:ext cx="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25722" name="Line 122"/>
          <p:cNvSpPr>
            <a:spLocks noChangeShapeType="1"/>
          </p:cNvSpPr>
          <p:nvPr/>
        </p:nvSpPr>
        <p:spPr bwMode="auto">
          <a:xfrm flipV="1">
            <a:off x="6952865" y="2661907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25723" name="Line 123"/>
          <p:cNvSpPr>
            <a:spLocks noChangeShapeType="1"/>
          </p:cNvSpPr>
          <p:nvPr/>
        </p:nvSpPr>
        <p:spPr bwMode="auto">
          <a:xfrm>
            <a:off x="7313227" y="2661908"/>
            <a:ext cx="0" cy="172878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25754" name="Freeform 154"/>
          <p:cNvSpPr>
            <a:spLocks/>
          </p:cNvSpPr>
          <p:nvPr/>
        </p:nvSpPr>
        <p:spPr bwMode="auto">
          <a:xfrm>
            <a:off x="6952865" y="1293482"/>
            <a:ext cx="3241675" cy="3097212"/>
          </a:xfrm>
          <a:custGeom>
            <a:avLst/>
            <a:gdLst>
              <a:gd name="T0" fmla="*/ 0 w 2042"/>
              <a:gd name="T1" fmla="*/ 1951 h 1951"/>
              <a:gd name="T2" fmla="*/ 227 w 2042"/>
              <a:gd name="T3" fmla="*/ 862 h 1951"/>
              <a:gd name="T4" fmla="*/ 817 w 2042"/>
              <a:gd name="T5" fmla="*/ 363 h 1951"/>
              <a:gd name="T6" fmla="*/ 2042 w 2042"/>
              <a:gd name="T7" fmla="*/ 0 h 1951"/>
              <a:gd name="T8" fmla="*/ 0 60000 65536"/>
              <a:gd name="T9" fmla="*/ 0 60000 65536"/>
              <a:gd name="T10" fmla="*/ 0 60000 65536"/>
              <a:gd name="T11" fmla="*/ 0 60000 65536"/>
              <a:gd name="T12" fmla="*/ 0 w 2042"/>
              <a:gd name="T13" fmla="*/ 0 h 1951"/>
              <a:gd name="T14" fmla="*/ 2042 w 2042"/>
              <a:gd name="T15" fmla="*/ 1951 h 19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42" h="1951">
                <a:moveTo>
                  <a:pt x="0" y="1951"/>
                </a:moveTo>
                <a:cubicBezTo>
                  <a:pt x="45" y="1539"/>
                  <a:pt x="91" y="1127"/>
                  <a:pt x="227" y="862"/>
                </a:cubicBezTo>
                <a:cubicBezTo>
                  <a:pt x="363" y="597"/>
                  <a:pt x="514" y="507"/>
                  <a:pt x="817" y="363"/>
                </a:cubicBezTo>
                <a:cubicBezTo>
                  <a:pt x="1120" y="219"/>
                  <a:pt x="1815" y="53"/>
                  <a:pt x="2042" y="0"/>
                </a:cubicBezTo>
              </a:path>
            </a:pathLst>
          </a:cu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113" name="Rectangle 24">
            <a:extLst>
              <a:ext uri="{FF2B5EF4-FFF2-40B4-BE49-F238E27FC236}">
                <a16:creationId xmlns:a16="http://schemas.microsoft.com/office/drawing/2014/main" id="{DEB94D73-D9B2-49E1-9063-ACE36AC1B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8508" y="6020969"/>
            <a:ext cx="11287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>
              <a:spcBef>
                <a:spcPct val="20000"/>
              </a:spcBef>
            </a:pPr>
            <a:r>
              <a:rPr lang="he-IL" altLang="en-US" sz="1800" dirty="0">
                <a:solidFill>
                  <a:schemeClr val="tx2"/>
                </a:solidFill>
                <a:cs typeface="Times New Roman" pitchFamily="18" charset="0"/>
              </a:rPr>
              <a:t>לא הוצג (</a:t>
            </a:r>
            <a:r>
              <a:rPr lang="en-US" sz="1800" dirty="0">
                <a:solidFill>
                  <a:schemeClr val="tx2"/>
                </a:solidFill>
                <a:cs typeface="Times New Roman" pitchFamily="18" charset="0"/>
              </a:rPr>
              <a:t>'</a:t>
            </a:r>
            <a:r>
              <a:rPr lang="he-IL" altLang="en-US" sz="1800" dirty="0">
                <a:solidFill>
                  <a:schemeClr val="tx2"/>
                </a:solidFill>
                <a:cs typeface="Times New Roman" pitchFamily="18" charset="0"/>
              </a:rPr>
              <a:t>לא</a:t>
            </a:r>
            <a:r>
              <a:rPr lang="en-US" sz="1800" dirty="0">
                <a:solidFill>
                  <a:schemeClr val="tx2"/>
                </a:solidFill>
                <a:cs typeface="Times New Roman" pitchFamily="18" charset="0"/>
              </a:rPr>
              <a:t>'</a:t>
            </a:r>
            <a:r>
              <a:rPr lang="he-IL" altLang="en-US" sz="1800" dirty="0">
                <a:solidFill>
                  <a:schemeClr val="tx2"/>
                </a:solidFill>
                <a:cs typeface="Times New Roman" pitchFamily="18" charset="0"/>
              </a:rPr>
              <a:t>)</a:t>
            </a:r>
            <a:endParaRPr lang="en-US" altLang="en-US" sz="18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14" name="Rectangle 25">
            <a:extLst>
              <a:ext uri="{FF2B5EF4-FFF2-40B4-BE49-F238E27FC236}">
                <a16:creationId xmlns:a16="http://schemas.microsoft.com/office/drawing/2014/main" id="{0AF8EC14-22C3-4E57-8D89-3C2F4BD54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4839" y="5346342"/>
            <a:ext cx="908050" cy="642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rtl="1">
              <a:spcBef>
                <a:spcPct val="20000"/>
              </a:spcBef>
            </a:pPr>
            <a:r>
              <a:rPr lang="he-IL" altLang="en-US" sz="1800">
                <a:solidFill>
                  <a:schemeClr val="tx2"/>
                </a:solidFill>
                <a:cs typeface="Times New Roman" pitchFamily="18" charset="0"/>
              </a:rPr>
              <a:t>הוצג (</a:t>
            </a:r>
            <a:r>
              <a:rPr lang="en-US" sz="1800">
                <a:solidFill>
                  <a:schemeClr val="tx2"/>
                </a:solidFill>
                <a:cs typeface="Times New Roman" pitchFamily="18" charset="0"/>
              </a:rPr>
              <a:t>'</a:t>
            </a:r>
            <a:r>
              <a:rPr lang="he-IL" altLang="en-US" sz="1800">
                <a:solidFill>
                  <a:schemeClr val="tx2"/>
                </a:solidFill>
                <a:cs typeface="Times New Roman" pitchFamily="18" charset="0"/>
              </a:rPr>
              <a:t>כן</a:t>
            </a:r>
            <a:r>
              <a:rPr lang="en-US" sz="1800">
                <a:solidFill>
                  <a:schemeClr val="tx2"/>
                </a:solidFill>
                <a:cs typeface="Times New Roman" pitchFamily="18" charset="0"/>
              </a:rPr>
              <a:t>'</a:t>
            </a:r>
            <a:r>
              <a:rPr lang="he-IL" altLang="en-US" sz="1800">
                <a:solidFill>
                  <a:schemeClr val="tx2"/>
                </a:solidFill>
                <a:cs typeface="Times New Roman" pitchFamily="18" charset="0"/>
              </a:rPr>
              <a:t>)</a:t>
            </a:r>
            <a:endParaRPr lang="en-US" altLang="en-US" sz="18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15" name="Rectangle 26">
            <a:extLst>
              <a:ext uri="{FF2B5EF4-FFF2-40B4-BE49-F238E27FC236}">
                <a16:creationId xmlns:a16="http://schemas.microsoft.com/office/drawing/2014/main" id="{71CB8CA7-780B-4B1E-B0F2-F5528CB80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1289" y="5620979"/>
            <a:ext cx="5762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>
              <a:spcBef>
                <a:spcPct val="20000"/>
              </a:spcBef>
            </a:pPr>
            <a:r>
              <a:rPr lang="en-US" sz="2000" baseline="50000">
                <a:solidFill>
                  <a:schemeClr val="tx2"/>
                </a:solidFill>
                <a:cs typeface="Times New Roman" pitchFamily="18" charset="0"/>
              </a:rPr>
              <a:t>FA</a:t>
            </a:r>
            <a:endParaRPr lang="en-US" altLang="he-IL" sz="20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16" name="Rectangle 27">
            <a:extLst>
              <a:ext uri="{FF2B5EF4-FFF2-40B4-BE49-F238E27FC236}">
                <a16:creationId xmlns:a16="http://schemas.microsoft.com/office/drawing/2014/main" id="{FCCDDE69-0E25-4CC0-B0CA-9F315D849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4839" y="4704992"/>
            <a:ext cx="908050" cy="641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rtl="1">
              <a:spcBef>
                <a:spcPct val="20000"/>
              </a:spcBef>
            </a:pPr>
            <a:endParaRPr lang="en-US" sz="24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17" name="Rectangle 28">
            <a:extLst>
              <a:ext uri="{FF2B5EF4-FFF2-40B4-BE49-F238E27FC236}">
                <a16:creationId xmlns:a16="http://schemas.microsoft.com/office/drawing/2014/main" id="{0779B131-56AF-437C-AA5C-109F5C0B1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6614" y="4704992"/>
            <a:ext cx="1038225" cy="641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rtl="1">
              <a:spcBef>
                <a:spcPct val="20000"/>
              </a:spcBef>
            </a:pPr>
            <a:r>
              <a:rPr lang="he-IL" altLang="en-US" sz="1800">
                <a:solidFill>
                  <a:schemeClr val="tx2"/>
                </a:solidFill>
                <a:cs typeface="Times New Roman" pitchFamily="18" charset="0"/>
              </a:rPr>
              <a:t>הוצג</a:t>
            </a:r>
            <a:endParaRPr lang="en-US" altLang="en-US" sz="18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18" name="Rectangle 29">
            <a:extLst>
              <a:ext uri="{FF2B5EF4-FFF2-40B4-BE49-F238E27FC236}">
                <a16:creationId xmlns:a16="http://schemas.microsoft.com/office/drawing/2014/main" id="{EC03EA11-D78F-4267-8984-03CEE8815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8414" y="4704992"/>
            <a:ext cx="838200" cy="641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rtl="1">
              <a:spcBef>
                <a:spcPct val="20000"/>
              </a:spcBef>
            </a:pPr>
            <a:r>
              <a:rPr lang="he-IL" altLang="en-US" sz="1800" dirty="0">
                <a:solidFill>
                  <a:schemeClr val="tx2"/>
                </a:solidFill>
                <a:cs typeface="Times New Roman" pitchFamily="18" charset="0"/>
              </a:rPr>
              <a:t>לא הוצג</a:t>
            </a:r>
            <a:endParaRPr lang="en-US" altLang="en-US" sz="18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19" name="Line 30">
            <a:extLst>
              <a:ext uri="{FF2B5EF4-FFF2-40B4-BE49-F238E27FC236}">
                <a16:creationId xmlns:a16="http://schemas.microsoft.com/office/drawing/2014/main" id="{7DBE5720-7248-4CBB-BA05-23F5E0D5520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8414" y="4704992"/>
            <a:ext cx="2784475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120" name="Line 31">
            <a:extLst>
              <a:ext uri="{FF2B5EF4-FFF2-40B4-BE49-F238E27FC236}">
                <a16:creationId xmlns:a16="http://schemas.microsoft.com/office/drawing/2014/main" id="{4066E3DF-D71E-40EA-B3B4-F73CF153E0F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8414" y="5346342"/>
            <a:ext cx="2784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121" name="Line 32">
            <a:extLst>
              <a:ext uri="{FF2B5EF4-FFF2-40B4-BE49-F238E27FC236}">
                <a16:creationId xmlns:a16="http://schemas.microsoft.com/office/drawing/2014/main" id="{8A014B34-3019-4746-A4B3-92E365057A8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8414" y="5989279"/>
            <a:ext cx="2784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122" name="Line 33">
            <a:extLst>
              <a:ext uri="{FF2B5EF4-FFF2-40B4-BE49-F238E27FC236}">
                <a16:creationId xmlns:a16="http://schemas.microsoft.com/office/drawing/2014/main" id="{3AABBC57-85FA-4258-B1F2-8D33585B75B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8414" y="6630629"/>
            <a:ext cx="2784475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123" name="Line 34">
            <a:extLst>
              <a:ext uri="{FF2B5EF4-FFF2-40B4-BE49-F238E27FC236}">
                <a16:creationId xmlns:a16="http://schemas.microsoft.com/office/drawing/2014/main" id="{8244B97C-ECE3-4709-A4A5-8DAA37DEC97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8414" y="4704992"/>
            <a:ext cx="0" cy="192563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124" name="Line 35">
            <a:extLst>
              <a:ext uri="{FF2B5EF4-FFF2-40B4-BE49-F238E27FC236}">
                <a16:creationId xmlns:a16="http://schemas.microsoft.com/office/drawing/2014/main" id="{7D2235D9-8B7E-4975-A244-EFC8CDF9BAC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62889" y="4704992"/>
            <a:ext cx="0" cy="192563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125" name="Line 36">
            <a:extLst>
              <a:ext uri="{FF2B5EF4-FFF2-40B4-BE49-F238E27FC236}">
                <a16:creationId xmlns:a16="http://schemas.microsoft.com/office/drawing/2014/main" id="{153A9C67-49B1-4A65-AC2C-EBDD26A819B8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6614" y="4704992"/>
            <a:ext cx="0" cy="1925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126" name="Line 37">
            <a:extLst>
              <a:ext uri="{FF2B5EF4-FFF2-40B4-BE49-F238E27FC236}">
                <a16:creationId xmlns:a16="http://schemas.microsoft.com/office/drawing/2014/main" id="{5C86A068-17C6-4AFF-89CD-2E78150F1F1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54839" y="4704992"/>
            <a:ext cx="0" cy="1925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127" name="Rectangle 38">
            <a:extLst>
              <a:ext uri="{FF2B5EF4-FFF2-40B4-BE49-F238E27FC236}">
                <a16:creationId xmlns:a16="http://schemas.microsoft.com/office/drawing/2014/main" id="{B2C8947D-878D-4C89-90B5-540E51DC1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2334" y="4909088"/>
            <a:ext cx="5469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he-IL" altLang="en-US" sz="1200" dirty="0">
                <a:solidFill>
                  <a:schemeClr val="tx2"/>
                </a:solidFill>
                <a:cs typeface="Times New Roman" pitchFamily="18" charset="0"/>
              </a:rPr>
              <a:t>תשובת</a:t>
            </a:r>
          </a:p>
          <a:p>
            <a:pPr algn="r" rtl="1"/>
            <a:r>
              <a:rPr lang="he-IL" altLang="en-US" sz="1200" dirty="0">
                <a:solidFill>
                  <a:schemeClr val="tx2"/>
                </a:solidFill>
                <a:cs typeface="Times New Roman" pitchFamily="18" charset="0"/>
              </a:rPr>
              <a:t>הנבדק</a:t>
            </a:r>
            <a:endParaRPr lang="en-US" altLang="en-US" sz="12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28" name="Rectangle 39">
            <a:extLst>
              <a:ext uri="{FF2B5EF4-FFF2-40B4-BE49-F238E27FC236}">
                <a16:creationId xmlns:a16="http://schemas.microsoft.com/office/drawing/2014/main" id="{1AF97A34-A149-4AF4-9741-BEC32A358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304" y="4683737"/>
            <a:ext cx="5132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he-IL" altLang="en-US" sz="1200" dirty="0">
                <a:solidFill>
                  <a:schemeClr val="tx2"/>
                </a:solidFill>
                <a:cs typeface="Times New Roman" pitchFamily="18" charset="0"/>
              </a:rPr>
              <a:t>מצב</a:t>
            </a:r>
          </a:p>
          <a:p>
            <a:pPr algn="r" rtl="1"/>
            <a:r>
              <a:rPr lang="he-IL" altLang="en-US" sz="1200" dirty="0">
                <a:solidFill>
                  <a:schemeClr val="tx2"/>
                </a:solidFill>
                <a:cs typeface="Times New Roman" pitchFamily="18" charset="0"/>
              </a:rPr>
              <a:t>בעולם</a:t>
            </a:r>
            <a:endParaRPr lang="en-US" altLang="en-US" sz="12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30" name="Rectangle 41">
            <a:extLst>
              <a:ext uri="{FF2B5EF4-FFF2-40B4-BE49-F238E27FC236}">
                <a16:creationId xmlns:a16="http://schemas.microsoft.com/office/drawing/2014/main" id="{BDF53A03-6B44-4820-BF08-8EC0211D9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7914" y="5620979"/>
            <a:ext cx="5762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>
              <a:spcBef>
                <a:spcPct val="20000"/>
              </a:spcBef>
            </a:pPr>
            <a:r>
              <a:rPr lang="en-US" sz="2000" baseline="50000">
                <a:solidFill>
                  <a:schemeClr val="tx2"/>
                </a:solidFill>
                <a:cs typeface="Times New Roman" pitchFamily="18" charset="0"/>
              </a:rPr>
              <a:t>Hits</a:t>
            </a:r>
            <a:endParaRPr lang="en-US" altLang="he-IL" sz="20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31" name="Rectangle 42">
            <a:extLst>
              <a:ext uri="{FF2B5EF4-FFF2-40B4-BE49-F238E27FC236}">
                <a16:creationId xmlns:a16="http://schemas.microsoft.com/office/drawing/2014/main" id="{C4B2C454-E03A-4F16-BF69-8AE736D1F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2877" y="6230579"/>
            <a:ext cx="576262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>
              <a:spcBef>
                <a:spcPct val="20000"/>
              </a:spcBef>
            </a:pPr>
            <a:r>
              <a:rPr lang="en-US" sz="2000" baseline="50000" dirty="0">
                <a:solidFill>
                  <a:schemeClr val="tx2"/>
                </a:solidFill>
                <a:cs typeface="Times New Roman" pitchFamily="18" charset="0"/>
              </a:rPr>
              <a:t>CR</a:t>
            </a:r>
            <a:endParaRPr lang="en-US" altLang="he-IL" sz="20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32" name="Rectangle 43">
            <a:extLst>
              <a:ext uri="{FF2B5EF4-FFF2-40B4-BE49-F238E27FC236}">
                <a16:creationId xmlns:a16="http://schemas.microsoft.com/office/drawing/2014/main" id="{0F434A44-05C0-479D-9618-D8F2A998A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5894" y="6222627"/>
            <a:ext cx="576262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>
              <a:spcBef>
                <a:spcPct val="20000"/>
              </a:spcBef>
            </a:pPr>
            <a:r>
              <a:rPr lang="en-US" sz="2000" baseline="50000" dirty="0">
                <a:solidFill>
                  <a:schemeClr val="tx2"/>
                </a:solidFill>
                <a:cs typeface="Times New Roman" pitchFamily="18" charset="0"/>
              </a:rPr>
              <a:t>Miss</a:t>
            </a:r>
            <a:endParaRPr lang="en-US" altLang="he-IL" sz="2000" dirty="0">
              <a:solidFill>
                <a:schemeClr val="tx2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31" grpId="0" animBg="1"/>
      <p:bldP spid="25610" grpId="0" animBg="1"/>
      <p:bldP spid="25617" grpId="0" animBg="1"/>
      <p:bldP spid="25632" grpId="0"/>
      <p:bldP spid="25633" grpId="0" animBg="1"/>
      <p:bldP spid="25634" grpId="0" animBg="1"/>
      <p:bldP spid="25709" grpId="0" animBg="1"/>
      <p:bldP spid="25710" grpId="0" animBg="1"/>
      <p:bldP spid="25722" grpId="0" animBg="1"/>
      <p:bldP spid="25723" grpId="0" animBg="1"/>
      <p:bldP spid="25754" grpId="0" animBg="1"/>
      <p:bldP spid="113" grpId="0"/>
      <p:bldP spid="114" grpId="0" animBg="1"/>
      <p:bldP spid="115" grpId="0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/>
      <p:bldP spid="128" grpId="0"/>
      <p:bldP spid="130" grpId="0"/>
      <p:bldP spid="131" grpId="0"/>
      <p:bldP spid="13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Line 5"/>
          <p:cNvSpPr>
            <a:spLocks noChangeShapeType="1"/>
          </p:cNvSpPr>
          <p:nvPr/>
        </p:nvSpPr>
        <p:spPr bwMode="auto">
          <a:xfrm>
            <a:off x="3432176" y="3511550"/>
            <a:ext cx="48244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44035" name="Line 6"/>
          <p:cNvSpPr>
            <a:spLocks noChangeShapeType="1"/>
          </p:cNvSpPr>
          <p:nvPr/>
        </p:nvSpPr>
        <p:spPr bwMode="auto">
          <a:xfrm flipV="1">
            <a:off x="3432175" y="847726"/>
            <a:ext cx="0" cy="2663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44036" name="Text Box 7"/>
          <p:cNvSpPr txBox="1">
            <a:spLocks noChangeArrowheads="1"/>
          </p:cNvSpPr>
          <p:nvPr/>
        </p:nvSpPr>
        <p:spPr bwMode="auto">
          <a:xfrm>
            <a:off x="1631951" y="1497013"/>
            <a:ext cx="1528763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1600">
                <a:solidFill>
                  <a:schemeClr val="tx2"/>
                </a:solidFill>
                <a:cs typeface="Times New Roman" pitchFamily="18" charset="0"/>
              </a:rPr>
              <a:t>הסתברות להתרחשות עוצמה נתונה</a:t>
            </a:r>
            <a:endParaRPr lang="en-US" sz="16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44037" name="Text Box 12"/>
          <p:cNvSpPr txBox="1">
            <a:spLocks noChangeArrowheads="1"/>
          </p:cNvSpPr>
          <p:nvPr/>
        </p:nvSpPr>
        <p:spPr bwMode="auto">
          <a:xfrm>
            <a:off x="4800601" y="3800476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>
                <a:solidFill>
                  <a:schemeClr val="tx2"/>
                </a:solidFill>
                <a:cs typeface="Times New Roman" pitchFamily="18" charset="0"/>
              </a:rPr>
              <a:t>עצמת תחושה</a:t>
            </a:r>
            <a:endParaRPr lang="en-US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44038" name="Freeform 13"/>
          <p:cNvSpPr>
            <a:spLocks/>
          </p:cNvSpPr>
          <p:nvPr/>
        </p:nvSpPr>
        <p:spPr bwMode="auto">
          <a:xfrm>
            <a:off x="3792539" y="1063626"/>
            <a:ext cx="2376487" cy="2257425"/>
          </a:xfrm>
          <a:custGeom>
            <a:avLst/>
            <a:gdLst>
              <a:gd name="T0" fmla="*/ 0 w 1497"/>
              <a:gd name="T1" fmla="*/ 1369 h 1422"/>
              <a:gd name="T2" fmla="*/ 136 w 1497"/>
              <a:gd name="T3" fmla="*/ 1324 h 1422"/>
              <a:gd name="T4" fmla="*/ 408 w 1497"/>
              <a:gd name="T5" fmla="*/ 779 h 1422"/>
              <a:gd name="T6" fmla="*/ 771 w 1497"/>
              <a:gd name="T7" fmla="*/ 8 h 1422"/>
              <a:gd name="T8" fmla="*/ 1134 w 1497"/>
              <a:gd name="T9" fmla="*/ 825 h 1422"/>
              <a:gd name="T10" fmla="*/ 1360 w 1497"/>
              <a:gd name="T11" fmla="*/ 1324 h 1422"/>
              <a:gd name="T12" fmla="*/ 1497 w 1497"/>
              <a:gd name="T13" fmla="*/ 1369 h 142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97"/>
              <a:gd name="T22" fmla="*/ 0 h 1422"/>
              <a:gd name="T23" fmla="*/ 1497 w 1497"/>
              <a:gd name="T24" fmla="*/ 1422 h 142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97" h="1422">
                <a:moveTo>
                  <a:pt x="0" y="1369"/>
                </a:moveTo>
                <a:cubicBezTo>
                  <a:pt x="34" y="1395"/>
                  <a:pt x="68" y="1422"/>
                  <a:pt x="136" y="1324"/>
                </a:cubicBezTo>
                <a:cubicBezTo>
                  <a:pt x="204" y="1226"/>
                  <a:pt x="302" y="998"/>
                  <a:pt x="408" y="779"/>
                </a:cubicBezTo>
                <a:cubicBezTo>
                  <a:pt x="514" y="560"/>
                  <a:pt x="650" y="0"/>
                  <a:pt x="771" y="8"/>
                </a:cubicBezTo>
                <a:cubicBezTo>
                  <a:pt x="892" y="16"/>
                  <a:pt x="1036" y="606"/>
                  <a:pt x="1134" y="825"/>
                </a:cubicBezTo>
                <a:cubicBezTo>
                  <a:pt x="1232" y="1044"/>
                  <a:pt x="1300" y="1233"/>
                  <a:pt x="1360" y="1324"/>
                </a:cubicBezTo>
                <a:cubicBezTo>
                  <a:pt x="1420" y="1415"/>
                  <a:pt x="1467" y="1369"/>
                  <a:pt x="1497" y="1369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44039" name="Text Box 14"/>
          <p:cNvSpPr txBox="1">
            <a:spLocks noChangeArrowheads="1"/>
          </p:cNvSpPr>
          <p:nvPr/>
        </p:nvSpPr>
        <p:spPr bwMode="auto">
          <a:xfrm>
            <a:off x="5735639" y="4664075"/>
            <a:ext cx="4465637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1600">
                <a:solidFill>
                  <a:schemeClr val="tx2"/>
                </a:solidFill>
              </a:rPr>
              <a:t> המערכת התפיסתית הינה רועשת</a:t>
            </a:r>
          </a:p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1600">
                <a:solidFill>
                  <a:schemeClr val="tx2"/>
                </a:solidFill>
              </a:rPr>
              <a:t> אותות תמיד נתפסים על רקע של רעש</a:t>
            </a:r>
          </a:p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1600">
                <a:solidFill>
                  <a:schemeClr val="tx2"/>
                </a:solidFill>
              </a:rPr>
              <a:t> על התופס להתגבר על הרעש בכדי לגלות אותות </a:t>
            </a:r>
          </a:p>
          <a:p>
            <a:pPr algn="r" rtl="1">
              <a:spcBef>
                <a:spcPct val="50000"/>
              </a:spcBef>
              <a:buFontTx/>
              <a:buChar char="-"/>
            </a:pPr>
            <a:r>
              <a:rPr lang="he-IL" sz="1600">
                <a:solidFill>
                  <a:schemeClr val="tx2"/>
                </a:solidFill>
              </a:rPr>
              <a:t> אדם מאמץ קריטריון החלטה תחושתי לשם החלטה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44040" name="Text Box 15"/>
          <p:cNvSpPr txBox="1">
            <a:spLocks noChangeArrowheads="1"/>
          </p:cNvSpPr>
          <p:nvPr/>
        </p:nvSpPr>
        <p:spPr bwMode="auto">
          <a:xfrm>
            <a:off x="4583113" y="549275"/>
            <a:ext cx="792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en-US" sz="1400">
                <a:solidFill>
                  <a:schemeClr val="tx2"/>
                </a:solidFill>
              </a:rPr>
              <a:t>N</a:t>
            </a:r>
          </a:p>
        </p:txBody>
      </p:sp>
      <p:sp>
        <p:nvSpPr>
          <p:cNvPr id="36880" name="Freeform 16"/>
          <p:cNvSpPr>
            <a:spLocks/>
          </p:cNvSpPr>
          <p:nvPr/>
        </p:nvSpPr>
        <p:spPr bwMode="auto">
          <a:xfrm>
            <a:off x="3792539" y="1052514"/>
            <a:ext cx="2376487" cy="2257425"/>
          </a:xfrm>
          <a:custGeom>
            <a:avLst/>
            <a:gdLst>
              <a:gd name="T0" fmla="*/ 0 w 1497"/>
              <a:gd name="T1" fmla="*/ 1369 h 1422"/>
              <a:gd name="T2" fmla="*/ 136 w 1497"/>
              <a:gd name="T3" fmla="*/ 1324 h 1422"/>
              <a:gd name="T4" fmla="*/ 408 w 1497"/>
              <a:gd name="T5" fmla="*/ 779 h 1422"/>
              <a:gd name="T6" fmla="*/ 771 w 1497"/>
              <a:gd name="T7" fmla="*/ 8 h 1422"/>
              <a:gd name="T8" fmla="*/ 1134 w 1497"/>
              <a:gd name="T9" fmla="*/ 825 h 1422"/>
              <a:gd name="T10" fmla="*/ 1360 w 1497"/>
              <a:gd name="T11" fmla="*/ 1324 h 1422"/>
              <a:gd name="T12" fmla="*/ 1497 w 1497"/>
              <a:gd name="T13" fmla="*/ 1369 h 142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97"/>
              <a:gd name="T22" fmla="*/ 0 h 1422"/>
              <a:gd name="T23" fmla="*/ 1497 w 1497"/>
              <a:gd name="T24" fmla="*/ 1422 h 142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97" h="1422">
                <a:moveTo>
                  <a:pt x="0" y="1369"/>
                </a:moveTo>
                <a:cubicBezTo>
                  <a:pt x="34" y="1395"/>
                  <a:pt x="68" y="1422"/>
                  <a:pt x="136" y="1324"/>
                </a:cubicBezTo>
                <a:cubicBezTo>
                  <a:pt x="204" y="1226"/>
                  <a:pt x="302" y="998"/>
                  <a:pt x="408" y="779"/>
                </a:cubicBezTo>
                <a:cubicBezTo>
                  <a:pt x="514" y="560"/>
                  <a:pt x="650" y="0"/>
                  <a:pt x="771" y="8"/>
                </a:cubicBezTo>
                <a:cubicBezTo>
                  <a:pt x="892" y="16"/>
                  <a:pt x="1036" y="606"/>
                  <a:pt x="1134" y="825"/>
                </a:cubicBezTo>
                <a:cubicBezTo>
                  <a:pt x="1232" y="1044"/>
                  <a:pt x="1300" y="1233"/>
                  <a:pt x="1360" y="1324"/>
                </a:cubicBezTo>
                <a:cubicBezTo>
                  <a:pt x="1420" y="1415"/>
                  <a:pt x="1467" y="1369"/>
                  <a:pt x="1497" y="1369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36881" name="Text Box 17"/>
          <p:cNvSpPr txBox="1">
            <a:spLocks noChangeArrowheads="1"/>
          </p:cNvSpPr>
          <p:nvPr/>
        </p:nvSpPr>
        <p:spPr bwMode="auto">
          <a:xfrm>
            <a:off x="6130130" y="549275"/>
            <a:ext cx="7921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en-US" sz="1400" dirty="0">
                <a:solidFill>
                  <a:schemeClr val="tx2"/>
                </a:solidFill>
              </a:rPr>
              <a:t>N + S</a:t>
            </a:r>
          </a:p>
        </p:txBody>
      </p:sp>
      <p:sp>
        <p:nvSpPr>
          <p:cNvPr id="44043" name="Line 18"/>
          <p:cNvSpPr>
            <a:spLocks noChangeShapeType="1"/>
          </p:cNvSpPr>
          <p:nvPr/>
        </p:nvSpPr>
        <p:spPr bwMode="auto">
          <a:xfrm>
            <a:off x="5016500" y="836614"/>
            <a:ext cx="0" cy="26638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>
            <a:off x="6680202" y="860425"/>
            <a:ext cx="0" cy="26638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36884" name="Line 20"/>
          <p:cNvSpPr>
            <a:spLocks noChangeShapeType="1"/>
          </p:cNvSpPr>
          <p:nvPr/>
        </p:nvSpPr>
        <p:spPr bwMode="auto">
          <a:xfrm>
            <a:off x="5026026" y="908050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algn="r" rtl="1"/>
            <a:endParaRPr lang="he-IL">
              <a:solidFill>
                <a:schemeClr val="tx2"/>
              </a:solidFill>
            </a:endParaRPr>
          </a:p>
        </p:txBody>
      </p:sp>
      <p:sp>
        <p:nvSpPr>
          <p:cNvPr id="36886" name="Text Box 22"/>
          <p:cNvSpPr txBox="1">
            <a:spLocks noChangeArrowheads="1"/>
          </p:cNvSpPr>
          <p:nvPr/>
        </p:nvSpPr>
        <p:spPr bwMode="auto">
          <a:xfrm>
            <a:off x="5230814" y="549275"/>
            <a:ext cx="649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1400">
                <a:solidFill>
                  <a:schemeClr val="tx2"/>
                </a:solidFill>
                <a:cs typeface="Times New Roman" pitchFamily="18" charset="0"/>
              </a:rPr>
              <a:t>רגישות</a:t>
            </a:r>
            <a:endParaRPr lang="en-US" sz="1400">
              <a:solidFill>
                <a:schemeClr val="tx2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83692E-6 L 0.13785 0.003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0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0" grpId="0" animBg="1"/>
      <p:bldP spid="36881" grpId="0" animBg="1"/>
      <p:bldP spid="36883" grpId="0" animBg="1"/>
      <p:bldP spid="36884" grpId="0" animBg="1"/>
      <p:bldP spid="3688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561E902-B643-4702-A004-CF2091DBA211}"/>
              </a:ext>
            </a:extLst>
          </p:cNvPr>
          <p:cNvGrpSpPr/>
          <p:nvPr/>
        </p:nvGrpSpPr>
        <p:grpSpPr>
          <a:xfrm>
            <a:off x="2438221" y="969713"/>
            <a:ext cx="7541730" cy="3975998"/>
            <a:chOff x="0" y="0"/>
            <a:chExt cx="6011546" cy="3169285"/>
          </a:xfrm>
        </p:grpSpPr>
        <p:pic>
          <p:nvPicPr>
            <p:cNvPr id="129" name="Picture 128">
              <a:extLst>
                <a:ext uri="{FF2B5EF4-FFF2-40B4-BE49-F238E27FC236}">
                  <a16:creationId xmlns:a16="http://schemas.microsoft.com/office/drawing/2014/main" id="{555844DE-A55E-4F66-B44E-B338BF67909B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011546" cy="3169285"/>
            </a:xfrm>
            <a:prstGeom prst="rect">
              <a:avLst/>
            </a:prstGeom>
          </p:spPr>
        </p:pic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69535E6B-7226-4956-895B-28FB14C8C63A}"/>
                </a:ext>
              </a:extLst>
            </p:cNvPr>
            <p:cNvSpPr/>
            <p:nvPr/>
          </p:nvSpPr>
          <p:spPr>
            <a:xfrm>
              <a:off x="5456682" y="263190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6EBE8E4F-E776-43F9-90E7-1678F540BA8B}"/>
                </a:ext>
              </a:extLst>
            </p:cNvPr>
            <p:cNvSpPr/>
            <p:nvPr/>
          </p:nvSpPr>
          <p:spPr>
            <a:xfrm>
              <a:off x="5456682" y="627426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48F9394F-3815-43EA-B280-882698E67207}"/>
                </a:ext>
              </a:extLst>
            </p:cNvPr>
            <p:cNvSpPr/>
            <p:nvPr/>
          </p:nvSpPr>
          <p:spPr>
            <a:xfrm>
              <a:off x="5456682" y="991663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D4B26D9D-62F6-4879-ABFF-84F0D2E0F592}"/>
                </a:ext>
              </a:extLst>
            </p:cNvPr>
            <p:cNvSpPr/>
            <p:nvPr/>
          </p:nvSpPr>
          <p:spPr>
            <a:xfrm>
              <a:off x="5456682" y="1356279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D316B8EB-EC1B-4D36-96CC-F1D7A3474951}"/>
                </a:ext>
              </a:extLst>
            </p:cNvPr>
            <p:cNvSpPr/>
            <p:nvPr/>
          </p:nvSpPr>
          <p:spPr>
            <a:xfrm>
              <a:off x="5456682" y="1720515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9CC3D416-5408-4B3D-93D9-CBD34810B02A}"/>
                </a:ext>
              </a:extLst>
            </p:cNvPr>
            <p:cNvSpPr/>
            <p:nvPr/>
          </p:nvSpPr>
          <p:spPr>
            <a:xfrm>
              <a:off x="5456682" y="2086275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A534079B-0C1D-4FE4-B9E5-98A093CC5FF7}"/>
                </a:ext>
              </a:extLst>
            </p:cNvPr>
            <p:cNvSpPr/>
            <p:nvPr/>
          </p:nvSpPr>
          <p:spPr>
            <a:xfrm>
              <a:off x="5456682" y="2625772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4" name="Text Box 30"/>
          <p:cNvSpPr txBox="1">
            <a:spLocks noChangeArrowheads="1"/>
          </p:cNvSpPr>
          <p:nvPr/>
        </p:nvSpPr>
        <p:spPr bwMode="auto">
          <a:xfrm>
            <a:off x="2711450" y="188914"/>
            <a:ext cx="705643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he-IL" sz="2400">
                <a:solidFill>
                  <a:schemeClr val="tx2"/>
                </a:solidFill>
              </a:rPr>
              <a:t>עקומת אפיוני הקולט</a:t>
            </a:r>
          </a:p>
          <a:p>
            <a:pPr algn="ctr" rtl="1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Receiver Operating Characteristics  (ROC)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C431FDD-A902-4FD9-B8E2-7219B9F7238B}"/>
              </a:ext>
            </a:extLst>
          </p:cNvPr>
          <p:cNvGrpSpPr/>
          <p:nvPr/>
        </p:nvGrpSpPr>
        <p:grpSpPr>
          <a:xfrm>
            <a:off x="2343121" y="2019589"/>
            <a:ext cx="6764681" cy="4508431"/>
            <a:chOff x="0" y="0"/>
            <a:chExt cx="5279390" cy="3518535"/>
          </a:xfrm>
        </p:grpSpPr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304F64D3-9465-4F09-804A-7EAC6C54F415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279390" cy="3518535"/>
            </a:xfrm>
            <a:prstGeom prst="rect">
              <a:avLst/>
            </a:prstGeom>
          </p:spPr>
        </p:pic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0B2AAB3B-BF6C-4F0B-AF21-2067820B712C}"/>
                </a:ext>
              </a:extLst>
            </p:cNvPr>
            <p:cNvSpPr/>
            <p:nvPr/>
          </p:nvSpPr>
          <p:spPr>
            <a:xfrm>
              <a:off x="5196332" y="375586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DB9459F-2B23-43FB-94CA-24935B7698EF}"/>
                </a:ext>
              </a:extLst>
            </p:cNvPr>
            <p:cNvSpPr/>
            <p:nvPr/>
          </p:nvSpPr>
          <p:spPr>
            <a:xfrm>
              <a:off x="5196332" y="740076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01680F32-3B96-41DB-928B-00EC4B53E22B}"/>
                </a:ext>
              </a:extLst>
            </p:cNvPr>
            <p:cNvSpPr/>
            <p:nvPr/>
          </p:nvSpPr>
          <p:spPr>
            <a:xfrm>
              <a:off x="5196332" y="1104312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06CE894-C1A3-4F98-AFFC-1A5CA0BE3150}"/>
                </a:ext>
              </a:extLst>
            </p:cNvPr>
            <p:cNvSpPr/>
            <p:nvPr/>
          </p:nvSpPr>
          <p:spPr>
            <a:xfrm>
              <a:off x="5196332" y="1468548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010AF8B0-7E37-44B8-B911-9CACA8A0D01A}"/>
                </a:ext>
              </a:extLst>
            </p:cNvPr>
            <p:cNvSpPr/>
            <p:nvPr/>
          </p:nvSpPr>
          <p:spPr>
            <a:xfrm>
              <a:off x="5196332" y="1834307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71F036DC-D5FB-46E0-862F-0A57DAA78CAE}"/>
                </a:ext>
              </a:extLst>
            </p:cNvPr>
            <p:cNvSpPr/>
            <p:nvPr/>
          </p:nvSpPr>
          <p:spPr>
            <a:xfrm>
              <a:off x="5196332" y="2198544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EAF343F3-4BA1-4EAA-B8DC-F247EFE8C3F9}"/>
                </a:ext>
              </a:extLst>
            </p:cNvPr>
            <p:cNvSpPr/>
            <p:nvPr/>
          </p:nvSpPr>
          <p:spPr>
            <a:xfrm>
              <a:off x="5196332" y="2562780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21CBD1B5-2A3D-44DD-81B7-CAA5F9ED6BF9}"/>
                </a:ext>
              </a:extLst>
            </p:cNvPr>
            <p:cNvSpPr/>
            <p:nvPr/>
          </p:nvSpPr>
          <p:spPr>
            <a:xfrm>
              <a:off x="1213231" y="2927397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0C052695-54D8-440E-8825-E875F1BF6B4F}"/>
                </a:ext>
              </a:extLst>
            </p:cNvPr>
            <p:cNvSpPr/>
            <p:nvPr/>
          </p:nvSpPr>
          <p:spPr>
            <a:xfrm>
              <a:off x="5196332" y="3291633"/>
              <a:ext cx="56348" cy="1905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2063751" y="333375"/>
            <a:ext cx="7993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 err="1">
                <a:solidFill>
                  <a:schemeClr val="tx2"/>
                </a:solidFill>
                <a:cs typeface="Times New Roman" pitchFamily="18" charset="0"/>
              </a:rPr>
              <a:t>Ress</a:t>
            </a:r>
            <a:r>
              <a:rPr lang="en-US" dirty="0">
                <a:solidFill>
                  <a:schemeClr val="tx2"/>
                </a:solidFill>
                <a:cs typeface="Times New Roman" pitchFamily="18" charset="0"/>
              </a:rPr>
              <a:t> &amp; </a:t>
            </a:r>
            <a:r>
              <a:rPr lang="en-US" dirty="0" err="1">
                <a:solidFill>
                  <a:schemeClr val="tx2"/>
                </a:solidFill>
                <a:cs typeface="Times New Roman" pitchFamily="18" charset="0"/>
              </a:rPr>
              <a:t>Heeger</a:t>
            </a:r>
            <a:r>
              <a:rPr lang="en-US" dirty="0">
                <a:solidFill>
                  <a:schemeClr val="tx2"/>
                </a:solidFill>
                <a:cs typeface="Times New Roman" pitchFamily="18" charset="0"/>
              </a:rPr>
              <a:t> (2003). Neuronal correlates of perception in early visual cortex. </a:t>
            </a:r>
            <a:r>
              <a:rPr lang="en-US" i="1" dirty="0">
                <a:solidFill>
                  <a:schemeClr val="tx2"/>
                </a:solidFill>
                <a:cs typeface="Times New Roman" pitchFamily="18" charset="0"/>
              </a:rPr>
              <a:t>Nature Neuroscience</a:t>
            </a:r>
            <a:r>
              <a:rPr lang="en-US" dirty="0">
                <a:solidFill>
                  <a:schemeClr val="tx2"/>
                </a:solidFill>
                <a:cs typeface="Times New Roman" pitchFamily="18" charset="0"/>
              </a:rPr>
              <a:t> 6, 414-420.</a:t>
            </a:r>
          </a:p>
        </p:txBody>
      </p:sp>
      <p:pic>
        <p:nvPicPr>
          <p:cNvPr id="5017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5351" y="2349501"/>
            <a:ext cx="320992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0" name="Text Box 6"/>
          <p:cNvSpPr txBox="1">
            <a:spLocks noChangeArrowheads="1"/>
          </p:cNvSpPr>
          <p:nvPr/>
        </p:nvSpPr>
        <p:spPr bwMode="auto">
          <a:xfrm>
            <a:off x="2782888" y="1484313"/>
            <a:ext cx="71294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1600">
                <a:solidFill>
                  <a:schemeClr val="tx2"/>
                </a:solidFill>
                <a:cs typeface="Times New Roman" pitchFamily="18" charset="0"/>
              </a:rPr>
              <a:t>האם האקטיבציה באזורי ראיה מוקדמים מראה דפוס המקביל לגילוי אותות?  </a:t>
            </a:r>
            <a:endParaRPr lang="en-US" sz="1600">
              <a:solidFill>
                <a:schemeClr val="tx2"/>
              </a:solidFill>
              <a:cs typeface="Times New Roman" pitchFamily="18" charset="0"/>
            </a:endParaRPr>
          </a:p>
        </p:txBody>
      </p:sp>
      <p:pic>
        <p:nvPicPr>
          <p:cNvPr id="5018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3700" y="2349501"/>
            <a:ext cx="3124200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9151" y="765176"/>
            <a:ext cx="6264275" cy="481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3143250" y="5949950"/>
            <a:ext cx="6624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he-IL" sz="1600">
                <a:solidFill>
                  <a:schemeClr val="tx2"/>
                </a:solidFill>
                <a:cs typeface="Times New Roman" pitchFamily="18" charset="0"/>
              </a:rPr>
              <a:t>מסקנה: הפעילות המוחית לא משקפת את הגירוי אלא את מה שהנבדק תופס</a:t>
            </a:r>
            <a:endParaRPr lang="en-US" sz="1600">
              <a:solidFill>
                <a:schemeClr val="tx2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17BD15A5-C260-4F82-AA37-62640291D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333375"/>
            <a:ext cx="79930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Sound-induced flash illusion </a:t>
            </a:r>
          </a:p>
        </p:txBody>
      </p:sp>
      <p:pic>
        <p:nvPicPr>
          <p:cNvPr id="3" name="sound-flash">
            <a:hlinkClick r:id="" action="ppaction://media"/>
            <a:extLst>
              <a:ext uri="{FF2B5EF4-FFF2-40B4-BE49-F238E27FC236}">
                <a16:creationId xmlns:a16="http://schemas.microsoft.com/office/drawing/2014/main" id="{5292B82A-B3DF-4812-90F7-DA4DE0A381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50541" y="1585223"/>
            <a:ext cx="7090917" cy="398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98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>
            <a:extLst>
              <a:ext uri="{FF2B5EF4-FFF2-40B4-BE49-F238E27FC236}">
                <a16:creationId xmlns:a16="http://schemas.microsoft.com/office/drawing/2014/main" id="{F9C44A12-5C23-4DE5-A9B2-EF293B572433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502" y="1834762"/>
            <a:ext cx="7295526" cy="4168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5F3AEFA0-C2DB-43E8-8931-C591D8A8F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333375"/>
            <a:ext cx="7993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  <a:cs typeface="Times New Roman" pitchFamily="18" charset="0"/>
              </a:rPr>
              <a:t>Rosenthal, Shimojo, &amp; Shams (2009). Sound-induced flash illusion is resistant to feedback training. </a:t>
            </a:r>
            <a:r>
              <a:rPr lang="en-US" i="1" dirty="0">
                <a:solidFill>
                  <a:schemeClr val="tx2"/>
                </a:solidFill>
                <a:cs typeface="Times New Roman" pitchFamily="18" charset="0"/>
              </a:rPr>
              <a:t>Brain Topography </a:t>
            </a:r>
            <a:r>
              <a:rPr lang="en-US" dirty="0">
                <a:solidFill>
                  <a:schemeClr val="tx2"/>
                </a:solidFill>
                <a:cs typeface="Times New Roman" pitchFamily="18" charset="0"/>
              </a:rPr>
              <a:t>, 21, 185 –1. </a:t>
            </a:r>
          </a:p>
        </p:txBody>
      </p:sp>
    </p:spTree>
    <p:extLst>
      <p:ext uri="{BB962C8B-B14F-4D97-AF65-F5344CB8AC3E}">
        <p14:creationId xmlns:p14="http://schemas.microsoft.com/office/powerpoint/2010/main" val="36406986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5492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</TotalTime>
  <Words>1113</Words>
  <Application>Microsoft Office PowerPoint</Application>
  <PresentationFormat>Widescreen</PresentationFormat>
  <Paragraphs>216</Paragraphs>
  <Slides>58</Slides>
  <Notes>1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6" baseType="lpstr">
      <vt:lpstr>Arial</vt:lpstr>
      <vt:lpstr>Calibri</vt:lpstr>
      <vt:lpstr>Calibri Light</vt:lpstr>
      <vt:lpstr>Cambria Math</vt:lpstr>
      <vt:lpstr>David</vt:lpstr>
      <vt:lpstr>Times New Roman</vt:lpstr>
      <vt:lpstr>Office Theme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Tzvi Ganel</dc:creator>
  <cp:lastModifiedBy>Tzvi Ganel</cp:lastModifiedBy>
  <cp:revision>95</cp:revision>
  <dcterms:created xsi:type="dcterms:W3CDTF">2019-09-22T06:21:47Z</dcterms:created>
  <dcterms:modified xsi:type="dcterms:W3CDTF">2019-11-14T05:58:01Z</dcterms:modified>
</cp:coreProperties>
</file>