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21"/>
  </p:notesMasterIdLst>
  <p:sldIdLst>
    <p:sldId id="257" r:id="rId2"/>
    <p:sldId id="258" r:id="rId3"/>
    <p:sldId id="536" r:id="rId4"/>
    <p:sldId id="259" r:id="rId5"/>
    <p:sldId id="533" r:id="rId6"/>
    <p:sldId id="534" r:id="rId7"/>
    <p:sldId id="535" r:id="rId8"/>
    <p:sldId id="261" r:id="rId9"/>
    <p:sldId id="537" r:id="rId10"/>
    <p:sldId id="538" r:id="rId11"/>
    <p:sldId id="539" r:id="rId12"/>
    <p:sldId id="540" r:id="rId13"/>
    <p:sldId id="263" r:id="rId14"/>
    <p:sldId id="262" r:id="rId15"/>
    <p:sldId id="264" r:id="rId16"/>
    <p:sldId id="265" r:id="rId17"/>
    <p:sldId id="260" r:id="rId18"/>
    <p:sldId id="532" r:id="rId19"/>
    <p:sldId id="531" r:id="rId20"/>
  </p:sldIdLst>
  <p:sldSz cx="12192000" cy="6858000"/>
  <p:notesSz cx="6858000" cy="9144000"/>
  <p:photoAlbum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48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26" autoAdjust="0"/>
    <p:restoredTop sz="57748" autoAdjust="0"/>
  </p:normalViewPr>
  <p:slideViewPr>
    <p:cSldViewPr snapToGrid="0">
      <p:cViewPr varScale="1">
        <p:scale>
          <a:sx n="44" d="100"/>
          <a:sy n="44" d="100"/>
        </p:scale>
        <p:origin x="1496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541276339156714"/>
          <c:y val="1.3067718236806896E-3"/>
          <c:w val="0.63024139393578105"/>
          <c:h val="0.95739018257024233"/>
        </c:manualLayout>
      </c:layout>
      <c:pieChart>
        <c:varyColors val="1"/>
        <c:ser>
          <c:idx val="0"/>
          <c:order val="0"/>
          <c:tx>
            <c:strRef>
              <c:f>גיליון1!$B$1</c:f>
              <c:strCache>
                <c:ptCount val="1"/>
                <c:pt idx="0">
                  <c:v>אחוזים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030-44DC-9352-C6468A80E45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030-44DC-9352-C6468A80E45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030-44DC-9352-C6468A80E45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030-44DC-9352-C6468A80E45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גיליון1!$A$2:$A$5</c:f>
              <c:strCache>
                <c:ptCount val="4"/>
                <c:pt idx="0">
                  <c:v>סמכותי</c:v>
                </c:pt>
                <c:pt idx="1">
                  <c:v>מתירני</c:v>
                </c:pt>
                <c:pt idx="2">
                  <c:v>סמכותני</c:v>
                </c:pt>
                <c:pt idx="3">
                  <c:v>מזניח</c:v>
                </c:pt>
              </c:strCache>
            </c:strRef>
          </c:cat>
          <c:val>
            <c:numRef>
              <c:f>גיליון1!$B$2:$B$5</c:f>
              <c:numCache>
                <c:formatCode>0%</c:formatCode>
                <c:ptCount val="4"/>
                <c:pt idx="0">
                  <c:v>0.33</c:v>
                </c:pt>
                <c:pt idx="1">
                  <c:v>0.3</c:v>
                </c:pt>
                <c:pt idx="2">
                  <c:v>0.22</c:v>
                </c:pt>
                <c:pt idx="3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BB-4DE9-96FE-40F97B5072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e-I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he-I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E1BC2F2-0FEB-4145-B80D-507DBDA71436}" type="datetimeFigureOut">
              <a:rPr lang="he-IL" smtClean="0"/>
              <a:t>כ"ז/סיון/תשפ"ד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7AF481B-8F2F-44AB-9C56-2126BF6E36B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302554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altLang="he-IL" b="0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AF481B-8F2F-44AB-9C56-2126BF6E36B9}" type="slidenum">
              <a:rPr lang="he-IL" smtClean="0"/>
              <a:t>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616118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AF481B-8F2F-44AB-9C56-2126BF6E36B9}" type="slidenum">
              <a:rPr lang="he-IL" smtClean="0"/>
              <a:t>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133432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AF481B-8F2F-44AB-9C56-2126BF6E36B9}" type="slidenum">
              <a:rPr lang="he-IL" smtClean="0"/>
              <a:t>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949204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he-IL" altLang="he-IL" sz="1200" dirty="0"/>
          </a:p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AF481B-8F2F-44AB-9C56-2126BF6E36B9}" type="slidenum">
              <a:rPr lang="he-IL" smtClean="0"/>
              <a:t>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21604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he-IL" sz="1200" dirty="0"/>
          </a:p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AF481B-8F2F-44AB-9C56-2126BF6E36B9}" type="slidenum">
              <a:rPr lang="he-IL" smtClean="0"/>
              <a:t>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465030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he-IL" altLang="he-IL" sz="1200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AF481B-8F2F-44AB-9C56-2126BF6E36B9}" type="slidenum">
              <a:rPr lang="he-IL" smtClean="0"/>
              <a:t>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47419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AF481B-8F2F-44AB-9C56-2126BF6E36B9}" type="slidenum">
              <a:rPr lang="he-IL" smtClean="0"/>
              <a:t>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369811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alt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AF481B-8F2F-44AB-9C56-2126BF6E36B9}" type="slidenum">
              <a:rPr lang="he-IL" smtClean="0"/>
              <a:t>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43201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AF481B-8F2F-44AB-9C56-2126BF6E36B9}" type="slidenum">
              <a:rPr lang="he-IL" smtClean="0"/>
              <a:t>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539460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he-IL" b="1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AF481B-8F2F-44AB-9C56-2126BF6E36B9}" type="slidenum">
              <a:rPr lang="he-IL" smtClean="0"/>
              <a:t>10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790316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b="1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AF481B-8F2F-44AB-9C56-2126BF6E36B9}" type="slidenum">
              <a:rPr lang="he-IL" smtClean="0"/>
              <a:t>11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827742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AF481B-8F2F-44AB-9C56-2126BF6E36B9}" type="slidenum">
              <a:rPr lang="he-IL" smtClean="0"/>
              <a:t>12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905125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AF481B-8F2F-44AB-9C56-2126BF6E36B9}" type="slidenum">
              <a:rPr lang="he-IL" smtClean="0"/>
              <a:t>13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150251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AF481B-8F2F-44AB-9C56-2126BF6E36B9}" type="slidenum">
              <a:rPr lang="he-IL" smtClean="0"/>
              <a:t>14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044589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alt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AF481B-8F2F-44AB-9C56-2126BF6E36B9}" type="slidenum">
              <a:rPr lang="he-IL" smtClean="0"/>
              <a:t>15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567037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AF481B-8F2F-44AB-9C56-2126BF6E36B9}" type="slidenum">
              <a:rPr lang="he-IL" smtClean="0"/>
              <a:t>16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318084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AF481B-8F2F-44AB-9C56-2126BF6E36B9}" type="slidenum">
              <a:rPr lang="he-IL" smtClean="0"/>
              <a:t>17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401778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AF481B-8F2F-44AB-9C56-2126BF6E36B9}" type="slidenum">
              <a:rPr lang="he-IL" smtClean="0"/>
              <a:t>18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123831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rtl="1" fontAlgn="base">
              <a:buFont typeface="Arial" panose="020B0604020202020204" pitchFamily="34" charset="0"/>
              <a:buNone/>
            </a:pPr>
            <a:endParaRPr lang="he-IL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AF481B-8F2F-44AB-9C56-2126BF6E36B9}" type="slidenum">
              <a:rPr lang="he-IL" smtClean="0"/>
              <a:t>19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02698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DC9B68D-FFF8-4D58-A34C-0C8EC41F07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8AE445EE-8566-4502-82D2-1F5AABA7FC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D876352A-DB95-4D55-9A19-BC44A361A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3A273-E841-4584-8625-D710042B49C4}" type="datetimeFigureOut">
              <a:rPr lang="he-IL" smtClean="0"/>
              <a:t>כ"ז/סיון/תשפ"ד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ACBD9BD8-067C-4CC5-B6CE-DFE862FA7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B1B630D3-C286-403E-B0DC-CA6940A1C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57671-693F-4726-BDCB-48EDD56481D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217786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D40AD60-8D19-4F5B-8FB9-FC9A7C638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9561075C-3CB0-4C7E-A73E-C6B43DF860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6B61805-8252-463D-96C0-51CFEAB07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3A273-E841-4584-8625-D710042B49C4}" type="datetimeFigureOut">
              <a:rPr lang="he-IL" smtClean="0"/>
              <a:t>כ"ז/סיון/תשפ"ד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0B3EEF28-3CC4-4D9E-AC8C-D5C213473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27CC0372-0AA6-4F28-BFEA-31E6836B7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57671-693F-4726-BDCB-48EDD56481D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11543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097A4F0-CA12-4625-8A81-32698673D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815DBBAB-F228-48B6-BB25-0F82553B1C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AFE64CC9-DFED-46A4-BCB1-883F2A6CA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3A273-E841-4584-8625-D710042B49C4}" type="datetimeFigureOut">
              <a:rPr lang="he-IL" smtClean="0"/>
              <a:t>כ"ז/סיון/תשפ"ד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AF247FD1-61A9-400F-8477-6EF53225D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CAAAA954-33D4-4263-B99B-29E3BBA0C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57671-693F-4726-BDCB-48EDD56481D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62036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2834FBD-2410-47A4-82D6-7FEDB5F2A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68F1640-9AA2-440E-BAB1-B9D63674DC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E672C0B6-3CE6-429C-BF93-9675C8E190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7F2ED657-FA48-4309-8C3E-DF4550FD1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3A273-E841-4584-8625-D710042B49C4}" type="datetimeFigureOut">
              <a:rPr lang="he-IL" smtClean="0"/>
              <a:t>כ"ז/סיון/תשפ"ד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C432A3AE-A5E2-4A50-8DE3-BD3D2774A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0E04793D-237A-40AF-BAB8-C9A38EFB5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57671-693F-4726-BDCB-48EDD56481D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82722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2A691A6-F380-4A44-90F8-9DA7ECE20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37A6D03D-8A11-4523-96CF-FCA260A5B3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69C86ECB-2841-4DAA-8850-CD8FC88292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6F25AEF5-56B0-406C-8732-908F211A42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2714401C-7CFA-4338-AB64-7F6D965163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4272F1AB-F4CD-4AA0-9393-BA089F98D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3A273-E841-4584-8625-D710042B49C4}" type="datetimeFigureOut">
              <a:rPr lang="he-IL" smtClean="0"/>
              <a:t>כ"ז/סיון/תשפ"ד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8AC23E50-CD6A-4BD3-B4D2-3FB878879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AEDC18A6-3CAE-444C-89A7-B67FB1E14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57671-693F-4726-BDCB-48EDD56481D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71914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A81E1B2-AF6E-4F95-BEA0-2EA15C9EE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F380E5FF-09D1-4029-AE8C-946EDBB209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3A273-E841-4584-8625-D710042B49C4}" type="datetimeFigureOut">
              <a:rPr lang="he-IL" smtClean="0"/>
              <a:t>כ"ז/סיון/תשפ"ד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49EAB007-FD92-4599-849A-A3543DAF6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9ABC471E-95DA-4A98-BB27-B89CFDC2E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57671-693F-4726-BDCB-48EDD56481D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63145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54606E81-7636-438D-911B-7D5DC8F250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3A273-E841-4584-8625-D710042B49C4}" type="datetimeFigureOut">
              <a:rPr lang="he-IL" smtClean="0"/>
              <a:t>כ"ז/סיון/תשפ"ד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44B3D915-E87D-4A81-AFAA-FC7901B14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9E9E3774-38DF-4A26-AA6E-C8A8FA807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57671-693F-4726-BDCB-48EDD56481D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61998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40D5AC8-576F-4262-8683-FB58F9F46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7987040-98A4-477C-81F3-5DC87502C5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A13FEF71-D3EC-4349-B348-5DDE01856B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CA04899C-FE3D-4FBD-989A-5060E2D5C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3A273-E841-4584-8625-D710042B49C4}" type="datetimeFigureOut">
              <a:rPr lang="he-IL" smtClean="0"/>
              <a:t>כ"ז/סיון/תשפ"ד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1E701DB4-AF64-467A-A2E7-4697C6E78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017648CF-2960-4C3E-9F41-11CBA144C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57671-693F-4726-BDCB-48EDD56481D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093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4BD45F4-CB0E-4245-86E4-98A346FE4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F0E9C725-A6B5-4C33-9798-E7D80C7B00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635B42A4-26A3-4B6E-9282-D4EE91FE05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A658E83A-9F32-4198-8F34-0A31E4524A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3A273-E841-4584-8625-D710042B49C4}" type="datetimeFigureOut">
              <a:rPr lang="he-IL" smtClean="0"/>
              <a:t>כ"ז/סיון/תשפ"ד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D8881414-9C03-4BA9-83D1-0589F364B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D8884469-BDF3-4FF8-B6E4-3DE37C822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57671-693F-4726-BDCB-48EDD56481D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998422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2F8A037-15F5-44E3-AFB7-018E2E46A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23EBA105-FC5E-4BD3-86B0-BCE2FD34D1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9A524973-CFC2-4518-97C6-CD8ADF5B2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3A273-E841-4584-8625-D710042B49C4}" type="datetimeFigureOut">
              <a:rPr lang="he-IL" smtClean="0"/>
              <a:t>כ"ז/סיון/תשפ"ד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230D385F-7457-4191-B342-A4423634E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0488BFC-CA89-40A2-8D25-EE15073DC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57671-693F-4726-BDCB-48EDD56481D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754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5A29583A-9CB5-4BDB-9E62-D3F8F07F07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1DFC499E-92F8-4FF1-AD06-7B4627FEDE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4E9856C-3C09-40E3-8E7E-74F4BBC84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3A273-E841-4584-8625-D710042B49C4}" type="datetimeFigureOut">
              <a:rPr lang="he-IL" smtClean="0"/>
              <a:t>כ"ז/סיון/תשפ"ד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37BAB48C-E683-4865-A597-D9D301142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A2AE9BEB-2C01-4FFC-9F79-764FE1EDC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57671-693F-4726-BDCB-48EDD56481D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66107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58EAC084-2633-45FE-8ADC-AA6D4A4D3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9F1E6E4A-FF9F-4DAB-9F17-96FB739A59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8CA3800-F9FC-414D-A470-83BF76A8DB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83A273-E841-4584-8625-D710042B49C4}" type="datetimeFigureOut">
              <a:rPr lang="he-IL" smtClean="0"/>
              <a:t>כ"ז/סיון/תשפ"ד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B6182273-97AE-4755-A244-3E1F77D6B6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FF16E030-4E0D-45EC-983C-E95D2B9722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B57671-693F-4726-BDCB-48EDD56481D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3915731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chart" Target="../charts/char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CeltnroSGco?feature=oembed" TargetMode="Externa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1">
            <a:extLst>
              <a:ext uri="{FF2B5EF4-FFF2-40B4-BE49-F238E27FC236}">
                <a16:creationId xmlns:a16="http://schemas.microsoft.com/office/drawing/2014/main" id="{A144A64F-0130-44DC-94AA-0074CC3264F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מלבן 1">
            <a:extLst>
              <a:ext uri="{FF2B5EF4-FFF2-40B4-BE49-F238E27FC236}">
                <a16:creationId xmlns:a16="http://schemas.microsoft.com/office/drawing/2014/main" id="{F0A7BE93-88DC-65C0-93C5-968A93E8A526}"/>
              </a:ext>
            </a:extLst>
          </p:cNvPr>
          <p:cNvSpPr/>
          <p:nvPr/>
        </p:nvSpPr>
        <p:spPr>
          <a:xfrm>
            <a:off x="9454551" y="0"/>
            <a:ext cx="2737449" cy="3243532"/>
          </a:xfrm>
          <a:prstGeom prst="rect">
            <a:avLst/>
          </a:prstGeom>
          <a:solidFill>
            <a:srgbClr val="0E48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84201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2">
            <a:extLst>
              <a:ext uri="{FF2B5EF4-FFF2-40B4-BE49-F238E27FC236}">
                <a16:creationId xmlns:a16="http://schemas.microsoft.com/office/drawing/2014/main" id="{08110DFF-5E8B-4FF1-93ED-0BCA223EB9A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0942F430-A10D-440A-A621-78078642FE1E}"/>
              </a:ext>
            </a:extLst>
          </p:cNvPr>
          <p:cNvSpPr txBox="1"/>
          <p:nvPr/>
        </p:nvSpPr>
        <p:spPr>
          <a:xfrm>
            <a:off x="2383605" y="1880170"/>
            <a:ext cx="4263775" cy="14261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he-IL" sz="2000" dirty="0">
                <a:latin typeface="Gisha" panose="020B0502040204020203" pitchFamily="34" charset="-79"/>
                <a:cs typeface="Gisha" panose="020B0502040204020203" pitchFamily="34" charset="-79"/>
              </a:rPr>
              <a:t>קבלה ומעורבות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he-IL" sz="2000" dirty="0">
                <a:latin typeface="Gisha" panose="020B0502040204020203" pitchFamily="34" charset="-79"/>
                <a:cs typeface="Gisha" panose="020B0502040204020203" pitchFamily="34" charset="-79"/>
              </a:rPr>
              <a:t>שליטה התנהגותית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he-IL" sz="2000" dirty="0">
                <a:latin typeface="Gisha" panose="020B0502040204020203" pitchFamily="34" charset="-79"/>
                <a:cs typeface="Gisha" panose="020B0502040204020203" pitchFamily="34" charset="-79"/>
              </a:rPr>
              <a:t>הענקת אוטונומיה</a:t>
            </a:r>
          </a:p>
        </p:txBody>
      </p:sp>
      <p:sp>
        <p:nvSpPr>
          <p:cNvPr id="4" name="מלבן 1">
            <a:extLst>
              <a:ext uri="{FF2B5EF4-FFF2-40B4-BE49-F238E27FC236}">
                <a16:creationId xmlns:a16="http://schemas.microsoft.com/office/drawing/2014/main" id="{9E565493-857E-4E71-A922-E1F8D78DD1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7605" y="5817780"/>
            <a:ext cx="31591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/>
            <a:r>
              <a:rPr lang="he-IL" altLang="he-IL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altLang="he-IL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Baumrind, 1967, 1993</a:t>
            </a:r>
            <a:r>
              <a:rPr lang="he-IL" altLang="he-IL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he-IL" altLang="he-IL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מלבן 1">
            <a:extLst>
              <a:ext uri="{FF2B5EF4-FFF2-40B4-BE49-F238E27FC236}">
                <a16:creationId xmlns:a16="http://schemas.microsoft.com/office/drawing/2014/main" id="{A07867B9-ABE2-5701-041F-B0772E48892A}"/>
              </a:ext>
            </a:extLst>
          </p:cNvPr>
          <p:cNvSpPr/>
          <p:nvPr/>
        </p:nvSpPr>
        <p:spPr>
          <a:xfrm>
            <a:off x="9816860" y="0"/>
            <a:ext cx="2375140" cy="1570008"/>
          </a:xfrm>
          <a:prstGeom prst="rect">
            <a:avLst/>
          </a:prstGeom>
          <a:solidFill>
            <a:srgbClr val="0E48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id="{1BDCB650-F278-F157-B3F8-7A839677459A}"/>
              </a:ext>
            </a:extLst>
          </p:cNvPr>
          <p:cNvSpPr/>
          <p:nvPr/>
        </p:nvSpPr>
        <p:spPr>
          <a:xfrm>
            <a:off x="11435751" y="1325593"/>
            <a:ext cx="756249" cy="1621766"/>
          </a:xfrm>
          <a:prstGeom prst="rect">
            <a:avLst/>
          </a:prstGeom>
          <a:solidFill>
            <a:srgbClr val="0E48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533162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3">
            <a:extLst>
              <a:ext uri="{FF2B5EF4-FFF2-40B4-BE49-F238E27FC236}">
                <a16:creationId xmlns:a16="http://schemas.microsoft.com/office/drawing/2014/main" id="{E22A2B70-4932-43D4-9233-CADBE30CA84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5" name="טבלה 4">
            <a:extLst>
              <a:ext uri="{FF2B5EF4-FFF2-40B4-BE49-F238E27FC236}">
                <a16:creationId xmlns:a16="http://schemas.microsoft.com/office/drawing/2014/main" id="{28402B42-6579-4C8F-8588-0DFA169416C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16210544"/>
              </p:ext>
            </p:extLst>
          </p:nvPr>
        </p:nvGraphicFramePr>
        <p:xfrm>
          <a:off x="1104097" y="1273996"/>
          <a:ext cx="9983805" cy="4983751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706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87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164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379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0934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סגנון ההורות</a:t>
                      </a:r>
                      <a:endParaRPr lang="en-US" sz="1200" dirty="0"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קבלה ומעורבות</a:t>
                      </a:r>
                      <a:endParaRPr lang="en-US" sz="1200" dirty="0"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שליטה</a:t>
                      </a:r>
                      <a:endParaRPr lang="en-US" sz="1200" dirty="0"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תמיכה באוטונומיה</a:t>
                      </a:r>
                      <a:endParaRPr lang="en-US" sz="1200" dirty="0"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41301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8548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7172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5796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01402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3">
            <a:extLst>
              <a:ext uri="{FF2B5EF4-FFF2-40B4-BE49-F238E27FC236}">
                <a16:creationId xmlns:a16="http://schemas.microsoft.com/office/drawing/2014/main" id="{E22A2B70-4932-43D4-9233-CADBE30CA84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5" name="טבלה 4">
            <a:extLst>
              <a:ext uri="{FF2B5EF4-FFF2-40B4-BE49-F238E27FC236}">
                <a16:creationId xmlns:a16="http://schemas.microsoft.com/office/drawing/2014/main" id="{28402B42-6579-4C8F-8588-0DFA169416C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777227"/>
              </p:ext>
            </p:extLst>
          </p:nvPr>
        </p:nvGraphicFramePr>
        <p:xfrm>
          <a:off x="1104097" y="1273996"/>
          <a:ext cx="9983805" cy="4983751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706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87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164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379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0934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סגנון ההורות</a:t>
                      </a:r>
                      <a:endParaRPr lang="en-US" sz="1200" dirty="0"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קבלה ומעורבות</a:t>
                      </a:r>
                      <a:endParaRPr lang="en-US" sz="1200" dirty="0"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שליטה</a:t>
                      </a:r>
                      <a:endParaRPr lang="en-US" sz="1200" dirty="0"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תמיכה באוטונומיה</a:t>
                      </a:r>
                      <a:endParaRPr lang="en-US" sz="1200" dirty="0"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41301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200" b="1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הורים סמכותיים</a:t>
                      </a:r>
                    </a:p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20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(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authoritative parenting</a:t>
                      </a:r>
                      <a:r>
                        <a:rPr lang="he-IL" sz="120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10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הורה חם, מגיב, קשוב, סבלני ורגיש לצרכי הילד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20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מציגים דרישות הגיוניות להתנהגות בוגרת, ואוכפים בצורה עקבית ומסבירים אותן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20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מאפשרים לילד להחליט בהתאם למה שהילד מסוגל.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20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מעודדים את הילד להביע מחשבות, רגשות ותשוקות.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20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כשיש חוסר הסכמה, הם מחליטים יחד, אם זה אפשרי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8548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7172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5796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02266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3">
            <a:extLst>
              <a:ext uri="{FF2B5EF4-FFF2-40B4-BE49-F238E27FC236}">
                <a16:creationId xmlns:a16="http://schemas.microsoft.com/office/drawing/2014/main" id="{E22A2B70-4932-43D4-9233-CADBE30CA84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5" name="טבלה 4">
            <a:extLst>
              <a:ext uri="{FF2B5EF4-FFF2-40B4-BE49-F238E27FC236}">
                <a16:creationId xmlns:a16="http://schemas.microsoft.com/office/drawing/2014/main" id="{28402B42-6579-4C8F-8588-0DFA169416C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74377525"/>
              </p:ext>
            </p:extLst>
          </p:nvPr>
        </p:nvGraphicFramePr>
        <p:xfrm>
          <a:off x="1104097" y="1273996"/>
          <a:ext cx="9983805" cy="4983751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706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87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164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379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0934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סגנון ההורות</a:t>
                      </a:r>
                      <a:endParaRPr lang="en-US" sz="1200" dirty="0"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קבלה ומעורבות</a:t>
                      </a:r>
                      <a:endParaRPr lang="en-US" sz="1200" dirty="0"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שליטה</a:t>
                      </a:r>
                      <a:endParaRPr lang="en-US" sz="1200" dirty="0"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תמיכה באוטונומיה</a:t>
                      </a:r>
                      <a:endParaRPr lang="en-US" sz="1200" dirty="0"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41301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200" b="1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הורים סמכותיים</a:t>
                      </a:r>
                    </a:p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20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(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authoritative parenting</a:t>
                      </a:r>
                      <a:r>
                        <a:rPr lang="he-IL" sz="120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10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הורה חם, מגיב, קשוב, סבלני ורגיש לצרכי הילד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20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מציגים דרישות הגיוניות להתנהגות בוגרת, ואוכפים בצורה עקבית ומסבירים אותן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20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מאפשרים לילד להחליט בהתאם למה שהילד מסוגל.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20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מעודדים את הילד להביע מחשבות, רגשות ותשוקות.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20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כשיש חוסר הסכמה, הם מחליטים יחד, אם זה אפשרי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8548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200" b="1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הורים סמכותניים</a:t>
                      </a:r>
                    </a:p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20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(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authoritarian parenting</a:t>
                      </a:r>
                      <a:r>
                        <a:rPr lang="he-IL" sz="120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20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ההורה קר ודוחה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20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מציגים דרישות מוגזמות להתנהגות בוגרת, משתמשים בכוח ובענישה במקרים של חוסר ציות. לעיתים משתמשים בשליטה פסיכולוגית, מפעילים מניפולציה וחודרנות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20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מחליטים עבור הילד ומצפים לציות מוחלט.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20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כמעט ולא מקשיבים לנקודת המבט של הילד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7172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5796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16130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3">
            <a:extLst>
              <a:ext uri="{FF2B5EF4-FFF2-40B4-BE49-F238E27FC236}">
                <a16:creationId xmlns:a16="http://schemas.microsoft.com/office/drawing/2014/main" id="{E22A2B70-4932-43D4-9233-CADBE30CA84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5" name="טבלה 4">
            <a:extLst>
              <a:ext uri="{FF2B5EF4-FFF2-40B4-BE49-F238E27FC236}">
                <a16:creationId xmlns:a16="http://schemas.microsoft.com/office/drawing/2014/main" id="{28402B42-6579-4C8F-8588-0DFA169416C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1531120"/>
              </p:ext>
            </p:extLst>
          </p:nvPr>
        </p:nvGraphicFramePr>
        <p:xfrm>
          <a:off x="1104097" y="1273996"/>
          <a:ext cx="9983805" cy="4983751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706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87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164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379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0934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סגנון ההורות</a:t>
                      </a:r>
                      <a:endParaRPr lang="en-US" sz="1200" dirty="0"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קבלה ומעורבות</a:t>
                      </a:r>
                      <a:endParaRPr lang="en-US" sz="1200" dirty="0"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שליטה</a:t>
                      </a:r>
                      <a:endParaRPr lang="en-US" sz="1200" dirty="0"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תמיכה באוטונומיה</a:t>
                      </a:r>
                      <a:endParaRPr lang="en-US" sz="1200" dirty="0"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41301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200" b="1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הורים סמכותיים</a:t>
                      </a:r>
                    </a:p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20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(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authoritative parenting</a:t>
                      </a:r>
                      <a:r>
                        <a:rPr lang="he-IL" sz="120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10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הורה חם, מגיב, קשוב, סבלני ורגיש לצרכי הילד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20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מציגים דרישות הגיוניות להתנהגות בוגרת, ואוכפים בצורה עקבית ומסבירים אותן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20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מאפשרים לילד להחליט בהתאם למה שהילד מסוגל.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20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מעודדים את הילד להביע מחשבות, רגשות ותשוקות.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20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כשיש חוסר הסכמה, הם מחליטים יחד, אם זה אפשרי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8548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200" b="1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הורים סמכותניים</a:t>
                      </a:r>
                    </a:p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20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(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authoritarian parenting</a:t>
                      </a:r>
                      <a:r>
                        <a:rPr lang="he-IL" sz="120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20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ההורה קר ודוחה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20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מציגים דרישות מוגזמות להתנהגות בוגרת, משתמשים בכוח ובענישה במקרים של חוסר ציות. לעיתים משתמשים בשליטה פסיכולוגית, מפעילים מניפולציה וחודרנות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20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מחליטים עבור הילד ומצפים לציות מוחלט.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20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כמעט ולא מקשיבים לנקודת המבט של הילד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7172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200" b="1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הורים מתירניים</a:t>
                      </a:r>
                      <a:endParaRPr lang="he-IL" sz="12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Times New Roman" panose="02020603050405020304" pitchFamily="18" charset="0"/>
                        <a:cs typeface="Gisha" panose="020B0502040204020203" pitchFamily="34" charset="-79"/>
                      </a:endParaRPr>
                    </a:p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20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(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permissive parenting</a:t>
                      </a:r>
                      <a:r>
                        <a:rPr lang="he-IL" sz="120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20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חם אך מפנק יותר מידי או לא קשוב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20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מציב דרישות מועטות או כלל אין דרישות להתנהגות בוגרת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20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מאפשרים לילד לקבל הרבה החלטות לפני שהוא מסוגל לקבל אותן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5796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18912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3">
            <a:extLst>
              <a:ext uri="{FF2B5EF4-FFF2-40B4-BE49-F238E27FC236}">
                <a16:creationId xmlns:a16="http://schemas.microsoft.com/office/drawing/2014/main" id="{E22A2B70-4932-43D4-9233-CADBE30CA84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5" name="טבלה 4">
            <a:extLst>
              <a:ext uri="{FF2B5EF4-FFF2-40B4-BE49-F238E27FC236}">
                <a16:creationId xmlns:a16="http://schemas.microsoft.com/office/drawing/2014/main" id="{28402B42-6579-4C8F-8588-0DFA169416C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4863154"/>
              </p:ext>
            </p:extLst>
          </p:nvPr>
        </p:nvGraphicFramePr>
        <p:xfrm>
          <a:off x="1104097" y="1273996"/>
          <a:ext cx="9983805" cy="4983751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706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87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164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379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0934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סגנון ההורות</a:t>
                      </a:r>
                      <a:endParaRPr lang="en-US" sz="1200" dirty="0"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קבלה ומעורבות</a:t>
                      </a:r>
                      <a:endParaRPr lang="en-US" sz="1200" dirty="0"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שליטה</a:t>
                      </a:r>
                      <a:endParaRPr lang="en-US" sz="1200" dirty="0"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תמיכה באוטונומיה</a:t>
                      </a:r>
                      <a:endParaRPr lang="en-US" sz="1200" dirty="0"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41301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200" b="1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הורים סמכותיים</a:t>
                      </a:r>
                    </a:p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20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(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authoritative parenting</a:t>
                      </a:r>
                      <a:r>
                        <a:rPr lang="he-IL" sz="120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10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הורה חם, מגיב, קשוב, סבלני ורגיש לצרכי הילד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20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מציגים דרישות הגיוניות להתנהגות בוגרת, ואוכפים בצורה עקבית ומסבירים אותן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20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מאפשרים לילד להחליט בהתאם למה שהילד מסוגל.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20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מעודדים את הילד להביע מחשבות, רגשות ותשוקות.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20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כשיש חוסר הסכמה, הם מחליטים יחד, אם זה אפשרי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8548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200" b="1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הורים סמכותניים</a:t>
                      </a:r>
                    </a:p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20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(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authoritarian parenting</a:t>
                      </a:r>
                      <a:r>
                        <a:rPr lang="he-IL" sz="120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20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ההורה קר ודוחה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20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מציגים דרישות מוגזמות להתנהגות בוגרת, משתמשים בכוח ובענישה במקרים של חוסר ציות. לעיתים משתמשים בשליטה פסיכולוגית, מפעילים מניפולציה וחודרנות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20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מחליטים עבור הילד ומצפים לציות מוחלט.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20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כמעט ולא מקשיבים לנקודת המבט של הילד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7172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200" b="1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הורים מתירניים</a:t>
                      </a:r>
                      <a:endParaRPr lang="he-IL" sz="12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Times New Roman" panose="02020603050405020304" pitchFamily="18" charset="0"/>
                        <a:cs typeface="Gisha" panose="020B0502040204020203" pitchFamily="34" charset="-79"/>
                      </a:endParaRPr>
                    </a:p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20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(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permissive parenting</a:t>
                      </a:r>
                      <a:r>
                        <a:rPr lang="he-IL" sz="120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20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חם אך מפנק יותר מידי או לא קשוב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20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מציב דרישות מועטות או כלל אין דרישות להתנהגות בוגרת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20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מאפשרים לילד לקבל הרבה החלטות לפני שהוא מסוגל לקבל אותן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5796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200" b="1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הורים לא מעורבים/דוחים/מזניחים</a:t>
                      </a:r>
                    </a:p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20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(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uninvolved parenting</a:t>
                      </a:r>
                      <a:r>
                        <a:rPr lang="he-IL" sz="120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20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מנותק רגשית או נסוג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20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מציב דרישות מועטות או כלל אין דרישות להתנהגות בוגרת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20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אדישים להחלטות של הילד ולנקודת מבטו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81091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5">
            <a:extLst>
              <a:ext uri="{FF2B5EF4-FFF2-40B4-BE49-F238E27FC236}">
                <a16:creationId xmlns:a16="http://schemas.microsoft.com/office/drawing/2014/main" id="{A773B056-C837-4A88-951C-ECC522B07C6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6" name="טבלה 5">
            <a:extLst>
              <a:ext uri="{FF2B5EF4-FFF2-40B4-BE49-F238E27FC236}">
                <a16:creationId xmlns:a16="http://schemas.microsoft.com/office/drawing/2014/main" id="{2FEC3412-2826-4698-967C-9490643938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9616916"/>
              </p:ext>
            </p:extLst>
          </p:nvPr>
        </p:nvGraphicFramePr>
        <p:xfrm>
          <a:off x="860612" y="1311918"/>
          <a:ext cx="10515599" cy="4766154"/>
        </p:xfrm>
        <a:graphic>
          <a:graphicData uri="http://schemas.openxmlformats.org/drawingml/2006/table">
            <a:tbl>
              <a:tblPr rtl="1"/>
              <a:tblGrid>
                <a:gridCol w="25993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31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430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0254">
                <a:tc>
                  <a:txBody>
                    <a:bodyPr/>
                    <a:lstStyle>
                      <a:lvl1pPr algn="r" defTabSz="685800" rtl="1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altLang="he-IL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סגנון ההורות</a:t>
                      </a:r>
                      <a:endParaRPr kumimoji="0" lang="en-US" altLang="he-IL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  <a:effectLst/>
                        <a:latin typeface="Gisha" panose="020B0502040204020203" pitchFamily="34" charset="-79"/>
                        <a:ea typeface="Times New Roman" panose="02020603050405020304" pitchFamily="18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r" defTabSz="685800" rtl="1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altLang="he-IL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ילדות</a:t>
                      </a:r>
                      <a:endParaRPr kumimoji="0" lang="en-US" altLang="he-IL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  <a:effectLst/>
                        <a:latin typeface="Gisha" panose="020B0502040204020203" pitchFamily="34" charset="-79"/>
                        <a:ea typeface="Times New Roman" panose="02020603050405020304" pitchFamily="18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r" defTabSz="685800" rtl="1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altLang="he-IL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גיל ההתבגרות</a:t>
                      </a:r>
                      <a:endParaRPr kumimoji="0" lang="en-US" altLang="he-IL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  <a:effectLst/>
                        <a:latin typeface="Gisha" panose="020B0502040204020203" pitchFamily="34" charset="-79"/>
                        <a:ea typeface="Times New Roman" panose="02020603050405020304" pitchFamily="18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2653">
                <a:tc>
                  <a:txBody>
                    <a:bodyPr/>
                    <a:lstStyle>
                      <a:lvl1pPr algn="r" defTabSz="685800" rtl="1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he-IL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r" defTabSz="685800" rtl="1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he-IL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Times New Roman" panose="02020603050405020304" pitchFamily="18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r" defTabSz="685800" rtl="1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he-IL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Times New Roman" panose="02020603050405020304" pitchFamily="18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17941">
                <a:tc>
                  <a:txBody>
                    <a:bodyPr/>
                    <a:lstStyle>
                      <a:lvl1pPr algn="r" defTabSz="685800" rtl="1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he-IL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r" defTabSz="685800" rtl="1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e-IL" altLang="he-IL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Times New Roman" panose="02020603050405020304" pitchFamily="18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r" defTabSz="685800" rtl="1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he-IL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Times New Roman" panose="02020603050405020304" pitchFamily="18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2653">
                <a:tc>
                  <a:txBody>
                    <a:bodyPr/>
                    <a:lstStyle>
                      <a:lvl1pPr algn="r" defTabSz="685800" rtl="1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he-IL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r" defTabSz="685800" rtl="1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he-IL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Times New Roman" panose="02020603050405020304" pitchFamily="18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r" defTabSz="685800" rtl="1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he-IL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Times New Roman" panose="02020603050405020304" pitchFamily="18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2653">
                <a:tc>
                  <a:txBody>
                    <a:bodyPr/>
                    <a:lstStyle>
                      <a:lvl1pPr algn="r" defTabSz="685800" rtl="1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he-IL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r" defTabSz="685800" rtl="1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he-IL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r" defTabSz="685800" rtl="1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he-IL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Times New Roman" panose="02020603050405020304" pitchFamily="18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70563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5">
            <a:extLst>
              <a:ext uri="{FF2B5EF4-FFF2-40B4-BE49-F238E27FC236}">
                <a16:creationId xmlns:a16="http://schemas.microsoft.com/office/drawing/2014/main" id="{A773B056-C837-4A88-951C-ECC522B07C6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4" name="טבלה 3">
            <a:extLst>
              <a:ext uri="{FF2B5EF4-FFF2-40B4-BE49-F238E27FC236}">
                <a16:creationId xmlns:a16="http://schemas.microsoft.com/office/drawing/2014/main" id="{B7B50DFC-75E3-4D86-A5A1-F1F09BA5D8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3117035"/>
              </p:ext>
            </p:extLst>
          </p:nvPr>
        </p:nvGraphicFramePr>
        <p:xfrm>
          <a:off x="860612" y="1311918"/>
          <a:ext cx="10515599" cy="4870268"/>
        </p:xfrm>
        <a:graphic>
          <a:graphicData uri="http://schemas.openxmlformats.org/drawingml/2006/table">
            <a:tbl>
              <a:tblPr rtl="1"/>
              <a:tblGrid>
                <a:gridCol w="25993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31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430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0254">
                <a:tc>
                  <a:txBody>
                    <a:bodyPr/>
                    <a:lstStyle>
                      <a:lvl1pPr algn="r" defTabSz="685800" rtl="1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altLang="he-IL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סגנון ההורות</a:t>
                      </a:r>
                      <a:endParaRPr kumimoji="0" lang="en-US" altLang="he-IL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  <a:effectLst/>
                        <a:latin typeface="Gisha" panose="020B0502040204020203" pitchFamily="34" charset="-79"/>
                        <a:ea typeface="Times New Roman" panose="02020603050405020304" pitchFamily="18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r" defTabSz="685800" rtl="1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altLang="he-IL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ילדות</a:t>
                      </a:r>
                      <a:endParaRPr kumimoji="0" lang="en-US" altLang="he-IL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  <a:effectLst/>
                        <a:latin typeface="Gisha" panose="020B0502040204020203" pitchFamily="34" charset="-79"/>
                        <a:ea typeface="Times New Roman" panose="02020603050405020304" pitchFamily="18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r" defTabSz="685800" rtl="1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altLang="he-IL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גיל ההתבגרות</a:t>
                      </a:r>
                      <a:endParaRPr kumimoji="0" lang="en-US" altLang="he-IL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  <a:effectLst/>
                        <a:latin typeface="Gisha" panose="020B0502040204020203" pitchFamily="34" charset="-79"/>
                        <a:ea typeface="Times New Roman" panose="02020603050405020304" pitchFamily="18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2653">
                <a:tc>
                  <a:txBody>
                    <a:bodyPr/>
                    <a:lstStyle>
                      <a:lvl1pPr algn="r" defTabSz="685800" rtl="1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altLang="he-IL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הורים סמכותיים</a:t>
                      </a:r>
                    </a:p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altLang="he-I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(</a:t>
                      </a:r>
                      <a:r>
                        <a:rPr kumimoji="0" lang="en-US" altLang="he-I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authoritative parenting</a:t>
                      </a:r>
                      <a:r>
                        <a:rPr kumimoji="0" lang="he-IL" altLang="he-I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)</a:t>
                      </a:r>
                      <a:endParaRPr kumimoji="0" lang="en-US" altLang="he-IL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r" defTabSz="685800" rtl="1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altLang="he-I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הערכה עצמית גבוהה, מצב רוח טוב, שליטה עצמית, התמדה, הישגים בלימודים, שיתוף פעולה</a:t>
                      </a:r>
                      <a:endParaRPr kumimoji="0" lang="en-US" altLang="he-IL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Times New Roman" panose="02020603050405020304" pitchFamily="18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r" defTabSz="685800" rtl="1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altLang="he-I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הערכה עצמית גבוהה, הישגים בלימודים, בגרות חברתית ומוסרית</a:t>
                      </a:r>
                      <a:endParaRPr kumimoji="0" lang="en-US" altLang="he-IL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Times New Roman" panose="02020603050405020304" pitchFamily="18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17941">
                <a:tc>
                  <a:txBody>
                    <a:bodyPr/>
                    <a:lstStyle>
                      <a:lvl1pPr algn="r" defTabSz="685800" rtl="1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he-IL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r" defTabSz="685800" rtl="1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e-IL" altLang="he-IL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Times New Roman" panose="02020603050405020304" pitchFamily="18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r" defTabSz="685800" rtl="1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he-IL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Times New Roman" panose="02020603050405020304" pitchFamily="18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2653">
                <a:tc>
                  <a:txBody>
                    <a:bodyPr/>
                    <a:lstStyle>
                      <a:lvl1pPr algn="r" defTabSz="685800" rtl="1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he-IL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r" defTabSz="685800" rtl="1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he-IL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Times New Roman" panose="02020603050405020304" pitchFamily="18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r" defTabSz="685800" rtl="1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he-IL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Times New Roman" panose="02020603050405020304" pitchFamily="18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2653">
                <a:tc>
                  <a:txBody>
                    <a:bodyPr/>
                    <a:lstStyle>
                      <a:lvl1pPr algn="r" defTabSz="685800" rtl="1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he-IL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r" defTabSz="685800" rtl="1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he-IL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r" defTabSz="685800" rtl="1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he-IL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Times New Roman" panose="02020603050405020304" pitchFamily="18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06060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5">
            <a:extLst>
              <a:ext uri="{FF2B5EF4-FFF2-40B4-BE49-F238E27FC236}">
                <a16:creationId xmlns:a16="http://schemas.microsoft.com/office/drawing/2014/main" id="{A773B056-C837-4A88-951C-ECC522B07C6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4" name="טבלה 3">
            <a:extLst>
              <a:ext uri="{FF2B5EF4-FFF2-40B4-BE49-F238E27FC236}">
                <a16:creationId xmlns:a16="http://schemas.microsoft.com/office/drawing/2014/main" id="{AF341E63-0D66-482B-8637-C1E8A5BF7E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2151152"/>
              </p:ext>
            </p:extLst>
          </p:nvPr>
        </p:nvGraphicFramePr>
        <p:xfrm>
          <a:off x="860612" y="1311918"/>
          <a:ext cx="10515599" cy="4874854"/>
        </p:xfrm>
        <a:graphic>
          <a:graphicData uri="http://schemas.openxmlformats.org/drawingml/2006/table">
            <a:tbl>
              <a:tblPr rtl="1"/>
              <a:tblGrid>
                <a:gridCol w="25993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31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430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0254">
                <a:tc>
                  <a:txBody>
                    <a:bodyPr/>
                    <a:lstStyle>
                      <a:lvl1pPr algn="r" defTabSz="685800" rtl="1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altLang="he-IL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סגנון ההורות</a:t>
                      </a:r>
                      <a:endParaRPr kumimoji="0" lang="en-US" altLang="he-IL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  <a:effectLst/>
                        <a:latin typeface="Gisha" panose="020B0502040204020203" pitchFamily="34" charset="-79"/>
                        <a:ea typeface="Times New Roman" panose="02020603050405020304" pitchFamily="18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r" defTabSz="685800" rtl="1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altLang="he-IL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ילדות</a:t>
                      </a:r>
                      <a:endParaRPr kumimoji="0" lang="en-US" altLang="he-IL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  <a:effectLst/>
                        <a:latin typeface="Gisha" panose="020B0502040204020203" pitchFamily="34" charset="-79"/>
                        <a:ea typeface="Times New Roman" panose="02020603050405020304" pitchFamily="18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r" defTabSz="685800" rtl="1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altLang="he-IL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גיל ההתבגרות</a:t>
                      </a:r>
                      <a:endParaRPr kumimoji="0" lang="en-US" altLang="he-IL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  <a:effectLst/>
                        <a:latin typeface="Gisha" panose="020B0502040204020203" pitchFamily="34" charset="-79"/>
                        <a:ea typeface="Times New Roman" panose="02020603050405020304" pitchFamily="18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2653">
                <a:tc>
                  <a:txBody>
                    <a:bodyPr/>
                    <a:lstStyle>
                      <a:lvl1pPr algn="r" defTabSz="685800" rtl="1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altLang="he-IL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הורים סמכותיים</a:t>
                      </a:r>
                    </a:p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altLang="he-I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(</a:t>
                      </a:r>
                      <a:r>
                        <a:rPr kumimoji="0" lang="en-US" altLang="he-I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authoritative parenting</a:t>
                      </a:r>
                      <a:r>
                        <a:rPr kumimoji="0" lang="he-IL" altLang="he-I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)</a:t>
                      </a:r>
                      <a:endParaRPr kumimoji="0" lang="en-US" altLang="he-IL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r" defTabSz="685800" rtl="1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altLang="he-I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הערכה עצמית גבוהה, מצב רוח טוב, שליטה עצמית, התמדה, הישגים בלימודים, שיתוף פעולה</a:t>
                      </a:r>
                      <a:endParaRPr kumimoji="0" lang="en-US" altLang="he-IL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Times New Roman" panose="02020603050405020304" pitchFamily="18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r" defTabSz="685800" rtl="1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altLang="he-I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הערכה עצמית גבוהה, הישגים בלימודים, בגרות חברתית ומוסרית</a:t>
                      </a:r>
                      <a:endParaRPr kumimoji="0" lang="en-US" altLang="he-IL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Times New Roman" panose="02020603050405020304" pitchFamily="18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17941">
                <a:tc>
                  <a:txBody>
                    <a:bodyPr/>
                    <a:lstStyle>
                      <a:lvl1pPr algn="r" defTabSz="685800" rtl="1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altLang="he-IL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הורים סמכותניים</a:t>
                      </a:r>
                    </a:p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altLang="he-IL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(</a:t>
                      </a:r>
                      <a:r>
                        <a:rPr kumimoji="0" lang="en-US" altLang="he-IL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authoritarian parenting</a:t>
                      </a:r>
                      <a:r>
                        <a:rPr kumimoji="0" lang="he-IL" altLang="he-IL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)</a:t>
                      </a:r>
                      <a:endParaRPr kumimoji="0" lang="en-US" altLang="he-IL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r" defTabSz="685800" rtl="1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altLang="he-I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חרדה, נסיגה ומרדנות, תוקפנות, מצבי רוח שליליים, עוינות בתגובה לתסכול, קשיים בלימודים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r" defTabSz="685800" rtl="1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altLang="he-I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מסתגלים פחות טוב יחסית לילדים עם הורים בדפוס סמכותי, אך מגיעים להישגים לימודיים ופחות התנהגות אנטי חברית יחסית לילדים להורים בדפוסים המתירני והלא מעורב</a:t>
                      </a:r>
                      <a:endParaRPr kumimoji="0" lang="en-US" altLang="he-IL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Times New Roman" panose="02020603050405020304" pitchFamily="18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2653">
                <a:tc>
                  <a:txBody>
                    <a:bodyPr/>
                    <a:lstStyle>
                      <a:lvl1pPr algn="r" defTabSz="685800" rtl="1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he-IL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r" defTabSz="685800" rtl="1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he-IL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Times New Roman" panose="02020603050405020304" pitchFamily="18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r" defTabSz="685800" rtl="1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he-IL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Times New Roman" panose="02020603050405020304" pitchFamily="18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2653">
                <a:tc>
                  <a:txBody>
                    <a:bodyPr/>
                    <a:lstStyle>
                      <a:lvl1pPr algn="r" defTabSz="685800" rtl="1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he-IL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r" defTabSz="685800" rtl="1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he-IL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r" defTabSz="685800" rtl="1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he-IL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Times New Roman" panose="02020603050405020304" pitchFamily="18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66617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5">
            <a:extLst>
              <a:ext uri="{FF2B5EF4-FFF2-40B4-BE49-F238E27FC236}">
                <a16:creationId xmlns:a16="http://schemas.microsoft.com/office/drawing/2014/main" id="{A773B056-C837-4A88-951C-ECC522B07C6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4" name="טבלה 3">
            <a:extLst>
              <a:ext uri="{FF2B5EF4-FFF2-40B4-BE49-F238E27FC236}">
                <a16:creationId xmlns:a16="http://schemas.microsoft.com/office/drawing/2014/main" id="{C69C6880-C8C3-49AD-A431-B2441BF87D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6332161"/>
              </p:ext>
            </p:extLst>
          </p:nvPr>
        </p:nvGraphicFramePr>
        <p:xfrm>
          <a:off x="860612" y="1311918"/>
          <a:ext cx="10515599" cy="4978968"/>
        </p:xfrm>
        <a:graphic>
          <a:graphicData uri="http://schemas.openxmlformats.org/drawingml/2006/table">
            <a:tbl>
              <a:tblPr rtl="1"/>
              <a:tblGrid>
                <a:gridCol w="25993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31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430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0254">
                <a:tc>
                  <a:txBody>
                    <a:bodyPr/>
                    <a:lstStyle>
                      <a:lvl1pPr algn="r" defTabSz="685800" rtl="1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altLang="he-IL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סגנון ההורות</a:t>
                      </a:r>
                      <a:endParaRPr kumimoji="0" lang="en-US" altLang="he-IL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  <a:effectLst/>
                        <a:latin typeface="Gisha" panose="020B0502040204020203" pitchFamily="34" charset="-79"/>
                        <a:ea typeface="Times New Roman" panose="02020603050405020304" pitchFamily="18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r" defTabSz="685800" rtl="1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altLang="he-IL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ילדות</a:t>
                      </a:r>
                      <a:endParaRPr kumimoji="0" lang="en-US" altLang="he-IL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  <a:effectLst/>
                        <a:latin typeface="Gisha" panose="020B0502040204020203" pitchFamily="34" charset="-79"/>
                        <a:ea typeface="Times New Roman" panose="02020603050405020304" pitchFamily="18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r" defTabSz="685800" rtl="1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altLang="he-IL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גיל ההתבגרות</a:t>
                      </a:r>
                      <a:endParaRPr kumimoji="0" lang="en-US" altLang="he-IL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  <a:effectLst/>
                        <a:latin typeface="Gisha" panose="020B0502040204020203" pitchFamily="34" charset="-79"/>
                        <a:ea typeface="Times New Roman" panose="02020603050405020304" pitchFamily="18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2653">
                <a:tc>
                  <a:txBody>
                    <a:bodyPr/>
                    <a:lstStyle>
                      <a:lvl1pPr algn="r" defTabSz="685800" rtl="1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altLang="he-IL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הורים סמכותיים</a:t>
                      </a:r>
                    </a:p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altLang="he-I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(</a:t>
                      </a:r>
                      <a:r>
                        <a:rPr kumimoji="0" lang="en-US" altLang="he-I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authoritative parenting</a:t>
                      </a:r>
                      <a:r>
                        <a:rPr kumimoji="0" lang="he-IL" altLang="he-I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)</a:t>
                      </a:r>
                      <a:endParaRPr kumimoji="0" lang="en-US" altLang="he-IL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r" defTabSz="685800" rtl="1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altLang="he-I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הערכה עצמית גבוהה, מצב רוח טוב, שליטה עצמית, התמדה, הישגים בלימודים, שיתוף פעולה</a:t>
                      </a:r>
                      <a:endParaRPr kumimoji="0" lang="en-US" altLang="he-IL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Times New Roman" panose="02020603050405020304" pitchFamily="18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r" defTabSz="685800" rtl="1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altLang="he-I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הערכה עצמית גבוהה, הישגים בלימודים, בגרות חברתית ומוסרית</a:t>
                      </a:r>
                      <a:endParaRPr kumimoji="0" lang="en-US" altLang="he-IL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Times New Roman" panose="02020603050405020304" pitchFamily="18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17941">
                <a:tc>
                  <a:txBody>
                    <a:bodyPr/>
                    <a:lstStyle>
                      <a:lvl1pPr algn="r" defTabSz="685800" rtl="1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altLang="he-IL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הורים סמכותניים</a:t>
                      </a:r>
                    </a:p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altLang="he-IL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(</a:t>
                      </a:r>
                      <a:r>
                        <a:rPr kumimoji="0" lang="en-US" altLang="he-IL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authoritarian parenting</a:t>
                      </a:r>
                      <a:r>
                        <a:rPr kumimoji="0" lang="he-IL" altLang="he-IL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)</a:t>
                      </a:r>
                      <a:endParaRPr kumimoji="0" lang="en-US" altLang="he-IL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r" defTabSz="685800" rtl="1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altLang="he-I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חרדה, נסיגה ומרדנות, תוקפנות, מצבי רוח שליליים, עוינות בתגובה לתסכול, קשיים בלימודים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r" defTabSz="685800" rtl="1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altLang="he-I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מסתגלים פחות טוב יחסית לילדים עם הורים בדפוס סמכותי, אך מגיעים להישגים לימודיים ופחות התנהגות אנטי חברית יחסית לילדים להורים בדפוסים המתירני והלא מעורב</a:t>
                      </a:r>
                      <a:endParaRPr kumimoji="0" lang="en-US" altLang="he-IL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Times New Roman" panose="02020603050405020304" pitchFamily="18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2653">
                <a:tc>
                  <a:txBody>
                    <a:bodyPr/>
                    <a:lstStyle>
                      <a:lvl1pPr algn="r" defTabSz="685800" rtl="1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altLang="he-IL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הורים מתירניים</a:t>
                      </a:r>
                      <a:endParaRPr kumimoji="0" lang="he-IL" altLang="he-IL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Times New Roman" panose="02020603050405020304" pitchFamily="18" charset="0"/>
                        <a:cs typeface="Gisha" panose="020B0502040204020203" pitchFamily="34" charset="-79"/>
                      </a:endParaRPr>
                    </a:p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altLang="he-IL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(</a:t>
                      </a:r>
                      <a:r>
                        <a:rPr kumimoji="0" lang="en-US" altLang="he-IL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permissive parenting</a:t>
                      </a:r>
                      <a:r>
                        <a:rPr kumimoji="0" lang="he-IL" altLang="he-IL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)</a:t>
                      </a:r>
                      <a:endParaRPr kumimoji="0" lang="en-US" altLang="he-IL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r" defTabSz="685800" rtl="1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altLang="he-I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אימפולסיביים, חוסר ציות, דורשים ותלותיים במבוגרים. ביצוע פחות טוב במשימות שדורשות התמדה</a:t>
                      </a:r>
                      <a:endParaRPr kumimoji="0" lang="en-US" altLang="he-IL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Times New Roman" panose="02020603050405020304" pitchFamily="18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r" defTabSz="685800" rtl="1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altLang="he-I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הישגים לימודיים נמוכים, התנהגות מרדנית ואני סוציאלית</a:t>
                      </a:r>
                      <a:endParaRPr kumimoji="0" lang="en-US" altLang="he-IL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Times New Roman" panose="02020603050405020304" pitchFamily="18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2653">
                <a:tc>
                  <a:txBody>
                    <a:bodyPr/>
                    <a:lstStyle>
                      <a:lvl1pPr algn="r" defTabSz="685800" rtl="1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he-IL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r" defTabSz="685800" rtl="1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he-IL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r" defTabSz="685800" rtl="1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he-IL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Times New Roman" panose="02020603050405020304" pitchFamily="18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45221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5">
            <a:extLst>
              <a:ext uri="{FF2B5EF4-FFF2-40B4-BE49-F238E27FC236}">
                <a16:creationId xmlns:a16="http://schemas.microsoft.com/office/drawing/2014/main" id="{A773B056-C837-4A88-951C-ECC522B07C6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5" name="טבלה 4">
            <a:extLst>
              <a:ext uri="{FF2B5EF4-FFF2-40B4-BE49-F238E27FC236}">
                <a16:creationId xmlns:a16="http://schemas.microsoft.com/office/drawing/2014/main" id="{E1C69E35-4471-4174-9FDE-FB1D109541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2021040"/>
              </p:ext>
            </p:extLst>
          </p:nvPr>
        </p:nvGraphicFramePr>
        <p:xfrm>
          <a:off x="860612" y="1311918"/>
          <a:ext cx="10515599" cy="5083082"/>
        </p:xfrm>
        <a:graphic>
          <a:graphicData uri="http://schemas.openxmlformats.org/drawingml/2006/table">
            <a:tbl>
              <a:tblPr rtl="1"/>
              <a:tblGrid>
                <a:gridCol w="25993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31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430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0254">
                <a:tc>
                  <a:txBody>
                    <a:bodyPr/>
                    <a:lstStyle>
                      <a:lvl1pPr algn="r" defTabSz="685800" rtl="1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altLang="he-IL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סגנון ההורות</a:t>
                      </a:r>
                      <a:endParaRPr kumimoji="0" lang="en-US" altLang="he-IL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  <a:effectLst/>
                        <a:latin typeface="Gisha" panose="020B0502040204020203" pitchFamily="34" charset="-79"/>
                        <a:ea typeface="Times New Roman" panose="02020603050405020304" pitchFamily="18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r" defTabSz="685800" rtl="1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altLang="he-IL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ילדות</a:t>
                      </a:r>
                      <a:endParaRPr kumimoji="0" lang="en-US" altLang="he-IL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  <a:effectLst/>
                        <a:latin typeface="Gisha" panose="020B0502040204020203" pitchFamily="34" charset="-79"/>
                        <a:ea typeface="Times New Roman" panose="02020603050405020304" pitchFamily="18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r" defTabSz="685800" rtl="1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altLang="he-IL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גיל ההתבגרות</a:t>
                      </a:r>
                      <a:endParaRPr kumimoji="0" lang="en-US" altLang="he-IL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  <a:effectLst/>
                        <a:latin typeface="Gisha" panose="020B0502040204020203" pitchFamily="34" charset="-79"/>
                        <a:ea typeface="Times New Roman" panose="02020603050405020304" pitchFamily="18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2653">
                <a:tc>
                  <a:txBody>
                    <a:bodyPr/>
                    <a:lstStyle>
                      <a:lvl1pPr algn="r" defTabSz="685800" rtl="1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altLang="he-IL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הורים סמכותיים</a:t>
                      </a:r>
                    </a:p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altLang="he-I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(</a:t>
                      </a:r>
                      <a:r>
                        <a:rPr kumimoji="0" lang="en-US" altLang="he-I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authoritative parenting</a:t>
                      </a:r>
                      <a:r>
                        <a:rPr kumimoji="0" lang="he-IL" altLang="he-I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)</a:t>
                      </a:r>
                      <a:endParaRPr kumimoji="0" lang="en-US" altLang="he-IL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r" defTabSz="685800" rtl="1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altLang="he-I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הערכה עצמית גבוהה, מצב רוח טוב, שליטה עצמית, התמדה, הישגים בלימודים, שיתוף פעולה</a:t>
                      </a:r>
                      <a:endParaRPr kumimoji="0" lang="en-US" altLang="he-IL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Times New Roman" panose="02020603050405020304" pitchFamily="18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r" defTabSz="685800" rtl="1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altLang="he-I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הערכה עצמית גבוהה, הישגים בלימודים, בגרות חברתית ומוסרית</a:t>
                      </a:r>
                      <a:endParaRPr kumimoji="0" lang="en-US" altLang="he-IL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Times New Roman" panose="02020603050405020304" pitchFamily="18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17941">
                <a:tc>
                  <a:txBody>
                    <a:bodyPr/>
                    <a:lstStyle>
                      <a:lvl1pPr algn="r" defTabSz="685800" rtl="1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altLang="he-IL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הורים סמכותניים</a:t>
                      </a:r>
                    </a:p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altLang="he-IL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(</a:t>
                      </a:r>
                      <a:r>
                        <a:rPr kumimoji="0" lang="en-US" altLang="he-IL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authoritarian parenting</a:t>
                      </a:r>
                      <a:r>
                        <a:rPr kumimoji="0" lang="he-IL" altLang="he-IL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)</a:t>
                      </a:r>
                      <a:endParaRPr kumimoji="0" lang="en-US" altLang="he-IL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r" defTabSz="685800" rtl="1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altLang="he-I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חרדה, נסיגה ומרדנות, תוקפנות, מצבי רוח שליליים, עוינות בתגובה לתסכול, קשיים בלימודים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r" defTabSz="685800" rtl="1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altLang="he-I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מסתגלים פחות טוב יחסית לילדים עם הורים בדפוס סמכותי, אך מגיעים להישגים לימודיים ופחות התנהגות אנטי חברית יחסית לילדים להורים בדפוסים המתירני והלא מעורב</a:t>
                      </a:r>
                      <a:endParaRPr kumimoji="0" lang="en-US" altLang="he-IL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Times New Roman" panose="02020603050405020304" pitchFamily="18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2653">
                <a:tc>
                  <a:txBody>
                    <a:bodyPr/>
                    <a:lstStyle>
                      <a:lvl1pPr algn="r" defTabSz="685800" rtl="1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altLang="he-IL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הורים מתירניים</a:t>
                      </a:r>
                      <a:endParaRPr kumimoji="0" lang="he-IL" altLang="he-IL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Times New Roman" panose="02020603050405020304" pitchFamily="18" charset="0"/>
                        <a:cs typeface="Gisha" panose="020B0502040204020203" pitchFamily="34" charset="-79"/>
                      </a:endParaRPr>
                    </a:p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altLang="he-IL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(</a:t>
                      </a:r>
                      <a:r>
                        <a:rPr kumimoji="0" lang="en-US" altLang="he-IL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permissive parenting</a:t>
                      </a:r>
                      <a:r>
                        <a:rPr kumimoji="0" lang="he-IL" altLang="he-IL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)</a:t>
                      </a:r>
                      <a:endParaRPr kumimoji="0" lang="en-US" altLang="he-IL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r" defTabSz="685800" rtl="1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altLang="he-I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אימפולסיביים, חוסר ציות, דורשים ותלותיים במבוגרים. ביצוע פחות טוב במשימות שדורשות התמדה</a:t>
                      </a:r>
                      <a:endParaRPr kumimoji="0" lang="en-US" altLang="he-IL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Times New Roman" panose="02020603050405020304" pitchFamily="18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r" defTabSz="685800" rtl="1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altLang="he-I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הישגים לימודיים נמוכים, התנהגות מרדנית ואני סוציאלית</a:t>
                      </a:r>
                      <a:endParaRPr kumimoji="0" lang="en-US" altLang="he-IL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Times New Roman" panose="02020603050405020304" pitchFamily="18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2653">
                <a:tc>
                  <a:txBody>
                    <a:bodyPr/>
                    <a:lstStyle>
                      <a:lvl1pPr algn="r" defTabSz="685800" rtl="1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altLang="he-IL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הורים לא מעורבים/דוחים/מזניחים</a:t>
                      </a:r>
                    </a:p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altLang="he-IL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(</a:t>
                      </a:r>
                      <a:r>
                        <a:rPr kumimoji="0" lang="en-US" altLang="he-IL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uninvolved parenting</a:t>
                      </a:r>
                      <a:r>
                        <a:rPr kumimoji="0" lang="he-IL" altLang="he-IL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)</a:t>
                      </a:r>
                      <a:endParaRPr kumimoji="0" lang="en-US" altLang="he-IL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r" defTabSz="685800" rtl="1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altLang="he-IL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Calibri" panose="020F0502020204030204" pitchFamily="34" charset="0"/>
                          <a:cs typeface="Gisha" panose="020B0502040204020203" pitchFamily="34" charset="-79"/>
                        </a:rPr>
                        <a:t>ליקויים בקשר, בקוגניציה, במשחק, ובמיומנויות רגשיות וחברתיות</a:t>
                      </a:r>
                      <a:endParaRPr kumimoji="0" lang="en-US" altLang="he-IL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r" defTabSz="685800" rtl="1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defTabSz="685800" rtl="1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6858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altLang="he-I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Times New Roman" panose="02020603050405020304" pitchFamily="18" charset="0"/>
                          <a:cs typeface="Gisha" panose="020B0502040204020203" pitchFamily="34" charset="-79"/>
                        </a:rPr>
                        <a:t>הישגים לימודיים נמוכים, דכאון, כעס והתנהגות אנטי סוציאלית</a:t>
                      </a:r>
                      <a:endParaRPr kumimoji="0" lang="en-US" altLang="he-IL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Times New Roman" panose="02020603050405020304" pitchFamily="18" charset="0"/>
                        <a:cs typeface="Gisha" panose="020B0502040204020203" pitchFamily="34" charset="-79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84906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7">
            <a:extLst>
              <a:ext uri="{FF2B5EF4-FFF2-40B4-BE49-F238E27FC236}">
                <a16:creationId xmlns:a16="http://schemas.microsoft.com/office/drawing/2014/main" id="{B4CA780A-2B05-4D43-A3DD-8EA897E7759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9653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6">
            <a:extLst>
              <a:ext uri="{FF2B5EF4-FFF2-40B4-BE49-F238E27FC236}">
                <a16:creationId xmlns:a16="http://schemas.microsoft.com/office/drawing/2014/main" id="{274C9F7B-8C54-4B47-B5C5-9EBFF398FCA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7360F515-D723-4033-9797-E069D681499B}"/>
              </a:ext>
            </a:extLst>
          </p:cNvPr>
          <p:cNvSpPr txBox="1"/>
          <p:nvPr/>
        </p:nvSpPr>
        <p:spPr>
          <a:xfrm>
            <a:off x="-192505" y="4993105"/>
            <a:ext cx="902368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altLang="he-IL" dirty="0"/>
              <a:t>אבות נוטים להביע סגנון הורות סמכותני (</a:t>
            </a:r>
            <a:r>
              <a:rPr lang="en-US" altLang="he-IL" dirty="0"/>
              <a:t>Baumrind, 1991</a:t>
            </a:r>
            <a:r>
              <a:rPr lang="he-IL" altLang="he-IL" dirty="0"/>
              <a:t>)</a:t>
            </a:r>
            <a:endParaRPr lang="he-IL" dirty="0"/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678631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8">
            <a:extLst>
              <a:ext uri="{FF2B5EF4-FFF2-40B4-BE49-F238E27FC236}">
                <a16:creationId xmlns:a16="http://schemas.microsoft.com/office/drawing/2014/main" id="{76959013-FD8A-4399-9470-6D337D1BDBE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6F2B16E7-025A-4A9E-8901-08AE0FA89612}"/>
              </a:ext>
            </a:extLst>
          </p:cNvPr>
          <p:cNvSpPr txBox="1"/>
          <p:nvPr/>
        </p:nvSpPr>
        <p:spPr>
          <a:xfrm>
            <a:off x="1130968" y="1687981"/>
            <a:ext cx="10202779" cy="24726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ct val="20000"/>
              </a:spcBef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defRPr/>
            </a:pPr>
            <a:r>
              <a:rPr lang="he-IL" altLang="he-IL" sz="2000" kern="0" dirty="0">
                <a:latin typeface="Gisha" panose="020B0502040204020203" pitchFamily="34" charset="-79"/>
                <a:cs typeface="Gisha" panose="020B0502040204020203" pitchFamily="34" charset="-79"/>
              </a:rPr>
              <a:t>מחקרים ראשונים בתרבויות מערביות הראו כי דפוס ההורות הסמכותי קשור לתוצאות חיוביות אצל ילדים </a:t>
            </a:r>
            <a:r>
              <a:rPr lang="he-IL" altLang="he-IL" sz="1400" kern="0" dirty="0">
                <a:latin typeface="Gisha" panose="020B0502040204020203" pitchFamily="34" charset="-79"/>
                <a:cs typeface="Gisha" panose="020B0502040204020203" pitchFamily="34" charset="-79"/>
              </a:rPr>
              <a:t>(לדוגמה </a:t>
            </a:r>
            <a:r>
              <a:rPr lang="en-US" sz="1400" dirty="0">
                <a:latin typeface="Gisha" panose="020B0502040204020203" pitchFamily="34" charset="-79"/>
                <a:cs typeface="Gisha" panose="020B0502040204020203" pitchFamily="34" charset="-79"/>
              </a:rPr>
              <a:t>Baumrind, 1991b; Weiss &amp; Schwarz, 1996</a:t>
            </a:r>
            <a:r>
              <a:rPr lang="he-IL" altLang="he-IL" sz="1400" kern="0" dirty="0">
                <a:latin typeface="Gisha" panose="020B0502040204020203" pitchFamily="34" charset="-79"/>
                <a:cs typeface="Gisha" panose="020B0502040204020203" pitchFamily="34" charset="-79"/>
              </a:rPr>
              <a:t>)</a:t>
            </a: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defRPr/>
            </a:pPr>
            <a:r>
              <a:rPr lang="he-IL" altLang="he-IL" sz="2000" kern="0" dirty="0">
                <a:latin typeface="Gisha" panose="020B0502040204020203" pitchFamily="34" charset="-79"/>
                <a:cs typeface="Gisha" panose="020B0502040204020203" pitchFamily="34" charset="-79"/>
              </a:rPr>
              <a:t>קיימת מחלוקת לגבי אופי השפעתם של דפוסים אלו בתרבויות השונות</a:t>
            </a:r>
          </a:p>
          <a:p>
            <a:pPr>
              <a:lnSpc>
                <a:spcPct val="150000"/>
              </a:lnSpc>
              <a:spcBef>
                <a:spcPct val="20000"/>
              </a:spcBef>
              <a:buClr>
                <a:srgbClr val="3333CC"/>
              </a:buClr>
              <a:buSzPct val="60000"/>
              <a:defRPr/>
            </a:pPr>
            <a:endParaRPr lang="he-IL" altLang="he-IL" sz="2000" kern="0" dirty="0"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>
              <a:lnSpc>
                <a:spcPct val="150000"/>
              </a:lnSpc>
            </a:pPr>
            <a:endParaRPr lang="he-IL" sz="2000" dirty="0"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97510D04-181C-4096-86AF-72E76CC6909F}"/>
              </a:ext>
            </a:extLst>
          </p:cNvPr>
          <p:cNvSpPr txBox="1"/>
          <p:nvPr/>
        </p:nvSpPr>
        <p:spPr>
          <a:xfrm>
            <a:off x="434899" y="3429000"/>
            <a:ext cx="8709102" cy="223138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ct val="20000"/>
              </a:spcBef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defRPr/>
            </a:pPr>
            <a:r>
              <a:rPr lang="he-IL" altLang="he-IL" sz="2000" kern="0" dirty="0">
                <a:latin typeface="Gisha" panose="020B0502040204020203" pitchFamily="34" charset="-79"/>
                <a:cs typeface="Gisha" panose="020B0502040204020203" pitchFamily="34" charset="-79"/>
              </a:rPr>
              <a:t>יתכן כי דפוס ההורות תלוי הקשר תרבותי </a:t>
            </a:r>
            <a:r>
              <a:rPr lang="he-IL" altLang="he-IL" sz="1400" kern="0" dirty="0">
                <a:latin typeface="Gisha" panose="020B0502040204020203" pitchFamily="34" charset="-79"/>
                <a:cs typeface="Gisha" panose="020B0502040204020203" pitchFamily="34" charset="-79"/>
              </a:rPr>
              <a:t>(</a:t>
            </a:r>
            <a:r>
              <a:rPr lang="pt-BR" altLang="he-IL" sz="1400" kern="0" dirty="0">
                <a:latin typeface="Gisha" panose="020B0502040204020203" pitchFamily="34" charset="-79"/>
                <a:cs typeface="Gisha" panose="020B0502040204020203" pitchFamily="34" charset="-79"/>
              </a:rPr>
              <a:t>Chao, 2001; Mandara &amp; Murray, 2002</a:t>
            </a:r>
            <a:r>
              <a:rPr lang="he-IL" altLang="he-IL" sz="1400" kern="0" dirty="0">
                <a:latin typeface="Gisha" panose="020B0502040204020203" pitchFamily="34" charset="-79"/>
                <a:cs typeface="Gisha" panose="020B0502040204020203" pitchFamily="34" charset="-79"/>
              </a:rPr>
              <a:t>) </a:t>
            </a: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defRPr/>
            </a:pPr>
            <a:r>
              <a:rPr lang="he-IL" altLang="he-IL" sz="2000" kern="0" dirty="0">
                <a:latin typeface="Gisha" panose="020B0502040204020203" pitchFamily="34" charset="-79"/>
                <a:cs typeface="Gisha" panose="020B0502040204020203" pitchFamily="34" charset="-79"/>
              </a:rPr>
              <a:t>אפשרות נוספת- הדפוס הסמכותי הוא האופטימאלי בתרבויות השונות </a:t>
            </a:r>
            <a:r>
              <a:rPr lang="he-IL" altLang="he-IL" sz="1400" kern="0" dirty="0">
                <a:latin typeface="Gisha" panose="020B0502040204020203" pitchFamily="34" charset="-79"/>
                <a:cs typeface="Gisha" panose="020B0502040204020203" pitchFamily="34" charset="-79"/>
              </a:rPr>
              <a:t>(</a:t>
            </a:r>
            <a:r>
              <a:rPr lang="en-US" sz="1400" dirty="0">
                <a:latin typeface="Gisha" panose="020B0502040204020203" pitchFamily="34" charset="-79"/>
                <a:cs typeface="Gisha" panose="020B0502040204020203" pitchFamily="34" charset="-79"/>
              </a:rPr>
              <a:t>Lamborn &amp; </a:t>
            </a:r>
            <a:r>
              <a:rPr lang="en-US" sz="1400" dirty="0" err="1">
                <a:latin typeface="Gisha" panose="020B0502040204020203" pitchFamily="34" charset="-79"/>
                <a:cs typeface="Gisha" panose="020B0502040204020203" pitchFamily="34" charset="-79"/>
              </a:rPr>
              <a:t>Felbab</a:t>
            </a:r>
            <a:r>
              <a:rPr lang="en-US" sz="1400" dirty="0">
                <a:latin typeface="Gisha" panose="020B0502040204020203" pitchFamily="34" charset="-79"/>
                <a:cs typeface="Gisha" panose="020B0502040204020203" pitchFamily="34" charset="-79"/>
              </a:rPr>
              <a:t>, 2003</a:t>
            </a:r>
            <a:r>
              <a:rPr lang="he-IL" altLang="he-IL" sz="1400" kern="0" dirty="0">
                <a:latin typeface="Gisha" panose="020B0502040204020203" pitchFamily="34" charset="-79"/>
                <a:cs typeface="Gisha" panose="020B0502040204020203" pitchFamily="34" charset="-79"/>
              </a:rPr>
              <a:t>) </a:t>
            </a: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defRPr/>
            </a:pPr>
            <a:endParaRPr lang="he-IL" altLang="he-IL" sz="2000" kern="0" dirty="0"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endParaRPr lang="he-IL" sz="2000" dirty="0"/>
          </a:p>
        </p:txBody>
      </p:sp>
    </p:spTree>
    <p:extLst>
      <p:ext uri="{BB962C8B-B14F-4D97-AF65-F5344CB8AC3E}">
        <p14:creationId xmlns:p14="http://schemas.microsoft.com/office/powerpoint/2010/main" val="3138520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9">
            <a:extLst>
              <a:ext uri="{FF2B5EF4-FFF2-40B4-BE49-F238E27FC236}">
                <a16:creationId xmlns:a16="http://schemas.microsoft.com/office/drawing/2014/main" id="{E765CC35-B306-4E4D-B4F4-EE2F46C0E01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6" name="תרשים 5">
            <a:extLst>
              <a:ext uri="{FF2B5EF4-FFF2-40B4-BE49-F238E27FC236}">
                <a16:creationId xmlns:a16="http://schemas.microsoft.com/office/drawing/2014/main" id="{30FC5460-B7D0-4D2C-9A0D-4DA3397706B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56423530"/>
              </p:ext>
            </p:extLst>
          </p:nvPr>
        </p:nvGraphicFramePr>
        <p:xfrm>
          <a:off x="828843" y="1982982"/>
          <a:ext cx="5267157" cy="38643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מלבן 1">
            <a:extLst>
              <a:ext uri="{FF2B5EF4-FFF2-40B4-BE49-F238E27FC236}">
                <a16:creationId xmlns:a16="http://schemas.microsoft.com/office/drawing/2014/main" id="{9F4D7B5D-4CA8-F942-7DD9-A78D1A38827A}"/>
              </a:ext>
            </a:extLst>
          </p:cNvPr>
          <p:cNvSpPr/>
          <p:nvPr/>
        </p:nvSpPr>
        <p:spPr>
          <a:xfrm>
            <a:off x="5641675" y="0"/>
            <a:ext cx="6676846" cy="6858000"/>
          </a:xfrm>
          <a:prstGeom prst="rect">
            <a:avLst/>
          </a:prstGeom>
          <a:solidFill>
            <a:srgbClr val="0E48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026" name="Picture 2" descr="חג אורים והורים שמח - חיזוק האור המשפחתי באירועים - דנאל סיעוד">
            <a:extLst>
              <a:ext uri="{FF2B5EF4-FFF2-40B4-BE49-F238E27FC236}">
                <a16:creationId xmlns:a16="http://schemas.microsoft.com/office/drawing/2014/main" id="{330460F4-3CC5-75A4-9C78-49D35291C5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1675" y="972329"/>
            <a:ext cx="6232199" cy="4836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2905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4">
            <a:extLst>
              <a:ext uri="{FF2B5EF4-FFF2-40B4-BE49-F238E27FC236}">
                <a16:creationId xmlns:a16="http://schemas.microsoft.com/office/drawing/2014/main" id="{50DC7585-1D57-424A-9E17-CB5AA410471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4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מדיה מקוונת 4" title="Are Helicopter Parents Ruining a Generation?">
            <a:hlinkClick r:id="" action="ppaction://media"/>
            <a:extLst>
              <a:ext uri="{FF2B5EF4-FFF2-40B4-BE49-F238E27FC236}">
                <a16:creationId xmlns:a16="http://schemas.microsoft.com/office/drawing/2014/main" id="{354579DC-9A53-4D3A-94B5-59B66BB33FB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5353050" y="2679359"/>
            <a:ext cx="6362700" cy="3579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570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4">
            <a:extLst>
              <a:ext uri="{FF2B5EF4-FFF2-40B4-BE49-F238E27FC236}">
                <a16:creationId xmlns:a16="http://schemas.microsoft.com/office/drawing/2014/main" id="{50DC7585-1D57-424A-9E17-CB5AA410471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7B0A57BC-EA55-4637-BCD6-84C3F8A4B6A4}"/>
              </a:ext>
            </a:extLst>
          </p:cNvPr>
          <p:cNvSpPr txBox="1"/>
          <p:nvPr/>
        </p:nvSpPr>
        <p:spPr>
          <a:xfrm>
            <a:off x="4838700" y="1733550"/>
            <a:ext cx="6800850" cy="41498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2000" dirty="0"/>
              <a:t>סגנון הורות שמתחזק בשנים האחרונות ומאופיין במעורבות יתר בחיי הילדים 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2000" dirty="0"/>
              <a:t>הורים ש"מרחפים" מעל ילדיהם בכל עת- עוזרים, מגוננים, </a:t>
            </a:r>
            <a:r>
              <a:rPr lang="he-IL" sz="2000" dirty="0" err="1"/>
              <a:t>מנטרים</a:t>
            </a:r>
            <a:r>
              <a:rPr lang="he-IL" sz="2000" dirty="0"/>
              <a:t>, שולטים, מחליטים עבורם ושומרים בצורה מוגזמת.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2000" dirty="0"/>
              <a:t>הורות הליקופטר ממשיכה גם בבגרות- בצבא, באוניברסיטה, בעולם העבודה.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2000" dirty="0"/>
              <a:t>בלב ליבה של הורות ההליקופטר ניצבת חרדה- לביטחון ולאושר של הילד, ולעיתים על תפקודי כהורה.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he-IL" sz="2000" dirty="0"/>
          </a:p>
        </p:txBody>
      </p:sp>
    </p:spTree>
    <p:extLst>
      <p:ext uri="{BB962C8B-B14F-4D97-AF65-F5344CB8AC3E}">
        <p14:creationId xmlns:p14="http://schemas.microsoft.com/office/powerpoint/2010/main" val="2360696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4">
            <a:extLst>
              <a:ext uri="{FF2B5EF4-FFF2-40B4-BE49-F238E27FC236}">
                <a16:creationId xmlns:a16="http://schemas.microsoft.com/office/drawing/2014/main" id="{50DC7585-1D57-424A-9E17-CB5AA410471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7B0A57BC-EA55-4637-BCD6-84C3F8A4B6A4}"/>
              </a:ext>
            </a:extLst>
          </p:cNvPr>
          <p:cNvSpPr txBox="1"/>
          <p:nvPr/>
        </p:nvSpPr>
        <p:spPr>
          <a:xfrm>
            <a:off x="5238750" y="2190750"/>
            <a:ext cx="6191250" cy="259782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2800" dirty="0"/>
              <a:t>תחושת מסוגלות נמוכה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2800" dirty="0"/>
              <a:t>דירוג רווחה פסיכולוגית נמוך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2800" dirty="0"/>
              <a:t>חרדה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2800" dirty="0"/>
              <a:t>"המגפה </a:t>
            </a:r>
            <a:r>
              <a:rPr lang="he-IL" sz="2800" dirty="0" err="1"/>
              <a:t>הנרקסיסטית</a:t>
            </a:r>
            <a:r>
              <a:rPr lang="he-IL" sz="2800" dirty="0"/>
              <a:t>"</a:t>
            </a:r>
          </a:p>
        </p:txBody>
      </p:sp>
    </p:spTree>
    <p:extLst>
      <p:ext uri="{BB962C8B-B14F-4D97-AF65-F5344CB8AC3E}">
        <p14:creationId xmlns:p14="http://schemas.microsoft.com/office/powerpoint/2010/main" val="3461241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946</TotalTime>
  <Words>1069</Words>
  <Application>Microsoft Office PowerPoint</Application>
  <PresentationFormat>מסך רחב</PresentationFormat>
  <Paragraphs>172</Paragraphs>
  <Slides>19</Slides>
  <Notes>19</Notes>
  <HiddenSlides>0</HiddenSlides>
  <MMClips>1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19</vt:i4>
      </vt:variant>
    </vt:vector>
  </HeadingPairs>
  <TitlesOfParts>
    <vt:vector size="26" baseType="lpstr">
      <vt:lpstr>Arial</vt:lpstr>
      <vt:lpstr>Calibri</vt:lpstr>
      <vt:lpstr>Calibri Light</vt:lpstr>
      <vt:lpstr>Gisha</vt:lpstr>
      <vt:lpstr>Times New Roman</vt:lpstr>
      <vt:lpstr>Wingdings</vt:lpstr>
      <vt:lpstr>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גל אברג'יל</dc:creator>
  <cp:lastModifiedBy>מעיין מייזליץ</cp:lastModifiedBy>
  <cp:revision>113</cp:revision>
  <dcterms:created xsi:type="dcterms:W3CDTF">2019-12-27T10:51:38Z</dcterms:created>
  <dcterms:modified xsi:type="dcterms:W3CDTF">2024-07-03T08:07:17Z</dcterms:modified>
</cp:coreProperties>
</file>