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9"/>
  </p:notesMasterIdLst>
  <p:sldIdLst>
    <p:sldId id="259" r:id="rId2"/>
    <p:sldId id="260" r:id="rId3"/>
    <p:sldId id="262" r:id="rId4"/>
    <p:sldId id="261" r:id="rId5"/>
    <p:sldId id="264" r:id="rId6"/>
    <p:sldId id="263" r:id="rId7"/>
    <p:sldId id="265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German" initials="AG" lastIdx="2" clrIdx="0">
    <p:extLst>
      <p:ext uri="{19B8F6BF-5375-455C-9EA6-DF929625EA0E}">
        <p15:presenceInfo xmlns:p15="http://schemas.microsoft.com/office/powerpoint/2012/main" userId="05ae5c36d565a0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7D0"/>
    <a:srgbClr val="DECDB8"/>
    <a:srgbClr val="7F839D"/>
    <a:srgbClr val="666A8E"/>
    <a:srgbClr val="080F1A"/>
    <a:srgbClr val="F6640A"/>
    <a:srgbClr val="C9D2D8"/>
    <a:srgbClr val="A8B1AC"/>
    <a:srgbClr val="151513"/>
    <a:srgbClr val="7B6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F276B-D756-4400-843A-4750C1B8EC4C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6AAB4-F6CE-43C3-B8E2-F4209171FCC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668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14/12/2021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60256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יוונית – מחצית א'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הגורגיאס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 - הדמויות הפועלות והערות על המבנה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גורגיאס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כיירופון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פולוס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וקליקלס</a:t>
            </a:r>
            <a:endParaRPr lang="he-IL" sz="2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שלושה סוגי הרטוריקה 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למה לתאר את הלמידה כמשהו שקרה בעבר?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מהי רטוריקה?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וגורגיאס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על רטוריקה ו-</a:t>
            </a:r>
            <a:r>
              <a:rPr lang="en-US" sz="3400" b="1" i="1" dirty="0">
                <a:latin typeface="David" panose="020E0502060401010101" pitchFamily="34" charset="-79"/>
                <a:cs typeface="David" panose="020E0502060401010101" pitchFamily="34" charset="-79"/>
              </a:rPr>
              <a:t>techne</a:t>
            </a:r>
            <a:endParaRPr lang="he-IL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האם הרטוריקה היא אומנות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נייטראלית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? האם היא יכולה להיות?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רטוריקה וההמון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סילוקו של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גורגיאס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מהדיון וסוגיית הבושה</a:t>
            </a:r>
            <a:endParaRPr lang="en-US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פולוס</a:t>
            </a:r>
            <a:endParaRPr lang="en-US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רטוריקה – "בבואה של חלק מהחכמה המדינית"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רטוריקה ואומנות הבישול?!</a:t>
            </a:r>
            <a:endParaRPr lang="en-US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r" rtl="1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D7104-28D8-4A32-A5E3-9A9A20D1D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7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1768A7-E98A-4898-9E76-733B379C2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646331"/>
            <a:ext cx="7620000" cy="5829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B8C348-22E8-422A-8C3A-5B62236B4EF5}"/>
              </a:ext>
            </a:extLst>
          </p:cNvPr>
          <p:cNvSpPr txBox="1"/>
          <p:nvPr/>
        </p:nvSpPr>
        <p:spPr>
          <a:xfrm>
            <a:off x="2286000" y="-123110"/>
            <a:ext cx="762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הגורגיאס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– משאלת הרטוריקה לשאלת:</a:t>
            </a:r>
          </a:p>
          <a:p>
            <a:pPr algn="ctr"/>
            <a:r>
              <a:rPr lang="he-IL" sz="2000" b="1" dirty="0">
                <a:latin typeface="GFS Porson" panose="02000000000000000000" pitchFamily="50" charset="-95"/>
              </a:rPr>
              <a:t> 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(כיצד ראוי לחיות?)</a:t>
            </a:r>
            <a:r>
              <a:rPr lang="el-GR" sz="2000" b="1" dirty="0">
                <a:latin typeface="GFS Porson" panose="02000000000000000000" pitchFamily="50" charset="-95"/>
              </a:rPr>
              <a:t>πῶς βιώτεον</a:t>
            </a:r>
            <a:endParaRPr lang="x-non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E22912-B3F7-4352-BF29-FBE56F234B21}"/>
              </a:ext>
            </a:extLst>
          </p:cNvPr>
          <p:cNvSpPr txBox="1"/>
          <p:nvPr/>
        </p:nvSpPr>
        <p:spPr>
          <a:xfrm>
            <a:off x="2286000" y="6451608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2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הרקוליס</a:t>
            </a:r>
            <a:r>
              <a:rPr lang="he-IL" sz="1200" b="1" i="1" dirty="0">
                <a:latin typeface="David" panose="020E0502060401010101" pitchFamily="34" charset="-79"/>
                <a:cs typeface="David" panose="020E0502060401010101" pitchFamily="34" charset="-79"/>
              </a:rPr>
              <a:t> מתלבט בין סגולה טובה לבין עונג </a:t>
            </a:r>
          </a:p>
          <a:p>
            <a:pPr algn="ctr" rtl="1"/>
            <a:r>
              <a:rPr lang="he-IL" sz="1200" b="1" dirty="0">
                <a:latin typeface="David" panose="020E0502060401010101" pitchFamily="34" charset="-79"/>
                <a:cs typeface="David" panose="020E0502060401010101" pitchFamily="34" charset="-79"/>
              </a:rPr>
              <a:t>(מאת פאולו דה </a:t>
            </a:r>
            <a:r>
              <a:rPr lang="he-IL" sz="1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מאטאי</a:t>
            </a:r>
            <a:r>
              <a:rPr lang="he-IL" sz="1200" b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x-none" sz="12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BD7104-28D8-4A32-A5E3-9A9A20D1D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27804"/>
            <a:ext cx="630195" cy="63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8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D88135-E4B6-49C3-9D35-58409049D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19113" cy="20924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F912A2-328B-4DE7-860B-971A8F692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620" y="2092412"/>
            <a:ext cx="5041554" cy="37811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FE1D2-E4D5-4DE9-AFBD-1254EB7C5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174" y="4027815"/>
            <a:ext cx="4952826" cy="2830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36BACA-6650-4412-AD29-E9A0DB0F4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3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531FEA-3526-4459-A07A-B59086B70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07" y="951643"/>
            <a:ext cx="10759788" cy="52184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067A92-05EF-4A6A-85F1-E6C4B72BD2F9}"/>
              </a:ext>
            </a:extLst>
          </p:cNvPr>
          <p:cNvSpPr txBox="1"/>
          <p:nvPr/>
        </p:nvSpPr>
        <p:spPr>
          <a:xfrm>
            <a:off x="1451532" y="50549"/>
            <a:ext cx="9757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dirty="0"/>
              <a:t>"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לו רק ידעת הכל,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, שהיא (הרטוריקה) אם לומר את הדבר בפה מלא, כוללת ומדבירה תחתיה כוחותיהן של כל האומנויות כולן!... ואף כשיתנצח עם כל אמן אחר, ישיג בעל-הנאום בשידולו, על פני כל איש אחר...כי אין שום עניין בו לא יקנה בעל הנאום את הלבבות בדבריו יותר מכל אומן אחר שיקום וידבר באסיפה."</a:t>
            </a:r>
            <a:endParaRPr lang="x-none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101459-CD8A-4F94-BE20-6D978D549144}"/>
              </a:ext>
            </a:extLst>
          </p:cNvPr>
          <p:cNvSpPr txBox="1"/>
          <p:nvPr/>
        </p:nvSpPr>
        <p:spPr>
          <a:xfrm>
            <a:off x="3871645" y="6254392"/>
            <a:ext cx="44487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b="1" i="1" dirty="0">
                <a:latin typeface="David" panose="020E0502060401010101" pitchFamily="34" charset="-79"/>
                <a:cs typeface="David" panose="020E0502060401010101" pitchFamily="34" charset="-79"/>
              </a:rPr>
              <a:t>רטוריקה על כס המלכות</a:t>
            </a:r>
          </a:p>
          <a:p>
            <a:pPr algn="ctr" rtl="1"/>
            <a:r>
              <a:rPr lang="he-IL" sz="1600" b="1" dirty="0">
                <a:latin typeface="David" panose="020E0502060401010101" pitchFamily="34" charset="-79"/>
                <a:cs typeface="David" panose="020E0502060401010101" pitchFamily="34" charset="-79"/>
              </a:rPr>
              <a:t>בנין העירייה – אנטוורפן, בלגיה</a:t>
            </a:r>
          </a:p>
          <a:p>
            <a:pPr algn="ctr"/>
            <a:endParaRPr lang="x-none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165B7-2C19-48BD-8617-E30F7D164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3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0C147D-4B54-4285-83B2-B98F8989E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250" y="206788"/>
            <a:ext cx="8563496" cy="62516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4AE894-4FBF-46FE-96A9-C00DE6C3121B}"/>
              </a:ext>
            </a:extLst>
          </p:cNvPr>
          <p:cNvSpPr txBox="1"/>
          <p:nvPr/>
        </p:nvSpPr>
        <p:spPr>
          <a:xfrm>
            <a:off x="1746605" y="6547475"/>
            <a:ext cx="8698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David" panose="020E0502060401010101" pitchFamily="34" charset="-79"/>
                <a:cs typeface="David" panose="020E0502060401010101" pitchFamily="34" charset="-79"/>
              </a:rPr>
              <a:t>חיילים גרמנים מסירים את גדר הגבול בבוקר הפלישה לפולין, 1 ספטמבר 1939</a:t>
            </a:r>
            <a:endParaRPr lang="x-none" sz="1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15254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A41E1A9-8034-4CAB-88D4-6AEDFED5C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756576"/>
              </p:ext>
            </p:extLst>
          </p:nvPr>
        </p:nvGraphicFramePr>
        <p:xfrm>
          <a:off x="2467211" y="1589728"/>
          <a:ext cx="7257577" cy="428168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18886">
                  <a:extLst>
                    <a:ext uri="{9D8B030D-6E8A-4147-A177-3AD203B41FA5}">
                      <a16:colId xmlns:a16="http://schemas.microsoft.com/office/drawing/2014/main" val="2172936636"/>
                    </a:ext>
                  </a:extLst>
                </a:gridCol>
                <a:gridCol w="3880342">
                  <a:extLst>
                    <a:ext uri="{9D8B030D-6E8A-4147-A177-3AD203B41FA5}">
                      <a16:colId xmlns:a16="http://schemas.microsoft.com/office/drawing/2014/main" val="3488300386"/>
                    </a:ext>
                  </a:extLst>
                </a:gridCol>
                <a:gridCol w="2558349">
                  <a:extLst>
                    <a:ext uri="{9D8B030D-6E8A-4147-A177-3AD203B41FA5}">
                      <a16:colId xmlns:a16="http://schemas.microsoft.com/office/drawing/2014/main" val="1509613254"/>
                    </a:ext>
                  </a:extLst>
                </a:gridCol>
              </a:tblGrid>
              <a:tr h="67002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 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אומנות אמתית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אומנות החנופה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585615"/>
                  </a:ext>
                </a:extLst>
              </a:tr>
              <a:tr h="160160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>
                          <a:effectLst/>
                        </a:rPr>
                        <a:t>גוף</a:t>
                      </a:r>
                      <a:endParaRPr lang="x-none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התעמלות</a:t>
                      </a:r>
                      <a:endParaRPr lang="x-none" sz="20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רפואה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קוסמטיקה</a:t>
                      </a:r>
                      <a:endParaRPr lang="x-none" sz="20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בישול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6673986"/>
                  </a:ext>
                </a:extLst>
              </a:tr>
              <a:tr h="201006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>
                          <a:effectLst/>
                        </a:rPr>
                        <a:t>נפש</a:t>
                      </a:r>
                      <a:endParaRPr lang="x-none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e-IL" sz="24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חקיקה</a:t>
                      </a:r>
                      <a:endParaRPr lang="x-none" sz="20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שיפוט</a:t>
                      </a:r>
                      <a:endParaRPr lang="x-none" sz="20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 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e-IL" sz="24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סופיסטיקה</a:t>
                      </a:r>
                      <a:endParaRPr lang="x-none" sz="20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רטוריקה</a:t>
                      </a:r>
                      <a:endParaRPr lang="x-none" sz="2000" b="1" dirty="0">
                        <a:effectLst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e-IL" sz="2400" b="1" dirty="0">
                          <a:effectLst/>
                        </a:rPr>
                        <a:t> </a:t>
                      </a:r>
                      <a:endParaRPr lang="x-non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33816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A723BD-F799-46FB-B434-491BEEAC583C}"/>
              </a:ext>
            </a:extLst>
          </p:cNvPr>
          <p:cNvSpPr txBox="1"/>
          <p:nvPr/>
        </p:nvSpPr>
        <p:spPr>
          <a:xfrm>
            <a:off x="1695236" y="0"/>
            <a:ext cx="9102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 מגדיר את הרטוריקה: </a:t>
            </a:r>
          </a:p>
          <a:p>
            <a:pPr algn="ct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"בבואה (</a:t>
            </a:r>
            <a:r>
              <a:rPr lang="en-US" sz="2800" b="1" i="1" dirty="0">
                <a:latin typeface="David" panose="020E0502060401010101" pitchFamily="34" charset="-79"/>
                <a:cs typeface="David" panose="020E0502060401010101" pitchFamily="34" charset="-79"/>
              </a:rPr>
              <a:t>eidolon</a:t>
            </a:r>
            <a:r>
              <a:rPr lang="he-IL" sz="2800" b="1" i="1" dirty="0"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של חלק מהחכמה המדינית (</a:t>
            </a:r>
            <a:r>
              <a:rPr lang="en-US" sz="28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politikê</a:t>
            </a:r>
            <a:r>
              <a:rPr lang="he-IL" sz="2800" b="1" i="1" dirty="0">
                <a:latin typeface="David" panose="020E0502060401010101" pitchFamily="34" charset="-79"/>
                <a:cs typeface="David" panose="020E0502060401010101" pitchFamily="34" charset="-79"/>
              </a:rPr>
              <a:t>)"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6086A7-AC4B-4AD2-80F4-C224FB2A2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9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6743D-07E0-419F-ADF9-799922DC8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937" y="310364"/>
            <a:ext cx="8776123" cy="62419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B68F09-55D8-42D2-BB5E-590F498D0926}"/>
              </a:ext>
            </a:extLst>
          </p:cNvPr>
          <p:cNvSpPr txBox="1"/>
          <p:nvPr/>
        </p:nvSpPr>
        <p:spPr>
          <a:xfrm>
            <a:off x="1707937" y="-50730"/>
            <a:ext cx="8776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solidFill>
                  <a:schemeClr val="bg1"/>
                </a:solidFill>
              </a:rPr>
              <a:t>רטוריקה ובישול?!</a:t>
            </a:r>
            <a:endParaRPr lang="x-none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7D2E66-9B30-4F44-8AEA-FC37BF8A678C}"/>
              </a:ext>
            </a:extLst>
          </p:cNvPr>
          <p:cNvSpPr txBox="1"/>
          <p:nvPr/>
        </p:nvSpPr>
        <p:spPr>
          <a:xfrm>
            <a:off x="2217017" y="6552347"/>
            <a:ext cx="7757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200" b="1" i="1" dirty="0">
                <a:solidFill>
                  <a:schemeClr val="bg1"/>
                </a:solidFill>
              </a:rPr>
              <a:t>משתה – </a:t>
            </a:r>
            <a:r>
              <a:rPr lang="he-IL" sz="1200" b="1" dirty="0">
                <a:solidFill>
                  <a:schemeClr val="bg1"/>
                </a:solidFill>
              </a:rPr>
              <a:t>מאת </a:t>
            </a:r>
            <a:r>
              <a:rPr lang="he-IL" sz="1200" b="1" dirty="0" err="1">
                <a:solidFill>
                  <a:schemeClr val="bg1"/>
                </a:solidFill>
              </a:rPr>
              <a:t>יאן</a:t>
            </a:r>
            <a:r>
              <a:rPr lang="he-IL" sz="1200" b="1" dirty="0">
                <a:solidFill>
                  <a:schemeClr val="bg1"/>
                </a:solidFill>
              </a:rPr>
              <a:t> </a:t>
            </a:r>
            <a:r>
              <a:rPr lang="he-IL" sz="1200" b="1" dirty="0" err="1">
                <a:solidFill>
                  <a:schemeClr val="bg1"/>
                </a:solidFill>
              </a:rPr>
              <a:t>פרידריק</a:t>
            </a:r>
            <a:r>
              <a:rPr lang="he-IL" sz="1200" b="1" dirty="0">
                <a:solidFill>
                  <a:schemeClr val="bg1"/>
                </a:solidFill>
              </a:rPr>
              <a:t> </a:t>
            </a:r>
            <a:r>
              <a:rPr lang="he-IL" sz="1200" b="1" dirty="0" err="1">
                <a:solidFill>
                  <a:schemeClr val="bg1"/>
                </a:solidFill>
              </a:rPr>
              <a:t>גויבר</a:t>
            </a:r>
            <a:endParaRPr lang="x-none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160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11331</TotalTime>
  <Words>235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David</vt:lpstr>
      <vt:lpstr>GFS Porson</vt:lpstr>
      <vt:lpstr>Office Theme</vt:lpstr>
      <vt:lpstr>מבוא לפילוסופיה יוונית – מחצית א'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256</cp:revision>
  <dcterms:created xsi:type="dcterms:W3CDTF">2020-03-16T20:46:23Z</dcterms:created>
  <dcterms:modified xsi:type="dcterms:W3CDTF">2021-12-14T18:11:15Z</dcterms:modified>
</cp:coreProperties>
</file>