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63" r:id="rId2"/>
    <p:sldId id="319" r:id="rId3"/>
    <p:sldId id="320" r:id="rId4"/>
    <p:sldId id="321" r:id="rId5"/>
    <p:sldId id="329" r:id="rId6"/>
    <p:sldId id="330" r:id="rId7"/>
    <p:sldId id="331" r:id="rId8"/>
    <p:sldId id="361" r:id="rId9"/>
    <p:sldId id="362" r:id="rId10"/>
    <p:sldId id="363" r:id="rId11"/>
    <p:sldId id="336" r:id="rId12"/>
    <p:sldId id="337" r:id="rId13"/>
    <p:sldId id="339" r:id="rId14"/>
    <p:sldId id="265" r:id="rId15"/>
    <p:sldId id="266" r:id="rId16"/>
    <p:sldId id="327" r:id="rId17"/>
    <p:sldId id="268" r:id="rId18"/>
    <p:sldId id="270" r:id="rId19"/>
    <p:sldId id="272" r:id="rId20"/>
    <p:sldId id="274" r:id="rId21"/>
    <p:sldId id="275" r:id="rId22"/>
    <p:sldId id="276" r:id="rId23"/>
    <p:sldId id="281" r:id="rId24"/>
    <p:sldId id="280" r:id="rId25"/>
    <p:sldId id="355" r:id="rId26"/>
    <p:sldId id="356" r:id="rId27"/>
    <p:sldId id="357" r:id="rId28"/>
    <p:sldId id="358" r:id="rId29"/>
    <p:sldId id="359" r:id="rId30"/>
    <p:sldId id="360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47" autoAdjust="0"/>
    <p:restoredTop sz="73114" autoAdjust="0"/>
  </p:normalViewPr>
  <p:slideViewPr>
    <p:cSldViewPr snapToGrid="0" showGuides="1">
      <p:cViewPr>
        <p:scale>
          <a:sx n="44" d="100"/>
          <a:sy n="44" d="100"/>
        </p:scale>
        <p:origin x="1580" y="2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5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oella Bereby-meyer" userId="0aae2fb6-9f30-4530-b6c7-fc71b95f5574" providerId="ADAL" clId="{B671F2D6-851E-4607-9AB8-EC0BA8452A9F}"/>
    <pc:docChg chg="modSld">
      <pc:chgData name="Yoella Bereby-meyer" userId="0aae2fb6-9f30-4530-b6c7-fc71b95f5574" providerId="ADAL" clId="{B671F2D6-851E-4607-9AB8-EC0BA8452A9F}" dt="2024-07-18T08:11:32.573" v="6" actId="6549"/>
      <pc:docMkLst>
        <pc:docMk/>
      </pc:docMkLst>
      <pc:sldChg chg="modNotesTx">
        <pc:chgData name="Yoella Bereby-meyer" userId="0aae2fb6-9f30-4530-b6c7-fc71b95f5574" providerId="ADAL" clId="{B671F2D6-851E-4607-9AB8-EC0BA8452A9F}" dt="2024-07-18T08:10:41.106" v="0" actId="20577"/>
        <pc:sldMkLst>
          <pc:docMk/>
          <pc:sldMk cId="1216385322" sldId="265"/>
        </pc:sldMkLst>
      </pc:sldChg>
      <pc:sldChg chg="modNotesTx">
        <pc:chgData name="Yoella Bereby-meyer" userId="0aae2fb6-9f30-4530-b6c7-fc71b95f5574" providerId="ADAL" clId="{B671F2D6-851E-4607-9AB8-EC0BA8452A9F}" dt="2024-07-18T08:10:46.482" v="1" actId="6549"/>
        <pc:sldMkLst>
          <pc:docMk/>
          <pc:sldMk cId="3054574540" sldId="266"/>
        </pc:sldMkLst>
      </pc:sldChg>
      <pc:sldChg chg="modNotesTx">
        <pc:chgData name="Yoella Bereby-meyer" userId="0aae2fb6-9f30-4530-b6c7-fc71b95f5574" providerId="ADAL" clId="{B671F2D6-851E-4607-9AB8-EC0BA8452A9F}" dt="2024-07-18T08:10:58.447" v="3" actId="6549"/>
        <pc:sldMkLst>
          <pc:docMk/>
          <pc:sldMk cId="2346042989" sldId="268"/>
        </pc:sldMkLst>
      </pc:sldChg>
      <pc:sldChg chg="modNotesTx">
        <pc:chgData name="Yoella Bereby-meyer" userId="0aae2fb6-9f30-4530-b6c7-fc71b95f5574" providerId="ADAL" clId="{B671F2D6-851E-4607-9AB8-EC0BA8452A9F}" dt="2024-07-18T08:11:02.976" v="4" actId="6549"/>
        <pc:sldMkLst>
          <pc:docMk/>
          <pc:sldMk cId="3996265948" sldId="270"/>
        </pc:sldMkLst>
      </pc:sldChg>
      <pc:sldChg chg="modNotesTx">
        <pc:chgData name="Yoella Bereby-meyer" userId="0aae2fb6-9f30-4530-b6c7-fc71b95f5574" providerId="ADAL" clId="{B671F2D6-851E-4607-9AB8-EC0BA8452A9F}" dt="2024-07-18T08:11:15.097" v="5" actId="6549"/>
        <pc:sldMkLst>
          <pc:docMk/>
          <pc:sldMk cId="4066728683" sldId="281"/>
        </pc:sldMkLst>
      </pc:sldChg>
      <pc:sldChg chg="modNotesTx">
        <pc:chgData name="Yoella Bereby-meyer" userId="0aae2fb6-9f30-4530-b6c7-fc71b95f5574" providerId="ADAL" clId="{B671F2D6-851E-4607-9AB8-EC0BA8452A9F}" dt="2024-07-18T08:10:51.706" v="2" actId="6549"/>
        <pc:sldMkLst>
          <pc:docMk/>
          <pc:sldMk cId="2782229077" sldId="327"/>
        </pc:sldMkLst>
      </pc:sldChg>
      <pc:sldChg chg="modNotesTx">
        <pc:chgData name="Yoella Bereby-meyer" userId="0aae2fb6-9f30-4530-b6c7-fc71b95f5574" providerId="ADAL" clId="{B671F2D6-851E-4607-9AB8-EC0BA8452A9F}" dt="2024-07-18T08:11:32.573" v="6" actId="6549"/>
        <pc:sldMkLst>
          <pc:docMk/>
          <pc:sldMk cId="2026414858" sldId="35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051F96-9A6D-429B-B98E-36BBEC8BF566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FDDC1B-745F-48B0-8645-B2D50166F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643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E6B263-89E2-47CE-B2D3-E3183FBF8F57}" type="slidenum">
              <a:rPr kumimoji="0" lang="he-IL" alt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2805611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2701B3-0550-46C9-9B1D-E89F738C7A72}" type="slidenum">
              <a:rPr lang="he-IL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1437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ניסוי מתוך מאמר קלסי בנושא, אמנם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FDDC1B-745F-48B0-8645-B2D50166FFF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1792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 rtl="1"/>
            <a:endParaRPr lang="en-US" altLang="he-IL" dirty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FAA0BC-2680-4162-90A4-51266B6F8F77}" type="slidenum">
              <a:rPr kumimoji="0" lang="he-IL" alt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2529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endParaRPr lang="he-IL" altLang="he-IL" dirty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7CDF0-C8EA-44F6-BA57-DE689ACF91F9}" type="slidenum">
              <a:rPr kumimoji="0" lang="he-IL" alt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2826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FDDC1B-745F-48B0-8645-B2D50166FF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8329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DFFBC1-821A-430D-84ED-2406AFADA406}" type="slidenum">
              <a:rPr kumimoji="0" lang="he-IL" alt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4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 eaLnBrk="1" hangingPunct="1"/>
            <a:endParaRPr lang="en-US" altLang="he-IL" baseline="0" dirty="0"/>
          </a:p>
          <a:p>
            <a:pPr algn="r" eaLnBrk="1" hangingPunct="1"/>
            <a:endParaRPr lang="en-US" altLang="he-IL" baseline="0" dirty="0"/>
          </a:p>
          <a:p>
            <a:pPr algn="r" eaLnBrk="1" hangingPunct="1"/>
            <a:r>
              <a:rPr lang="he-IL" altLang="he-IL" baseline="0" dirty="0"/>
              <a:t>5</a:t>
            </a:r>
          </a:p>
          <a:p>
            <a:pPr algn="r" eaLnBrk="1" hangingPunct="1"/>
            <a:endParaRPr lang="he-IL" altLang="he-IL" baseline="0" dirty="0"/>
          </a:p>
        </p:txBody>
      </p:sp>
    </p:spTree>
    <p:extLst>
      <p:ext uri="{BB962C8B-B14F-4D97-AF65-F5344CB8AC3E}">
        <p14:creationId xmlns:p14="http://schemas.microsoft.com/office/powerpoint/2010/main" val="9719228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 txBox="1">
            <a:spLocks noGrp="1" noChangeArrowheads="1"/>
          </p:cNvSpPr>
          <p:nvPr/>
        </p:nvSpPr>
        <p:spPr bwMode="auto">
          <a:xfrm>
            <a:off x="1588" y="6513513"/>
            <a:ext cx="39624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50F0FB-E20B-4F68-AFBB-4BE078000534}" type="slidenum">
              <a:rPr kumimoji="0" lang="he-IL" altLang="he-IL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4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 rtl="1"/>
            <a:endParaRPr lang="he-IL" altLang="he-IL" dirty="0"/>
          </a:p>
        </p:txBody>
      </p:sp>
    </p:spTree>
    <p:extLst>
      <p:ext uri="{BB962C8B-B14F-4D97-AF65-F5344CB8AC3E}">
        <p14:creationId xmlns:p14="http://schemas.microsoft.com/office/powerpoint/2010/main" val="11690144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FDDC1B-745F-48B0-8645-B2D50166FF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252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 txBox="1">
            <a:spLocks noGrp="1" noChangeArrowheads="1"/>
          </p:cNvSpPr>
          <p:nvPr/>
        </p:nvSpPr>
        <p:spPr bwMode="auto">
          <a:xfrm>
            <a:off x="1588" y="6513513"/>
            <a:ext cx="39624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FAA5E5-2A13-4640-9776-681F62AF4C63}" type="slidenum">
              <a:rPr kumimoji="0" lang="he-IL" altLang="he-IL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e-IL" altLang="he-IL" dirty="0"/>
          </a:p>
        </p:txBody>
      </p:sp>
    </p:spTree>
    <p:extLst>
      <p:ext uri="{BB962C8B-B14F-4D97-AF65-F5344CB8AC3E}">
        <p14:creationId xmlns:p14="http://schemas.microsoft.com/office/powerpoint/2010/main" val="18096840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 txBox="1">
            <a:spLocks noGrp="1" noChangeArrowheads="1"/>
          </p:cNvSpPr>
          <p:nvPr/>
        </p:nvSpPr>
        <p:spPr bwMode="auto">
          <a:xfrm>
            <a:off x="1588" y="6513513"/>
            <a:ext cx="39624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0496F3-A04E-4AF0-90EA-C2ECE563F8A5}" type="slidenum">
              <a:rPr kumimoji="0" lang="he-IL" altLang="he-IL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4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24371843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algn="r" rtl="1" eaLnBrk="1" hangingPunct="1">
              <a:spcBef>
                <a:spcPct val="0"/>
              </a:spcBef>
              <a:defRPr/>
            </a:pPr>
            <a:endParaRPr lang="he-IL" dirty="0"/>
          </a:p>
        </p:txBody>
      </p:sp>
      <p:sp>
        <p:nvSpPr>
          <p:cNvPr id="74756" name="מציין מיקום של מספר שקופית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70B549-43B1-436D-87AF-40B4188C0217}" type="slidenum">
              <a:rPr kumimoji="0" lang="he-I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he-IL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7306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e-IL" altLang="he-IL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639210-5A23-4814-B315-8CF87792D0FC}" type="slidenum">
              <a:rPr kumimoji="0" lang="he-IL" alt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2096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FDDC1B-745F-48B0-8645-B2D50166FF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39780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מציין מיקום של הערו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altLang="en-US" sz="1400" b="1" dirty="0"/>
          </a:p>
        </p:txBody>
      </p:sp>
      <p:sp>
        <p:nvSpPr>
          <p:cNvPr id="92164" name="מציין מיקום של מספר שקופית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879814-25BB-49FA-A945-DB8EC29A2C74}" type="slidenum">
              <a:rPr kumimoji="0" lang="he-I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he-I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5851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FDDC1B-745F-48B0-8645-B2D50166FF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3253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2B9795-92DC-40DC-A1CA-9A4B349D7824}" type="datetimeFigureOut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7/18/2024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514358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2B9795-92DC-40DC-A1CA-9A4B349D7824}" type="datetimeFigureOut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20000"/>
                    <a:lumOff val="8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7/18/2024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60000"/>
                    <a:lumOff val="4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60000"/>
                  <a:lumOff val="4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1400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2B9795-92DC-40DC-A1CA-9A4B349D7824}" type="datetimeFigureOut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20000"/>
                    <a:lumOff val="8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7/18/2024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60000"/>
                    <a:lumOff val="4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60000"/>
                  <a:lumOff val="4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96003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2B9795-92DC-40DC-A1CA-9A4B349D7824}" type="datetimeFigureOut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20000"/>
                    <a:lumOff val="8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7/18/2024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60000"/>
                    <a:lumOff val="4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60000"/>
                  <a:lumOff val="4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9829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2B9795-92DC-40DC-A1CA-9A4B349D7824}" type="datetimeFigureOut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20000"/>
                    <a:lumOff val="8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7/18/2024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60000"/>
                    <a:lumOff val="4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60000"/>
                  <a:lumOff val="4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2808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2B9795-92DC-40DC-A1CA-9A4B349D7824}" type="datetimeFigureOut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20000"/>
                    <a:lumOff val="8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7/18/2024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60000"/>
                    <a:lumOff val="4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60000"/>
                  <a:lumOff val="4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8961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2B9795-92DC-40DC-A1CA-9A4B349D7824}" type="datetimeFigureOut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20000"/>
                    <a:lumOff val="8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7/18/2024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60000"/>
                    <a:lumOff val="4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60000"/>
                  <a:lumOff val="4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0222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2B9795-92DC-40DC-A1CA-9A4B349D7824}" type="datetimeFigureOut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20000"/>
                    <a:lumOff val="8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7/18/2024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60000"/>
                    <a:lumOff val="4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60000"/>
                  <a:lumOff val="4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9394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2B9795-92DC-40DC-A1CA-9A4B349D7824}" type="datetimeFigureOut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20000"/>
                    <a:lumOff val="8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7/18/2024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60000"/>
                    <a:lumOff val="4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60000"/>
                  <a:lumOff val="4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8175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2B9795-92DC-40DC-A1CA-9A4B349D7824}" type="datetimeFigureOut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20000"/>
                    <a:lumOff val="8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7/18/2024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60000"/>
                    <a:lumOff val="4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60000"/>
                  <a:lumOff val="4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4146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2B9795-92DC-40DC-A1CA-9A4B349D7824}" type="datetimeFigureOut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20000"/>
                    <a:lumOff val="8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7/18/2024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60000"/>
                    <a:lumOff val="4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60000"/>
                  <a:lumOff val="4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98934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981200"/>
            <a:ext cx="53848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0DEA7D-915C-48B5-8B16-B43A5897F519}" type="slidenum">
              <a:rPr kumimoji="0" lang="he-IL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1F445F">
                    <a:lumMod val="60000"/>
                    <a:lumOff val="4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Gisha" panose="020B0502040204020203" pitchFamily="34" charset="-79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360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60000"/>
                  <a:lumOff val="4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0334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2B9795-92DC-40DC-A1CA-9A4B349D7824}" type="datetimeFigureOut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20000"/>
                    <a:lumOff val="8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7/18/2024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20000"/>
                  <a:lumOff val="8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1F445F">
                    <a:lumMod val="60000"/>
                    <a:lumOff val="40000"/>
                  </a:srgb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1F445F">
                  <a:lumMod val="60000"/>
                  <a:lumOff val="40000"/>
                </a:srgbClr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079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3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>
            <a:extLst>
              <a:ext uri="{FF2B5EF4-FFF2-40B4-BE49-F238E27FC236}">
                <a16:creationId xmlns:a16="http://schemas.microsoft.com/office/drawing/2014/main" id="{338EC4E6-B993-44D6-B470-FD021EB01A8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71813" y="1773238"/>
            <a:ext cx="6019800" cy="2209800"/>
          </a:xfrm>
        </p:spPr>
        <p:txBody>
          <a:bodyPr/>
          <a:lstStyle/>
          <a:p>
            <a:pPr algn="ctr" rtl="1">
              <a:defRPr/>
            </a:pPr>
            <a:r>
              <a:rPr lang="he-IL" altLang="he-IL" dirty="0"/>
              <a:t>שיעור 1</a:t>
            </a:r>
            <a:r>
              <a:rPr lang="en-US" altLang="he-IL" dirty="0"/>
              <a:t>1</a:t>
            </a:r>
            <a:r>
              <a:rPr lang="he-IL" altLang="he-IL" dirty="0"/>
              <a:t> </a:t>
            </a:r>
            <a:br>
              <a:rPr lang="he-IL" altLang="he-IL" dirty="0"/>
            </a:br>
            <a:r>
              <a:rPr lang="en-US" altLang="he-IL" dirty="0"/>
              <a:t> </a:t>
            </a:r>
            <a:endParaRPr lang="he-IL" altLang="he-IL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386840" y="3761913"/>
            <a:ext cx="9418320" cy="1691640"/>
          </a:xfrm>
        </p:spPr>
        <p:txBody>
          <a:bodyPr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133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4796" y="692697"/>
            <a:ext cx="8237628" cy="5453034"/>
          </a:xfrm>
        </p:spPr>
        <p:txBody>
          <a:bodyPr/>
          <a:lstStyle/>
          <a:p>
            <a:pPr algn="r" rtl="1"/>
            <a:endParaRPr lang="en-US" altLang="he-IL" sz="2800" b="1" dirty="0"/>
          </a:p>
          <a:p>
            <a:pPr algn="r" rtl="1"/>
            <a:r>
              <a:rPr lang="he-IL" altLang="he-IL" sz="2800" b="1" dirty="0"/>
              <a:t>אפקט העלות השקועה – </a:t>
            </a:r>
            <a:r>
              <a:rPr lang="en-US" altLang="he-IL" sz="2800" b="1" dirty="0"/>
              <a:t>Sunk Cost Effect </a:t>
            </a:r>
          </a:p>
          <a:p>
            <a:pPr marL="0" indent="0" algn="r" rtl="1">
              <a:buNone/>
            </a:pPr>
            <a:r>
              <a:rPr lang="he-IL" altLang="he-IL" dirty="0"/>
              <a:t>הנטייה לקחת בחשבון את הכסף, הזמן, המאמץ, וכו'    שהושקעו בעת בחירה בין אלטרנטיבות. </a:t>
            </a:r>
          </a:p>
          <a:p>
            <a:pPr marL="0" indent="0" algn="r" rtl="1">
              <a:buNone/>
            </a:pPr>
            <a:r>
              <a:rPr lang="he-IL" altLang="he-IL" dirty="0"/>
              <a:t>מקבל החלטות רציונלי אמור לקחת בחשבון </a:t>
            </a:r>
            <a:r>
              <a:rPr lang="he-IL" altLang="he-IL" b="1" dirty="0"/>
              <a:t>רק את העלויות הצפויות ולא את אלה שכבר הושקעו. </a:t>
            </a:r>
          </a:p>
          <a:p>
            <a:pPr algn="r" rtl="1"/>
            <a:endParaRPr lang="he-IL" altLang="he-IL" u="sng" dirty="0"/>
          </a:p>
          <a:p>
            <a:pPr algn="r" rtl="1"/>
            <a:r>
              <a:rPr lang="he-IL" altLang="he-IL" u="sng" dirty="0"/>
              <a:t>מדוע אנשים פועלים באופן לא רציונאלי?</a:t>
            </a:r>
            <a:r>
              <a:rPr lang="he-IL" altLang="he-IL" dirty="0"/>
              <a:t> </a:t>
            </a:r>
          </a:p>
          <a:p>
            <a:endParaRPr lang="en-US" altLang="he-IL" b="1" dirty="0"/>
          </a:p>
        </p:txBody>
      </p:sp>
    </p:spTree>
    <p:extLst>
      <p:ext uri="{BB962C8B-B14F-4D97-AF65-F5344CB8AC3E}">
        <p14:creationId xmlns:p14="http://schemas.microsoft.com/office/powerpoint/2010/main" val="41828175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981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fld id="{B870C3CB-DBCD-4AD4-8539-64F507307CAC}" type="slidenum">
              <a:rPr lang="he-IL" altLang="he-IL" sz="1200"/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US" altLang="he-IL" sz="120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1195705" y="33689"/>
            <a:ext cx="9692640" cy="1325562"/>
          </a:xfrm>
        </p:spPr>
        <p:txBody>
          <a:bodyPr>
            <a:normAutofit/>
          </a:bodyPr>
          <a:lstStyle/>
          <a:p>
            <a:pPr algn="ctr"/>
            <a:r>
              <a:rPr lang="he-IL" altLang="he-IL" dirty="0"/>
              <a:t>ניסוי "חופשת סקי" </a:t>
            </a:r>
            <a:br>
              <a:rPr lang="he-IL" altLang="he-IL" dirty="0"/>
            </a:br>
            <a:r>
              <a:rPr lang="he-IL" altLang="he-IL" sz="2000" dirty="0"/>
              <a:t> </a:t>
            </a:r>
            <a:r>
              <a:rPr lang="en-US" altLang="he-IL" sz="2000" dirty="0"/>
              <a:t>(</a:t>
            </a:r>
            <a:r>
              <a:rPr lang="en-US" altLang="he-IL" sz="2000" dirty="0" err="1"/>
              <a:t>Arkes</a:t>
            </a:r>
            <a:r>
              <a:rPr lang="en-US" altLang="he-IL" sz="2000" dirty="0"/>
              <a:t> and  Blumer, 1985)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8030" y="1700214"/>
            <a:ext cx="9482020" cy="4912342"/>
          </a:xfrm>
        </p:spPr>
        <p:txBody>
          <a:bodyPr>
            <a:normAutofit/>
          </a:bodyPr>
          <a:lstStyle/>
          <a:p>
            <a:pPr algn="r" rtl="1"/>
            <a:r>
              <a:rPr lang="he-IL" altLang="he-IL" sz="2800" dirty="0"/>
              <a:t>דמיין ששילמת 100$ עבור כרטיס לטיול סקי בסוף שבוע במישיגן. אחרי מספר שבועות, אתה קונה כרטיס ב-50$ לטיול דומה </a:t>
            </a:r>
            <a:r>
              <a:rPr lang="he-IL" altLang="he-IL" sz="2800" dirty="0" err="1"/>
              <a:t>בויסקונסין</a:t>
            </a:r>
            <a:r>
              <a:rPr lang="he-IL" altLang="he-IL" sz="2800" dirty="0"/>
              <a:t>. </a:t>
            </a:r>
          </a:p>
          <a:p>
            <a:pPr algn="r" rtl="1"/>
            <a:r>
              <a:rPr lang="he-IL" altLang="he-IL" sz="2800" dirty="0"/>
              <a:t>לפתע אתה שם לב שהכרטיסים מיועדים לאותו התאריך. לא ניתן להחזיר/ לבטל/ לדחות אף אחד מהכרטיסים. אתה חייב להשתמש רק בכרטיס אחד. אתה מצפה שתהנה  יותר </a:t>
            </a:r>
            <a:r>
              <a:rPr lang="he-IL" altLang="he-IL" sz="2800" dirty="0" err="1"/>
              <a:t>בויסקונסין</a:t>
            </a:r>
            <a:r>
              <a:rPr lang="he-IL" altLang="he-IL" sz="2800" dirty="0"/>
              <a:t>. באיזה טיול תבחר? </a:t>
            </a:r>
          </a:p>
          <a:p>
            <a:pPr algn="r" rtl="1"/>
            <a:r>
              <a:rPr lang="he-IL" altLang="he-IL" sz="2800" u="sng" dirty="0"/>
              <a:t>החלטה רציונאלית</a:t>
            </a:r>
            <a:r>
              <a:rPr lang="he-IL" altLang="he-IL" sz="2800" dirty="0"/>
              <a:t> תהיה מבוססת על התועלת  הצפויה מכל אופציה. לכן, צריך לבחור </a:t>
            </a:r>
            <a:r>
              <a:rPr lang="he-IL" altLang="he-IL" sz="2800" dirty="0" err="1"/>
              <a:t>בויסקונסין</a:t>
            </a:r>
            <a:r>
              <a:rPr lang="he-IL" altLang="he-IL" sz="2800" dirty="0"/>
              <a:t>, כי שם צפויה הנאה רבה יותר.</a:t>
            </a:r>
            <a:endParaRPr lang="en-US" altLang="he-IL" sz="2800" dirty="0"/>
          </a:p>
        </p:txBody>
      </p:sp>
    </p:spTree>
    <p:extLst>
      <p:ext uri="{BB962C8B-B14F-4D97-AF65-F5344CB8AC3E}">
        <p14:creationId xmlns:p14="http://schemas.microsoft.com/office/powerpoint/2010/main" val="1158249552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981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fld id="{EF7BA625-4FD4-41E2-AECA-4D4C93577A3D}" type="slidenum">
              <a:rPr lang="he-IL" altLang="he-IL" sz="1200"/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he-IL" sz="120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1872" y="1140594"/>
            <a:ext cx="8575147" cy="5039543"/>
          </a:xfrm>
        </p:spPr>
        <p:txBody>
          <a:bodyPr/>
          <a:lstStyle/>
          <a:p>
            <a:pPr algn="r" rtl="1"/>
            <a:r>
              <a:rPr lang="he-IL" altLang="he-IL" sz="2800" u="sng" dirty="0"/>
              <a:t>תוצאות הניסוי בפועל:</a:t>
            </a:r>
            <a:r>
              <a:rPr lang="he-IL" altLang="he-IL" sz="2800" dirty="0"/>
              <a:t> רק 46% בחרו בטיול </a:t>
            </a:r>
            <a:r>
              <a:rPr lang="he-IL" altLang="he-IL" sz="2800" dirty="0" err="1"/>
              <a:t>לויסקונסין</a:t>
            </a:r>
            <a:r>
              <a:rPr lang="he-IL" altLang="he-IL" sz="2800" dirty="0"/>
              <a:t> (המהנה יותר). </a:t>
            </a:r>
          </a:p>
          <a:p>
            <a:pPr algn="r" rtl="1"/>
            <a:r>
              <a:rPr lang="he-IL" altLang="he-IL" sz="2800" dirty="0"/>
              <a:t>הסבר: העלות השקועה של הטיול למישיגן גבוהה יותר ולכן אנשים בוחרים בו. </a:t>
            </a:r>
            <a:endParaRPr lang="en-US" altLang="he-IL" sz="2800" dirty="0"/>
          </a:p>
        </p:txBody>
      </p:sp>
    </p:spTree>
    <p:extLst>
      <p:ext uri="{BB962C8B-B14F-4D97-AF65-F5344CB8AC3E}">
        <p14:creationId xmlns:p14="http://schemas.microsoft.com/office/powerpoint/2010/main" val="2144653656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981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fld id="{52727E3E-66F1-44AD-8798-507428AA135F}" type="slidenum">
              <a:rPr lang="he-IL" altLang="he-IL" sz="1200"/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he-IL" sz="120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altLang="he-IL" dirty="0"/>
              <a:t>ניסויי "חברת התעופה"</a:t>
            </a:r>
            <a:br>
              <a:rPr lang="en-US" altLang="he-IL" dirty="0"/>
            </a:br>
            <a:r>
              <a:rPr lang="en-US" altLang="he-IL" sz="2400" dirty="0"/>
              <a:t>(</a:t>
            </a:r>
            <a:r>
              <a:rPr lang="en-US" altLang="he-IL" sz="2400" dirty="0" err="1"/>
              <a:t>Arkes</a:t>
            </a:r>
            <a:r>
              <a:rPr lang="en-US" altLang="he-IL" sz="2400" dirty="0"/>
              <a:t> and  </a:t>
            </a:r>
            <a:r>
              <a:rPr lang="en-US" altLang="he-IL" sz="2400" dirty="0" err="1"/>
              <a:t>Blumer</a:t>
            </a:r>
            <a:r>
              <a:rPr lang="en-US" altLang="he-IL" sz="2400" dirty="0"/>
              <a:t>, 1985)</a:t>
            </a:r>
            <a:r>
              <a:rPr lang="he-IL" altLang="he-IL" sz="2400" dirty="0"/>
              <a:t> </a:t>
            </a:r>
            <a:endParaRPr lang="en-US" altLang="he-IL" sz="2400" dirty="0"/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algn="r" rtl="1">
              <a:lnSpc>
                <a:spcPct val="90000"/>
              </a:lnSpc>
            </a:pPr>
            <a:r>
              <a:rPr lang="he-IL" altLang="he-IL" sz="2600" dirty="0"/>
              <a:t>ניסוח </a:t>
            </a:r>
            <a:r>
              <a:rPr lang="en-US" altLang="he-IL" sz="2600" dirty="0"/>
              <a:t>A</a:t>
            </a:r>
            <a:r>
              <a:rPr lang="he-IL" altLang="he-IL" sz="2600" dirty="0"/>
              <a:t>: כנשיא חברת תעופה השקעת 10 מיליון $ בפרויקט בניית מטוס שלא יאותר ע"י רדאר רגיל. לאחר שהושלמו 90% מהפרויקט חברה אחרת החלה לשווק מטוס דומה, אך זול ומהיר יותר. האם צריך להשקיע את ה- 10% הנותרים במחקר כדי לסיימו?</a:t>
            </a:r>
          </a:p>
          <a:p>
            <a:pPr algn="r" rtl="1">
              <a:lnSpc>
                <a:spcPct val="90000"/>
              </a:lnSpc>
            </a:pPr>
            <a:r>
              <a:rPr lang="he-IL" altLang="he-IL" sz="2600" dirty="0"/>
              <a:t>תוצאות: 41- כן       7- לא</a:t>
            </a:r>
          </a:p>
          <a:p>
            <a:pPr algn="r" rtl="1">
              <a:lnSpc>
                <a:spcPct val="90000"/>
              </a:lnSpc>
            </a:pPr>
            <a:r>
              <a:rPr lang="he-IL" altLang="he-IL" sz="2600" dirty="0"/>
              <a:t>ניסוח </a:t>
            </a:r>
            <a:r>
              <a:rPr lang="en-US" altLang="he-IL" sz="2600" dirty="0"/>
              <a:t>B</a:t>
            </a:r>
            <a:r>
              <a:rPr lang="he-IL" altLang="he-IL" sz="2600" dirty="0"/>
              <a:t>: כנשיא חברת תעופה קיבלת הצעה מאחד העובדים להשתמש ב- 1 מיליון $ שהוקצבו למחקר כדי לפתח מטוס שלא יאותר ע"י רדאר רגיל. ידוע לך שחברה אחרת החלה לשווק מטוס דומה, אך זול ומהיר יותר. האם צריך להשקיע את הכסף במחקר?</a:t>
            </a:r>
          </a:p>
          <a:p>
            <a:pPr algn="r" rtl="1">
              <a:lnSpc>
                <a:spcPct val="90000"/>
              </a:lnSpc>
            </a:pPr>
            <a:r>
              <a:rPr lang="he-IL" altLang="he-IL" sz="2600" dirty="0"/>
              <a:t>תוצאות: 10- כן        50-לא </a:t>
            </a:r>
          </a:p>
          <a:p>
            <a:pPr algn="r" rtl="1">
              <a:lnSpc>
                <a:spcPct val="90000"/>
              </a:lnSpc>
            </a:pPr>
            <a:endParaRPr lang="he-IL" altLang="he-IL" sz="2600" dirty="0"/>
          </a:p>
        </p:txBody>
      </p:sp>
    </p:spTree>
    <p:extLst>
      <p:ext uri="{BB962C8B-B14F-4D97-AF65-F5344CB8AC3E}">
        <p14:creationId xmlns:p14="http://schemas.microsoft.com/office/powerpoint/2010/main" val="30458999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981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fld id="{D76C18A0-021D-43AB-9510-94AA3A83707E}" type="slidenum">
              <a:rPr lang="he-IL" altLang="he-IL" sz="1200"/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he-IL" sz="120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908051"/>
            <a:ext cx="8218488" cy="5616575"/>
          </a:xfrm>
        </p:spPr>
        <p:txBody>
          <a:bodyPr/>
          <a:lstStyle/>
          <a:p>
            <a:pPr algn="r" rtl="1">
              <a:lnSpc>
                <a:spcPct val="90000"/>
              </a:lnSpc>
            </a:pPr>
            <a:r>
              <a:rPr lang="he-IL" altLang="he-IL" sz="3200" dirty="0"/>
              <a:t>ההבדל בין הניסוחים הוא בכך שבנוסח </a:t>
            </a:r>
            <a:r>
              <a:rPr lang="en-US" altLang="he-IL" sz="3200" dirty="0"/>
              <a:t>A</a:t>
            </a:r>
            <a:r>
              <a:rPr lang="he-IL" altLang="he-IL" sz="3200" dirty="0"/>
              <a:t> כבר הושקעו מיליוני דולרים (</a:t>
            </a:r>
            <a:r>
              <a:rPr lang="he-IL" altLang="he-IL" sz="3200" dirty="0" err="1"/>
              <a:t>היתה</a:t>
            </a:r>
            <a:r>
              <a:rPr lang="he-IL" altLang="he-IL" sz="3200" dirty="0"/>
              <a:t> להם עלות שקועה), ואילו בנוסח </a:t>
            </a:r>
            <a:r>
              <a:rPr lang="en-US" altLang="he-IL" sz="3200" dirty="0"/>
              <a:t>B</a:t>
            </a:r>
            <a:r>
              <a:rPr lang="he-IL" altLang="he-IL" sz="3200" dirty="0"/>
              <a:t> שום דבר עדין לא הושקע (לא הייתה להם עלות שקועה)</a:t>
            </a:r>
          </a:p>
          <a:p>
            <a:pPr algn="r" rtl="1">
              <a:lnSpc>
                <a:spcPct val="90000"/>
              </a:lnSpc>
            </a:pPr>
            <a:r>
              <a:rPr lang="he-IL" altLang="he-IL" sz="3200" dirty="0"/>
              <a:t>מתוך המסקנות של הניסוי עלו שני הסברים חילופיים:</a:t>
            </a:r>
          </a:p>
          <a:p>
            <a:pPr algn="r" rtl="1">
              <a:lnSpc>
                <a:spcPct val="90000"/>
              </a:lnSpc>
            </a:pPr>
            <a:r>
              <a:rPr lang="he-IL" altLang="he-IL" sz="3200" dirty="0"/>
              <a:t>א- האנשים היו מודעים לכישלון הפרויקט, אך ציפו שכאשר יושלם יביא תועלת גבוהה יותר מאשר אם יוחלט לא לסיים את הפרויקט. </a:t>
            </a:r>
          </a:p>
          <a:p>
            <a:pPr algn="r" rtl="1">
              <a:lnSpc>
                <a:spcPct val="90000"/>
              </a:lnSpc>
            </a:pPr>
            <a:r>
              <a:rPr lang="he-IL" altLang="he-IL" sz="3200" dirty="0"/>
              <a:t>ב- האנשים מפריזים בהערכת סיכויי ההצלחה של הפרויקט ואינם מעריכים את המצב כאבוד. </a:t>
            </a:r>
          </a:p>
          <a:p>
            <a:pPr>
              <a:lnSpc>
                <a:spcPct val="90000"/>
              </a:lnSpc>
            </a:pPr>
            <a:endParaRPr lang="en-US" altLang="he-IL" sz="3200" dirty="0"/>
          </a:p>
        </p:txBody>
      </p:sp>
    </p:spTree>
    <p:extLst>
      <p:ext uri="{BB962C8B-B14F-4D97-AF65-F5344CB8AC3E}">
        <p14:creationId xmlns:p14="http://schemas.microsoft.com/office/powerpoint/2010/main" val="2834708974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981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fld id="{F35EDC51-D137-479B-9EFE-009764CFD35A}" type="slidenum">
              <a:rPr lang="he-IL" altLang="he-IL" sz="1200"/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he-IL" sz="120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908050"/>
            <a:ext cx="8218488" cy="4959350"/>
          </a:xfrm>
        </p:spPr>
        <p:txBody>
          <a:bodyPr/>
          <a:lstStyle/>
          <a:p>
            <a:pPr algn="r" rtl="1"/>
            <a:r>
              <a:rPr lang="he-IL" altLang="he-IL" sz="3200" dirty="0"/>
              <a:t>לשם בדיקת ההסברים החילופיים נערך ניסוי נוסף, שבו הוצגו לאנשים אותם הנוסחים כמו </a:t>
            </a:r>
            <a:r>
              <a:rPr lang="en-US" altLang="he-IL" sz="3200" dirty="0"/>
              <a:t>A</a:t>
            </a:r>
            <a:r>
              <a:rPr lang="he-IL" altLang="he-IL" sz="3200" dirty="0"/>
              <a:t> ו-</a:t>
            </a:r>
            <a:r>
              <a:rPr lang="en-US" altLang="he-IL" sz="3200" dirty="0"/>
              <a:t>B</a:t>
            </a:r>
            <a:r>
              <a:rPr lang="he-IL" altLang="he-IL" sz="3200" dirty="0"/>
              <a:t>, אך הפעם הם התבקשו לדרג את סיכויי ההצלחה של הפרויקט בסולם 0-100. </a:t>
            </a:r>
          </a:p>
          <a:p>
            <a:pPr algn="r" rtl="1"/>
            <a:r>
              <a:rPr lang="he-IL" altLang="he-IL" sz="3200" dirty="0"/>
              <a:t>תוצאות: בניסוח </a:t>
            </a:r>
            <a:r>
              <a:rPr lang="en-US" altLang="he-IL" sz="3200" dirty="0"/>
              <a:t>A</a:t>
            </a:r>
            <a:r>
              <a:rPr lang="he-IL" altLang="he-IL" sz="3200" dirty="0"/>
              <a:t> (עלות שקועה) 89% העריכו את סיכויי ההצלחה כגבוהים לעומת 40%.</a:t>
            </a:r>
          </a:p>
          <a:p>
            <a:pPr algn="r" rtl="1"/>
            <a:r>
              <a:rPr lang="he-IL" altLang="he-IL" sz="3200" dirty="0"/>
              <a:t>מסקנה: המשיבים בסיטואציה של העלות השקועה  ניפחו את סיכויי ההצלחה של הפרויקט. </a:t>
            </a:r>
            <a:endParaRPr lang="en-US" altLang="he-IL" sz="3200" dirty="0"/>
          </a:p>
        </p:txBody>
      </p:sp>
    </p:spTree>
    <p:extLst>
      <p:ext uri="{BB962C8B-B14F-4D97-AF65-F5344CB8AC3E}">
        <p14:creationId xmlns:p14="http://schemas.microsoft.com/office/powerpoint/2010/main" val="634766172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981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DB1629-1836-44FE-8650-C354860AA920}" type="slidenum">
              <a:rPr kumimoji="0" lang="he-IL" altLang="he-IL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1249680" y="213065"/>
            <a:ext cx="9692640" cy="821310"/>
          </a:xfrm>
        </p:spPr>
        <p:txBody>
          <a:bodyPr/>
          <a:lstStyle/>
          <a:p>
            <a:pPr algn="ctr" rtl="1"/>
            <a:r>
              <a:rPr lang="he-IL" altLang="he-IL" dirty="0"/>
              <a:t>הסבר השפעת ה- </a:t>
            </a:r>
            <a:r>
              <a:rPr lang="en-US" altLang="he-IL" sz="4800" dirty="0"/>
              <a:t>sunk cost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39398" y="1123950"/>
            <a:ext cx="8229600" cy="5121275"/>
          </a:xfrm>
        </p:spPr>
        <p:txBody>
          <a:bodyPr>
            <a:normAutofit fontScale="92500"/>
          </a:bodyPr>
          <a:lstStyle/>
          <a:p>
            <a:pPr algn="r" rtl="1">
              <a:lnSpc>
                <a:spcPct val="90000"/>
              </a:lnSpc>
            </a:pPr>
            <a:r>
              <a:rPr lang="he-IL" altLang="he-IL" sz="3200" dirty="0"/>
              <a:t>הסבר</a:t>
            </a:r>
            <a:r>
              <a:rPr lang="en-US" altLang="he-IL" sz="3200" dirty="0"/>
              <a:t>  </a:t>
            </a:r>
            <a:r>
              <a:rPr lang="he-IL" altLang="he-IL" sz="3200" dirty="0"/>
              <a:t>על פי תיאורית הפרוספקט (</a:t>
            </a:r>
            <a:r>
              <a:rPr lang="en-US" altLang="he-I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Tversky &amp; Kahneman, 1979</a:t>
            </a:r>
            <a:r>
              <a:rPr lang="en-US" altLang="he-IL" sz="3200" dirty="0">
                <a:cs typeface="Aharoni" panose="02010803020104030203" pitchFamily="2" charset="-79"/>
              </a:rPr>
              <a:t> </a:t>
            </a:r>
            <a:r>
              <a:rPr lang="he-IL" altLang="he-IL" sz="3200" dirty="0"/>
              <a:t>): </a:t>
            </a:r>
          </a:p>
          <a:p>
            <a:pPr algn="r" rtl="1">
              <a:lnSpc>
                <a:spcPct val="90000"/>
              </a:lnSpc>
            </a:pPr>
            <a:r>
              <a:rPr lang="he-IL" altLang="he-IL" sz="2800" dirty="0"/>
              <a:t>בהתאם לפונקציית הערך, בנקודה </a:t>
            </a:r>
            <a:r>
              <a:rPr lang="en-US" altLang="he-IL" sz="2800" dirty="0"/>
              <a:t>A</a:t>
            </a:r>
            <a:r>
              <a:rPr lang="he-IL" altLang="he-IL" sz="2800" dirty="0"/>
              <a:t> האדם נמצא כאשר הוא שוקל להשקיע בפעם הראשונה. בנקודה </a:t>
            </a:r>
            <a:r>
              <a:rPr lang="en-US" altLang="he-IL" sz="2800" dirty="0"/>
              <a:t>B</a:t>
            </a:r>
            <a:r>
              <a:rPr lang="he-IL" altLang="he-IL" sz="2800" dirty="0"/>
              <a:t> האדם נמצא לאחר השקעה ראשונית לא מוצלחת (עלות שקועה). </a:t>
            </a:r>
          </a:p>
          <a:p>
            <a:pPr algn="r" rtl="1">
              <a:lnSpc>
                <a:spcPct val="90000"/>
              </a:lnSpc>
            </a:pPr>
            <a:r>
              <a:rPr lang="he-IL" altLang="he-IL" sz="2800" dirty="0"/>
              <a:t>בנקודה </a:t>
            </a:r>
            <a:r>
              <a:rPr lang="en-US" altLang="he-IL" sz="2800" dirty="0"/>
              <a:t>B</a:t>
            </a:r>
            <a:r>
              <a:rPr lang="he-IL" altLang="he-IL" sz="2800" dirty="0"/>
              <a:t> בשל הערך השולי הפוחת, ההפסדים המתווספים אינם מסתכמים בירידות גדולות בערך הסובייקטיבי ואילו רווחים שווי-גודל מסתכמים בערך סובייקטיבי גבוה יותר.</a:t>
            </a:r>
          </a:p>
          <a:p>
            <a:pPr algn="r" rtl="1">
              <a:lnSpc>
                <a:spcPct val="90000"/>
              </a:lnSpc>
            </a:pPr>
            <a:r>
              <a:rPr lang="he-IL" altLang="he-IL" sz="2800" dirty="0"/>
              <a:t>לכן האדם בנקודה </a:t>
            </a:r>
            <a:r>
              <a:rPr lang="en-US" altLang="he-IL" sz="2800" dirty="0"/>
              <a:t>B</a:t>
            </a:r>
            <a:r>
              <a:rPr lang="he-IL" altLang="he-IL" sz="2800" dirty="0"/>
              <a:t> יסכן הפסדים קטנים כדי להשיג רווחים גדולים אפשריים. </a:t>
            </a:r>
          </a:p>
          <a:p>
            <a:pPr algn="r" rtl="1">
              <a:lnSpc>
                <a:spcPct val="90000"/>
              </a:lnSpc>
            </a:pPr>
            <a:r>
              <a:rPr lang="he-IL" altLang="he-IL" sz="2800" dirty="0"/>
              <a:t>אנשים שונאי סיכון ברווח ואוהבי סיכון בהפסד</a:t>
            </a:r>
          </a:p>
          <a:p>
            <a:pPr algn="r" rtl="1">
              <a:lnSpc>
                <a:spcPct val="90000"/>
              </a:lnSpc>
            </a:pPr>
            <a:endParaRPr lang="he-IL" altLang="he-IL" sz="2800" dirty="0"/>
          </a:p>
          <a:p>
            <a:pPr algn="r" rtl="1">
              <a:lnSpc>
                <a:spcPct val="90000"/>
              </a:lnSpc>
            </a:pPr>
            <a:endParaRPr lang="en-US" altLang="he-IL" sz="2600" dirty="0"/>
          </a:p>
        </p:txBody>
      </p:sp>
    </p:spTree>
    <p:extLst>
      <p:ext uri="{BB962C8B-B14F-4D97-AF65-F5344CB8AC3E}">
        <p14:creationId xmlns:p14="http://schemas.microsoft.com/office/powerpoint/2010/main" val="971741111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981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89DEF5-D575-4F3F-9EE3-222678C47FAF}" type="slidenum">
              <a:rPr kumimoji="0" lang="he-IL" altLang="he-IL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0" y="6248400"/>
            <a:ext cx="2895600" cy="457200"/>
          </a:xfrm>
        </p:spPr>
        <p:txBody>
          <a:bodyPr/>
          <a:lstStyle/>
          <a:p>
            <a:pPr rtl="0"/>
            <a:r>
              <a:rPr lang="en-US" altLang="he-IL" sz="1500">
                <a:cs typeface="Aharoni" panose="02010803020104030203" pitchFamily="2" charset="-79"/>
              </a:rPr>
              <a:t>Tversky &amp; Kahneman (1992)</a:t>
            </a:r>
          </a:p>
        </p:txBody>
      </p:sp>
      <p:sp>
        <p:nvSpPr>
          <p:cNvPr id="14340" name="Arc 3"/>
          <p:cNvSpPr>
            <a:spLocks/>
          </p:cNvSpPr>
          <p:nvPr/>
        </p:nvSpPr>
        <p:spPr bwMode="auto">
          <a:xfrm rot="10800000" flipV="1">
            <a:off x="5783264" y="1882776"/>
            <a:ext cx="3589337" cy="1401763"/>
          </a:xfrm>
          <a:custGeom>
            <a:avLst/>
            <a:gdLst>
              <a:gd name="T0" fmla="*/ 2147483647 w 21600"/>
              <a:gd name="T1" fmla="*/ 0 h 19719"/>
              <a:gd name="T2" fmla="*/ 2147483647 w 21600"/>
              <a:gd name="T3" fmla="*/ 2147483647 h 19719"/>
              <a:gd name="T4" fmla="*/ 0 w 21600"/>
              <a:gd name="T5" fmla="*/ 2147483647 h 1971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19719" fill="none" extrusionOk="0">
                <a:moveTo>
                  <a:pt x="8815" y="-1"/>
                </a:moveTo>
                <a:cubicBezTo>
                  <a:pt x="16592" y="3476"/>
                  <a:pt x="21600" y="11199"/>
                  <a:pt x="21600" y="19719"/>
                </a:cubicBezTo>
              </a:path>
              <a:path w="21600" h="19719" stroke="0" extrusionOk="0">
                <a:moveTo>
                  <a:pt x="8815" y="-1"/>
                </a:moveTo>
                <a:cubicBezTo>
                  <a:pt x="16592" y="3476"/>
                  <a:pt x="21600" y="11199"/>
                  <a:pt x="21600" y="19719"/>
                </a:cubicBezTo>
                <a:lnTo>
                  <a:pt x="0" y="19719"/>
                </a:lnTo>
                <a:lnTo>
                  <a:pt x="8815" y="-1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14341" name="Line 4"/>
          <p:cNvSpPr>
            <a:spLocks noChangeShapeType="1"/>
          </p:cNvSpPr>
          <p:nvPr/>
        </p:nvSpPr>
        <p:spPr bwMode="auto">
          <a:xfrm>
            <a:off x="5784850" y="1325564"/>
            <a:ext cx="0" cy="42370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14342" name="Line 5"/>
          <p:cNvSpPr>
            <a:spLocks noChangeShapeType="1"/>
          </p:cNvSpPr>
          <p:nvPr/>
        </p:nvSpPr>
        <p:spPr bwMode="auto">
          <a:xfrm>
            <a:off x="3430589" y="3332163"/>
            <a:ext cx="4598987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14343" name="Arc 6"/>
          <p:cNvSpPr>
            <a:spLocks/>
          </p:cNvSpPr>
          <p:nvPr/>
        </p:nvSpPr>
        <p:spPr bwMode="auto">
          <a:xfrm rot="10800000" flipH="1">
            <a:off x="3652838" y="3219451"/>
            <a:ext cx="2132012" cy="2119313"/>
          </a:xfrm>
          <a:custGeom>
            <a:avLst/>
            <a:gdLst>
              <a:gd name="T0" fmla="*/ 332726925 w 21600"/>
              <a:gd name="T1" fmla="*/ 0 h 21597"/>
              <a:gd name="T2" fmla="*/ 2147483647 w 21600"/>
              <a:gd name="T3" fmla="*/ 2147483647 h 21597"/>
              <a:gd name="T4" fmla="*/ 0 w 21600"/>
              <a:gd name="T5" fmla="*/ 2147483647 h 215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597" fill="none" extrusionOk="0">
                <a:moveTo>
                  <a:pt x="346" y="-1"/>
                </a:moveTo>
                <a:cubicBezTo>
                  <a:pt x="12138" y="188"/>
                  <a:pt x="21600" y="9802"/>
                  <a:pt x="21600" y="21597"/>
                </a:cubicBezTo>
              </a:path>
              <a:path w="21600" h="21597" stroke="0" extrusionOk="0">
                <a:moveTo>
                  <a:pt x="346" y="-1"/>
                </a:moveTo>
                <a:cubicBezTo>
                  <a:pt x="12138" y="188"/>
                  <a:pt x="21600" y="9802"/>
                  <a:pt x="21600" y="21597"/>
                </a:cubicBezTo>
                <a:lnTo>
                  <a:pt x="0" y="21597"/>
                </a:lnTo>
                <a:lnTo>
                  <a:pt x="346" y="-1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14344" name="Text Box 7"/>
          <p:cNvSpPr txBox="1">
            <a:spLocks noChangeArrowheads="1"/>
          </p:cNvSpPr>
          <p:nvPr/>
        </p:nvSpPr>
        <p:spPr bwMode="auto">
          <a:xfrm>
            <a:off x="7242175" y="3443289"/>
            <a:ext cx="896938" cy="446087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he-I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Miriam" panose="020B0502050101010101" pitchFamily="34" charset="-79"/>
              </a:rPr>
              <a:t>Gains</a:t>
            </a:r>
            <a:endParaRPr kumimoji="0" lang="en-US" altLang="he-IL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Miriam" panose="020B0502050101010101" pitchFamily="34" charset="-79"/>
            </a:endParaRPr>
          </a:p>
        </p:txBody>
      </p:sp>
      <p:sp>
        <p:nvSpPr>
          <p:cNvPr id="14345" name="Text Box 8"/>
          <p:cNvSpPr txBox="1">
            <a:spLocks noChangeArrowheads="1"/>
          </p:cNvSpPr>
          <p:nvPr/>
        </p:nvSpPr>
        <p:spPr bwMode="auto">
          <a:xfrm>
            <a:off x="3429000" y="3443288"/>
            <a:ext cx="896938" cy="558800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he-I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Miriam" panose="020B0502050101010101" pitchFamily="34" charset="-79"/>
              </a:rPr>
              <a:t>Losses</a:t>
            </a:r>
          </a:p>
        </p:txBody>
      </p:sp>
      <p:sp>
        <p:nvSpPr>
          <p:cNvPr id="14346" name="Text Box 9"/>
          <p:cNvSpPr txBox="1">
            <a:spLocks noChangeArrowheads="1"/>
          </p:cNvSpPr>
          <p:nvPr/>
        </p:nvSpPr>
        <p:spPr bwMode="auto">
          <a:xfrm>
            <a:off x="5410200" y="838200"/>
            <a:ext cx="1066800" cy="446088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he-IL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iriam" panose="020B0502050101010101" pitchFamily="34" charset="-79"/>
              </a:rPr>
              <a:t>value</a:t>
            </a:r>
          </a:p>
        </p:txBody>
      </p:sp>
      <p:sp>
        <p:nvSpPr>
          <p:cNvPr id="14347" name="Text Box 10"/>
          <p:cNvSpPr txBox="1">
            <a:spLocks noChangeArrowheads="1"/>
          </p:cNvSpPr>
          <p:nvPr/>
        </p:nvSpPr>
        <p:spPr bwMode="auto">
          <a:xfrm>
            <a:off x="5375276" y="3213101"/>
            <a:ext cx="3603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he-I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4348" name="Text Box 11"/>
          <p:cNvSpPr txBox="1">
            <a:spLocks noChangeArrowheads="1"/>
          </p:cNvSpPr>
          <p:nvPr/>
        </p:nvSpPr>
        <p:spPr bwMode="auto">
          <a:xfrm>
            <a:off x="4295776" y="4868863"/>
            <a:ext cx="3603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he-I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036050239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981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3E11D4-D1B3-467A-8057-44F12A19C1A2}" type="slidenum">
              <a:rPr kumimoji="0" lang="he-IL" altLang="he-IL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1871" y="1828800"/>
            <a:ext cx="8864455" cy="4791456"/>
          </a:xfrm>
        </p:spPr>
        <p:txBody>
          <a:bodyPr>
            <a:normAutofit fontScale="77500" lnSpcReduction="20000"/>
          </a:bodyPr>
          <a:lstStyle/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he-IL" sz="3100" dirty="0">
                <a:cs typeface="+mj-cs"/>
              </a:rPr>
              <a:t>בהתאם לאפקט הודאות</a:t>
            </a:r>
            <a:r>
              <a:rPr lang="he-IL" sz="3100" dirty="0">
                <a:latin typeface="Calibri" panose="020F0502020204030204" pitchFamily="34" charset="0"/>
                <a:cs typeface="+mj-cs"/>
              </a:rPr>
              <a:t> </a:t>
            </a:r>
            <a:r>
              <a:rPr lang="he-IL" sz="3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+mj-cs"/>
              </a:rPr>
              <a:t>רווחים ודאיים  (</a:t>
            </a:r>
            <a:r>
              <a:rPr lang="en-US" sz="3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+mj-cs"/>
              </a:rPr>
              <a:t> (p=1</a:t>
            </a:r>
            <a:r>
              <a:rPr lang="he-IL" sz="3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+mj-cs"/>
              </a:rPr>
              <a:t>מוערכים הערכת יתר. הכוונה היא שהערך של רווחים ודאיים גבוה ממה שהיה צפוי מניתוח הערך של רווחים בהסתברות קטנה מ 1. באופן מקביל,  הפסדים וודאיים מוערכים הערכת חסר. כלומר, הערך נמוך מהערך שהיה צפוי מניתוח הערך של הפסדים בהסתברות קטנה מ-1.  לכן, במצבים של עלות שקועה, כאשר האלטרנטיבה היא הפסד ודאי,  נעדיף את האופציה ההסתברותית של המשכת ההשקעה.  </a:t>
            </a:r>
            <a:endParaRPr lang="en-IL" sz="3100" dirty="0">
              <a:effectLst/>
              <a:latin typeface="Calibri" panose="020F0502020204030204" pitchFamily="34" charset="0"/>
              <a:ea typeface="Calibri" panose="020F0502020204030204" pitchFamily="34" charset="0"/>
              <a:cs typeface="+mj-cs"/>
            </a:endParaRPr>
          </a:p>
          <a:p>
            <a:pPr algn="r" rtl="1">
              <a:defRPr/>
            </a:pPr>
            <a:r>
              <a:rPr lang="he-IL" sz="2800" dirty="0"/>
              <a:t>במקרה של חברת התעופה, ההחלטה להפסיק את הפרויקט כרוכה בהפסד וודאי של הסכום שהושקע. לעומת זאת המשך השקעה </a:t>
            </a:r>
            <a:r>
              <a:rPr lang="he-IL" sz="2800" u="sng" dirty="0"/>
              <a:t>עשוי</a:t>
            </a:r>
            <a:r>
              <a:rPr lang="he-IL" sz="2800" dirty="0"/>
              <a:t> להביא רווח מסוים. </a:t>
            </a:r>
          </a:p>
          <a:p>
            <a:pPr algn="r" rtl="1">
              <a:defRPr/>
            </a:pPr>
            <a:r>
              <a:rPr lang="he-IL" sz="2800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הסבר פסיכולוגי</a:t>
            </a:r>
            <a:r>
              <a:rPr lang="he-IL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: הפסקת השקעה בפרויקט היא הודאה בכך שכל הכסף שהושקע, למעשה, בוזבז. ואילו המשך ההשקעה מונע הודאה זו. </a:t>
            </a:r>
            <a:endParaRPr lang="en-US" sz="28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>
          <a:xfrm>
            <a:off x="1261872" y="843378"/>
            <a:ext cx="9692640" cy="847943"/>
          </a:xfrm>
          <a:noFill/>
        </p:spPr>
        <p:txBody>
          <a:bodyPr/>
          <a:lstStyle/>
          <a:p>
            <a:pPr algn="ctr" rtl="1"/>
            <a:r>
              <a:rPr lang="he-IL" altLang="he-IL" dirty="0"/>
              <a:t>הסבר השפעת ה- </a:t>
            </a:r>
            <a:r>
              <a:rPr lang="en-US" altLang="he-IL" dirty="0"/>
              <a:t>sunk cost</a:t>
            </a:r>
            <a:r>
              <a:rPr lang="he-IL" altLang="he-IL" dirty="0"/>
              <a:t>- המשך </a:t>
            </a:r>
            <a:endParaRPr lang="en-US" altLang="he-IL" dirty="0"/>
          </a:p>
        </p:txBody>
      </p:sp>
    </p:spTree>
    <p:extLst>
      <p:ext uri="{BB962C8B-B14F-4D97-AF65-F5344CB8AC3E}">
        <p14:creationId xmlns:p14="http://schemas.microsoft.com/office/powerpoint/2010/main" val="1188859887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981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fld id="{6EB8C794-CEA1-40D6-96D0-897F79945313}" type="slidenum">
              <a:rPr lang="he-IL" altLang="he-IL" sz="1200"/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he-IL" sz="120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1376039" y="356984"/>
            <a:ext cx="8353887" cy="1179307"/>
          </a:xfrm>
        </p:spPr>
        <p:txBody>
          <a:bodyPr>
            <a:normAutofit fontScale="90000"/>
          </a:bodyPr>
          <a:lstStyle/>
          <a:p>
            <a:pPr algn="ctr"/>
            <a:br>
              <a:rPr lang="he-IL" altLang="he-IL" dirty="0"/>
            </a:br>
            <a:br>
              <a:rPr lang="he-IL" altLang="he-IL" dirty="0"/>
            </a:br>
            <a:r>
              <a:rPr lang="he-IL" dirty="0"/>
              <a:t>אפקט העלות השקועה במציאות </a:t>
            </a:r>
            <a:br>
              <a:rPr lang="he-IL" altLang="he-IL" dirty="0"/>
            </a:br>
            <a:endParaRPr lang="en-US" altLang="he-IL" dirty="0"/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34566" y="1402671"/>
            <a:ext cx="8595360" cy="4351337"/>
          </a:xfrm>
        </p:spPr>
        <p:txBody>
          <a:bodyPr>
            <a:normAutofit lnSpcReduction="10000"/>
          </a:bodyPr>
          <a:lstStyle/>
          <a:p>
            <a:pPr algn="r" rtl="1">
              <a:lnSpc>
                <a:spcPct val="90000"/>
              </a:lnSpc>
            </a:pPr>
            <a:r>
              <a:rPr lang="he-IL" altLang="he-IL" sz="2800" b="1" dirty="0"/>
              <a:t>ניסוי התיאטרון </a:t>
            </a:r>
            <a:r>
              <a:rPr lang="he-IL" altLang="he-IL" dirty="0"/>
              <a:t>(</a:t>
            </a:r>
            <a:r>
              <a:rPr lang="en-US" altLang="he-IL" dirty="0" err="1"/>
              <a:t>Arkes</a:t>
            </a:r>
            <a:r>
              <a:rPr lang="en-US" altLang="he-IL" dirty="0"/>
              <a:t> and </a:t>
            </a:r>
            <a:r>
              <a:rPr lang="en-US" altLang="he-IL" dirty="0" err="1"/>
              <a:t>Blumer</a:t>
            </a:r>
            <a:r>
              <a:rPr lang="en-US" altLang="he-IL" dirty="0"/>
              <a:t>, 1985</a:t>
            </a:r>
            <a:r>
              <a:rPr lang="he-IL" altLang="he-IL" sz="2800" dirty="0"/>
              <a:t>)</a:t>
            </a:r>
          </a:p>
          <a:p>
            <a:pPr algn="r" rtl="1">
              <a:lnSpc>
                <a:spcPct val="90000"/>
              </a:lnSpc>
            </a:pPr>
            <a:r>
              <a:rPr lang="he-IL" altLang="he-IL" sz="2800" dirty="0"/>
              <a:t>הניסוי בודק את השפעת העלות השקועה במציאות.</a:t>
            </a:r>
          </a:p>
          <a:p>
            <a:pPr algn="r" rtl="1">
              <a:lnSpc>
                <a:spcPct val="90000"/>
              </a:lnSpc>
            </a:pPr>
            <a:r>
              <a:rPr lang="he-IL" altLang="he-IL" sz="2800" dirty="0"/>
              <a:t>נדגמו 60 אנשים אשר רכשו מנויים לתיאטרון, כאשר במעמד המכירה לשליש מתוכם ניתנה הנחה גדולה, לשליש נוסף ניתנה הנחה קטנה ולשליש האחרון לא ניתנו הנחות. </a:t>
            </a:r>
          </a:p>
          <a:p>
            <a:pPr algn="r" rtl="1">
              <a:lnSpc>
                <a:spcPct val="90000"/>
              </a:lnSpc>
            </a:pPr>
            <a:r>
              <a:rPr lang="he-IL" altLang="he-IL" sz="2800" dirty="0"/>
              <a:t>החוקרים בדקו את שיעורי ההגעה להצגות של כל קבוצה. </a:t>
            </a:r>
          </a:p>
          <a:p>
            <a:pPr algn="r" rtl="1">
              <a:lnSpc>
                <a:spcPct val="90000"/>
              </a:lnSpc>
            </a:pPr>
            <a:r>
              <a:rPr lang="he-IL" altLang="he-IL" sz="2800" b="1" dirty="0"/>
              <a:t>במחצית הראשונה</a:t>
            </a:r>
            <a:r>
              <a:rPr lang="he-IL" altLang="he-IL" sz="2800" dirty="0"/>
              <a:t> של השנה האנשים אשר רכשו את הכרטיסים במחיר מלא הפגינו נוכחות גבוהה יותר באופן משמעותי מאשר אלה שקיבלו הנחה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he-IL" sz="2800" dirty="0"/>
          </a:p>
        </p:txBody>
      </p:sp>
    </p:spTree>
    <p:extLst>
      <p:ext uri="{BB962C8B-B14F-4D97-AF65-F5344CB8AC3E}">
        <p14:creationId xmlns:p14="http://schemas.microsoft.com/office/powerpoint/2010/main" val="974157683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981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fld id="{1A183B22-876B-4B85-A06F-91AB5805A8FB}" type="slidenum">
              <a:rPr lang="he-IL" altLang="he-IL" sz="1200"/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he-IL" sz="120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992364" y="197318"/>
            <a:ext cx="9692640" cy="642168"/>
          </a:xfrm>
        </p:spPr>
        <p:txBody>
          <a:bodyPr>
            <a:normAutofit fontScale="90000"/>
          </a:bodyPr>
          <a:lstStyle/>
          <a:p>
            <a:pPr algn="r"/>
            <a:r>
              <a:rPr lang="he-IL" altLang="he-IL" dirty="0"/>
              <a:t>ניסוי התיאטרון- המשך</a:t>
            </a:r>
            <a:endParaRPr lang="en-US" altLang="he-IL" dirty="0"/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34678" y="974746"/>
            <a:ext cx="8184145" cy="51352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he-IL" altLang="he-IL" u="sng" dirty="0"/>
          </a:p>
          <a:p>
            <a:pPr algn="r" rtl="1">
              <a:lnSpc>
                <a:spcPct val="90000"/>
              </a:lnSpc>
            </a:pPr>
            <a:r>
              <a:rPr lang="he-IL" altLang="he-IL" sz="2800" u="sng" dirty="0"/>
              <a:t>לפי התיאוריה הרציונאלית</a:t>
            </a:r>
            <a:r>
              <a:rPr lang="he-IL" altLang="he-IL" sz="2800" dirty="0"/>
              <a:t>, היה צפוי ששיעורי ההגעה של הקבוצות יהיו שווים, מכיוון שההנחות ניתנו באופן אקראי. </a:t>
            </a:r>
          </a:p>
          <a:p>
            <a:pPr algn="r" rtl="1">
              <a:lnSpc>
                <a:spcPct val="90000"/>
              </a:lnSpc>
            </a:pPr>
            <a:r>
              <a:rPr lang="he-IL" altLang="he-IL" sz="2800" dirty="0"/>
              <a:t>בפועל היו הבדלים בין הקבוצות בשל העלות השקועה  השונה: לבעלי ההנחות הייתה עלות שקועה  נמוכה ואילו לאלה ששילמו מחיר מלא הייתה עלות שקועה גבוהה. </a:t>
            </a:r>
          </a:p>
          <a:p>
            <a:pPr algn="r" rtl="1">
              <a:lnSpc>
                <a:spcPct val="90000"/>
              </a:lnSpc>
            </a:pPr>
            <a:r>
              <a:rPr lang="he-IL" altLang="he-IL" sz="2800" b="1" dirty="0"/>
              <a:t>במחצית השנייה</a:t>
            </a:r>
            <a:r>
              <a:rPr lang="he-IL" altLang="he-IL" sz="2800" dirty="0"/>
              <a:t> של השנה לא היה הבדל משמעותי בין הקבוצות. </a:t>
            </a:r>
          </a:p>
          <a:p>
            <a:pPr algn="r" rtl="1">
              <a:lnSpc>
                <a:spcPct val="90000"/>
              </a:lnSpc>
            </a:pPr>
            <a:r>
              <a:rPr lang="he-IL" altLang="he-IL" sz="2800" u="sng" dirty="0"/>
              <a:t>מסקנה:</a:t>
            </a:r>
            <a:r>
              <a:rPr lang="he-IL" altLang="he-IL" sz="2800" dirty="0"/>
              <a:t> השפעת העלות השקועה פוחתת עם הזמן. </a:t>
            </a:r>
            <a:endParaRPr lang="en-US" altLang="he-IL" sz="2800" dirty="0"/>
          </a:p>
        </p:txBody>
      </p:sp>
    </p:spTree>
    <p:extLst>
      <p:ext uri="{BB962C8B-B14F-4D97-AF65-F5344CB8AC3E}">
        <p14:creationId xmlns:p14="http://schemas.microsoft.com/office/powerpoint/2010/main" val="947162635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736848"/>
            <a:ext cx="9346944" cy="5443290"/>
          </a:xfrm>
        </p:spPr>
        <p:txBody>
          <a:bodyPr/>
          <a:lstStyle/>
          <a:p>
            <a:pPr algn="r" rtl="1"/>
            <a:endParaRPr lang="he-IL" dirty="0"/>
          </a:p>
          <a:p>
            <a:pPr algn="r" rtl="1"/>
            <a:r>
              <a:rPr lang="he-IL" sz="2400" dirty="0"/>
              <a:t>במחקר של  </a:t>
            </a:r>
            <a:r>
              <a:rPr lang="en-US" sz="2400" dirty="0" err="1"/>
              <a:t>Gouville</a:t>
            </a:r>
            <a:r>
              <a:rPr lang="en-US" sz="2400" dirty="0"/>
              <a:t> &amp; </a:t>
            </a:r>
            <a:r>
              <a:rPr lang="en-US" sz="2400" dirty="0" err="1"/>
              <a:t>Soman</a:t>
            </a:r>
            <a:r>
              <a:rPr lang="he-IL" sz="2400" dirty="0"/>
              <a:t>  (1998)  נמצא כי מינויים הגיעו בשכיחות גבוהה לחדר כושר סמוך לתשלום החודשי, שכיחות שפחתה עד התשלום הבא. </a:t>
            </a:r>
          </a:p>
          <a:p>
            <a:pPr algn="r" rtl="1"/>
            <a:r>
              <a:rPr lang="en-US" sz="2400" dirty="0" err="1"/>
              <a:t>Soman</a:t>
            </a:r>
            <a:r>
              <a:rPr lang="en-US" sz="2400" dirty="0"/>
              <a:t> </a:t>
            </a:r>
            <a:r>
              <a:rPr lang="he-IL" sz="2400" dirty="0"/>
              <a:t> (2001) מצא  שאנשים לא רגישים לעלות שקועה</a:t>
            </a:r>
            <a:r>
              <a:rPr lang="en-US" sz="2400" dirty="0"/>
              <a:t>  </a:t>
            </a:r>
            <a:r>
              <a:rPr lang="he-IL" sz="2400" dirty="0"/>
              <a:t>במונחים של זמן. </a:t>
            </a:r>
            <a:endParaRPr lang="en-US" sz="2400" dirty="0"/>
          </a:p>
          <a:p>
            <a:pPr algn="r" rtl="1"/>
            <a:r>
              <a:rPr lang="he-IL" sz="2400" dirty="0"/>
              <a:t>נראה שהשכלה כלכלית מפחיתה חשיבה במונחים של עלות שקועה (</a:t>
            </a:r>
            <a:r>
              <a:rPr lang="en-US" sz="2400" dirty="0" err="1"/>
              <a:t>Larrick</a:t>
            </a:r>
            <a:r>
              <a:rPr lang="en-US" sz="2400" dirty="0"/>
              <a:t> et al. 1990</a:t>
            </a:r>
            <a:r>
              <a:rPr lang="he-IL" sz="2400" dirty="0"/>
              <a:t>)</a:t>
            </a:r>
          </a:p>
          <a:p>
            <a:pPr algn="r" rtl="1"/>
            <a:endParaRPr lang="he-IL" sz="2400" dirty="0"/>
          </a:p>
          <a:p>
            <a:pPr algn="r" rtl="1"/>
            <a:r>
              <a:rPr lang="he-IL" sz="2400" dirty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89194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5051" y="260351"/>
            <a:ext cx="4824413" cy="722313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he-IL" dirty="0"/>
              <a:t>סיכון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1412776"/>
            <a:ext cx="7516687" cy="4955367"/>
          </a:xfrm>
        </p:spPr>
        <p:txBody>
          <a:bodyPr rtlCol="0">
            <a:normAutofit fontScale="85000" lnSpcReduction="20000"/>
          </a:bodyPr>
          <a:lstStyle/>
          <a:p>
            <a:pPr algn="r" rtl="1">
              <a:spcAft>
                <a:spcPts val="0"/>
              </a:spcAft>
              <a:buFont typeface="Wingdings" charset="2"/>
              <a:buChar char="§"/>
              <a:defRPr/>
            </a:pPr>
            <a:endParaRPr lang="he-IL" sz="2800" dirty="0"/>
          </a:p>
          <a:p>
            <a:pPr algn="r" rtl="1">
              <a:spcAft>
                <a:spcPts val="0"/>
              </a:spcAft>
              <a:buFont typeface="Wingdings" charset="2"/>
              <a:buChar char="§"/>
              <a:defRPr/>
            </a:pPr>
            <a:r>
              <a:rPr lang="he-IL" sz="2800" dirty="0"/>
              <a:t>המושג סיכון מתייחס בד"כ לאפשרות שמשהו רע יקרה (</a:t>
            </a:r>
            <a:r>
              <a:rPr lang="en-US" sz="2800" dirty="0"/>
              <a:t>Baron, 2003</a:t>
            </a:r>
            <a:r>
              <a:rPr lang="he-IL" sz="2800" dirty="0"/>
              <a:t>)</a:t>
            </a:r>
          </a:p>
          <a:p>
            <a:pPr marL="914400" lvl="4" indent="0" algn="r" rtl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3200" dirty="0">
                <a:cs typeface="+mj-cs"/>
              </a:rPr>
              <a:t>    </a:t>
            </a:r>
          </a:p>
          <a:p>
            <a:pPr marL="914400" lvl="4" indent="0" algn="r" rtl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3200" dirty="0">
                <a:cs typeface="+mj-cs"/>
              </a:rPr>
              <a:t>   -</a:t>
            </a:r>
            <a:r>
              <a:rPr lang="he-IL" sz="3200" dirty="0">
                <a:cs typeface="+mj-cs"/>
              </a:rPr>
              <a:t>אנשים מסתכנים כשהם נוהגים בחוסר </a:t>
            </a:r>
          </a:p>
          <a:p>
            <a:pPr marL="914400" lvl="4" indent="0" algn="r" rtl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he-IL" sz="3200" dirty="0">
                <a:cs typeface="+mj-cs"/>
              </a:rPr>
              <a:t>     זהירות</a:t>
            </a:r>
          </a:p>
          <a:p>
            <a:pPr marL="1371600" lvl="5" indent="-457200" algn="r" rtl="1">
              <a:buFontTx/>
              <a:buChar char="-"/>
              <a:defRPr/>
            </a:pPr>
            <a:r>
              <a:rPr lang="he-IL" sz="3200" dirty="0">
                <a:cs typeface="+mj-cs"/>
              </a:rPr>
              <a:t>משקיעים ויזמים מסתכנים בהפסד של זמן וכסף</a:t>
            </a:r>
            <a:endParaRPr lang="en-US" sz="3200" dirty="0">
              <a:cs typeface="+mj-cs"/>
            </a:endParaRPr>
          </a:p>
          <a:p>
            <a:pPr marL="1371600" lvl="5" indent="-457200" algn="r" rtl="1">
              <a:buFontTx/>
              <a:buChar char="-"/>
              <a:defRPr/>
            </a:pPr>
            <a:r>
              <a:rPr lang="he-IL" sz="3200" dirty="0">
                <a:cs typeface="+mj-cs"/>
              </a:rPr>
              <a:t>מדינות לוקחות סיכון כאשר הן יוצאות למלחמה</a:t>
            </a:r>
          </a:p>
          <a:p>
            <a:pPr marL="45720" indent="0" algn="r" rtl="1">
              <a:spcAft>
                <a:spcPts val="0"/>
              </a:spcAft>
              <a:buNone/>
              <a:defRPr/>
            </a:pPr>
            <a:endParaRPr lang="he-IL" sz="3200" dirty="0">
              <a:cs typeface="+mj-cs"/>
            </a:endParaRPr>
          </a:p>
          <a:p>
            <a:pPr marL="45720" indent="0" algn="r" rtl="1">
              <a:spcAft>
                <a:spcPts val="0"/>
              </a:spcAft>
              <a:buNone/>
              <a:defRPr/>
            </a:pPr>
            <a:r>
              <a:rPr lang="he-IL" sz="3200" dirty="0">
                <a:cs typeface="+mj-cs"/>
              </a:rPr>
              <a:t>- חוקים נחקקים ותקנונים נקבעים על מנת להפחית סיכונים</a:t>
            </a:r>
          </a:p>
          <a:p>
            <a:pPr marL="45720" indent="0">
              <a:spcAft>
                <a:spcPts val="0"/>
              </a:spcAft>
              <a:buNone/>
              <a:defRPr/>
            </a:pPr>
            <a:endParaRPr lang="he-IL" sz="3200" dirty="0">
              <a:cs typeface="+mj-cs"/>
            </a:endParaRPr>
          </a:p>
          <a:p>
            <a:pPr marL="45720" indent="0">
              <a:spcAft>
                <a:spcPts val="0"/>
              </a:spcAft>
              <a:buNone/>
              <a:defRPr/>
            </a:pPr>
            <a:endParaRPr lang="he-IL" sz="3200" dirty="0">
              <a:cs typeface="+mj-cs"/>
            </a:endParaRPr>
          </a:p>
        </p:txBody>
      </p:sp>
      <p:pic>
        <p:nvPicPr>
          <p:cNvPr id="11266" name="Picture 2" descr="נהיגה בחוסר זהירות ושימוש בטלפון: מדריך - עו&quot;ד זיאד זועבי, זאפ משפטי">
            <a:extLst>
              <a:ext uri="{FF2B5EF4-FFF2-40B4-BE49-F238E27FC236}">
                <a16:creationId xmlns:a16="http://schemas.microsoft.com/office/drawing/2014/main" id="{B5F94AA5-1F46-3519-25B8-13B960CC2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25" y="848406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איך קריסת ה – SVB משפיעה על החסכונות הפנסיוניים שלכם? -">
            <a:extLst>
              <a:ext uri="{FF2B5EF4-FFF2-40B4-BE49-F238E27FC236}">
                <a16:creationId xmlns:a16="http://schemas.microsoft.com/office/drawing/2014/main" id="{60841BFC-1C4D-4DE8-0154-E7B2B8590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3702149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63853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2495550" y="333376"/>
            <a:ext cx="7315200" cy="1154113"/>
          </a:xfrm>
        </p:spPr>
        <p:txBody>
          <a:bodyPr/>
          <a:lstStyle/>
          <a:p>
            <a:pPr algn="ctr" eaLnBrk="1" hangingPunct="1"/>
            <a:r>
              <a:rPr lang="he-IL" altLang="he-IL" dirty="0"/>
              <a:t>תיאוריה נורמטיבית של סיכון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4114" y="1700213"/>
            <a:ext cx="7924218" cy="4912460"/>
          </a:xfrm>
        </p:spPr>
        <p:txBody>
          <a:bodyPr rtlCol="0">
            <a:normAutofit/>
          </a:bodyPr>
          <a:lstStyle/>
          <a:p>
            <a:pPr algn="r" rtl="1">
              <a:spcAft>
                <a:spcPts val="0"/>
              </a:spcAft>
              <a:buFont typeface="Wingdings" charset="2"/>
              <a:buChar char="§"/>
              <a:defRPr/>
            </a:pPr>
            <a:r>
              <a:rPr lang="he-IL" sz="3600" dirty="0"/>
              <a:t>להפחתת סיכון יש עלות. </a:t>
            </a:r>
          </a:p>
          <a:p>
            <a:pPr algn="r" rtl="1">
              <a:spcAft>
                <a:spcPts val="0"/>
              </a:spcAft>
              <a:buFont typeface="Wingdings" charset="2"/>
              <a:buChar char="§"/>
              <a:defRPr/>
            </a:pPr>
            <a:r>
              <a:rPr lang="he-IL" sz="3600" dirty="0"/>
              <a:t>בד"כ הפונקציה הקושרת הפחתת סיכון לעלות, היא פונקציה עם תוספת שולית פוחתת. </a:t>
            </a:r>
          </a:p>
          <a:p>
            <a:pPr algn="r" rtl="1">
              <a:spcAft>
                <a:spcPts val="0"/>
              </a:spcAft>
              <a:buFont typeface="Wingdings" charset="2"/>
              <a:buChar char="§"/>
              <a:defRPr/>
            </a:pPr>
            <a:r>
              <a:rPr lang="he-IL" sz="3600" dirty="0"/>
              <a:t>ההשקעה בהפחתת סיכונים צריכה להיעשות תוך לקיחה בחשבון של  התועלת ליחידת עלות.</a:t>
            </a:r>
          </a:p>
          <a:p>
            <a:pPr>
              <a:spcAft>
                <a:spcPts val="0"/>
              </a:spcAft>
              <a:buFont typeface="Wingdings" charset="2"/>
              <a:buChar char="§"/>
              <a:defRPr/>
            </a:pPr>
            <a:endParaRPr lang="he-IL" sz="3600" dirty="0"/>
          </a:p>
        </p:txBody>
      </p:sp>
    </p:spTree>
    <p:extLst>
      <p:ext uri="{BB962C8B-B14F-4D97-AF65-F5344CB8AC3E}">
        <p14:creationId xmlns:p14="http://schemas.microsoft.com/office/powerpoint/2010/main" val="30545745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F206D-B8FD-DA2D-42D2-63AFB09CC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he-IL" dirty="0"/>
              <a:t>מהו סיכון סביר שהציבור מוכן לקחת?</a:t>
            </a:r>
            <a:r>
              <a:rPr lang="en-US" dirty="0"/>
              <a:t>Starr, 1969)</a:t>
            </a:r>
            <a:r>
              <a:rPr lang="he-IL" dirty="0"/>
              <a:t>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D9ECB8-10E7-96C0-ED69-C1D09B1D4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1883228"/>
            <a:ext cx="8595360" cy="4351337"/>
          </a:xfrm>
        </p:spPr>
        <p:txBody>
          <a:bodyPr/>
          <a:lstStyle/>
          <a:p>
            <a:pPr algn="r" rtl="1"/>
            <a:endParaRPr lang="en-US" dirty="0"/>
          </a:p>
          <a:p>
            <a:pPr lvl="1" algn="ctr"/>
            <a:r>
              <a:rPr lang="en-US" sz="2600" b="1" dirty="0"/>
              <a:t>Revealed Preferences Approach</a:t>
            </a:r>
            <a:endParaRPr lang="he-IL" sz="2600" b="1" dirty="0"/>
          </a:p>
          <a:p>
            <a:pPr algn="r" rtl="1"/>
            <a:r>
              <a:rPr lang="he-IL" sz="2400" dirty="0"/>
              <a:t>סטאר ביצע ניתוח עלות תועלת לטכנולוגיות והתנהגויות שונות. </a:t>
            </a:r>
          </a:p>
          <a:p>
            <a:pPr algn="r" rtl="1"/>
            <a:r>
              <a:rPr lang="he-IL" altLang="he-IL" sz="2400" dirty="0"/>
              <a:t>המוכנות לקחת  סיכון נמדדה ע"י סקירה של הסיכונים שהציבור מתנסה בהם הלכה למעשה </a:t>
            </a:r>
            <a:endParaRPr lang="en-US" altLang="he-IL" sz="2400" dirty="0"/>
          </a:p>
          <a:p>
            <a:pPr algn="r" rtl="1"/>
            <a:r>
              <a:rPr lang="he-IL" altLang="he-IL" sz="2400" dirty="0"/>
              <a:t>סיכון: ההסתברות לתמותה לאדם לשעת  חשיפה</a:t>
            </a:r>
          </a:p>
          <a:p>
            <a:pPr algn="r" rtl="1"/>
            <a:r>
              <a:rPr lang="he-IL" altLang="he-IL" sz="2400" dirty="0"/>
              <a:t>תועלת: במונחים של רווח כספי.  </a:t>
            </a:r>
          </a:p>
          <a:p>
            <a:pPr algn="r" rtl="1"/>
            <a:endParaRPr lang="he-IL" altLang="he-IL" sz="2400" dirty="0"/>
          </a:p>
          <a:p>
            <a:pPr algn="r" rtl="1"/>
            <a:endParaRPr lang="he-IL" dirty="0"/>
          </a:p>
          <a:p>
            <a:pPr algn="r" rt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6F8FE5-AA26-2BB2-A143-3A63133FA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22" y="808626"/>
            <a:ext cx="1781663" cy="2381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2290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721659" y="1534226"/>
          <a:ext cx="5912223" cy="43010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צילום של Photo Editor" r:id="rId3" imgW="9685714" imgH="7047619" progId="MSPhotoEd.3">
                  <p:embed/>
                </p:oleObj>
              </mc:Choice>
              <mc:Fallback>
                <p:oleObj name="צילום של Photo Editor" r:id="rId3" imgW="9685714" imgH="7047619" progId="MSPhotoEd.3">
                  <p:embed/>
                  <p:pic>
                    <p:nvPicPr>
                      <p:cNvPr id="27650" name="Object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659" y="1534226"/>
                        <a:ext cx="5912223" cy="43010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1" name="Text Box 7"/>
          <p:cNvSpPr txBox="1">
            <a:spLocks noChangeArrowheads="1"/>
          </p:cNvSpPr>
          <p:nvPr/>
        </p:nvSpPr>
        <p:spPr bwMode="auto">
          <a:xfrm>
            <a:off x="952500" y="5969045"/>
            <a:ext cx="22187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Starr, 1969</a:t>
            </a:r>
          </a:p>
        </p:txBody>
      </p:sp>
      <p:sp>
        <p:nvSpPr>
          <p:cNvPr id="2" name="Rectangle 1"/>
          <p:cNvSpPr/>
          <p:nvPr/>
        </p:nvSpPr>
        <p:spPr>
          <a:xfrm>
            <a:off x="3550023" y="611067"/>
            <a:ext cx="70103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t>Revealed Preferences Approach</a:t>
            </a:r>
            <a:r>
              <a: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Gisha" panose="020B0502040204020203" pitchFamily="34" charset="-79"/>
              </a:rPr>
              <a:t>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633882" y="1945907"/>
            <a:ext cx="4715435" cy="296618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marR="0" lvl="0" indent="-182880" algn="r" defTabSz="914400" rtl="1" eaLnBrk="1" fontAlgn="auto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rgbClr val="9EC544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he-IL" altLang="he-IL" sz="28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Gisha" panose="020B0502040204020203" pitchFamily="34" charset="-79"/>
              </a:rPr>
              <a:t>ההתקבלות של סיכון (עלות) תלויה </a:t>
            </a:r>
            <a:r>
              <a:rPr kumimoji="0" lang="he-IL" altLang="he-IL" sz="2800" b="0" i="0" u="sng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Gisha" panose="020B0502040204020203" pitchFamily="34" charset="-79"/>
              </a:rPr>
              <a:t>ברווח</a:t>
            </a:r>
            <a:r>
              <a:rPr kumimoji="0" lang="he-IL" altLang="he-IL" sz="28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Gisha" panose="020B0502040204020203" pitchFamily="34" charset="-79"/>
              </a:rPr>
              <a:t> שעולה מן הפעילות.</a:t>
            </a:r>
          </a:p>
          <a:p>
            <a:pPr marL="457200" marR="0" lvl="1" indent="-182880" algn="r" defTabSz="914400" rtl="1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9EC544"/>
              </a:buClr>
              <a:buSzTx/>
              <a:buFont typeface="Wingdings 2" pitchFamily="18" charset="2"/>
              <a:buChar char=""/>
              <a:tabLst/>
              <a:defRPr/>
            </a:pPr>
            <a:r>
              <a:rPr kumimoji="0" lang="he-IL" altLang="he-I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Gisha" panose="020B0502040204020203" pitchFamily="34" charset="-79"/>
              </a:rPr>
              <a:t>ככל שהרווח יותר גבוה, כך רמת הסיכון שאנשים מוכנים לקבל גבוהה.</a:t>
            </a:r>
          </a:p>
          <a:p>
            <a:pPr marL="182880" marR="0" lvl="0" indent="-182880" algn="r" defTabSz="914400" rtl="1" eaLnBrk="1" fontAlgn="auto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rgbClr val="9EC544"/>
              </a:buClr>
              <a:buSzPct val="80000"/>
              <a:buFont typeface="Arial" pitchFamily="34" charset="0"/>
              <a:buChar char="•"/>
              <a:tabLst/>
              <a:defRPr/>
            </a:pPr>
            <a:endParaRPr kumimoji="0" lang="he-IL" altLang="he-IL" sz="2800" b="0" i="0" u="none" strike="noStrike" kern="1200" cap="none" spc="1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 panose="02040604050505020304"/>
              <a:ea typeface="+mn-ea"/>
              <a:cs typeface="Gisha" panose="020B0502040204020203" pitchFamily="34" charset="-79"/>
            </a:endParaRPr>
          </a:p>
          <a:p>
            <a:pPr marL="182880" marR="0" lvl="0" indent="-182880" algn="r" defTabSz="914400" rtl="1" eaLnBrk="1" fontAlgn="auto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rgbClr val="9EC544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he-IL" altLang="he-IL" sz="28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Gisha" panose="020B0502040204020203" pitchFamily="34" charset="-79"/>
              </a:rPr>
              <a:t>המוכנות לקחת או להיחשף לסיכון תלויה גם בתכונת </a:t>
            </a:r>
            <a:r>
              <a:rPr kumimoji="0" lang="he-IL" altLang="he-IL" sz="2800" b="0" i="0" u="sng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Gisha" panose="020B0502040204020203" pitchFamily="34" charset="-79"/>
              </a:rPr>
              <a:t>הוולונטריות</a:t>
            </a:r>
            <a:r>
              <a:rPr kumimoji="0" lang="he-IL" altLang="he-IL" sz="28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Gisha" panose="020B0502040204020203" pitchFamily="34" charset="-79"/>
              </a:rPr>
              <a:t> של הפעילות.</a:t>
            </a:r>
          </a:p>
          <a:p>
            <a:pPr marL="457200" marR="0" lvl="1" indent="-182880" algn="r" defTabSz="914400" rtl="1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9EC544"/>
              </a:buClr>
              <a:buSzTx/>
              <a:buFont typeface="Wingdings 2" pitchFamily="18" charset="2"/>
              <a:buChar char=""/>
              <a:tabLst/>
              <a:defRPr/>
            </a:pPr>
            <a:r>
              <a:rPr kumimoji="0" lang="he-IL" altLang="he-I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Gisha" panose="020B0502040204020203" pitchFamily="34" charset="-79"/>
              </a:rPr>
              <a:t>הציבור מוכן לקבל סיכונים וולונטריים הגבוהים פי 1,000 (סקי, ציד, עישון, נסיעה ברכבת) מסיכונים לא וולונטריים (אסונות טבע, אנרגיה חשמלית), עבור אותה רמה של תועלת.</a:t>
            </a:r>
          </a:p>
          <a:p>
            <a:pPr marL="182880" marR="0" lvl="0" indent="-182880" algn="r" defTabSz="914400" rtl="1" eaLnBrk="1" fontAlgn="auto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rgbClr val="9EC544"/>
              </a:buClr>
              <a:buSzPct val="80000"/>
              <a:buFont typeface="Arial" pitchFamily="34" charset="0"/>
              <a:buChar char="•"/>
              <a:tabLst/>
              <a:defRPr/>
            </a:pPr>
            <a:endParaRPr kumimoji="0" lang="he-IL" altLang="he-IL" sz="2800" b="0" i="0" u="none" strike="noStrike" kern="1200" cap="none" spc="1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 panose="02040604050505020304"/>
              <a:ea typeface="+mn-ea"/>
              <a:cs typeface="Gisha" panose="020B0502040204020203" pitchFamily="34" charset="-79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rgbClr val="9EC544"/>
              </a:buClr>
              <a:buSzPct val="80000"/>
              <a:buFontTx/>
              <a:buNone/>
              <a:tabLst/>
              <a:defRPr/>
            </a:pPr>
            <a:endParaRPr kumimoji="0" lang="en-US" altLang="he-IL" sz="2800" b="0" i="0" u="none" strike="noStrike" kern="1200" cap="none" spc="1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 panose="02040604050505020304"/>
              <a:ea typeface="+mn-ea"/>
              <a:cs typeface="Gisha" panose="020B0502040204020203" pitchFamily="34" charset="-79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ECD5C98-521A-2C43-5830-A9A10FF1537D}"/>
              </a:ext>
            </a:extLst>
          </p:cNvPr>
          <p:cNvCxnSpPr>
            <a:cxnSpLocks/>
          </p:cNvCxnSpPr>
          <p:nvPr/>
        </p:nvCxnSpPr>
        <p:spPr>
          <a:xfrm flipV="1">
            <a:off x="2623457" y="1945907"/>
            <a:ext cx="0" cy="277849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C8FDB34-CF3E-D4FC-C5C4-3DF932ADE70A}"/>
              </a:ext>
            </a:extLst>
          </p:cNvPr>
          <p:cNvCxnSpPr/>
          <p:nvPr/>
        </p:nvCxnSpPr>
        <p:spPr>
          <a:xfrm flipH="1">
            <a:off x="1359753" y="2242458"/>
            <a:ext cx="140425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729B99B-90FF-6909-37E5-575299C01BAE}"/>
              </a:ext>
            </a:extLst>
          </p:cNvPr>
          <p:cNvCxnSpPr/>
          <p:nvPr/>
        </p:nvCxnSpPr>
        <p:spPr>
          <a:xfrm flipH="1">
            <a:off x="1382485" y="3788229"/>
            <a:ext cx="140425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60429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260350"/>
            <a:ext cx="8218488" cy="865188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he-IL" altLang="he-IL" sz="2800" dirty="0"/>
              <a:t>הפרדיגמה הפסיכומטרית</a:t>
            </a:r>
            <a:br>
              <a:rPr lang="en-US" altLang="he-IL" sz="2800" dirty="0"/>
            </a:br>
            <a:r>
              <a:rPr lang="en-US" altLang="he-IL" sz="2800" dirty="0" err="1"/>
              <a:t>Fischhoff</a:t>
            </a:r>
            <a:r>
              <a:rPr lang="en-US" altLang="he-IL" sz="2800" dirty="0"/>
              <a:t> et al. (1978) – Expressed preference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0" y="1295400"/>
            <a:ext cx="8382000" cy="5181600"/>
          </a:xfrm>
        </p:spPr>
        <p:txBody>
          <a:bodyPr>
            <a:noAutofit/>
          </a:bodyPr>
          <a:lstStyle/>
          <a:p>
            <a:pPr algn="r" rtl="1" eaLnBrk="1" hangingPunct="1">
              <a:lnSpc>
                <a:spcPct val="80000"/>
              </a:lnSpc>
            </a:pPr>
            <a:endParaRPr lang="he-IL" altLang="he-IL" sz="2000" dirty="0"/>
          </a:p>
          <a:p>
            <a:pPr algn="r" rtl="1" eaLnBrk="1" hangingPunct="1">
              <a:lnSpc>
                <a:spcPct val="80000"/>
              </a:lnSpc>
            </a:pPr>
            <a:r>
              <a:rPr lang="he-IL" altLang="he-IL" sz="2000" dirty="0"/>
              <a:t>תפיסת סיכון הוא תהליך קוגניטיבי </a:t>
            </a:r>
            <a:r>
              <a:rPr lang="he-IL" altLang="he-IL" sz="2000" u="sng" dirty="0"/>
              <a:t>וסובייקטיבי</a:t>
            </a:r>
            <a:r>
              <a:rPr lang="he-IL" altLang="he-IL" sz="2000" dirty="0"/>
              <a:t> בעיקרו.</a:t>
            </a:r>
          </a:p>
          <a:p>
            <a:pPr algn="r" rtl="1" eaLnBrk="1" hangingPunct="1">
              <a:lnSpc>
                <a:spcPct val="80000"/>
              </a:lnSpc>
            </a:pPr>
            <a:endParaRPr lang="he-IL" altLang="he-IL" sz="2000" dirty="0"/>
          </a:p>
          <a:p>
            <a:pPr algn="r" rtl="1" eaLnBrk="1" hangingPunct="1">
              <a:lnSpc>
                <a:spcPct val="80000"/>
              </a:lnSpc>
            </a:pPr>
            <a:r>
              <a:rPr lang="he-IL" altLang="he-IL" sz="2000" dirty="0"/>
              <a:t>תפיסת סיכון נמדדת בשיטה של </a:t>
            </a:r>
            <a:r>
              <a:rPr lang="en-US" altLang="he-IL" sz="2000" dirty="0"/>
              <a:t>expressed preference</a:t>
            </a:r>
            <a:r>
              <a:rPr lang="he-IL" altLang="he-IL" sz="2000" dirty="0"/>
              <a:t> (בעזרת שאלונים המודדים עמדות)</a:t>
            </a:r>
          </a:p>
          <a:p>
            <a:pPr algn="r" rtl="1" eaLnBrk="1" hangingPunct="1">
              <a:lnSpc>
                <a:spcPct val="80000"/>
              </a:lnSpc>
            </a:pPr>
            <a:endParaRPr lang="en-US" altLang="he-IL" sz="2000" dirty="0"/>
          </a:p>
          <a:p>
            <a:pPr lvl="1" algn="r" rtl="1" eaLnBrk="1" hangingPunct="1">
              <a:lnSpc>
                <a:spcPct val="80000"/>
              </a:lnSpc>
            </a:pPr>
            <a:r>
              <a:rPr lang="he-IL" altLang="he-IL" sz="2000" dirty="0"/>
              <a:t>סיכון נתפס הוא רב ממדי - פונקציה של התכונות הכלליות של גורם הסכנה.</a:t>
            </a:r>
          </a:p>
          <a:p>
            <a:pPr lvl="1" algn="r" rtl="1" eaLnBrk="1" hangingPunct="1">
              <a:lnSpc>
                <a:spcPct val="80000"/>
              </a:lnSpc>
            </a:pPr>
            <a:r>
              <a:rPr lang="he-IL" altLang="he-IL" sz="2000" dirty="0"/>
              <a:t>לאובייקטים / אירועים יש תכונות מוטבעות ("תכונות אישיותיות") הגורמות לאנשים לתפוס אותם כמסוכנים או כלא מסוכנים.</a:t>
            </a:r>
          </a:p>
          <a:p>
            <a:pPr lvl="1" algn="r" rtl="1" eaLnBrk="1" hangingPunct="1">
              <a:lnSpc>
                <a:spcPct val="80000"/>
              </a:lnSpc>
            </a:pPr>
            <a:r>
              <a:rPr lang="he-IL" altLang="he-IL" sz="2000" dirty="0"/>
              <a:t>ניתן לכמת תכונות אלה ע"י סילום פסיכומטרי.</a:t>
            </a:r>
          </a:p>
          <a:p>
            <a:pPr algn="r">
              <a:lnSpc>
                <a:spcPct val="80000"/>
              </a:lnSpc>
              <a:buNone/>
            </a:pPr>
            <a:r>
              <a:rPr lang="he-IL" altLang="he-IL" sz="2000" b="1" dirty="0"/>
              <a:t>מטרות</a:t>
            </a:r>
          </a:p>
          <a:p>
            <a:pPr algn="r" rtl="1">
              <a:lnSpc>
                <a:spcPct val="80000"/>
              </a:lnSpc>
            </a:pPr>
            <a:r>
              <a:rPr lang="he-IL" altLang="he-IL" sz="2000" dirty="0"/>
              <a:t>לתאר את העמדות המורכבות של אנשים כלפי סיכונים.</a:t>
            </a:r>
          </a:p>
          <a:p>
            <a:pPr algn="r" rtl="1">
              <a:lnSpc>
                <a:spcPct val="80000"/>
              </a:lnSpc>
            </a:pPr>
            <a:r>
              <a:rPr lang="he-IL" altLang="he-IL" sz="2000" dirty="0"/>
              <a:t>להגדיר אלו תכונות של אובייקטים / אירועים עומדים בבסיס תפיסת הסיכון.</a:t>
            </a:r>
            <a:endParaRPr lang="en-US" altLang="he-IL" sz="2000" dirty="0"/>
          </a:p>
          <a:p>
            <a:pPr algn="r" rtl="1" eaLnBrk="1" hangingPunct="1">
              <a:lnSpc>
                <a:spcPct val="80000"/>
              </a:lnSpc>
            </a:pPr>
            <a:endParaRPr lang="en-US" altLang="he-IL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29C316-A4C2-832C-1633-4AF2A3B38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9" y="1463632"/>
            <a:ext cx="1997111" cy="2340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2659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2438400" y="549276"/>
            <a:ext cx="7315200" cy="1154113"/>
          </a:xfrm>
        </p:spPr>
        <p:txBody>
          <a:bodyPr/>
          <a:lstStyle/>
          <a:p>
            <a:pPr algn="r"/>
            <a:r>
              <a:rPr lang="he-IL" altLang="he-IL"/>
              <a:t> הפארדיגמה הפסיכומטרית </a:t>
            </a:r>
            <a:endParaRPr lang="en-US" altLang="he-IL"/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>
          <a:xfrm>
            <a:off x="2438400" y="1728788"/>
            <a:ext cx="7905750" cy="4940300"/>
          </a:xfrm>
        </p:spPr>
        <p:txBody>
          <a:bodyPr>
            <a:normAutofit lnSpcReduction="10000"/>
          </a:bodyPr>
          <a:lstStyle/>
          <a:p>
            <a:pPr marL="46037" indent="0" algn="r">
              <a:buNone/>
              <a:defRPr/>
            </a:pPr>
            <a:r>
              <a:rPr lang="he-IL" altLang="he-IL" dirty="0"/>
              <a:t>אנשים מקבוצות שונות (סטודנטים, מומחים וכו') התבקשו לענות על שאלות שונות לגבי רשימה של סיכונים. הסיכונים כללו:  כורים גרעיניים, כלי רכב, אופנועים, סקי, צבעי מאכל ועוד. </a:t>
            </a:r>
          </a:p>
          <a:p>
            <a:pPr marL="46037" indent="0" algn="r">
              <a:buNone/>
              <a:defRPr/>
            </a:pPr>
            <a:endParaRPr lang="he-IL" altLang="he-IL" dirty="0"/>
          </a:p>
          <a:p>
            <a:pPr marL="46037" indent="0" algn="r">
              <a:buNone/>
              <a:defRPr/>
            </a:pPr>
            <a:r>
              <a:rPr lang="he-IL" altLang="he-IL" dirty="0"/>
              <a:t>הנבדקים נשאלו לגבי: </a:t>
            </a:r>
          </a:p>
          <a:p>
            <a:pPr algn="r" rtl="1">
              <a:buFont typeface="Arial" panose="020B0604020202020204" pitchFamily="34" charset="0"/>
              <a:buChar char="•"/>
              <a:defRPr/>
            </a:pPr>
            <a:r>
              <a:rPr lang="he-IL" altLang="he-IL" dirty="0"/>
              <a:t>שיעור תמותה מהסיכון עצמו</a:t>
            </a:r>
          </a:p>
          <a:p>
            <a:pPr algn="r" rtl="1">
              <a:buFont typeface="Arial" panose="020B0604020202020204" pitchFamily="34" charset="0"/>
              <a:buChar char="•"/>
              <a:defRPr/>
            </a:pPr>
            <a:r>
              <a:rPr lang="he-IL" altLang="he-IL" dirty="0"/>
              <a:t>צורך בפיקוח ורגולציה</a:t>
            </a:r>
          </a:p>
          <a:p>
            <a:pPr algn="r" rtl="1">
              <a:buFont typeface="Arial" panose="020B0604020202020204" pitchFamily="34" charset="0"/>
              <a:buChar char="•"/>
              <a:defRPr/>
            </a:pPr>
            <a:r>
              <a:rPr lang="he-IL" altLang="he-IL" dirty="0"/>
              <a:t>האם רמת הסיכון הסבירה גבוהה או נמוכה מרמת הסיכון בפועל?</a:t>
            </a:r>
          </a:p>
          <a:p>
            <a:pPr marL="46037" indent="0" algn="r">
              <a:buNone/>
              <a:defRPr/>
            </a:pPr>
            <a:endParaRPr lang="he-IL" altLang="he-IL" dirty="0"/>
          </a:p>
          <a:p>
            <a:pPr marL="46037" indent="0" algn="r">
              <a:buNone/>
              <a:defRPr/>
            </a:pPr>
            <a:r>
              <a:rPr lang="he-IL" altLang="he-IL" dirty="0"/>
              <a:t>הנבדקים גם נשאלו על מאפיינים שונים של הסכנות:</a:t>
            </a:r>
          </a:p>
          <a:p>
            <a:pPr marL="46037" indent="0" algn="r">
              <a:buNone/>
              <a:defRPr/>
            </a:pPr>
            <a:r>
              <a:rPr lang="he-IL" altLang="he-IL" dirty="0"/>
              <a:t>וולונטריות, המידיות של התוצאה, ידע אודות הסיכון, יכולת שליטה ועוד. </a:t>
            </a:r>
          </a:p>
          <a:p>
            <a:pPr marL="46037" indent="0" algn="r">
              <a:buNone/>
              <a:defRPr/>
            </a:pPr>
            <a:r>
              <a:rPr lang="he-IL" altLang="he-IL" dirty="0"/>
              <a:t>כל תשובה נתנה על סולם 1-7.   </a:t>
            </a:r>
          </a:p>
        </p:txBody>
      </p:sp>
      <p:pic>
        <p:nvPicPr>
          <p:cNvPr id="1026" name="Picture 2" descr="כל המבצעים | מטרו מוטור אופנועים">
            <a:extLst>
              <a:ext uri="{FF2B5EF4-FFF2-40B4-BE49-F238E27FC236}">
                <a16:creationId xmlns:a16="http://schemas.microsoft.com/office/drawing/2014/main" id="{91AB0B72-782E-87A0-030B-DF7AEEE93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42" y="2455863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תחנת כוח גרעינית – ויקיפדיה">
            <a:extLst>
              <a:ext uri="{FF2B5EF4-FFF2-40B4-BE49-F238E27FC236}">
                <a16:creationId xmlns:a16="http://schemas.microsoft.com/office/drawing/2014/main" id="{05F19E77-BE66-1938-1EA9-DEEBC71A9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16" y="4538663"/>
            <a:ext cx="2562225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1072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515" y="476250"/>
            <a:ext cx="716915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1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450" y="4508500"/>
            <a:ext cx="5691188" cy="210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F781E5-E58C-A595-FB3B-08CF1C1050A9}"/>
              </a:ext>
            </a:extLst>
          </p:cNvPr>
          <p:cNvSpPr txBox="1"/>
          <p:nvPr/>
        </p:nvSpPr>
        <p:spPr>
          <a:xfrm>
            <a:off x="7859713" y="2487386"/>
            <a:ext cx="1439862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n-ea"/>
                <a:cs typeface="Gisha" panose="020B0502040204020203" pitchFamily="34" charset="-79"/>
              </a:rPr>
              <a:t>אימה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BCBBB2-1C59-6616-4EDD-5124D10D2A00}"/>
              </a:ext>
            </a:extLst>
          </p:cNvPr>
          <p:cNvSpPr txBox="1"/>
          <p:nvPr/>
        </p:nvSpPr>
        <p:spPr>
          <a:xfrm>
            <a:off x="4275138" y="508908"/>
            <a:ext cx="143986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n-ea"/>
                <a:cs typeface="Gisha" panose="020B0502040204020203" pitchFamily="34" charset="-79"/>
              </a:rPr>
              <a:t>לא ידוע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4" name="Oval 7">
            <a:extLst>
              <a:ext uri="{FF2B5EF4-FFF2-40B4-BE49-F238E27FC236}">
                <a16:creationId xmlns:a16="http://schemas.microsoft.com/office/drawing/2014/main" id="{DCAF0F8E-C9D1-05A6-FBD6-EFD1F56BA6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7100" y="2282712"/>
            <a:ext cx="865188" cy="27395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altLang="he-I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val 7">
            <a:extLst>
              <a:ext uri="{FF2B5EF4-FFF2-40B4-BE49-F238E27FC236}">
                <a16:creationId xmlns:a16="http://schemas.microsoft.com/office/drawing/2014/main" id="{B83EA6DB-3A9C-C9AA-8FC0-E366FE3FD5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3700" y="1268413"/>
            <a:ext cx="865188" cy="2159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altLang="he-I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Oval 7">
            <a:extLst>
              <a:ext uri="{FF2B5EF4-FFF2-40B4-BE49-F238E27FC236}">
                <a16:creationId xmlns:a16="http://schemas.microsoft.com/office/drawing/2014/main" id="{98E517DC-C67B-038C-3A6C-29EE79130C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076926"/>
            <a:ext cx="865188" cy="342674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altLang="he-I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718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47597" y="1355869"/>
            <a:ext cx="8229600" cy="3886200"/>
          </a:xfrm>
        </p:spPr>
        <p:txBody>
          <a:bodyPr rtlCol="0">
            <a:normAutofit fontScale="92500" lnSpcReduction="20000"/>
          </a:bodyPr>
          <a:lstStyle/>
          <a:p>
            <a:pPr algn="r" rtl="1">
              <a:lnSpc>
                <a:spcPct val="90000"/>
              </a:lnSpc>
              <a:spcAft>
                <a:spcPts val="0"/>
              </a:spcAft>
              <a:buFont typeface="Wingdings" charset="2"/>
              <a:buChar char="§"/>
              <a:defRPr/>
            </a:pPr>
            <a:r>
              <a:rPr lang="he-IL" altLang="he-IL" sz="2400" dirty="0"/>
              <a:t>אנשים חוששים יותר מסיכון שתוצאותיו </a:t>
            </a:r>
            <a:r>
              <a:rPr lang="he-IL" altLang="he-IL" sz="2400" u="sng" dirty="0"/>
              <a:t>לא ידועות</a:t>
            </a:r>
            <a:r>
              <a:rPr lang="he-IL" altLang="he-IL" sz="2400" dirty="0"/>
              <a:t> (טלפונים ניידים) מאשר מסיכון שתוצאותיו </a:t>
            </a:r>
            <a:r>
              <a:rPr lang="he-IL" altLang="he-IL" sz="2400" u="sng" dirty="0"/>
              <a:t>ידועות</a:t>
            </a:r>
            <a:r>
              <a:rPr lang="he-IL" altLang="he-IL" sz="2400" dirty="0"/>
              <a:t> (עישון).</a:t>
            </a:r>
          </a:p>
          <a:p>
            <a:pPr algn="r" rtl="1">
              <a:lnSpc>
                <a:spcPct val="90000"/>
              </a:lnSpc>
              <a:spcAft>
                <a:spcPts val="0"/>
              </a:spcAft>
              <a:buFont typeface="Wingdings" charset="2"/>
              <a:buChar char="§"/>
              <a:defRPr/>
            </a:pPr>
            <a:endParaRPr lang="he-IL" altLang="he-IL" sz="2400" dirty="0"/>
          </a:p>
          <a:p>
            <a:pPr algn="r" rtl="1">
              <a:lnSpc>
                <a:spcPct val="90000"/>
              </a:lnSpc>
              <a:spcAft>
                <a:spcPts val="0"/>
              </a:spcAft>
              <a:buFont typeface="Wingdings" charset="2"/>
              <a:buChar char="§"/>
              <a:defRPr/>
            </a:pPr>
            <a:r>
              <a:rPr lang="he-IL" altLang="he-IL" sz="2400" dirty="0"/>
              <a:t>קיים חשש גדול יותר מסיכון בעל תוצאות </a:t>
            </a:r>
            <a:r>
              <a:rPr lang="he-IL" altLang="he-IL" sz="2400" u="sng" dirty="0"/>
              <a:t>קטסטרופאליות ופטאליות</a:t>
            </a:r>
            <a:r>
              <a:rPr lang="he-IL" altLang="he-IL" sz="2400" dirty="0"/>
              <a:t> (אסונות טבע) מאשר מסיכון בעל תוצאות </a:t>
            </a:r>
            <a:r>
              <a:rPr lang="he-IL" altLang="he-IL" sz="2400" u="sng" dirty="0"/>
              <a:t>אישיות</a:t>
            </a:r>
            <a:r>
              <a:rPr lang="he-IL" altLang="he-IL" sz="2400" dirty="0"/>
              <a:t> (מחלות).</a:t>
            </a:r>
          </a:p>
          <a:p>
            <a:pPr algn="r" rtl="1">
              <a:lnSpc>
                <a:spcPct val="90000"/>
              </a:lnSpc>
              <a:spcAft>
                <a:spcPts val="0"/>
              </a:spcAft>
              <a:buFont typeface="Wingdings" charset="2"/>
              <a:buChar char="§"/>
              <a:defRPr/>
            </a:pPr>
            <a:endParaRPr lang="he-IL" altLang="he-IL" sz="2400" dirty="0"/>
          </a:p>
          <a:p>
            <a:pPr algn="r" rtl="1">
              <a:lnSpc>
                <a:spcPct val="90000"/>
              </a:lnSpc>
              <a:spcAft>
                <a:spcPts val="0"/>
              </a:spcAft>
              <a:buFont typeface="Wingdings" charset="2"/>
              <a:buChar char="§"/>
              <a:defRPr/>
            </a:pPr>
            <a:r>
              <a:rPr lang="he-IL" altLang="he-IL" sz="2400" dirty="0"/>
              <a:t>אנשים מביעים חשש גדול יותר מסיכון </a:t>
            </a:r>
            <a:r>
              <a:rPr lang="he-IL" altLang="he-IL" sz="2400" u="sng" dirty="0"/>
              <a:t>לא טבעי</a:t>
            </a:r>
            <a:r>
              <a:rPr lang="he-IL" altLang="he-IL" sz="2400" dirty="0"/>
              <a:t> (מזון מהונדס גנטית) מאשר מסיכון </a:t>
            </a:r>
            <a:r>
              <a:rPr lang="he-IL" altLang="he-IL" sz="2400" u="sng" dirty="0"/>
              <a:t>טבעי</a:t>
            </a:r>
            <a:r>
              <a:rPr lang="he-IL" altLang="he-IL" sz="2400" dirty="0"/>
              <a:t> (הרעלת מזון).</a:t>
            </a:r>
          </a:p>
          <a:p>
            <a:pPr algn="r" rtl="1">
              <a:lnSpc>
                <a:spcPct val="90000"/>
              </a:lnSpc>
              <a:spcAft>
                <a:spcPts val="0"/>
              </a:spcAft>
              <a:buFont typeface="Wingdings" charset="2"/>
              <a:buChar char="§"/>
              <a:defRPr/>
            </a:pPr>
            <a:endParaRPr lang="he-IL" altLang="he-IL" sz="2400" dirty="0"/>
          </a:p>
          <a:p>
            <a:pPr algn="r" rtl="1">
              <a:lnSpc>
                <a:spcPct val="90000"/>
              </a:lnSpc>
              <a:spcAft>
                <a:spcPts val="0"/>
              </a:spcAft>
              <a:buFont typeface="Wingdings" charset="2"/>
              <a:buChar char="§"/>
              <a:defRPr/>
            </a:pPr>
            <a:r>
              <a:rPr lang="he-IL" altLang="he-IL" sz="2400" dirty="0"/>
              <a:t>חשש גבוה יותר מסיכון </a:t>
            </a:r>
            <a:r>
              <a:rPr lang="he-IL" altLang="he-IL" sz="2400" u="sng" dirty="0"/>
              <a:t>שאין לי שליטה</a:t>
            </a:r>
            <a:r>
              <a:rPr lang="he-IL" altLang="he-IL" sz="2400" dirty="0"/>
              <a:t> עליו (תאונות טיסה) מאשר מסיכון שכביכול יש לי </a:t>
            </a:r>
            <a:r>
              <a:rPr lang="he-IL" altLang="he-IL" sz="2400" u="sng" dirty="0"/>
              <a:t>שליטה</a:t>
            </a:r>
            <a:r>
              <a:rPr lang="he-IL" altLang="he-IL" sz="2400" dirty="0"/>
              <a:t> עליו (תאונות נהיגה)</a:t>
            </a:r>
            <a:endParaRPr lang="en-US" altLang="he-IL" sz="2400" dirty="0"/>
          </a:p>
          <a:p>
            <a:pPr>
              <a:lnSpc>
                <a:spcPct val="90000"/>
              </a:lnSpc>
              <a:spcAft>
                <a:spcPts val="0"/>
              </a:spcAft>
              <a:buFont typeface="Wingdings" charset="2"/>
              <a:buChar char="§"/>
              <a:defRPr/>
            </a:pPr>
            <a:endParaRPr lang="en-US" altLang="he-IL" sz="2400" dirty="0"/>
          </a:p>
        </p:txBody>
      </p:sp>
    </p:spTree>
    <p:extLst>
      <p:ext uri="{BB962C8B-B14F-4D97-AF65-F5344CB8AC3E}">
        <p14:creationId xmlns:p14="http://schemas.microsoft.com/office/powerpoint/2010/main" val="14098339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91657" y="730626"/>
            <a:ext cx="8229600" cy="1311128"/>
          </a:xfrm>
        </p:spPr>
        <p:txBody>
          <a:bodyPr>
            <a:spAutoFit/>
          </a:bodyPr>
          <a:lstStyle/>
          <a:p>
            <a:pPr algn="ctr" eaLnBrk="1" hangingPunct="1"/>
            <a:r>
              <a:rPr lang="he-IL" altLang="he-IL" dirty="0"/>
              <a:t>סיכום ממצאי הפרדיגמה הפסיכומטרית</a:t>
            </a:r>
            <a:endParaRPr lang="en-US" altLang="he-IL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307771" y="2370818"/>
            <a:ext cx="8418286" cy="4160610"/>
          </a:xfrm>
        </p:spPr>
        <p:txBody>
          <a:bodyPr/>
          <a:lstStyle/>
          <a:p>
            <a:pPr algn="r" rtl="1" eaLnBrk="1" hangingPunct="1">
              <a:lnSpc>
                <a:spcPct val="90000"/>
              </a:lnSpc>
            </a:pPr>
            <a:r>
              <a:rPr lang="he-IL" altLang="he-IL" sz="2800" dirty="0"/>
              <a:t>הציבור אינו "לא רציונאלי".</a:t>
            </a:r>
          </a:p>
          <a:p>
            <a:pPr algn="r" rtl="1" eaLnBrk="1" hangingPunct="1">
              <a:lnSpc>
                <a:spcPct val="90000"/>
              </a:lnSpc>
            </a:pPr>
            <a:r>
              <a:rPr lang="he-IL" altLang="he-IL" sz="2800" dirty="0"/>
              <a:t>"אנשים רגילים" משתמשים בהגדרה רחבה יותר ורב ממדית של סיכון בהשוואה ל"מומחים". </a:t>
            </a:r>
          </a:p>
          <a:p>
            <a:pPr algn="r" rtl="1" eaLnBrk="1" hangingPunct="1">
              <a:lnSpc>
                <a:spcPct val="90000"/>
              </a:lnSpc>
            </a:pPr>
            <a:r>
              <a:rPr lang="he-IL" altLang="he-IL" sz="2800" dirty="0"/>
              <a:t>הגדרה רב ממדית זו כוללת מס' תכונות איכותיות של גורם הסכנה (כמו, וולונטריות, מיידיות האפקט, פוטנציאל קטסטרופי), המתקבצים ל-2 גורמים: "פחד" ו"הלא ידוע".</a:t>
            </a:r>
          </a:p>
          <a:p>
            <a:pPr algn="r" rtl="1" eaLnBrk="1" hangingPunct="1">
              <a:lnSpc>
                <a:spcPct val="90000"/>
              </a:lnSpc>
            </a:pPr>
            <a:r>
              <a:rPr lang="he-IL" altLang="he-IL" sz="2800" dirty="0"/>
              <a:t>מידת תפיסת הסיכון נמצאת בקשר חיובי עם גורם ה"פחד".</a:t>
            </a:r>
            <a:endParaRPr lang="en-US" altLang="he-IL" sz="2800" dirty="0"/>
          </a:p>
        </p:txBody>
      </p:sp>
    </p:spTree>
    <p:extLst>
      <p:ext uri="{BB962C8B-B14F-4D97-AF65-F5344CB8AC3E}">
        <p14:creationId xmlns:p14="http://schemas.microsoft.com/office/powerpoint/2010/main" val="15937724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47850" y="0"/>
            <a:ext cx="8229600" cy="1143000"/>
          </a:xfrm>
        </p:spPr>
        <p:txBody>
          <a:bodyPr rtlCol="1">
            <a:normAutofit/>
          </a:bodyPr>
          <a:lstStyle/>
          <a:p>
            <a:pPr algn="ctr" rtl="1">
              <a:defRPr/>
            </a:pPr>
            <a:r>
              <a:rPr lang="he-IL" dirty="0">
                <a:cs typeface="+mn-cs"/>
              </a:rPr>
              <a:t>סיכון ורגש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524000" y="1143000"/>
            <a:ext cx="9144000" cy="5715000"/>
          </a:xfrm>
        </p:spPr>
        <p:txBody>
          <a:bodyPr rtlCol="1">
            <a:normAutofit/>
          </a:bodyPr>
          <a:lstStyle/>
          <a:p>
            <a:pPr algn="r" rtl="1">
              <a:spcAft>
                <a:spcPts val="0"/>
              </a:spcAft>
              <a:defRPr/>
            </a:pPr>
            <a:r>
              <a:rPr lang="he-IL" sz="3500" dirty="0"/>
              <a:t>אנשים מגיבים לסיכון  בשתי  רמות:</a:t>
            </a:r>
          </a:p>
          <a:p>
            <a:pPr algn="r" rtl="1">
              <a:spcAft>
                <a:spcPts val="0"/>
              </a:spcAft>
              <a:buNone/>
              <a:defRPr/>
            </a:pPr>
            <a:r>
              <a:rPr lang="he-IL" sz="3500" dirty="0"/>
              <a:t>1. הערכת סיכון בצורה </a:t>
            </a:r>
            <a:r>
              <a:rPr lang="he-IL" sz="3500" b="1" dirty="0"/>
              <a:t>קוגניטיבית</a:t>
            </a:r>
            <a:r>
              <a:rPr lang="he-IL" sz="3500" dirty="0"/>
              <a:t> (</a:t>
            </a:r>
            <a:r>
              <a:rPr lang="en-US" sz="3500" dirty="0"/>
              <a:t>Expected Utility</a:t>
            </a:r>
            <a:r>
              <a:rPr lang="he-IL" sz="3500" dirty="0"/>
              <a:t>)</a:t>
            </a:r>
          </a:p>
          <a:p>
            <a:pPr algn="r" rtl="1">
              <a:spcAft>
                <a:spcPts val="0"/>
              </a:spcAft>
              <a:buNone/>
              <a:defRPr/>
            </a:pPr>
            <a:r>
              <a:rPr lang="he-IL" sz="3500" dirty="0"/>
              <a:t>2. תגובה </a:t>
            </a:r>
            <a:r>
              <a:rPr lang="he-IL" sz="3500" b="1" dirty="0"/>
              <a:t>רגשית</a:t>
            </a:r>
          </a:p>
          <a:p>
            <a:pPr algn="r" rtl="1">
              <a:spcAft>
                <a:spcPts val="0"/>
              </a:spcAft>
              <a:buNone/>
              <a:defRPr/>
            </a:pPr>
            <a:r>
              <a:rPr lang="he-IL" sz="3000" u="sng" dirty="0"/>
              <a:t>הערכה קוגניטיבית </a:t>
            </a:r>
            <a:r>
              <a:rPr lang="he-IL" sz="3000" dirty="0"/>
              <a:t>לסיכון מתייחסת למשתנים כמו הסתברויות וערך התוצאה</a:t>
            </a:r>
          </a:p>
          <a:p>
            <a:pPr algn="r" rtl="1">
              <a:spcAft>
                <a:spcPts val="0"/>
              </a:spcAft>
              <a:buNone/>
              <a:defRPr/>
            </a:pPr>
            <a:r>
              <a:rPr lang="he-IL" sz="3000" u="sng" dirty="0"/>
              <a:t>הערכה רגשית </a:t>
            </a:r>
            <a:r>
              <a:rPr lang="he-IL" sz="3000" dirty="0"/>
              <a:t>מתייחסת לגורמים כמו בולטות, דימוי הקשור אסוציאטיבית וסמיכות בזמן </a:t>
            </a:r>
            <a:r>
              <a:rPr lang="en-US" sz="3200" dirty="0"/>
              <a:t>(</a:t>
            </a:r>
            <a:r>
              <a:rPr lang="en-US" sz="3200" dirty="0" err="1"/>
              <a:t>Loewenstein</a:t>
            </a:r>
            <a:r>
              <a:rPr lang="en-US" sz="3200" dirty="0"/>
              <a:t>, Weber, </a:t>
            </a:r>
            <a:r>
              <a:rPr lang="en-US" sz="3200" dirty="0" err="1"/>
              <a:t>Hsee</a:t>
            </a:r>
            <a:r>
              <a:rPr lang="en-US" sz="3200" dirty="0"/>
              <a:t> and Welch, 2001).</a:t>
            </a:r>
            <a:endParaRPr lang="he-IL" sz="3200" dirty="0"/>
          </a:p>
          <a:p>
            <a:pPr algn="r" rtl="1">
              <a:spcAft>
                <a:spcPts val="0"/>
              </a:spcAft>
              <a:buNone/>
              <a:defRPr/>
            </a:pPr>
            <a:endParaRPr lang="he-IL" sz="3000" dirty="0"/>
          </a:p>
        </p:txBody>
      </p:sp>
    </p:spTree>
    <p:extLst>
      <p:ext uri="{BB962C8B-B14F-4D97-AF65-F5344CB8AC3E}">
        <p14:creationId xmlns:p14="http://schemas.microsoft.com/office/powerpoint/2010/main" val="40667286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Content Placeholder 2"/>
          <p:cNvSpPr>
            <a:spLocks noGrp="1"/>
          </p:cNvSpPr>
          <p:nvPr>
            <p:ph idx="1"/>
          </p:nvPr>
        </p:nvSpPr>
        <p:spPr>
          <a:xfrm>
            <a:off x="1703388" y="1844675"/>
            <a:ext cx="8424862" cy="4897438"/>
          </a:xfrm>
        </p:spPr>
        <p:txBody>
          <a:bodyPr/>
          <a:lstStyle/>
          <a:p>
            <a:pPr eaLnBrk="1" hangingPunct="1"/>
            <a:endParaRPr lang="he-IL" altLang="en-US"/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2566988" y="469397"/>
            <a:ext cx="7315200" cy="1089529"/>
          </a:xfrm>
        </p:spPr>
        <p:txBody>
          <a:bodyPr>
            <a:spAutoFit/>
          </a:bodyPr>
          <a:lstStyle/>
          <a:p>
            <a:pPr algn="ctr" eaLnBrk="1" hangingPunct="1"/>
            <a:r>
              <a:rPr lang="he-IL" altLang="he-IL" sz="3600"/>
              <a:t>סיכון כניתוח אנליטי בהשוואה לסיכון כרגש</a:t>
            </a:r>
            <a:endParaRPr lang="en-US" altLang="he-IL" sz="3600"/>
          </a:p>
        </p:txBody>
      </p:sp>
      <p:pic>
        <p:nvPicPr>
          <p:cNvPr id="72708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439" y="2708276"/>
            <a:ext cx="7805737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16253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>
          <a:xfrm>
            <a:off x="1703388" y="457201"/>
            <a:ext cx="8507412" cy="1387475"/>
          </a:xfrm>
        </p:spPr>
        <p:txBody>
          <a:bodyPr/>
          <a:lstStyle/>
          <a:p>
            <a:pPr algn="ctr" rtl="0" eaLnBrk="1" hangingPunct="1"/>
            <a:r>
              <a:rPr lang="he-IL" altLang="he-IL" sz="3200" dirty="0" err="1"/>
              <a:t>היוריסטיקת</a:t>
            </a:r>
            <a:r>
              <a:rPr lang="he-IL" altLang="he-IL" sz="3200" dirty="0"/>
              <a:t> הרגש </a:t>
            </a:r>
            <a:br>
              <a:rPr lang="he-IL" altLang="he-IL" sz="3200" dirty="0"/>
            </a:br>
            <a:r>
              <a:rPr lang="en-US" altLang="he-IL" sz="3200" dirty="0"/>
              <a:t>(Affect Heuristic: </a:t>
            </a:r>
            <a:r>
              <a:rPr lang="en-US" altLang="he-IL" sz="3200" dirty="0" err="1"/>
              <a:t>Finucane</a:t>
            </a:r>
            <a:r>
              <a:rPr lang="en-US" altLang="he-IL" sz="3200" dirty="0"/>
              <a:t> et al 2000</a:t>
            </a:r>
            <a:r>
              <a:rPr lang="en-US" altLang="he-IL" dirty="0"/>
              <a:t>)</a:t>
            </a:r>
            <a:endParaRPr lang="he-IL" altLang="he-IL" dirty="0"/>
          </a:p>
        </p:txBody>
      </p:sp>
      <p:sp>
        <p:nvSpPr>
          <p:cNvPr id="75779" name="Content Placeholder 2"/>
          <p:cNvSpPr>
            <a:spLocks noGrp="1"/>
          </p:cNvSpPr>
          <p:nvPr>
            <p:ph idx="1"/>
          </p:nvPr>
        </p:nvSpPr>
        <p:spPr>
          <a:xfrm>
            <a:off x="1919289" y="2276476"/>
            <a:ext cx="7921625" cy="4321175"/>
          </a:xfrm>
        </p:spPr>
        <p:txBody>
          <a:bodyPr/>
          <a:lstStyle/>
          <a:p>
            <a:pPr algn="r" rtl="1" eaLnBrk="1" hangingPunct="1"/>
            <a:r>
              <a:rPr lang="he-IL" altLang="he-IL" sz="3200" dirty="0"/>
              <a:t>ע"פ היוריסטיקת הרגש, תמונות שמשויכות לרגשות שליליים או חיוביים מנחות את השיפוט שלנו.</a:t>
            </a:r>
          </a:p>
          <a:p>
            <a:pPr algn="r" rtl="1" eaLnBrk="1" hangingPunct="1"/>
            <a:r>
              <a:rPr lang="he-IL" altLang="he-IL" sz="3200" dirty="0"/>
              <a:t>רגש משמש כרמז לשיפוטים חשובים</a:t>
            </a:r>
          </a:p>
        </p:txBody>
      </p:sp>
    </p:spTree>
    <p:extLst>
      <p:ext uri="{BB962C8B-B14F-4D97-AF65-F5344CB8AC3E}">
        <p14:creationId xmlns:p14="http://schemas.microsoft.com/office/powerpoint/2010/main" val="41194033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>
          <a:xfrm>
            <a:off x="1653703" y="538074"/>
            <a:ext cx="8357985" cy="701731"/>
          </a:xfrm>
        </p:spPr>
        <p:txBody>
          <a:bodyPr wrap="square">
            <a:spAutoFit/>
          </a:bodyPr>
          <a:lstStyle/>
          <a:p>
            <a:pPr algn="ctr" eaLnBrk="1" hangingPunct="1"/>
            <a:r>
              <a:rPr lang="he-IL" altLang="en-US" dirty="0"/>
              <a:t>עדויות אמפיריות להיורסטיקת הרגש</a:t>
            </a:r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>
          <a:xfrm>
            <a:off x="2498376" y="2027432"/>
            <a:ext cx="7195247" cy="4090568"/>
          </a:xfrm>
        </p:spPr>
        <p:txBody>
          <a:bodyPr/>
          <a:lstStyle/>
          <a:p>
            <a:pPr marL="501650" indent="-457200" algn="r" rtl="1">
              <a:buFont typeface="Wingdings" panose="05000000000000000000" pitchFamily="2" charset="2"/>
              <a:buAutoNum type="arabicPeriod"/>
            </a:pPr>
            <a:r>
              <a:rPr lang="he-IL" altLang="en-US" sz="2800" dirty="0"/>
              <a:t>מחקרים מוקדמים מצאו שניתן למפות גורמי סיכון שונים על שני ממדים: אימה : </a:t>
            </a:r>
            <a:r>
              <a:rPr lang="en-US" altLang="en-US" sz="2800" dirty="0">
                <a:cs typeface="Arial" panose="020B0604020202020204" pitchFamily="34" charset="0"/>
              </a:rPr>
              <a:t>Dread </a:t>
            </a:r>
            <a:r>
              <a:rPr lang="he-IL" altLang="en-US" sz="2800" dirty="0"/>
              <a:t>  חוסר ידיעה :</a:t>
            </a:r>
            <a:r>
              <a:rPr lang="en-US" altLang="en-US" sz="2800" dirty="0">
                <a:cs typeface="Arial" panose="020B0604020202020204" pitchFamily="34" charset="0"/>
              </a:rPr>
              <a:t>Unknown</a:t>
            </a:r>
            <a:r>
              <a:rPr lang="he-IL" altLang="en-US" sz="2800" dirty="0"/>
              <a:t>  (</a:t>
            </a:r>
            <a:r>
              <a:rPr lang="en-US" altLang="en-US" sz="2800" dirty="0" err="1">
                <a:cs typeface="Arial" panose="020B0604020202020204" pitchFamily="34" charset="0"/>
              </a:rPr>
              <a:t>Slovic</a:t>
            </a:r>
            <a:r>
              <a:rPr lang="en-US" altLang="en-US" sz="2800" dirty="0">
                <a:cs typeface="Arial" panose="020B0604020202020204" pitchFamily="34" charset="0"/>
              </a:rPr>
              <a:t>, 1987</a:t>
            </a:r>
            <a:r>
              <a:rPr lang="he-IL" altLang="en-US" sz="2800" dirty="0"/>
              <a:t>)</a:t>
            </a:r>
          </a:p>
          <a:p>
            <a:pPr marL="501650" indent="-457200" algn="r" rtl="1">
              <a:buFont typeface="Wingdings" panose="05000000000000000000" pitchFamily="2" charset="2"/>
              <a:buAutoNum type="arabicPeriod"/>
            </a:pPr>
            <a:endParaRPr lang="he-IL" altLang="en-US" sz="2800" dirty="0"/>
          </a:p>
          <a:p>
            <a:pPr marL="501650" indent="-457200" algn="r" rtl="1">
              <a:buFont typeface="Wingdings" panose="05000000000000000000" pitchFamily="2" charset="2"/>
              <a:buAutoNum type="arabicPeriod"/>
            </a:pPr>
            <a:r>
              <a:rPr lang="he-IL" altLang="en-US" sz="2800" dirty="0"/>
              <a:t>קשר בין תועלת לסיכון</a:t>
            </a:r>
          </a:p>
          <a:p>
            <a:pPr marL="501650" indent="-457200">
              <a:buFont typeface="Wingdings" panose="05000000000000000000" pitchFamily="2" charset="2"/>
              <a:buAutoNum type="arabicPeriod"/>
            </a:pPr>
            <a:endParaRPr lang="he-IL" altLang="en-US" dirty="0"/>
          </a:p>
          <a:p>
            <a:pPr marL="501650" indent="-457200">
              <a:buFont typeface="Wingdings" panose="05000000000000000000" pitchFamily="2" charset="2"/>
              <a:buAutoNum type="arabicPeriod"/>
            </a:pPr>
            <a:endParaRPr lang="he-IL" altLang="en-US" dirty="0"/>
          </a:p>
        </p:txBody>
      </p:sp>
    </p:spTree>
    <p:extLst>
      <p:ext uri="{BB962C8B-B14F-4D97-AF65-F5344CB8AC3E}">
        <p14:creationId xmlns:p14="http://schemas.microsoft.com/office/powerpoint/2010/main" val="7871450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80" y="154407"/>
            <a:ext cx="9692640" cy="570445"/>
          </a:xfrm>
        </p:spPr>
        <p:txBody>
          <a:bodyPr>
            <a:normAutofit/>
          </a:bodyPr>
          <a:lstStyle/>
          <a:p>
            <a:pPr algn="ctr" rtl="1"/>
            <a:r>
              <a:rPr lang="he-IL" sz="3200" dirty="0"/>
              <a:t>הקשר בין סיכון לתועלת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425" y="1217621"/>
            <a:ext cx="4480560" cy="731520"/>
          </a:xfrm>
        </p:spPr>
        <p:txBody>
          <a:bodyPr/>
          <a:lstStyle/>
          <a:p>
            <a:pPr algn="ctr"/>
            <a:r>
              <a:rPr lang="he-IL" dirty="0"/>
              <a:t>בתפיסה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247314"/>
            <a:ext cx="4480560" cy="731520"/>
          </a:xfrm>
        </p:spPr>
        <p:txBody>
          <a:bodyPr/>
          <a:lstStyle/>
          <a:p>
            <a:pPr algn="ctr" rtl="1"/>
            <a:r>
              <a:rPr lang="en-US" altLang="he-IL" dirty="0">
                <a:latin typeface="Times New Roman" panose="02020603050405020304" pitchFamily="18" charset="0"/>
              </a:rPr>
              <a:t>.</a:t>
            </a:r>
            <a:r>
              <a:rPr lang="he-IL" altLang="he-IL" dirty="0">
                <a:latin typeface="Times New Roman" panose="02020603050405020304" pitchFamily="18" charset="0"/>
              </a:rPr>
              <a:t> בעולם- בפועל</a:t>
            </a:r>
            <a:endParaRPr lang="en-US" dirty="0"/>
          </a:p>
        </p:txBody>
      </p:sp>
      <p:graphicFrame>
        <p:nvGraphicFramePr>
          <p:cNvPr id="7" name="Object 2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7212773" y="2509837"/>
          <a:ext cx="2152650" cy="183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152650" imgH="1838325" progId="CorelDRAW.Graphic.9">
                  <p:embed/>
                </p:oleObj>
              </mc:Choice>
              <mc:Fallback>
                <p:oleObj name="CorelDRAW" r:id="rId2" imgW="2152650" imgH="1838325" progId="CorelDRAW.Graphic.9">
                  <p:embed/>
                  <p:pic>
                    <p:nvPicPr>
                      <p:cNvPr id="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2773" y="2509837"/>
                        <a:ext cx="2152650" cy="183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"/>
          <p:cNvGraphicFramePr>
            <a:graphicFrameLocks noGrp="1" noChangeAspect="1"/>
          </p:cNvGraphicFramePr>
          <p:nvPr>
            <p:ph sz="half" idx="2"/>
          </p:nvPr>
        </p:nvGraphicFramePr>
        <p:xfrm>
          <a:off x="2615617" y="2539225"/>
          <a:ext cx="2162175" cy="183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2162175" imgH="1838325" progId="CorelDRAW.Graphic.9">
                  <p:embed/>
                </p:oleObj>
              </mc:Choice>
              <mc:Fallback>
                <p:oleObj name="CorelDRAW" r:id="rId4" imgW="2162175" imgH="1838325" progId="CorelDRAW.Graphic.9">
                  <p:embed/>
                  <p:pic>
                    <p:nvPicPr>
                      <p:cNvPr id="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5617" y="2539225"/>
                        <a:ext cx="2162175" cy="183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7310050" y="4403534"/>
            <a:ext cx="2669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alt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Gisha" panose="020B0502040204020203" pitchFamily="34" charset="-79"/>
              </a:rPr>
              <a:t>סיכון ותועלת במתאם חיובי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71214" y="4403534"/>
            <a:ext cx="27222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alt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Gisha" panose="020B0502040204020203" pitchFamily="34" charset="-79"/>
              </a:rPr>
              <a:t>סיכון ותועלת במתאם שלילי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60050" y="5298271"/>
            <a:ext cx="84718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marR="0" lvl="1" indent="-34290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Gisha" panose="020B0502040204020203" pitchFamily="34" charset="-79"/>
              </a:rPr>
              <a:t>החוזק של הקשר ההפוך (שלילי) בין הסיכון לתועלת עבור סיכון מסוים (למשל כור גרעיני) תלוי במידה שבה הפעילות נתפסת כטובה או רעה</a:t>
            </a:r>
          </a:p>
          <a:p>
            <a:pPr marL="457200" marR="0" lvl="1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altLang="he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 panose="02040604050505020304"/>
              <a:ea typeface="+mn-ea"/>
              <a:cs typeface="Gisha" panose="020B0502040204020203" pitchFamily="34" charset="-79"/>
            </a:endParaRPr>
          </a:p>
          <a:p>
            <a:pPr marL="800100" marR="0" lvl="1" indent="-34290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alt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Gisha" panose="020B0502040204020203" pitchFamily="34" charset="-79"/>
              </a:rPr>
              <a:t>לחץ זמן מגביר את הקשר ההפוך בין סיכון לתועלת </a:t>
            </a:r>
            <a:r>
              <a:rPr kumimoji="0" lang="en-US" altLang="he-I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Gisha" panose="020B0502040204020203" pitchFamily="34" charset="-79"/>
              </a:rPr>
              <a:t>Finucane</a:t>
            </a:r>
            <a:r>
              <a:rPr kumimoji="0" lang="en-US" alt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Gisha" panose="020B0502040204020203" pitchFamily="34" charset="-79"/>
              </a:rPr>
              <a:t> et al. 2000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48158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98451" y="736727"/>
            <a:ext cx="7568120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altLang="he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 panose="02040604050505020304"/>
              <a:ea typeface="+mn-ea"/>
              <a:cs typeface="Gisha" panose="020B0502040204020203" pitchFamily="34" charset="-79"/>
            </a:endParaRPr>
          </a:p>
          <a:p>
            <a:pPr marL="460375" marR="0" lvl="0" indent="-460375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Gisha" panose="020B0502040204020203" pitchFamily="34" charset="-79"/>
              </a:rPr>
              <a:t> </a:t>
            </a:r>
            <a:r>
              <a:rPr kumimoji="0" lang="he-IL" altLang="he-I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Gisha" panose="020B0502040204020203" pitchFamily="34" charset="-79"/>
              </a:rPr>
              <a:t>3. סבירות המוצגת כשכיחות יחסית בעלת משקל גבוה יותר מסבירות המוצגת כהסתברות </a:t>
            </a:r>
            <a:r>
              <a:rPr kumimoji="0" lang="en-US" altLang="he-IL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Gisha" panose="020B0502040204020203" pitchFamily="34" charset="-79"/>
              </a:rPr>
              <a:t>Finucane</a:t>
            </a:r>
            <a:r>
              <a:rPr kumimoji="0" lang="en-US" altLang="he-I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Gisha" panose="020B0502040204020203" pitchFamily="34" charset="-79"/>
              </a:rPr>
              <a:t> et al. 2000</a:t>
            </a:r>
            <a:endParaRPr kumimoji="0" lang="he-IL" altLang="he-I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 panose="02040604050505020304"/>
              <a:ea typeface="+mn-ea"/>
              <a:cs typeface="Gisha" panose="020B0502040204020203" pitchFamily="34" charset="-79"/>
            </a:endParaRPr>
          </a:p>
          <a:p>
            <a:pPr marL="460375" marR="0" lvl="0" indent="-460375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  <a:p>
            <a:pPr marL="460375" marR="0" lvl="0" indent="-4603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Gisha" panose="020B0502040204020203" pitchFamily="34" charset="-79"/>
              </a:rPr>
              <a:t>4. מחקרים מוקדמים מצאו כי רגשות חיוביים מובילים להערכות סיכון אופטימיות , ואילו רגשות שליליים מובילים להערכות סיכון פסימיות, גם כאשר מקור הרגש אינו קשור כלל לסיכון המטרה 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+mn-cs"/>
              </a:rPr>
              <a:t>Johnson &amp; Tversky, 1983</a:t>
            </a:r>
            <a:r>
              <a:rPr kumimoji="0" lang="he-IL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Gisha" panose="020B0502040204020203" pitchFamily="34" charset="-79"/>
              </a:rPr>
              <a:t>).</a:t>
            </a:r>
          </a:p>
          <a:p>
            <a:pPr marL="460375" marR="0" lvl="0" indent="-4603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ea typeface="+mn-ea"/>
              <a:cs typeface="Gisha" panose="020B0502040204020203" pitchFamily="34" charset="-79"/>
            </a:endParaRPr>
          </a:p>
          <a:p>
            <a:pPr marL="460375" marR="0" lvl="0" indent="-460375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Gisha" panose="020B0502040204020203" pitchFamily="34" charset="-79"/>
              </a:rPr>
              <a:t>5. במחקרים מאוחרים יותר נמצא כי ישנה חשיבות לבחינת רגשות ספציפיים. נמצא כי ישנם רגשות שליליים המובילים לתפיסות סיכון אופטימיות  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+mn-cs"/>
              </a:rPr>
              <a:t>Lerner &amp;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+mn-cs"/>
              </a:rPr>
              <a:t>Keltner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+mn-cs"/>
              </a:rPr>
              <a:t>, 2000, 2001</a:t>
            </a:r>
            <a:r>
              <a:rPr kumimoji="0" lang="he-IL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Gisha" panose="020B0502040204020203" pitchFamily="34" charset="-79"/>
              </a:rPr>
              <a:t>).</a:t>
            </a:r>
          </a:p>
          <a:p>
            <a:pPr marL="285750" marR="0" lvl="0" indent="-28575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he-IL" altLang="he-I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 panose="02040604050505020304"/>
              <a:ea typeface="+mn-ea"/>
              <a:cs typeface="Gisha" panose="020B0502040204020203" pitchFamily="34" charset="-79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he-I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 panose="02040604050505020304"/>
              <a:ea typeface="+mn-ea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79715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703390" y="981077"/>
            <a:ext cx="8132174" cy="5050890"/>
          </a:xfrm>
        </p:spPr>
        <p:txBody>
          <a:bodyPr>
            <a:normAutofit lnSpcReduction="10000"/>
          </a:bodyPr>
          <a:lstStyle/>
          <a:p>
            <a:pPr algn="r" rtl="1">
              <a:defRPr/>
            </a:pPr>
            <a:endParaRPr lang="he-IL" sz="2400" dirty="0">
              <a:latin typeface="David" pitchFamily="34" charset="-79"/>
              <a:cs typeface="David" pitchFamily="34" charset="-79"/>
            </a:endParaRPr>
          </a:p>
          <a:p>
            <a:pPr algn="r" rtl="1">
              <a:defRPr/>
            </a:pPr>
            <a:r>
              <a:rPr lang="he-IL" sz="2400" dirty="0">
                <a:latin typeface="David" pitchFamily="34" charset="-79"/>
              </a:rPr>
              <a:t>בהתאם לתאוריית</a:t>
            </a:r>
            <a:r>
              <a:rPr lang="en-US" sz="2400" dirty="0">
                <a:latin typeface="David" pitchFamily="34" charset="-79"/>
              </a:rPr>
              <a:t>, </a:t>
            </a:r>
            <a:r>
              <a:rPr lang="en-US" altLang="en-US" sz="2400" b="1" dirty="0">
                <a:latin typeface="David" panose="020E0502060401010101" pitchFamily="34" charset="-79"/>
              </a:rPr>
              <a:t>Appraisal-tendency </a:t>
            </a:r>
            <a:r>
              <a:rPr lang="he-IL" sz="2400" dirty="0">
                <a:latin typeface="David" pitchFamily="34" charset="-79"/>
              </a:rPr>
              <a:t>רגשות הם תוצר של הערכות קוגניטיביות אך גם מייצרים הערכות שכאלו</a:t>
            </a:r>
            <a:r>
              <a:rPr lang="en-US" sz="2400" dirty="0">
                <a:latin typeface="David" pitchFamily="34" charset="-79"/>
              </a:rPr>
              <a:t> </a:t>
            </a:r>
            <a:r>
              <a:rPr lang="he-IL" sz="2400" dirty="0">
                <a:latin typeface="David" pitchFamily="34" charset="-79"/>
              </a:rPr>
              <a:t> (</a:t>
            </a:r>
            <a:r>
              <a:rPr lang="en-US" sz="2400" dirty="0" err="1"/>
              <a:t>Keltner</a:t>
            </a:r>
            <a:r>
              <a:rPr lang="en-US" sz="2400" dirty="0"/>
              <a:t> et al., 1993</a:t>
            </a:r>
            <a:r>
              <a:rPr lang="he-IL" sz="2400" dirty="0"/>
              <a:t>)</a:t>
            </a:r>
            <a:r>
              <a:rPr lang="he-IL" sz="2400" dirty="0">
                <a:latin typeface="David" pitchFamily="34" charset="-79"/>
              </a:rPr>
              <a:t>.</a:t>
            </a:r>
          </a:p>
          <a:p>
            <a:pPr algn="r" rtl="1">
              <a:defRPr/>
            </a:pPr>
            <a:r>
              <a:rPr lang="he-IL" sz="2400" dirty="0">
                <a:latin typeface="David" pitchFamily="34" charset="-79"/>
              </a:rPr>
              <a:t>הערכות של </a:t>
            </a:r>
            <a:r>
              <a:rPr lang="he-IL" sz="2400" u="sng" dirty="0">
                <a:latin typeface="David" pitchFamily="34" charset="-79"/>
              </a:rPr>
              <a:t>חוסר</a:t>
            </a:r>
            <a:r>
              <a:rPr lang="he-IL" sz="2400" dirty="0">
                <a:latin typeface="David" pitchFamily="34" charset="-79"/>
              </a:rPr>
              <a:t> וודאות ו</a:t>
            </a:r>
            <a:r>
              <a:rPr lang="he-IL" sz="2400" u="sng" dirty="0">
                <a:latin typeface="David" pitchFamily="34" charset="-79"/>
              </a:rPr>
              <a:t>חוסר</a:t>
            </a:r>
            <a:r>
              <a:rPr lang="he-IL" sz="2400" dirty="0">
                <a:latin typeface="David" pitchFamily="34" charset="-79"/>
              </a:rPr>
              <a:t> בשליטה מקושרות ל</a:t>
            </a:r>
            <a:r>
              <a:rPr lang="he-IL" sz="2400" b="1" dirty="0">
                <a:latin typeface="David" pitchFamily="34" charset="-79"/>
              </a:rPr>
              <a:t>פחד,</a:t>
            </a:r>
            <a:r>
              <a:rPr lang="he-IL" sz="2400" dirty="0">
                <a:latin typeface="David" pitchFamily="34" charset="-79"/>
              </a:rPr>
              <a:t> וגם מופקות על ידו. לעומת זאת, הערכות של וודאות ושליטה מקושרות ל</a:t>
            </a:r>
            <a:r>
              <a:rPr lang="he-IL" sz="2400" b="1" dirty="0">
                <a:latin typeface="David" pitchFamily="34" charset="-79"/>
              </a:rPr>
              <a:t>כעס</a:t>
            </a:r>
            <a:r>
              <a:rPr lang="he-IL" sz="2400" dirty="0">
                <a:latin typeface="David" pitchFamily="34" charset="-79"/>
              </a:rPr>
              <a:t> ומופקות ממנו</a:t>
            </a:r>
            <a:r>
              <a:rPr lang="en-US" sz="2400" dirty="0">
                <a:latin typeface="David" pitchFamily="34" charset="-79"/>
              </a:rPr>
              <a:t> </a:t>
            </a:r>
            <a:r>
              <a:rPr lang="en-US" sz="2400" dirty="0"/>
              <a:t>(Lerner &amp; </a:t>
            </a:r>
            <a:r>
              <a:rPr lang="en-US" sz="2400" dirty="0" err="1"/>
              <a:t>Keltner</a:t>
            </a:r>
            <a:r>
              <a:rPr lang="en-US" sz="2400" dirty="0"/>
              <a:t>, 2001) </a:t>
            </a:r>
          </a:p>
          <a:p>
            <a:pPr algn="r" rtl="1">
              <a:defRPr/>
            </a:pPr>
            <a:r>
              <a:rPr lang="he-IL" sz="2400" dirty="0">
                <a:latin typeface="David" pitchFamily="34" charset="-79"/>
              </a:rPr>
              <a:t>הערכות של וודאות ושליטה הן גורם חשוב בשיפוטי סיכון ואכן נמצא כי הן ממתנות ומתווכות את הקשר שבין הרגש לתפיסת הסיכון.</a:t>
            </a:r>
          </a:p>
          <a:p>
            <a:pPr algn="r" rtl="1">
              <a:defRPr/>
            </a:pPr>
            <a:r>
              <a:rPr lang="he-IL" sz="2400" b="1" dirty="0">
                <a:latin typeface="David" pitchFamily="34" charset="-79"/>
              </a:rPr>
              <a:t>פחד</a:t>
            </a:r>
            <a:r>
              <a:rPr lang="he-IL" sz="2400" dirty="0">
                <a:latin typeface="David" pitchFamily="34" charset="-79"/>
              </a:rPr>
              <a:t> מוביל לתפיסות סיכון פסימיות יותר ואילו </a:t>
            </a:r>
            <a:r>
              <a:rPr lang="he-IL" sz="2400" b="1" dirty="0">
                <a:latin typeface="David" pitchFamily="34" charset="-79"/>
              </a:rPr>
              <a:t>כעס</a:t>
            </a:r>
            <a:r>
              <a:rPr lang="he-IL" sz="2400" dirty="0">
                <a:latin typeface="David" pitchFamily="34" charset="-79"/>
              </a:rPr>
              <a:t> מוביל לתפיסות סיכון אופטימיות יותר.</a:t>
            </a:r>
          </a:p>
          <a:p>
            <a:pPr algn="r" rtl="1" eaLnBrk="1" hangingPunct="1">
              <a:defRPr/>
            </a:pPr>
            <a:endParaRPr lang="he-IL" sz="2800" dirty="0">
              <a:latin typeface="David" pitchFamily="34" charset="-79"/>
              <a:cs typeface="David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0264148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83277" y="201652"/>
            <a:ext cx="8025320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Gisha" panose="020B0502040204020203" pitchFamily="34" charset="-79"/>
              </a:rPr>
              <a:t>במחקר שערכו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+mn-cs"/>
              </a:rPr>
              <a:t>Lerner, Gonzalez, Small &amp; 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+mn-cs"/>
              </a:rPr>
              <a:t>Fischhoff</a:t>
            </a:r>
            <a:r>
              <a:rPr kumimoji="0" lang="he-IL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Gisha" panose="020B0502040204020203" pitchFamily="34" charset="-79"/>
              </a:rPr>
              <a:t> (2003) </a:t>
            </a:r>
            <a:r>
              <a:rPr kumimoji="0" lang="he-IL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Gisha" panose="020B0502040204020203" pitchFamily="34" charset="-79"/>
              </a:rPr>
              <a:t>על </a:t>
            </a:r>
            <a:r>
              <a: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Gisha" panose="020B0502040204020203" pitchFamily="34" charset="-79"/>
              </a:rPr>
              <a:t>מדגם לאומי  מייצג </a:t>
            </a:r>
            <a:r>
              <a:rPr kumimoji="0" lang="he-IL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Gisha" panose="020B0502040204020203" pitchFamily="34" charset="-79"/>
              </a:rPr>
              <a:t>בעקבות  </a:t>
            </a:r>
            <a:r>
              <a: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Gisha" panose="020B0502040204020203" pitchFamily="34" charset="-79"/>
              </a:rPr>
              <a:t>אירועי ה- 11 בספטמבר 2001 נמצא כי: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 panose="02040604050505020304"/>
              <a:ea typeface="+mn-ea"/>
              <a:cs typeface="Gisha" panose="020B0502040204020203" pitchFamily="34" charset="-79"/>
            </a:endParaRPr>
          </a:p>
          <a:p>
            <a:pPr marL="914400" marR="0" lvl="1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Gisha" panose="020B0502040204020203" pitchFamily="34" charset="-79"/>
              </a:rPr>
              <a:t> </a:t>
            </a:r>
            <a:r>
              <a: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itchFamily="34" charset="-79"/>
                <a:ea typeface="+mn-ea"/>
                <a:cs typeface="Gisha" panose="020B0502040204020203" pitchFamily="34" charset="-79"/>
              </a:rPr>
              <a:t>פחד הוביל לתפיסות סיכון פסימיות יותר מכעס.</a:t>
            </a:r>
          </a:p>
          <a:p>
            <a:pPr marL="914400" marR="0" lvl="1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itchFamily="34" charset="-79"/>
              <a:ea typeface="+mn-ea"/>
              <a:cs typeface="Gisha" panose="020B0502040204020203" pitchFamily="34" charset="-79"/>
            </a:endParaRPr>
          </a:p>
          <a:p>
            <a:pPr marL="914400" marR="0" lvl="1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itchFamily="34" charset="-79"/>
                <a:ea typeface="+mn-ea"/>
                <a:cs typeface="Gisha" panose="020B0502040204020203" pitchFamily="34" charset="-79"/>
              </a:rPr>
              <a:t>גברים הראו תפיסות סיכון אופטימיות יותר מנשים והאפקט תווך על ידי הרגש הדומיננטי שנחווה עבור כל מין.</a:t>
            </a:r>
          </a:p>
          <a:p>
            <a:pPr marL="914400" marR="0" lvl="1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itchFamily="34" charset="-79"/>
              <a:ea typeface="+mn-ea"/>
              <a:cs typeface="Gisha" panose="020B0502040204020203" pitchFamily="34" charset="-79"/>
            </a:endParaRPr>
          </a:p>
          <a:p>
            <a:pPr marL="914400" marR="0" lvl="1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itchFamily="34" charset="-79"/>
                <a:ea typeface="+mn-ea"/>
                <a:cs typeface="Gisha" panose="020B0502040204020203" pitchFamily="34" charset="-79"/>
              </a:rPr>
              <a:t>רגשות אלו השפיעו גם על העדפה למדיניות ממשלתית. כעס, לעומת פחד, הוביל לתמיכה גדולה יותר במדיניות נקמנית ותמיכה מועטה יותר במדיניות פייסנית</a:t>
            </a: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 panose="02040604050505020304"/>
              <a:ea typeface="+mn-ea"/>
              <a:cs typeface="Gisha" panose="020B0502040204020203" pitchFamily="34" charset="-79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 panose="02040604050505020304"/>
              <a:ea typeface="+mn-ea"/>
              <a:cs typeface="Gisha" panose="020B0502040204020203" pitchFamily="34" charset="-79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Gisha" panose="020B0502040204020203" pitchFamily="34" charset="-79"/>
              </a:rPr>
              <a:t> 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399" y="1307219"/>
            <a:ext cx="2145878" cy="199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772176"/>
      </p:ext>
    </p:extLst>
  </p:cSld>
  <p:clrMapOvr>
    <a:masterClrMapping/>
  </p:clrMapOvr>
</p:sld>
</file>

<file path=ppt/theme/theme1.xml><?xml version="1.0" encoding="utf-8"?>
<a:theme xmlns:a="http://schemas.openxmlformats.org/drawingml/2006/main" name="1_View">
  <a:themeElements>
    <a:clrScheme name="Custom 1">
      <a:dk1>
        <a:sysClr val="windowText" lastClr="000000"/>
      </a:dk1>
      <a:lt1>
        <a:sysClr val="window" lastClr="FFFFFF"/>
      </a:lt1>
      <a:dk2>
        <a:srgbClr val="1F445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3270</TotalTime>
  <Words>1903</Words>
  <Application>Microsoft Office PowerPoint</Application>
  <PresentationFormat>Widescreen</PresentationFormat>
  <Paragraphs>197</Paragraphs>
  <Slides>30</Slides>
  <Notes>16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41" baseType="lpstr">
      <vt:lpstr>Aharoni</vt:lpstr>
      <vt:lpstr>Arial</vt:lpstr>
      <vt:lpstr>Calibri</vt:lpstr>
      <vt:lpstr>Century Schoolbook</vt:lpstr>
      <vt:lpstr>David</vt:lpstr>
      <vt:lpstr>Times New Roman</vt:lpstr>
      <vt:lpstr>Wingdings</vt:lpstr>
      <vt:lpstr>Wingdings 2</vt:lpstr>
      <vt:lpstr>1_View</vt:lpstr>
      <vt:lpstr>צילום של Photo Editor</vt:lpstr>
      <vt:lpstr>CorelDRAW</vt:lpstr>
      <vt:lpstr>שיעור 11   </vt:lpstr>
      <vt:lpstr>PowerPoint Presentation</vt:lpstr>
      <vt:lpstr>ניסוי "חופשת סקי"   (Arkes and  Blumer, 1985)</vt:lpstr>
      <vt:lpstr>PowerPoint Presentation</vt:lpstr>
      <vt:lpstr>ניסויי "חברת התעופה" (Arkes and  Blumer, 1985) </vt:lpstr>
      <vt:lpstr>PowerPoint Presentation</vt:lpstr>
      <vt:lpstr>PowerPoint Presentation</vt:lpstr>
      <vt:lpstr>הסבר השפעת ה- sunk cost</vt:lpstr>
      <vt:lpstr>Tversky &amp; Kahneman (1992)</vt:lpstr>
      <vt:lpstr>הסבר השפעת ה- sunk cost- המשך </vt:lpstr>
      <vt:lpstr>  אפקט העלות השקועה במציאות  </vt:lpstr>
      <vt:lpstr>ניסוי התיאטרון- המשך</vt:lpstr>
      <vt:lpstr>PowerPoint Presentation</vt:lpstr>
      <vt:lpstr>סיכון </vt:lpstr>
      <vt:lpstr>תיאוריה נורמטיבית של סיכון</vt:lpstr>
      <vt:lpstr>מהו סיכון סביר שהציבור מוכן לקחת?Starr, 1969))</vt:lpstr>
      <vt:lpstr>PowerPoint Presentation</vt:lpstr>
      <vt:lpstr>הפרדיגמה הפסיכומטרית Fischhoff et al. (1978) – Expressed preference</vt:lpstr>
      <vt:lpstr> הפארדיגמה הפסיכומטרית </vt:lpstr>
      <vt:lpstr>PowerPoint Presentation</vt:lpstr>
      <vt:lpstr>PowerPoint Presentation</vt:lpstr>
      <vt:lpstr>סיכום ממצאי הפרדיגמה הפסיכומטרית</vt:lpstr>
      <vt:lpstr>סיכון ורגש</vt:lpstr>
      <vt:lpstr>סיכון כניתוח אנליטי בהשוואה לסיכון כרגש</vt:lpstr>
      <vt:lpstr>היוריסטיקת הרגש  (Affect Heuristic: Finucane et al 2000)</vt:lpstr>
      <vt:lpstr>עדויות אמפיריות להיורסטיקת הרגש</vt:lpstr>
      <vt:lpstr>הקשר בין סיכון לתועלת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שיעור 10</dc:title>
  <dc:creator>Yoella Bereby-Meyer</dc:creator>
  <cp:lastModifiedBy>Yoella Bereby-meyer</cp:lastModifiedBy>
  <cp:revision>59</cp:revision>
  <dcterms:created xsi:type="dcterms:W3CDTF">2021-05-25T15:40:51Z</dcterms:created>
  <dcterms:modified xsi:type="dcterms:W3CDTF">2024-07-18T08:11:37Z</dcterms:modified>
</cp:coreProperties>
</file>