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4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B36D73-A951-44BC-860B-946A97DC8FA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375052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36D73-A951-44BC-860B-946A97DC8FA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51739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B36D73-A951-44BC-860B-946A97DC8FA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45633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B36D73-A951-44BC-860B-946A97DC8FA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1474886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B36D73-A951-44BC-860B-946A97DC8FAF}"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60389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B36D73-A951-44BC-860B-946A97DC8FAF}"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3649150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36D73-A951-44BC-860B-946A97DC8FAF}"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145912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3B36D73-A951-44BC-860B-946A97DC8FA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112726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3B36D73-A951-44BC-860B-946A97DC8FA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1357316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36D73-A951-44BC-860B-946A97DC8FA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81911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B36D73-A951-44BC-860B-946A97DC8FA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796878-8E25-48C2-BD2E-61A6A56BC791}" type="slidenum">
              <a:rPr lang="en-US" smtClean="0"/>
              <a:t>‹#›</a:t>
            </a:fld>
            <a:endParaRPr lang="en-US"/>
          </a:p>
        </p:txBody>
      </p:sp>
    </p:spTree>
    <p:extLst>
      <p:ext uri="{BB962C8B-B14F-4D97-AF65-F5344CB8AC3E}">
        <p14:creationId xmlns:p14="http://schemas.microsoft.com/office/powerpoint/2010/main" val="266929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36D73-A951-44BC-860B-946A97DC8FAF}" type="datetimeFigureOut">
              <a:rPr lang="en-US" smtClean="0"/>
              <a:t>11/22/2022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796878-8E25-48C2-BD2E-61A6A56BC791}" type="slidenum">
              <a:rPr lang="en-US" smtClean="0"/>
              <a:t>‹#›</a:t>
            </a:fld>
            <a:endParaRPr lang="en-US"/>
          </a:p>
        </p:txBody>
      </p:sp>
    </p:spTree>
    <p:extLst>
      <p:ext uri="{BB962C8B-B14F-4D97-AF65-F5344CB8AC3E}">
        <p14:creationId xmlns:p14="http://schemas.microsoft.com/office/powerpoint/2010/main" val="2928987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9733"/>
          </a:xfrm>
        </p:spPr>
        <p:txBody>
          <a:bodyPr/>
          <a:lstStyle/>
          <a:p>
            <a:pPr algn="ctr"/>
            <a:r>
              <a:rPr lang="en-US" b="1" dirty="0" smtClean="0"/>
              <a:t>Aristoteles 384–322</a:t>
            </a:r>
            <a:endParaRPr lang="en-US" b="1" dirty="0"/>
          </a:p>
        </p:txBody>
      </p:sp>
      <p:pic>
        <p:nvPicPr>
          <p:cNvPr id="4" name="Content Placeholder 3" descr="&lt;strong&gt;Aristotle&lt;/strong&gt; - Wikipedia"/>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96052" y="1454858"/>
            <a:ext cx="3902639" cy="5223033"/>
          </a:xfrm>
        </p:spPr>
      </p:pic>
    </p:spTree>
    <p:extLst>
      <p:ext uri="{BB962C8B-B14F-4D97-AF65-F5344CB8AC3E}">
        <p14:creationId xmlns:p14="http://schemas.microsoft.com/office/powerpoint/2010/main" val="1854000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האתיקה </a:t>
            </a:r>
            <a:r>
              <a:rPr lang="he-IL" dirty="0" err="1" smtClean="0"/>
              <a:t>הניקומאכית</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2887" y="1396929"/>
            <a:ext cx="3807331" cy="5262489"/>
          </a:xfrm>
        </p:spPr>
      </p:pic>
    </p:spTree>
    <p:extLst>
      <p:ext uri="{BB962C8B-B14F-4D97-AF65-F5344CB8AC3E}">
        <p14:creationId xmlns:p14="http://schemas.microsoft.com/office/powerpoint/2010/main" val="1452399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אפיון יסודי של האתיקה</a:t>
            </a:r>
            <a:endParaRPr lang="en-US" dirty="0"/>
          </a:p>
        </p:txBody>
      </p:sp>
      <p:sp>
        <p:nvSpPr>
          <p:cNvPr id="3" name="Content Placeholder 2"/>
          <p:cNvSpPr>
            <a:spLocks noGrp="1"/>
          </p:cNvSpPr>
          <p:nvPr>
            <p:ph idx="1"/>
          </p:nvPr>
        </p:nvSpPr>
        <p:spPr>
          <a:xfrm>
            <a:off x="838200" y="1825625"/>
            <a:ext cx="8749145" cy="4351338"/>
          </a:xfrm>
        </p:spPr>
        <p:txBody>
          <a:bodyPr>
            <a:normAutofit fontScale="92500" lnSpcReduction="20000"/>
          </a:bodyPr>
          <a:lstStyle/>
          <a:p>
            <a:pPr marL="0" indent="0" algn="r" rtl="1">
              <a:buNone/>
            </a:pPr>
            <a:r>
              <a:rPr lang="he-IL" dirty="0" smtClean="0"/>
              <a:t>אריסטו: האתיקה היא המדע של הטוב ← משימתנו לחפשו (השווה לשאר מקצועות הפילוסופיה). מאיפה מתחילים?</a:t>
            </a:r>
          </a:p>
          <a:p>
            <a:pPr marL="0" indent="0" algn="r" rtl="1">
              <a:buNone/>
            </a:pPr>
            <a:r>
              <a:rPr lang="he-IL" dirty="0" smtClean="0"/>
              <a:t>--הטוב הוא זה שאליו </a:t>
            </a:r>
            <a:r>
              <a:rPr lang="he-IL" dirty="0" err="1" smtClean="0"/>
              <a:t>הכל</a:t>
            </a:r>
            <a:r>
              <a:rPr lang="he-IL" dirty="0" smtClean="0"/>
              <a:t> שואף! (האם זה אינטואיטיבי?)</a:t>
            </a:r>
          </a:p>
          <a:p>
            <a:pPr marL="0" indent="0" algn="r" rtl="1">
              <a:buNone/>
            </a:pPr>
            <a:r>
              <a:rPr lang="he-IL" dirty="0" smtClean="0"/>
              <a:t>--התחלה מתובנת-יסוד: כל פעולה מכוונת לתכלית, וזו הטוב שלה, קריטריון ההצלחה שלה</a:t>
            </a:r>
          </a:p>
          <a:p>
            <a:pPr marL="0" indent="0" algn="r" rtl="1">
              <a:buNone/>
            </a:pPr>
            <a:r>
              <a:rPr lang="he-IL" dirty="0" smtClean="0"/>
              <a:t>--האתיקה מעוניינת ב-"</a:t>
            </a:r>
            <a:r>
              <a:rPr lang="he-IL" u="sng" dirty="0" smtClean="0"/>
              <a:t>ה</a:t>
            </a:r>
            <a:r>
              <a:rPr lang="he-IL" dirty="0" smtClean="0"/>
              <a:t>טוב" (בניגוד לטובין ספציפיים). מהו? האם קיים? (האין כל אחד שואף לדבר אחר?)</a:t>
            </a:r>
          </a:p>
          <a:p>
            <a:pPr marL="0" indent="0" algn="r" rtl="1">
              <a:buNone/>
            </a:pPr>
            <a:r>
              <a:rPr lang="he-IL" dirty="0" smtClean="0"/>
              <a:t>--יש (בתקוה) היררכיה של טובין... לולא כן, חיינו הבל... (מודל פירמידה, לא מעגל)</a:t>
            </a:r>
          </a:p>
          <a:p>
            <a:pPr marL="0" indent="0" algn="r" rtl="1">
              <a:buNone/>
            </a:pPr>
            <a:r>
              <a:rPr lang="he-IL" dirty="0" smtClean="0"/>
              <a:t>--מהו, אם כן, הטוב </a:t>
            </a:r>
            <a:r>
              <a:rPr lang="he-IL" i="1" dirty="0" smtClean="0"/>
              <a:t>המוסרי</a:t>
            </a:r>
            <a:r>
              <a:rPr lang="he-IL" dirty="0" smtClean="0"/>
              <a:t>? הנ"ל מספק מעין סכמה צורנית לאובייקט שהאתיקה מחפשת: התכלית העליונה של הפעילות האנושית (זהו התנאי הצורני המתבקש בשיטה טלאולוגית)</a:t>
            </a:r>
          </a:p>
          <a:p>
            <a:pPr marL="0" indent="0" algn="r" rtl="1">
              <a:buNone/>
            </a:pPr>
            <a:endParaRPr lang="en-US" dirty="0"/>
          </a:p>
        </p:txBody>
      </p:sp>
    </p:spTree>
    <p:extLst>
      <p:ext uri="{BB962C8B-B14F-4D97-AF65-F5344CB8AC3E}">
        <p14:creationId xmlns:p14="http://schemas.microsoft.com/office/powerpoint/2010/main" val="7000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אפיון יסודי של האתיקה (2)</a:t>
            </a:r>
            <a:endParaRPr lang="en-US" dirty="0"/>
          </a:p>
        </p:txBody>
      </p:sp>
      <p:sp>
        <p:nvSpPr>
          <p:cNvPr id="3" name="Content Placeholder 2"/>
          <p:cNvSpPr>
            <a:spLocks noGrp="1"/>
          </p:cNvSpPr>
          <p:nvPr>
            <p:ph idx="1"/>
          </p:nvPr>
        </p:nvSpPr>
        <p:spPr>
          <a:xfrm>
            <a:off x="838200" y="1825625"/>
            <a:ext cx="8666018" cy="4351338"/>
          </a:xfrm>
        </p:spPr>
        <p:txBody>
          <a:bodyPr>
            <a:normAutofit fontScale="92500" lnSpcReduction="10000"/>
          </a:bodyPr>
          <a:lstStyle/>
          <a:p>
            <a:pPr marL="0" indent="0" algn="r" rtl="1">
              <a:buNone/>
            </a:pPr>
            <a:r>
              <a:rPr lang="he-IL" dirty="0" smtClean="0"/>
              <a:t>האם אמנם קיים תוכן כזה הממלא את התנאי המבוקש? אריסטו מספק דוגמאות; כמו כן, אנו מכירים מחיי היומיום.</a:t>
            </a:r>
          </a:p>
          <a:p>
            <a:pPr marL="0" indent="0" algn="r" rtl="1">
              <a:buNone/>
            </a:pPr>
            <a:r>
              <a:rPr lang="he-IL" dirty="0" smtClean="0"/>
              <a:t>--מעבר לכך, מה שבני-אדם רוצים למעשה אינו שרירותי: יש תכליות שמחויבות על-ידי השכל הישר, תכליות טבעיות (אובייקטיביות). אריסטו מזכיר המדע המדיני... (</a:t>
            </a:r>
            <a:r>
              <a:rPr lang="he-IL" i="1" dirty="0" err="1" smtClean="0"/>
              <a:t>פוליטאה</a:t>
            </a:r>
            <a:r>
              <a:rPr lang="he-IL" dirty="0" smtClean="0"/>
              <a:t>...)</a:t>
            </a:r>
          </a:p>
          <a:p>
            <a:pPr marL="0" indent="0" algn="r" rtl="1">
              <a:buNone/>
            </a:pPr>
            <a:r>
              <a:rPr lang="he-IL" dirty="0" smtClean="0"/>
              <a:t>--נשים לב: דברי אריסטו מגלמים תשובה לספקנות שפגשנו לגבי מוסר אובייקטיבי: יש תכליות טובות טבעיות לבני-אנוש, והאובייקטיביות שלהן מבססת אובייקטיביות של הטוב באתיקה</a:t>
            </a:r>
            <a:endParaRPr lang="he-IL" dirty="0"/>
          </a:p>
          <a:p>
            <a:pPr marL="0" indent="0" algn="r" rtl="1">
              <a:buNone/>
            </a:pPr>
            <a:r>
              <a:rPr lang="he-IL" dirty="0" smtClean="0"/>
              <a:t>--העמדה </a:t>
            </a:r>
            <a:r>
              <a:rPr lang="he-IL" dirty="0" err="1" smtClean="0"/>
              <a:t>האובייקטיביסטית</a:t>
            </a:r>
            <a:r>
              <a:rPr lang="he-IL" dirty="0" smtClean="0"/>
              <a:t> הזו מקבלת תמיכה אצל אריסטו מהמטפיזיקה הטלאולוגית שלו לגבי כל דבר בעולם: תכלית כאחת מארבע סיבות; יציאה </a:t>
            </a:r>
            <a:r>
              <a:rPr lang="he-IL" dirty="0" err="1" smtClean="0"/>
              <a:t>מכח</a:t>
            </a:r>
            <a:r>
              <a:rPr lang="he-IL" dirty="0" smtClean="0"/>
              <a:t> לפועל - כטוב של כל מין.  </a:t>
            </a:r>
            <a:endParaRPr lang="en-US" dirty="0"/>
          </a:p>
        </p:txBody>
      </p:sp>
    </p:spTree>
    <p:extLst>
      <p:ext uri="{BB962C8B-B14F-4D97-AF65-F5344CB8AC3E}">
        <p14:creationId xmlns:p14="http://schemas.microsoft.com/office/powerpoint/2010/main" val="178027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אפיון יסודי של האתיקה (3)</a:t>
            </a:r>
            <a:endParaRPr lang="en-US" dirty="0"/>
          </a:p>
        </p:txBody>
      </p:sp>
      <p:sp>
        <p:nvSpPr>
          <p:cNvPr id="3" name="Content Placeholder 2"/>
          <p:cNvSpPr>
            <a:spLocks noGrp="1"/>
          </p:cNvSpPr>
          <p:nvPr>
            <p:ph idx="1"/>
          </p:nvPr>
        </p:nvSpPr>
        <p:spPr>
          <a:xfrm>
            <a:off x="838200" y="1825625"/>
            <a:ext cx="8767618" cy="4351338"/>
          </a:xfrm>
        </p:spPr>
        <p:txBody>
          <a:bodyPr>
            <a:normAutofit lnSpcReduction="10000"/>
          </a:bodyPr>
          <a:lstStyle/>
          <a:p>
            <a:pPr marL="0" indent="0" algn="r" rtl="1">
              <a:buNone/>
            </a:pPr>
            <a:r>
              <a:rPr lang="he-IL" dirty="0" smtClean="0"/>
              <a:t>אריסטו ממשיך להכין הקרקע לחקירת תוכן המוסר ע"י סילוק ספק סביר לכאורה בדמות הרלטיביזם: מחלוקות אינסופיות בדבר הטוב עלולים ליצור מראית-עין שהאתיקה היא רק תחום </a:t>
            </a:r>
            <a:r>
              <a:rPr lang="he-IL" dirty="0" err="1" smtClean="0"/>
              <a:t>ה"נומוס</a:t>
            </a:r>
            <a:r>
              <a:rPr lang="he-IL" dirty="0" smtClean="0"/>
              <a:t>" – ואז אין תכלית משותפת אובייקטיבית.           תשובת אריסטו: לכל מדע יש את מידת הדיוק המתאימה לו; האדם המחונך היטב יודע להבחין בה. כיצד זו תשובה לספקן?  </a:t>
            </a:r>
            <a:endParaRPr lang="en-US" dirty="0" smtClean="0"/>
          </a:p>
          <a:p>
            <a:pPr marL="0" indent="0" algn="r" rtl="1">
              <a:buNone/>
            </a:pPr>
            <a:r>
              <a:rPr lang="he-IL" dirty="0" smtClean="0"/>
              <a:t>לסיכום: בעמודים הראשונים של האתיקה אריסטו מספק דו"ח כללי על "הטוב": (א) מעין סכמה פורמאלית; (ב) תובנה ראשונית שאכן סכמה זו מתממשת במציאות האנושית; (ג) (אנו הוספנו) התובנה מחוזקת ע"י התאמתה למבנה המטאפיזי הכללי אצל אריסטו. (ד) נימוק לדחיית הספקנות המקובלת שרואה אתיקה </a:t>
            </a:r>
            <a:r>
              <a:rPr lang="he-IL" dirty="0" err="1" smtClean="0"/>
              <a:t>כנומוס</a:t>
            </a:r>
            <a:r>
              <a:rPr lang="he-IL" dirty="0" smtClean="0"/>
              <a:t>   </a:t>
            </a:r>
            <a:endParaRPr lang="en-US" dirty="0"/>
          </a:p>
        </p:txBody>
      </p:sp>
    </p:spTree>
    <p:extLst>
      <p:ext uri="{BB962C8B-B14F-4D97-AF65-F5344CB8AC3E}">
        <p14:creationId xmlns:p14="http://schemas.microsoft.com/office/powerpoint/2010/main" val="1591487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מהו הטוב?</a:t>
            </a:r>
            <a:endParaRPr lang="en-US" dirty="0"/>
          </a:p>
        </p:txBody>
      </p:sp>
      <p:sp>
        <p:nvSpPr>
          <p:cNvPr id="3" name="Content Placeholder 2"/>
          <p:cNvSpPr>
            <a:spLocks noGrp="1"/>
          </p:cNvSpPr>
          <p:nvPr>
            <p:ph idx="1"/>
          </p:nvPr>
        </p:nvSpPr>
        <p:spPr>
          <a:xfrm>
            <a:off x="838200" y="1825625"/>
            <a:ext cx="8490527" cy="4612120"/>
          </a:xfrm>
        </p:spPr>
        <p:txBody>
          <a:bodyPr>
            <a:normAutofit fontScale="92500" lnSpcReduction="20000"/>
          </a:bodyPr>
          <a:lstStyle/>
          <a:p>
            <a:pPr marL="0" indent="0" algn="r" rtl="1">
              <a:buNone/>
            </a:pPr>
            <a:r>
              <a:rPr lang="he-IL" dirty="0" smtClean="0"/>
              <a:t>כל הנאמר עד כה יישאר תיאורטי גרידא אם לא נדע לענות על השאלה – מהו למעשה אותו טוב עליון שאליו </a:t>
            </a:r>
            <a:r>
              <a:rPr lang="he-IL" dirty="0" err="1" smtClean="0"/>
              <a:t>הכל</a:t>
            </a:r>
            <a:r>
              <a:rPr lang="he-IL" dirty="0" smtClean="0"/>
              <a:t> שואף?</a:t>
            </a:r>
          </a:p>
          <a:p>
            <a:pPr marL="0" indent="0" algn="r" rtl="1">
              <a:buNone/>
            </a:pPr>
            <a:r>
              <a:rPr lang="he-IL" dirty="0" smtClean="0"/>
              <a:t>אריסטו מיד פותח בתשובה: הטוב העליון = האושר (17).           שאר הספר יהיה פיתוח והנהרה של הרעיון הזה.</a:t>
            </a:r>
          </a:p>
          <a:p>
            <a:pPr marL="0" indent="0" algn="r" rtl="1">
              <a:buNone/>
            </a:pPr>
            <a:r>
              <a:rPr lang="he-IL" dirty="0" smtClean="0"/>
              <a:t>הטוב בכל ענין הוא התכלית של אותו ענין (23)</a:t>
            </a:r>
          </a:p>
          <a:p>
            <a:pPr marL="0" indent="0" algn="r" rtl="1">
              <a:buNone/>
            </a:pPr>
            <a:r>
              <a:rPr lang="he-IL" dirty="0" smtClean="0"/>
              <a:t>מה מאפיין תכלית עליונה </a:t>
            </a:r>
            <a:r>
              <a:rPr lang="he-IL" dirty="0" err="1" smtClean="0"/>
              <a:t>ככזו</a:t>
            </a:r>
            <a:r>
              <a:rPr lang="he-IL" dirty="0" smtClean="0"/>
              <a:t>? (1) מושלמות, (2) </a:t>
            </a:r>
            <a:r>
              <a:rPr lang="he-IL" dirty="0" err="1" smtClean="0"/>
              <a:t>אוטארקיה</a:t>
            </a:r>
            <a:r>
              <a:rPr lang="he-IL" dirty="0" smtClean="0"/>
              <a:t>  </a:t>
            </a:r>
            <a:endParaRPr lang="en-US" dirty="0" smtClean="0"/>
          </a:p>
          <a:p>
            <a:pPr marL="0" indent="0" algn="r" rtl="1">
              <a:buNone/>
            </a:pPr>
            <a:r>
              <a:rPr lang="he-IL" dirty="0" smtClean="0"/>
              <a:t>← </a:t>
            </a:r>
            <a:r>
              <a:rPr lang="he-IL" dirty="0" smtClean="0"/>
              <a:t>התכלית העליונה מאופיינת באופן משולש: כל דבר אחר נעשה למענה; היא לא נעשית לשמו של שום דבר אחר; היא מספיקה </a:t>
            </a:r>
            <a:r>
              <a:rPr lang="he-IL" dirty="0" smtClean="0"/>
              <a:t>לעצמה</a:t>
            </a:r>
            <a:endParaRPr lang="en-US" dirty="0" smtClean="0"/>
          </a:p>
          <a:p>
            <a:pPr marL="0" indent="0" algn="r" rtl="1">
              <a:buNone/>
            </a:pPr>
            <a:r>
              <a:rPr lang="he-IL" dirty="0"/>
              <a:t>← אמנם</a:t>
            </a:r>
            <a:r>
              <a:rPr lang="he-IL" dirty="0" smtClean="0"/>
              <a:t>, האושר עונה על כל אפיונים אלה. זו גם דעת הבריות (18), ושם יש להתחיל (18)</a:t>
            </a:r>
          </a:p>
          <a:p>
            <a:pPr marL="0" indent="0" algn="r" rtl="1">
              <a:buNone/>
            </a:pPr>
            <a:r>
              <a:rPr lang="he-IL" dirty="0"/>
              <a:t> </a:t>
            </a:r>
            <a:r>
              <a:rPr lang="he-IL" dirty="0" smtClean="0"/>
              <a:t>       ← ברעיון האושר, הניתוח המושגי על הטוב העליון משתלב עם אינטואיציות </a:t>
            </a:r>
            <a:r>
              <a:rPr lang="he-IL" dirty="0" smtClean="0"/>
              <a:t>פסיכולוגיות מקובלות</a:t>
            </a:r>
            <a:endParaRPr lang="en-US" dirty="0"/>
          </a:p>
        </p:txBody>
      </p:sp>
    </p:spTree>
    <p:extLst>
      <p:ext uri="{BB962C8B-B14F-4D97-AF65-F5344CB8AC3E}">
        <p14:creationId xmlns:p14="http://schemas.microsoft.com/office/powerpoint/2010/main" val="207506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מהו האושר?</a:t>
            </a:r>
            <a:endParaRPr lang="en-US" dirty="0"/>
          </a:p>
        </p:txBody>
      </p:sp>
      <p:sp>
        <p:nvSpPr>
          <p:cNvPr id="3" name="Content Placeholder 2"/>
          <p:cNvSpPr>
            <a:spLocks noGrp="1"/>
          </p:cNvSpPr>
          <p:nvPr>
            <p:ph idx="1"/>
          </p:nvPr>
        </p:nvSpPr>
        <p:spPr>
          <a:xfrm>
            <a:off x="838200" y="1825625"/>
            <a:ext cx="8730673" cy="4351338"/>
          </a:xfrm>
        </p:spPr>
        <p:txBody>
          <a:bodyPr>
            <a:normAutofit lnSpcReduction="10000"/>
          </a:bodyPr>
          <a:lstStyle/>
          <a:p>
            <a:pPr marL="0" indent="0" algn="r" rtl="1">
              <a:buNone/>
            </a:pPr>
            <a:r>
              <a:rPr lang="he-IL" dirty="0" smtClean="0"/>
              <a:t>אם אין הסכמה על מהו תוכנו של האושר, הזיהוי של הטוב העליון עשוי להיות </a:t>
            </a:r>
            <a:r>
              <a:rPr lang="he-IL" i="1" dirty="0" smtClean="0"/>
              <a:t>ריק</a:t>
            </a:r>
            <a:r>
              <a:rPr lang="he-IL" dirty="0" smtClean="0"/>
              <a:t>. </a:t>
            </a:r>
          </a:p>
          <a:p>
            <a:pPr marL="0" indent="0" algn="r" rtl="1">
              <a:buNone/>
            </a:pPr>
            <a:r>
              <a:rPr lang="he-IL" dirty="0" smtClean="0"/>
              <a:t>אריסטו ממשיך להתקדם מהצגת מאפיינים יותר כללים-צורניים למאפיינים יותר פרטניים-תוכניים. הדיון מכוון לקראת התמקדות במידות הטובות, שהחיים על-פיהן הוא האושר.</a:t>
            </a:r>
          </a:p>
          <a:p>
            <a:pPr marL="0" indent="0" algn="r" rtl="1">
              <a:buNone/>
            </a:pPr>
            <a:r>
              <a:rPr lang="he-IL" dirty="0" smtClean="0"/>
              <a:t>חשוב: האושר על-פי אריסטו הוא מצב עניינים אובייקטיבי, </a:t>
            </a:r>
            <a:r>
              <a:rPr lang="he-IL" dirty="0"/>
              <a:t>לא איזו </a:t>
            </a:r>
            <a:r>
              <a:rPr lang="he-IL" dirty="0" smtClean="0"/>
              <a:t>תחושה </a:t>
            </a:r>
            <a:r>
              <a:rPr lang="he-IL" dirty="0"/>
              <a:t>פרטית </a:t>
            </a:r>
            <a:endParaRPr lang="he-IL" dirty="0" smtClean="0"/>
          </a:p>
          <a:p>
            <a:pPr marL="0" indent="0" algn="r" rtl="1">
              <a:buNone/>
            </a:pPr>
            <a:r>
              <a:rPr lang="he-IL" dirty="0" smtClean="0"/>
              <a:t>"וליבנו אומר לנו שהטוב הוא דבר-מה השייך לבעליו עצמו ושאינו ניתן להיפרד ממנו" (19) ← התקפה על מה?             </a:t>
            </a:r>
            <a:r>
              <a:rPr lang="he-IL" dirty="0"/>
              <a:t> </a:t>
            </a:r>
            <a:r>
              <a:rPr lang="he-IL" dirty="0" smtClean="0"/>
              <a:t> </a:t>
            </a:r>
            <a:r>
              <a:rPr lang="he-IL" dirty="0"/>
              <a:t> </a:t>
            </a:r>
            <a:r>
              <a:rPr lang="he-IL" dirty="0" smtClean="0"/>
              <a:t>זה מאד אינטואיטיבי: כסף, תענוגות חולפים... גם מתאים לאינטואיציה ולמחקרים לפיהם אושר הוא ענין של גישה ואופי</a:t>
            </a:r>
            <a:endParaRPr lang="en-US" dirty="0"/>
          </a:p>
        </p:txBody>
      </p:sp>
    </p:spTree>
    <p:extLst>
      <p:ext uri="{BB962C8B-B14F-4D97-AF65-F5344CB8AC3E}">
        <p14:creationId xmlns:p14="http://schemas.microsoft.com/office/powerpoint/2010/main" val="3431084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מהו האושר?</a:t>
            </a:r>
            <a:r>
              <a:rPr lang="en-US" dirty="0" smtClean="0"/>
              <a:t> </a:t>
            </a:r>
            <a:r>
              <a:rPr lang="he-IL" dirty="0" smtClean="0"/>
              <a:t>(2)</a:t>
            </a:r>
            <a:endParaRPr lang="en-US" dirty="0"/>
          </a:p>
        </p:txBody>
      </p:sp>
      <p:sp>
        <p:nvSpPr>
          <p:cNvPr id="3" name="Content Placeholder 2"/>
          <p:cNvSpPr>
            <a:spLocks noGrp="1"/>
          </p:cNvSpPr>
          <p:nvPr>
            <p:ph idx="1"/>
          </p:nvPr>
        </p:nvSpPr>
        <p:spPr>
          <a:xfrm>
            <a:off x="838200" y="1825625"/>
            <a:ext cx="8564418" cy="4351338"/>
          </a:xfrm>
        </p:spPr>
        <p:txBody>
          <a:bodyPr>
            <a:normAutofit fontScale="92500" lnSpcReduction="20000"/>
          </a:bodyPr>
          <a:lstStyle/>
          <a:p>
            <a:pPr marL="0" indent="0" algn="r" rtl="1">
              <a:buNone/>
            </a:pPr>
            <a:r>
              <a:rPr lang="he-IL" dirty="0" smtClean="0"/>
              <a:t>הטוב/האושר חייב להיות בפעולה (20) ← אינטואיציה: מכונת החוויות של </a:t>
            </a:r>
            <a:r>
              <a:rPr lang="he-IL" dirty="0" err="1" smtClean="0"/>
              <a:t>נוזיק</a:t>
            </a:r>
            <a:r>
              <a:rPr lang="he-IL" dirty="0" smtClean="0"/>
              <a:t> ← הדגש על פעילות כמדיום של האושר מתאים להנחה ש"לא הידיעה היא תכלית המדע הזה אלא המעשה" (</a:t>
            </a:r>
            <a:r>
              <a:rPr lang="he-IL" dirty="0" smtClean="0"/>
              <a:t>1</a:t>
            </a:r>
            <a:r>
              <a:rPr lang="he-IL" dirty="0"/>
              <a:t>7</a:t>
            </a:r>
            <a:r>
              <a:rPr lang="he-IL" dirty="0" smtClean="0"/>
              <a:t>)</a:t>
            </a:r>
            <a:endParaRPr lang="he-IL" dirty="0" smtClean="0"/>
          </a:p>
          <a:p>
            <a:pPr marL="0" indent="0" algn="r" rtl="1">
              <a:buNone/>
            </a:pPr>
            <a:r>
              <a:rPr lang="he-IL" dirty="0" smtClean="0"/>
              <a:t>אם הטוב לאדם הוא בפעילות, באיזו פעילות מדובר? כדי להבין אושר כפעולה טובה, יש לחשוב על הפעילות הייחודית לאדם – זה מגדיר "פעילות אנושית" – האושר יהיה בעשיה המצטיינת שלה. נוכל לומר: האושר הוא "הטוב לאדם </a:t>
            </a:r>
            <a:r>
              <a:rPr lang="he-IL" i="1" dirty="0" smtClean="0"/>
              <a:t>באשר הוא אדם</a:t>
            </a:r>
            <a:r>
              <a:rPr lang="he-IL" dirty="0" smtClean="0"/>
              <a:t>"... </a:t>
            </a:r>
          </a:p>
          <a:p>
            <a:pPr marL="0" indent="0" algn="r" rtl="1">
              <a:buNone/>
            </a:pPr>
            <a:r>
              <a:rPr lang="he-IL" dirty="0" smtClean="0"/>
              <a:t>הקבלה לפעילות ייחודית לבעל מלאכה; הקבלה לפעילות הייעודית של איברי הגוף (25)</a:t>
            </a:r>
          </a:p>
          <a:p>
            <a:pPr marL="0" indent="0" algn="r" rtl="1">
              <a:buNone/>
            </a:pPr>
            <a:r>
              <a:rPr lang="he-IL" dirty="0" smtClean="0"/>
              <a:t>ביצוע הפעילות הייחודית היא כמעט בהגדרה </a:t>
            </a:r>
            <a:r>
              <a:rPr lang="he-IL" i="1" dirty="0" smtClean="0"/>
              <a:t>מימוש-עצמי</a:t>
            </a:r>
            <a:r>
              <a:rPr lang="he-IL" dirty="0"/>
              <a:t> </a:t>
            </a:r>
            <a:r>
              <a:rPr lang="he-IL" dirty="0" smtClean="0"/>
              <a:t>← האינטואיציה של אריסטו היא שהאושר הוא במימוש עצמי </a:t>
            </a:r>
            <a:r>
              <a:rPr lang="he-IL" i="1" dirty="0" smtClean="0"/>
              <a:t>כאדם</a:t>
            </a:r>
            <a:r>
              <a:rPr lang="he-IL" dirty="0" smtClean="0"/>
              <a:t>! </a:t>
            </a:r>
            <a:r>
              <a:rPr lang="he-IL" dirty="0"/>
              <a:t>(השווה לרמה הפרטית: ביצוע עבודה לא מתאימה ליכולת אישית</a:t>
            </a:r>
            <a:r>
              <a:rPr lang="he-IL" dirty="0" smtClean="0"/>
              <a:t>.)</a:t>
            </a:r>
            <a:r>
              <a:rPr lang="en-US" dirty="0" smtClean="0"/>
              <a:t> </a:t>
            </a:r>
            <a:r>
              <a:rPr lang="he-IL" dirty="0" smtClean="0"/>
              <a:t>← זה מחזיר אותנו למושג התכלית: הטוב כ</a:t>
            </a:r>
            <a:r>
              <a:rPr lang="en-US" i="1" dirty="0" err="1" smtClean="0"/>
              <a:t>entelecheia</a:t>
            </a:r>
            <a:r>
              <a:rPr lang="en-US" i="1" dirty="0" smtClean="0"/>
              <a:t> </a:t>
            </a:r>
            <a:r>
              <a:rPr lang="he-IL" i="1" dirty="0" smtClean="0"/>
              <a:t> </a:t>
            </a:r>
            <a:r>
              <a:rPr lang="he-IL" dirty="0" smtClean="0"/>
              <a:t>האנושית</a:t>
            </a:r>
            <a:endParaRPr lang="en-US" dirty="0"/>
          </a:p>
        </p:txBody>
      </p:sp>
    </p:spTree>
    <p:extLst>
      <p:ext uri="{BB962C8B-B14F-4D97-AF65-F5344CB8AC3E}">
        <p14:creationId xmlns:p14="http://schemas.microsoft.com/office/powerpoint/2010/main" val="152386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מהו האושר?</a:t>
            </a:r>
            <a:r>
              <a:rPr lang="en-US" dirty="0" smtClean="0"/>
              <a:t> </a:t>
            </a:r>
            <a:r>
              <a:rPr lang="he-IL" dirty="0" smtClean="0"/>
              <a:t>(3)</a:t>
            </a:r>
            <a:endParaRPr lang="en-US" dirty="0"/>
          </a:p>
        </p:txBody>
      </p:sp>
      <p:sp>
        <p:nvSpPr>
          <p:cNvPr id="3" name="Content Placeholder 2"/>
          <p:cNvSpPr>
            <a:spLocks noGrp="1"/>
          </p:cNvSpPr>
          <p:nvPr>
            <p:ph idx="1"/>
          </p:nvPr>
        </p:nvSpPr>
        <p:spPr>
          <a:xfrm>
            <a:off x="838200" y="1825625"/>
            <a:ext cx="8564418" cy="4351338"/>
          </a:xfrm>
        </p:spPr>
        <p:txBody>
          <a:bodyPr>
            <a:normAutofit lnSpcReduction="10000"/>
          </a:bodyPr>
          <a:lstStyle/>
          <a:p>
            <a:pPr marL="0" indent="0" algn="r" rtl="1">
              <a:buNone/>
            </a:pPr>
            <a:r>
              <a:rPr lang="he-IL" dirty="0" smtClean="0"/>
              <a:t>הניתוח של האושר כ"מימוש-עצמי כאדם" הוא אינטואיטיבי כשחושבים על כך שהאתיקה מחפשת את </a:t>
            </a:r>
            <a:r>
              <a:rPr lang="he-IL" i="1" dirty="0" smtClean="0"/>
              <a:t>המופת האנושי </a:t>
            </a:r>
            <a:r>
              <a:rPr lang="he-IL" dirty="0" smtClean="0"/>
              <a:t>– האדם המצוין ביותר. ←  הטוב לאדם הוא לכן בפעילות שהופכת חיי אדם למצוינים – אז נוכל להצביע ולומר "</a:t>
            </a:r>
            <a:r>
              <a:rPr lang="he-IL" i="1" dirty="0" smtClean="0"/>
              <a:t>אלה</a:t>
            </a:r>
            <a:r>
              <a:rPr lang="he-IL" dirty="0" smtClean="0"/>
              <a:t> חיי אדם מצוינים!" </a:t>
            </a:r>
          </a:p>
          <a:p>
            <a:pPr marL="0" indent="0" algn="r" rtl="1">
              <a:buNone/>
            </a:pPr>
            <a:r>
              <a:rPr lang="he-IL" dirty="0" smtClean="0"/>
              <a:t>הזווית של חוויה סובייקטיבית גם היא לא חסרה: אריסטו מוסיף שלחיות חיים של מימוש-עצמי זה גם מהנה (28/9). אף יותר מכך: מי שלא נהנה מעשיית הטוב, איננו באמת טוב (29)!</a:t>
            </a:r>
          </a:p>
          <a:p>
            <a:pPr marL="0" indent="0" algn="r" rtl="1">
              <a:buNone/>
            </a:pPr>
            <a:r>
              <a:rPr lang="he-IL" dirty="0" smtClean="0"/>
              <a:t>ניתן לומר זאת כך:</a:t>
            </a:r>
            <a:r>
              <a:rPr lang="en-US" dirty="0" smtClean="0"/>
              <a:t> </a:t>
            </a:r>
            <a:r>
              <a:rPr lang="he-IL" dirty="0" smtClean="0"/>
              <a:t> במצב האושר המושלם זה לא רק נכון שהאדם מממש עצמו, אלא האדם חש שזה טבעי לו (זה לא נחווה כעול) לממש את טבעו!</a:t>
            </a:r>
          </a:p>
        </p:txBody>
      </p:sp>
    </p:spTree>
    <p:extLst>
      <p:ext uri="{BB962C8B-B14F-4D97-AF65-F5344CB8AC3E}">
        <p14:creationId xmlns:p14="http://schemas.microsoft.com/office/powerpoint/2010/main" val="163681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מהו האושר?</a:t>
            </a:r>
            <a:r>
              <a:rPr lang="en-US" dirty="0" smtClean="0"/>
              <a:t> </a:t>
            </a:r>
            <a:r>
              <a:rPr lang="he-IL" dirty="0" smtClean="0"/>
              <a:t>(4)</a:t>
            </a:r>
            <a:endParaRPr lang="en-US" dirty="0"/>
          </a:p>
        </p:txBody>
      </p:sp>
      <p:sp>
        <p:nvSpPr>
          <p:cNvPr id="3" name="Content Placeholder 2"/>
          <p:cNvSpPr>
            <a:spLocks noGrp="1"/>
          </p:cNvSpPr>
          <p:nvPr>
            <p:ph idx="1"/>
          </p:nvPr>
        </p:nvSpPr>
        <p:spPr>
          <a:xfrm>
            <a:off x="838200" y="1825625"/>
            <a:ext cx="8592127" cy="4351338"/>
          </a:xfrm>
        </p:spPr>
        <p:txBody>
          <a:bodyPr>
            <a:normAutofit fontScale="92500" lnSpcReduction="20000"/>
          </a:bodyPr>
          <a:lstStyle/>
          <a:p>
            <a:pPr marL="0" indent="0" algn="r" rtl="1">
              <a:buNone/>
            </a:pPr>
            <a:r>
              <a:rPr lang="he-IL" dirty="0" smtClean="0"/>
              <a:t>עכשיו צריך להגדיל רזולוציה לרמת התוכן – איזה סוג חיים מהווה מימוש עצמי כאדם? זה שקול למימוש האנושיות שבנו – מה זה אומר? </a:t>
            </a:r>
          </a:p>
          <a:p>
            <a:pPr marL="0" indent="0" algn="r" rtl="1">
              <a:buNone/>
            </a:pPr>
            <a:r>
              <a:rPr lang="he-IL" dirty="0" smtClean="0"/>
              <a:t>← שלושה סוגי חיים אפשריים לאדם (19)</a:t>
            </a:r>
          </a:p>
          <a:p>
            <a:pPr marL="0" indent="0" algn="r" rtl="1">
              <a:buNone/>
            </a:pPr>
            <a:r>
              <a:rPr lang="he-IL" dirty="0" smtClean="0"/>
              <a:t>מדוע חיי הנאה (חושנית) אינם חיי האושר? (מודרני: חוסר משמעות) אריסטו: אינם ייחודיים </a:t>
            </a:r>
            <a:r>
              <a:rPr lang="he-IL" dirty="0"/>
              <a:t>לאדם </a:t>
            </a:r>
            <a:r>
              <a:rPr lang="he-IL" dirty="0" smtClean="0"/>
              <a:t>((יש </a:t>
            </a:r>
            <a:r>
              <a:rPr lang="he-IL" dirty="0"/>
              <a:t>שלוש רמות של </a:t>
            </a:r>
            <a:r>
              <a:rPr lang="he-IL" dirty="0" smtClean="0"/>
              <a:t>נפש (25)). אינטואיטיבי שלא מממשים תכלית: הנאות כתכליות נמאסות עלינו לכשמסופקות. יותר מכך: הן חיצוניות לנו (לא חלק מפעילותנו (אלא סבילות), וכך לא מקיימות האפיון הבסיסי לגבי "הטוב")</a:t>
            </a:r>
          </a:p>
          <a:p>
            <a:pPr marL="0" indent="0" algn="r" rtl="1">
              <a:buNone/>
            </a:pPr>
            <a:r>
              <a:rPr lang="he-IL" dirty="0" smtClean="0"/>
              <a:t>שני סוגי החיים הנותרים הם אכן מימושים של אנושיותנו</a:t>
            </a:r>
          </a:p>
          <a:p>
            <a:pPr marL="0" indent="0" algn="r" rtl="1">
              <a:buNone/>
            </a:pPr>
            <a:r>
              <a:rPr lang="he-IL" dirty="0" smtClean="0"/>
              <a:t>האדם יצור חברתי (24) ← "החיים המדיניים" כתכלית</a:t>
            </a:r>
          </a:p>
          <a:p>
            <a:pPr marL="0" indent="0" algn="r" rtl="1">
              <a:buNone/>
            </a:pPr>
            <a:r>
              <a:rPr lang="he-IL" dirty="0" smtClean="0"/>
              <a:t>פעילות ע"פ הגיון המחשבה (25) ← חיים מדיניים וחיי העיון</a:t>
            </a:r>
            <a:endParaRPr lang="en-US" dirty="0"/>
          </a:p>
        </p:txBody>
      </p:sp>
    </p:spTree>
    <p:extLst>
      <p:ext uri="{BB962C8B-B14F-4D97-AF65-F5344CB8AC3E}">
        <p14:creationId xmlns:p14="http://schemas.microsoft.com/office/powerpoint/2010/main" val="113248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457"/>
          </a:xfrm>
        </p:spPr>
        <p:txBody>
          <a:bodyPr/>
          <a:lstStyle/>
          <a:p>
            <a:pPr algn="ctr" rtl="1"/>
            <a:r>
              <a:rPr lang="he-IL" dirty="0"/>
              <a:t>מהו האושר?</a:t>
            </a:r>
            <a:r>
              <a:rPr lang="en-US" dirty="0"/>
              <a:t> </a:t>
            </a:r>
            <a:r>
              <a:rPr lang="he-IL" dirty="0" smtClean="0"/>
              <a:t>(5)</a:t>
            </a:r>
            <a:endParaRPr lang="en-US" dirty="0"/>
          </a:p>
        </p:txBody>
      </p:sp>
      <p:sp>
        <p:nvSpPr>
          <p:cNvPr id="3" name="Content Placeholder 2"/>
          <p:cNvSpPr>
            <a:spLocks noGrp="1"/>
          </p:cNvSpPr>
          <p:nvPr>
            <p:ph idx="1"/>
          </p:nvPr>
        </p:nvSpPr>
        <p:spPr>
          <a:xfrm>
            <a:off x="838200" y="1668607"/>
            <a:ext cx="8675255" cy="4916920"/>
          </a:xfrm>
        </p:spPr>
        <p:txBody>
          <a:bodyPr>
            <a:normAutofit fontScale="92500" lnSpcReduction="20000"/>
          </a:bodyPr>
          <a:lstStyle/>
          <a:p>
            <a:pPr marL="0" indent="0" algn="r" rtl="1">
              <a:buNone/>
            </a:pPr>
            <a:r>
              <a:rPr lang="he-IL" dirty="0" smtClean="0"/>
              <a:t>נסכם: תמונת האושר העולה מאריסטו היא כזו:</a:t>
            </a:r>
          </a:p>
          <a:p>
            <a:pPr marL="0" indent="0" algn="r" rtl="1">
              <a:buNone/>
            </a:pPr>
            <a:r>
              <a:rPr lang="he-IL" dirty="0" smtClean="0"/>
              <a:t>המושג שאריסטו משתמש בו ל"אושר" הוא </a:t>
            </a:r>
            <a:r>
              <a:rPr lang="he-IL" i="1" dirty="0" err="1" smtClean="0"/>
              <a:t>אאודיימוניה</a:t>
            </a:r>
            <a:r>
              <a:rPr lang="he-IL" dirty="0" smtClean="0"/>
              <a:t> (</a:t>
            </a:r>
            <a:r>
              <a:rPr lang="en-US" dirty="0" smtClean="0"/>
              <a:t>eudaimonia</a:t>
            </a:r>
            <a:r>
              <a:rPr lang="he-IL" dirty="0" smtClean="0"/>
              <a:t>) (ביוונית: להיות במצב שבו הרוח טובה). זהו הטוב הנמצא בראש היררכיית הטובין. </a:t>
            </a:r>
            <a:r>
              <a:rPr lang="he-IL" dirty="0" err="1" smtClean="0"/>
              <a:t>אאודיימוניה</a:t>
            </a:r>
            <a:r>
              <a:rPr lang="he-IL" dirty="0" smtClean="0"/>
              <a:t> היא המובן העמוק ביותר של אושר. היא אינה רק תחושה סובייקטיבית טובה; היא גם איננה תוצר של מימוש איזו תכלית חיצונית לאדם. אלא:</a:t>
            </a:r>
            <a:r>
              <a:rPr lang="en-US" dirty="0" smtClean="0"/>
              <a:t> </a:t>
            </a:r>
            <a:r>
              <a:rPr lang="he-IL" dirty="0" smtClean="0"/>
              <a:t> היא ההצלחה האולטימטיבית בלחיות את החיים המאפיינים בן-אנוש, וזאת, דרך הצטיינות מתמדת בהפעלת הכוחות הייחודיים לנו כיצורים רציונאליים וחברתיים. אושר </a:t>
            </a:r>
            <a:r>
              <a:rPr lang="he-IL" dirty="0" err="1" smtClean="0"/>
              <a:t>כאאודיימוניה</a:t>
            </a:r>
            <a:r>
              <a:rPr lang="he-IL" dirty="0" smtClean="0"/>
              <a:t> פירושו שהחיים של האדם מתנהלים באופן הטוב ביותר, אובייקטיבית. במילים אחרות, האושר הזה הוא המימוש-העצמי של האדם כאדם. בכך יש אכן שמחה טבעית </a:t>
            </a:r>
            <a:r>
              <a:rPr lang="he-IL" dirty="0" err="1" smtClean="0"/>
              <a:t>ואמיתית</a:t>
            </a:r>
            <a:r>
              <a:rPr lang="he-IL" dirty="0" smtClean="0"/>
              <a:t>. </a:t>
            </a:r>
          </a:p>
          <a:p>
            <a:pPr marL="0" indent="0" algn="r" rtl="1">
              <a:buNone/>
            </a:pPr>
            <a:r>
              <a:rPr lang="he-IL" dirty="0" smtClean="0"/>
              <a:t>← </a:t>
            </a:r>
            <a:r>
              <a:rPr lang="he-IL" dirty="0" err="1" smtClean="0"/>
              <a:t>אאודיימוניה</a:t>
            </a:r>
            <a:r>
              <a:rPr lang="he-IL" dirty="0" smtClean="0"/>
              <a:t> היא התכלית אותה האתיקה מחפשת. (26)</a:t>
            </a:r>
          </a:p>
          <a:p>
            <a:pPr marL="0" indent="0" algn="r" rtl="1">
              <a:buNone/>
            </a:pPr>
            <a:r>
              <a:rPr lang="he-IL" dirty="0" smtClean="0"/>
              <a:t>השלב הבא המתבקש בחקירה הוא לבחון מהן בדיוק אותן פעילויות הייחודיות לאדם שביצוען המוצלח יוביל לאושר. זה מוביל את אריסטו לדיון במידות הטובות </a:t>
            </a:r>
            <a:r>
              <a:rPr lang="en-US" dirty="0"/>
              <a:t> </a:t>
            </a:r>
          </a:p>
          <a:p>
            <a:pPr marL="0" indent="0" algn="r" rtl="1">
              <a:buNone/>
            </a:pPr>
            <a:endParaRPr lang="en-US" dirty="0"/>
          </a:p>
        </p:txBody>
      </p:sp>
    </p:spTree>
    <p:extLst>
      <p:ext uri="{BB962C8B-B14F-4D97-AF65-F5344CB8AC3E}">
        <p14:creationId xmlns:p14="http://schemas.microsoft.com/office/powerpoint/2010/main" val="1973617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לסיכום</a:t>
            </a:r>
            <a:endParaRPr lang="en-US" dirty="0"/>
          </a:p>
        </p:txBody>
      </p:sp>
      <p:sp>
        <p:nvSpPr>
          <p:cNvPr id="3" name="Content Placeholder 2"/>
          <p:cNvSpPr>
            <a:spLocks noGrp="1"/>
          </p:cNvSpPr>
          <p:nvPr>
            <p:ph idx="1"/>
          </p:nvPr>
        </p:nvSpPr>
        <p:spPr>
          <a:xfrm>
            <a:off x="838200" y="1825624"/>
            <a:ext cx="8564418" cy="4584412"/>
          </a:xfrm>
        </p:spPr>
        <p:txBody>
          <a:bodyPr>
            <a:normAutofit fontScale="77500" lnSpcReduction="20000"/>
          </a:bodyPr>
          <a:lstStyle/>
          <a:p>
            <a:pPr marL="0" indent="0" algn="r" rtl="1">
              <a:buNone/>
            </a:pPr>
            <a:r>
              <a:rPr lang="he-IL" dirty="0" smtClean="0"/>
              <a:t>קושיה: מצאנו את האובייקט המבוקש של האתיקה בתפיסה מאד מסוימת של הטוב האולטימטיבי לאדם; אבל האין האתיקה אמורה לעסוק בשאלה אחרת – הווה אומר: לא בשאלה מה טוב לאדם אלא בשאלה מיהו האדם הטוב!?</a:t>
            </a:r>
          </a:p>
          <a:p>
            <a:pPr marL="0" indent="0" algn="r" rtl="1">
              <a:buNone/>
            </a:pPr>
            <a:r>
              <a:rPr lang="he-IL" dirty="0" smtClean="0"/>
              <a:t>הנקודה המרכזית היא ש"הטוב לאדם" אינו נאמר במובן סובייקטיבי גרידא, אלא אובייקטיבי. וזה מונע ממנו להיות טוב אגואיסטי שעומד כנגד </a:t>
            </a:r>
            <a:r>
              <a:rPr lang="he-IL" dirty="0"/>
              <a:t>ה</a:t>
            </a:r>
            <a:r>
              <a:rPr lang="he-IL" dirty="0" smtClean="0"/>
              <a:t>מוסר. נסביר: "הטוב לאדם" הוא במימוש מה שאנושי בנו—במובן זה, הציווי המוסרי הוא "הצטיין בלהיות בן-אדם!" האדם המצטיין הוא האדם שבחכמתו מבין את מקומו הנכון בחברה ובעולם, וזה כולל הן אלמנטים של דאגה לעצמו והן אלמנטים של דאגה לזולת. האבחנה בין אגואיזם לאלטרואיזם פשוט איננה אבחנה ראשונית בהשקפת אריסטו. אלא:</a:t>
            </a:r>
            <a:r>
              <a:rPr lang="en-US" dirty="0" smtClean="0"/>
              <a:t> </a:t>
            </a:r>
            <a:r>
              <a:rPr lang="he-IL" dirty="0" smtClean="0"/>
              <a:t> מי שמצטיין בהפעלת הלוגוס שלו (ככישרון אנושי ייחודי) הוא חכם. והחכם יודע את המידה הנכונה בכל דבר, כולל לגבי מה מגיע לו ומה לאחרים.          (הניסוח של הציווי האתי כ"תהיה אנושי!" תופסת יפה את השניות של מימוש-עצמי ואתיקה)</a:t>
            </a:r>
          </a:p>
          <a:p>
            <a:pPr marL="0" indent="0" algn="r" rtl="1">
              <a:buNone/>
            </a:pPr>
            <a:r>
              <a:rPr lang="he-IL" dirty="0" smtClean="0"/>
              <a:t>← "הטוב לאדם" </a:t>
            </a:r>
            <a:r>
              <a:rPr lang="he-IL" i="1" dirty="0" smtClean="0"/>
              <a:t>הוא</a:t>
            </a:r>
            <a:r>
              <a:rPr lang="he-IL" dirty="0" smtClean="0"/>
              <a:t> בלהיות "אדם טוב"!    ← חכמה אמתית לא מובילה לאגואיזם, מצד אחד, אבל גם לא לאידיאל של הקרבה עצמית, מצד שני – כל אחד מאלו מפספס משהו עמוק מהאנושיות שלנו. ← זה אכן טוב לאדם להצטיין ב"להיות בן-אדם" (= לממש את אידיאת האדם שבו)! ← לכן גם יש </a:t>
            </a:r>
            <a:r>
              <a:rPr lang="he-IL" i="1" dirty="0" smtClean="0"/>
              <a:t>שמחה והנאה</a:t>
            </a:r>
            <a:r>
              <a:rPr lang="he-IL" dirty="0" smtClean="0"/>
              <a:t> עמוקים בלהיות טוב. </a:t>
            </a:r>
            <a:endParaRPr lang="en-US" dirty="0"/>
          </a:p>
        </p:txBody>
      </p:sp>
    </p:spTree>
    <p:extLst>
      <p:ext uri="{BB962C8B-B14F-4D97-AF65-F5344CB8AC3E}">
        <p14:creationId xmlns:p14="http://schemas.microsoft.com/office/powerpoint/2010/main" val="34069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האתיקה – ספר שני</a:t>
            </a:r>
            <a:endParaRPr lang="en-US" dirty="0"/>
          </a:p>
        </p:txBody>
      </p:sp>
      <p:sp>
        <p:nvSpPr>
          <p:cNvPr id="3" name="Content Placeholder 2"/>
          <p:cNvSpPr>
            <a:spLocks noGrp="1"/>
          </p:cNvSpPr>
          <p:nvPr>
            <p:ph idx="1"/>
          </p:nvPr>
        </p:nvSpPr>
        <p:spPr>
          <a:xfrm>
            <a:off x="838200" y="1825624"/>
            <a:ext cx="8684491" cy="4575175"/>
          </a:xfrm>
        </p:spPr>
        <p:txBody>
          <a:bodyPr>
            <a:normAutofit fontScale="92500" lnSpcReduction="20000"/>
          </a:bodyPr>
          <a:lstStyle/>
          <a:p>
            <a:pPr marL="0" indent="0" algn="r" rtl="1">
              <a:buNone/>
            </a:pPr>
            <a:r>
              <a:rPr lang="he-IL" dirty="0" smtClean="0"/>
              <a:t>הדיון של אריסטו התקדם מ"טוב" ל"אושר," ומשם לבחון את האדם המאושר. ספר 2 מוקדש לדיון כללי במידות הטובות</a:t>
            </a:r>
          </a:p>
          <a:p>
            <a:pPr marL="0" indent="0" algn="r" rtl="1">
              <a:buNone/>
            </a:pPr>
            <a:r>
              <a:rPr lang="he-IL" dirty="0" smtClean="0"/>
              <a:t>יש שני סוגים של מידות טובות (40)</a:t>
            </a:r>
          </a:p>
          <a:p>
            <a:pPr marL="0" indent="0" algn="r" rtl="1">
              <a:buNone/>
            </a:pPr>
            <a:r>
              <a:rPr lang="he-IL" dirty="0" smtClean="0"/>
              <a:t>איזה סוג יצור פסיכולוגי היא המידה הטובה? (46/7) (שבח-גנאי, </a:t>
            </a:r>
            <a:r>
              <a:rPr lang="he-IL" dirty="0"/>
              <a:t>פאסיביות, </a:t>
            </a:r>
            <a:r>
              <a:rPr lang="he-IL" dirty="0" smtClean="0"/>
              <a:t>מולדות)</a:t>
            </a:r>
          </a:p>
          <a:p>
            <a:pPr marL="0" indent="0" algn="r" rtl="1">
              <a:buNone/>
            </a:pPr>
            <a:r>
              <a:rPr lang="he-IL" dirty="0" smtClean="0"/>
              <a:t>ניתוח טבען של תכונות האופי האלה: (49): ויסות רגשות ומעשים (למשל: כעס </a:t>
            </a:r>
            <a:r>
              <a:rPr lang="he-IL" dirty="0"/>
              <a:t>על </a:t>
            </a:r>
            <a:r>
              <a:rPr lang="he-IL" dirty="0" smtClean="0"/>
              <a:t>דברים פעוטים; ייאוש קל...). "תכונת אופי שטיבה לבחור..." (50)</a:t>
            </a:r>
          </a:p>
          <a:p>
            <a:pPr marL="0" indent="0" algn="r" rtl="1">
              <a:buNone/>
            </a:pPr>
            <a:r>
              <a:rPr lang="he-IL" dirty="0" smtClean="0"/>
              <a:t>← אופי הוא הקריטי </a:t>
            </a:r>
            <a:r>
              <a:rPr lang="he-IL" dirty="0" err="1" smtClean="0"/>
              <a:t>לאאודיימוניה</a:t>
            </a:r>
            <a:r>
              <a:rPr lang="he-IL" dirty="0" smtClean="0"/>
              <a:t>, ולכן לאתיקה. כדי להצטיין בכל תחומי החיים יש להפוך עצמנו לסוג מסוים של אדם (</a:t>
            </a:r>
            <a:r>
              <a:rPr lang="en-US" dirty="0" smtClean="0"/>
              <a:t>ethos</a:t>
            </a:r>
            <a:r>
              <a:rPr lang="he-IL" dirty="0" smtClean="0"/>
              <a:t>). במובן זה, הטוב המוסרי שונה מכל טוב ספציפי (כשחיין, כמתמטיקאי...). רק הטוב המוסרי הוא ענין של בנית אופי טוב </a:t>
            </a:r>
          </a:p>
          <a:p>
            <a:pPr marL="0" indent="0" algn="r" rtl="1">
              <a:buNone/>
            </a:pPr>
            <a:r>
              <a:rPr lang="he-IL" dirty="0" smtClean="0"/>
              <a:t>← שלוש שיטות האתיקה</a:t>
            </a:r>
          </a:p>
          <a:p>
            <a:pPr marL="0" indent="0" algn="r" rtl="1">
              <a:buNone/>
            </a:pPr>
            <a:endParaRPr lang="en-US" dirty="0"/>
          </a:p>
        </p:txBody>
      </p:sp>
    </p:spTree>
    <p:extLst>
      <p:ext uri="{BB962C8B-B14F-4D97-AF65-F5344CB8AC3E}">
        <p14:creationId xmlns:p14="http://schemas.microsoft.com/office/powerpoint/2010/main" val="4238535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pPr algn="ctr"/>
            <a:r>
              <a:rPr lang="he-IL" dirty="0" smtClean="0"/>
              <a:t>אופי טוב</a:t>
            </a:r>
            <a:endParaRPr lang="en-US" dirty="0"/>
          </a:p>
        </p:txBody>
      </p:sp>
      <p:sp>
        <p:nvSpPr>
          <p:cNvPr id="3" name="Content Placeholder 2"/>
          <p:cNvSpPr>
            <a:spLocks noGrp="1"/>
          </p:cNvSpPr>
          <p:nvPr>
            <p:ph idx="1"/>
          </p:nvPr>
        </p:nvSpPr>
        <p:spPr>
          <a:xfrm>
            <a:off x="628073" y="1468582"/>
            <a:ext cx="8774545" cy="5163127"/>
          </a:xfrm>
        </p:spPr>
        <p:txBody>
          <a:bodyPr>
            <a:normAutofit fontScale="92500" lnSpcReduction="10000"/>
          </a:bodyPr>
          <a:lstStyle/>
          <a:p>
            <a:pPr marL="0" indent="0" algn="r" rtl="1">
              <a:buNone/>
            </a:pPr>
            <a:r>
              <a:rPr lang="he-IL" dirty="0" smtClean="0"/>
              <a:t>פיתוח אופי טוב כולל התנהגות נבונה על-פני אספקטים נרחבים של החיים, הווה אומר שאת החיים המעשיים יש לנהל נכון תחת שלטון התבונה המעשית (</a:t>
            </a:r>
            <a:r>
              <a:rPr lang="en-US" dirty="0" smtClean="0"/>
              <a:t>phronesis</a:t>
            </a:r>
            <a:r>
              <a:rPr lang="he-IL" dirty="0" smtClean="0"/>
              <a:t>; מיד). זה יכלול אימון של </a:t>
            </a:r>
            <a:r>
              <a:rPr lang="he-IL" dirty="0" err="1" smtClean="0"/>
              <a:t>כח</a:t>
            </a:r>
            <a:r>
              <a:rPr lang="he-IL" dirty="0" smtClean="0"/>
              <a:t> השיפוט שלנו ושל רגשותינו, כתנאי הכרחי להתנהגות הולמת/מוצלחת/טובה בכל תחום בחיים</a:t>
            </a:r>
            <a:r>
              <a:rPr lang="en-US" dirty="0" smtClean="0"/>
              <a:t> </a:t>
            </a:r>
            <a:r>
              <a:rPr lang="he-IL" dirty="0" smtClean="0"/>
              <a:t> (הנאות, כעס, החלטות אל מול פחד/</a:t>
            </a:r>
            <a:r>
              <a:rPr lang="he-IL" dirty="0" err="1" smtClean="0"/>
              <a:t>יאוש</a:t>
            </a:r>
            <a:r>
              <a:rPr lang="he-IL" dirty="0" smtClean="0"/>
              <a:t>, הוצאת כסף, ניהול זמן, חלוקת טובין, חובות בין-אישיות, מתי להגיב ומתי לשתוק, איך להיות חבר טוב, ועוד אינסוף דברים</a:t>
            </a:r>
            <a:r>
              <a:rPr lang="en-US" dirty="0" smtClean="0"/>
              <a:t>(</a:t>
            </a:r>
            <a:r>
              <a:rPr lang="he-IL" dirty="0" smtClean="0"/>
              <a:t>. ← כדי להצליח כך בכל תחומי החיים צריך לפתח את המידות הטובות השונות. להצליח בכך זה להפוך להיות מומחה (וירטואוז) ב"להיות בן-אדם"</a:t>
            </a:r>
          </a:p>
          <a:p>
            <a:pPr marL="0" indent="0" algn="r" rtl="1">
              <a:buNone/>
            </a:pPr>
            <a:r>
              <a:rPr lang="he-IL" dirty="0" smtClean="0"/>
              <a:t>נדגיש שוב את חשיבות כושר השיפוט הטוב: מקרים פשוטים לעומת מורכבים, בהם נבקש עצת חכם ← החינוך למידות הטובות הופך אדם ל"חכם מעשי," שאליו נרצה לפנות לעצה במצבים עדינים ומורכבים, ובשאלות הגדולות של החיים (שהן תמיד מורכבות מאד, </a:t>
            </a:r>
            <a:r>
              <a:rPr lang="he-IL" dirty="0"/>
              <a:t>ו</a:t>
            </a:r>
            <a:r>
              <a:rPr lang="he-IL" dirty="0" smtClean="0"/>
              <a:t>שבהן אלגוריתמים לא מספיקים) ← רק הצלחה בכך תוביל ל"חיים טובים" – הווה אומר, לאושר! (אין אושר ללא חכמה מעשית!)</a:t>
            </a:r>
          </a:p>
          <a:p>
            <a:pPr marL="0" indent="0" algn="r" rtl="1">
              <a:buNone/>
            </a:pPr>
            <a:endParaRPr lang="he-IL" dirty="0"/>
          </a:p>
        </p:txBody>
      </p:sp>
    </p:spTree>
    <p:extLst>
      <p:ext uri="{BB962C8B-B14F-4D97-AF65-F5344CB8AC3E}">
        <p14:creationId xmlns:p14="http://schemas.microsoft.com/office/powerpoint/2010/main" val="1061621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"דרך האמצע"</a:t>
            </a:r>
            <a:endParaRPr lang="en-US" dirty="0"/>
          </a:p>
        </p:txBody>
      </p:sp>
      <p:sp>
        <p:nvSpPr>
          <p:cNvPr id="3" name="Content Placeholder 2"/>
          <p:cNvSpPr>
            <a:spLocks noGrp="1"/>
          </p:cNvSpPr>
          <p:nvPr>
            <p:ph idx="1"/>
          </p:nvPr>
        </p:nvSpPr>
        <p:spPr>
          <a:xfrm>
            <a:off x="838200" y="1825625"/>
            <a:ext cx="8582891" cy="4750666"/>
          </a:xfrm>
        </p:spPr>
        <p:txBody>
          <a:bodyPr>
            <a:normAutofit fontScale="85000" lnSpcReduction="10000"/>
          </a:bodyPr>
          <a:lstStyle/>
          <a:p>
            <a:pPr marL="0" indent="0" algn="r" rtl="1">
              <a:buNone/>
            </a:pPr>
            <a:r>
              <a:rPr lang="he-IL" dirty="0" smtClean="0"/>
              <a:t>העיקרון העליון של הרגולציה הטובה של ההתנהגות: דרך האמצע (49)</a:t>
            </a:r>
          </a:p>
          <a:p>
            <a:pPr marL="0" indent="0" algn="r" rtl="1">
              <a:buNone/>
            </a:pPr>
            <a:r>
              <a:rPr lang="he-IL" dirty="0" smtClean="0"/>
              <a:t>אנאלוגיה מבריאות הגוף (42/3) – (לא במקרה...); הימנעות מהגזמה לכל צד; כך גם </a:t>
            </a:r>
            <a:r>
              <a:rPr lang="he-IL" dirty="0" err="1" smtClean="0"/>
              <a:t>המ"ט</a:t>
            </a:r>
            <a:r>
              <a:rPr lang="he-IL" dirty="0" smtClean="0"/>
              <a:t> הן אמצעיות בין שתי מידות רעות. (אובייקטיביות)</a:t>
            </a:r>
          </a:p>
          <a:p>
            <a:pPr marL="0" indent="0" algn="r" rtl="1">
              <a:buNone/>
            </a:pPr>
            <a:r>
              <a:rPr lang="he-IL" dirty="0" smtClean="0"/>
              <a:t>האמצע אינו מתמטי (48) </a:t>
            </a:r>
            <a:r>
              <a:rPr lang="he-IL" dirty="0"/>
              <a:t>← </a:t>
            </a:r>
            <a:r>
              <a:rPr lang="he-IL" dirty="0" smtClean="0"/>
              <a:t>יידרש שיקול דעת</a:t>
            </a:r>
            <a:endParaRPr lang="en-US" dirty="0" smtClean="0"/>
          </a:p>
          <a:p>
            <a:pPr marL="0" indent="0" algn="r" rtl="1">
              <a:buNone/>
            </a:pPr>
            <a:r>
              <a:rPr lang="he-IL" dirty="0" smtClean="0"/>
              <a:t>יש בד"כ קצה אחד שהוא יותר שונה מהאמצע. זה הן משום שוני פנומנולוגי והן משום שאנו נוטים אליו יותר </a:t>
            </a:r>
          </a:p>
          <a:p>
            <a:pPr marL="0" indent="0" algn="r" rtl="1">
              <a:buNone/>
            </a:pPr>
            <a:r>
              <a:rPr lang="he-IL" dirty="0" smtClean="0"/>
              <a:t>המידה הטובה היא קשה (והמידה הרעה קלה)! יש דרכים רבות לפספס, ורק אחת לקלוע נכון. </a:t>
            </a:r>
            <a:r>
              <a:rPr lang="he-IL" dirty="0"/>
              <a:t>← </a:t>
            </a:r>
            <a:r>
              <a:rPr lang="he-IL" dirty="0" smtClean="0"/>
              <a:t> יש קשר עמוק בין המידה הטובה לבין הצטיינות של בעל מקצוע אומן. יש גם דמיון עמוק להצטיינות באמנות (דמיון לניטשה על הפיכת עצמו ליצירת אמנות) ← קשר לרעיון האתיקה כ</a:t>
            </a:r>
            <a:r>
              <a:rPr lang="he-IL" i="1" dirty="0" smtClean="0"/>
              <a:t>הרמוניה</a:t>
            </a:r>
            <a:r>
              <a:rPr lang="he-IL" dirty="0" smtClean="0"/>
              <a:t> שבנפש; קשר בין אתיקה לאסתטיקה </a:t>
            </a:r>
            <a:r>
              <a:rPr lang="he-IL" dirty="0"/>
              <a:t> (השווה: לא להזיק...) </a:t>
            </a:r>
            <a:endParaRPr lang="he-IL" dirty="0" smtClean="0"/>
          </a:p>
          <a:p>
            <a:pPr marL="0" indent="0" algn="r" rtl="1">
              <a:buNone/>
            </a:pPr>
            <a:r>
              <a:rPr lang="he-IL" dirty="0" smtClean="0"/>
              <a:t>לא בכל דבר יש אמצע... (50)</a:t>
            </a:r>
          </a:p>
          <a:p>
            <a:pPr marL="0" indent="0" algn="r" rtl="1">
              <a:buNone/>
            </a:pPr>
            <a:r>
              <a:rPr lang="he-IL" dirty="0" smtClean="0"/>
              <a:t>שאר הספר מדגים את התזות הנ"ל לגבי מידות טובות ספציפיות</a:t>
            </a:r>
            <a:endParaRPr lang="he-IL" dirty="0"/>
          </a:p>
          <a:p>
            <a:pPr marL="0" indent="0" algn="r" rtl="1">
              <a:buNone/>
            </a:pPr>
            <a:endParaRPr lang="en-US" dirty="0"/>
          </a:p>
        </p:txBody>
      </p:sp>
    </p:spTree>
    <p:extLst>
      <p:ext uri="{BB962C8B-B14F-4D97-AF65-F5344CB8AC3E}">
        <p14:creationId xmlns:p14="http://schemas.microsoft.com/office/powerpoint/2010/main" val="1541429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אופן רכישת המידה הטובה</a:t>
            </a:r>
            <a:endParaRPr lang="en-US" dirty="0"/>
          </a:p>
        </p:txBody>
      </p:sp>
      <p:sp>
        <p:nvSpPr>
          <p:cNvPr id="3" name="Content Placeholder 2"/>
          <p:cNvSpPr>
            <a:spLocks noGrp="1"/>
          </p:cNvSpPr>
          <p:nvPr>
            <p:ph idx="1"/>
          </p:nvPr>
        </p:nvSpPr>
        <p:spPr>
          <a:xfrm>
            <a:off x="838200" y="1825625"/>
            <a:ext cx="8481291" cy="4351338"/>
          </a:xfrm>
        </p:spPr>
        <p:txBody>
          <a:bodyPr>
            <a:normAutofit fontScale="92500" lnSpcReduction="20000"/>
          </a:bodyPr>
          <a:lstStyle/>
          <a:p>
            <a:pPr marL="0" indent="0" algn="r" rtl="1">
              <a:buNone/>
            </a:pPr>
            <a:r>
              <a:rPr lang="he-IL" dirty="0" smtClean="0"/>
              <a:t>הוצאה </a:t>
            </a:r>
            <a:r>
              <a:rPr lang="he-IL" dirty="0" err="1" smtClean="0"/>
              <a:t>מהכח</a:t>
            </a:r>
            <a:r>
              <a:rPr lang="he-IL" dirty="0" smtClean="0"/>
              <a:t> אל הפועל על-ידי תרגול. "מתוך שנעשה מעשי צדק, ניעשה צדיקים..." (40)    "תכונות נוצרות מפעילויות הדומות להן"; חינוך נכון הוא לכן קריטי (41)</a:t>
            </a:r>
          </a:p>
          <a:p>
            <a:pPr marL="0" indent="0" algn="r" rtl="1">
              <a:buNone/>
            </a:pPr>
            <a:r>
              <a:rPr lang="he-IL" dirty="0" smtClean="0"/>
              <a:t>מהו המכניזם של חינוך זה? בראש ובראשונה אימון לחוש הנאה וצער לגבי המעשים המתאימים. המכניזם הבסיסי של חינוך מוסרי הוא </a:t>
            </a:r>
            <a:r>
              <a:rPr lang="he-IL" dirty="0" err="1" smtClean="0"/>
              <a:t>הויסות</a:t>
            </a:r>
            <a:r>
              <a:rPr lang="he-IL" dirty="0" smtClean="0"/>
              <a:t> של רגשות ומעשים</a:t>
            </a:r>
          </a:p>
          <a:p>
            <a:pPr marL="0" indent="0" algn="r" rtl="1">
              <a:buNone/>
            </a:pPr>
            <a:r>
              <a:rPr lang="he-IL" dirty="0" smtClean="0"/>
              <a:t>הנאה וצער כסימנים מובהקים למידות (43). הרגשתם לגבי הפעולות הלא נכונות תוביל להשחתת הנפש (44). הסגולות הטובות הן הנטייה הנכונה להנאה וצער </a:t>
            </a:r>
          </a:p>
          <a:p>
            <a:pPr marL="0" indent="0" algn="r" rtl="1">
              <a:buNone/>
            </a:pPr>
            <a:r>
              <a:rPr lang="he-IL" dirty="0" smtClean="0"/>
              <a:t>בוחרים בדבר בשל שלוש תכונות... (44). בעיקר אנו שוגים לגבי הנאה/צער. לכן לגביהן בעיקר דרוש חינוך נכון  </a:t>
            </a:r>
          </a:p>
          <a:p>
            <a:pPr marL="0" indent="0" algn="r" rtl="1">
              <a:buNone/>
            </a:pPr>
            <a:r>
              <a:rPr lang="he-IL" dirty="0" smtClean="0"/>
              <a:t>הניגוד לדרך ה </a:t>
            </a:r>
            <a:r>
              <a:rPr lang="en-US" dirty="0" err="1" smtClean="0"/>
              <a:t>apatheia</a:t>
            </a:r>
            <a:r>
              <a:rPr lang="he-IL" dirty="0" smtClean="0"/>
              <a:t> (44). ונוסיף: הניגוד לאינטואיציה משפטית... </a:t>
            </a:r>
            <a:endParaRPr lang="he-IL" dirty="0"/>
          </a:p>
          <a:p>
            <a:pPr marL="0" indent="0" algn="r" rtl="1">
              <a:buNone/>
            </a:pPr>
            <a:endParaRPr lang="en-US" dirty="0"/>
          </a:p>
        </p:txBody>
      </p:sp>
    </p:spTree>
    <p:extLst>
      <p:ext uri="{BB962C8B-B14F-4D97-AF65-F5344CB8AC3E}">
        <p14:creationId xmlns:p14="http://schemas.microsoft.com/office/powerpoint/2010/main" val="2415075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על אופן רכישת המידה </a:t>
            </a:r>
            <a:r>
              <a:rPr lang="he-IL" dirty="0" smtClean="0"/>
              <a:t>הטובה (2)</a:t>
            </a:r>
            <a:endParaRPr lang="en-US" dirty="0"/>
          </a:p>
        </p:txBody>
      </p:sp>
      <p:sp>
        <p:nvSpPr>
          <p:cNvPr id="3" name="Content Placeholder 2"/>
          <p:cNvSpPr>
            <a:spLocks noGrp="1"/>
          </p:cNvSpPr>
          <p:nvPr>
            <p:ph idx="1"/>
          </p:nvPr>
        </p:nvSpPr>
        <p:spPr>
          <a:xfrm>
            <a:off x="838200" y="1825625"/>
            <a:ext cx="8573655" cy="4436630"/>
          </a:xfrm>
        </p:spPr>
        <p:txBody>
          <a:bodyPr>
            <a:normAutofit fontScale="85000" lnSpcReduction="20000"/>
          </a:bodyPr>
          <a:lstStyle/>
          <a:p>
            <a:pPr marL="0" indent="0" algn="r" rtl="1">
              <a:buNone/>
            </a:pPr>
            <a:r>
              <a:rPr lang="he-IL" dirty="0" smtClean="0"/>
              <a:t>השאלה הגדולה (45). </a:t>
            </a:r>
            <a:r>
              <a:rPr lang="he-IL" dirty="0"/>
              <a:t>← </a:t>
            </a:r>
            <a:r>
              <a:rPr lang="he-IL" dirty="0" smtClean="0"/>
              <a:t>האין כאן היפוך של הסדר </a:t>
            </a:r>
            <a:r>
              <a:rPr lang="he-IL" dirty="0" err="1" smtClean="0"/>
              <a:t>ההסברי</a:t>
            </a:r>
            <a:r>
              <a:rPr lang="he-IL" dirty="0" smtClean="0"/>
              <a:t>?</a:t>
            </a:r>
          </a:p>
          <a:p>
            <a:pPr marL="0" indent="0" algn="r" rtl="1">
              <a:buNone/>
            </a:pPr>
            <a:r>
              <a:rPr lang="he-IL" dirty="0" smtClean="0"/>
              <a:t>אין זה כך שמי שעושה "מעשי צדק" הוא צדיק (למשל), אלא טיב המעשה תלוי בעושהו (46) </a:t>
            </a:r>
            <a:r>
              <a:rPr lang="he-IL" dirty="0"/>
              <a:t>← </a:t>
            </a:r>
            <a:r>
              <a:rPr lang="he-IL" dirty="0" smtClean="0"/>
              <a:t>קדימות האופי...</a:t>
            </a:r>
          </a:p>
          <a:p>
            <a:pPr marL="0" indent="0" algn="r" rtl="1">
              <a:buNone/>
            </a:pPr>
            <a:r>
              <a:rPr lang="he-IL" dirty="0" smtClean="0"/>
              <a:t>מה מאפיין את מעשהו של האדם הטוב (=שנעשה מתוך אופי טוב)?</a:t>
            </a:r>
            <a:r>
              <a:rPr lang="en-US" dirty="0" smtClean="0"/>
              <a:t> </a:t>
            </a:r>
            <a:r>
              <a:rPr lang="he-IL" dirty="0" smtClean="0"/>
              <a:t> שלושה תנאים (46).</a:t>
            </a:r>
          </a:p>
          <a:p>
            <a:pPr marL="0" indent="0" algn="r" rtl="1">
              <a:buNone/>
            </a:pPr>
            <a:r>
              <a:rPr lang="he-IL" dirty="0" smtClean="0"/>
              <a:t>ראינו, אם כן, שאימון חיוני למידה הטובה, אך אינו מספיק – חובה שיתווסף שיקול דעת. נעבור להסביר היחס בין שני אלה.</a:t>
            </a:r>
          </a:p>
          <a:p>
            <a:pPr marL="0" indent="0" algn="r" rtl="1">
              <a:buNone/>
            </a:pPr>
            <a:r>
              <a:rPr lang="he-IL" dirty="0" smtClean="0"/>
              <a:t>חשוב להבחין בין "סגולה טובה טבעית" לזו ה"ממשית" (155). הראשונה עשויה לגרום נזק (155) (דוגמא:</a:t>
            </a:r>
            <a:r>
              <a:rPr lang="en-US" dirty="0" smtClean="0"/>
              <a:t> </a:t>
            </a:r>
            <a:r>
              <a:rPr lang="he-IL" dirty="0" smtClean="0"/>
              <a:t>כנות, חריצות); לכן יש להפעילה בתבונה. </a:t>
            </a:r>
          </a:p>
          <a:p>
            <a:pPr marL="0" indent="0" algn="r" rtl="1">
              <a:buNone/>
            </a:pPr>
            <a:r>
              <a:rPr lang="he-IL" dirty="0" err="1" smtClean="0"/>
              <a:t>פרונזיס</a:t>
            </a:r>
            <a:r>
              <a:rPr lang="he-IL" dirty="0" smtClean="0"/>
              <a:t>, </a:t>
            </a:r>
            <a:r>
              <a:rPr lang="he-IL" dirty="0" err="1" smtClean="0"/>
              <a:t>אפיסטמה</a:t>
            </a:r>
            <a:r>
              <a:rPr lang="he-IL" dirty="0" smtClean="0"/>
              <a:t>, נוס, סופיה... </a:t>
            </a:r>
            <a:r>
              <a:rPr lang="he-IL" dirty="0" err="1" smtClean="0"/>
              <a:t>פרונזיס</a:t>
            </a:r>
            <a:r>
              <a:rPr lang="he-IL" dirty="0" smtClean="0"/>
              <a:t> נחוצה ליצירת מ"ט ממשית/</a:t>
            </a:r>
            <a:r>
              <a:rPr lang="he-IL" dirty="0" err="1" smtClean="0"/>
              <a:t>אמיתית</a:t>
            </a:r>
            <a:r>
              <a:rPr lang="he-IL" dirty="0" smtClean="0"/>
              <a:t> </a:t>
            </a:r>
            <a:r>
              <a:rPr lang="he-IL" dirty="0"/>
              <a:t> ← </a:t>
            </a:r>
            <a:endParaRPr lang="he-IL" dirty="0" smtClean="0"/>
          </a:p>
          <a:p>
            <a:pPr marL="0" indent="0" algn="r" rtl="1">
              <a:buNone/>
            </a:pPr>
            <a:r>
              <a:rPr lang="he-IL" dirty="0" smtClean="0"/>
              <a:t>שאלה: למה להתאמץ כ"כ באימון, ולא פשוט לשאול בעצת </a:t>
            </a:r>
            <a:r>
              <a:rPr lang="he-IL" dirty="0" err="1" smtClean="0"/>
              <a:t>פרונזיס</a:t>
            </a:r>
            <a:r>
              <a:rPr lang="he-IL" dirty="0" smtClean="0"/>
              <a:t>? </a:t>
            </a:r>
            <a:endParaRPr lang="en-US" dirty="0"/>
          </a:p>
        </p:txBody>
      </p:sp>
    </p:spTree>
    <p:extLst>
      <p:ext uri="{BB962C8B-B14F-4D97-AF65-F5344CB8AC3E}">
        <p14:creationId xmlns:p14="http://schemas.microsoft.com/office/powerpoint/2010/main" val="2051706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על אופן רכישת המידה הטובה </a:t>
            </a:r>
            <a:r>
              <a:rPr lang="he-IL" dirty="0" smtClean="0"/>
              <a:t>(3)</a:t>
            </a:r>
            <a:endParaRPr lang="en-US" dirty="0"/>
          </a:p>
        </p:txBody>
      </p:sp>
      <p:sp>
        <p:nvSpPr>
          <p:cNvPr id="3" name="Content Placeholder 2"/>
          <p:cNvSpPr>
            <a:spLocks noGrp="1"/>
          </p:cNvSpPr>
          <p:nvPr>
            <p:ph idx="1"/>
          </p:nvPr>
        </p:nvSpPr>
        <p:spPr>
          <a:xfrm>
            <a:off x="838200" y="1825625"/>
            <a:ext cx="8841509" cy="4351338"/>
          </a:xfrm>
        </p:spPr>
        <p:txBody>
          <a:bodyPr>
            <a:normAutofit fontScale="92500" lnSpcReduction="20000"/>
          </a:bodyPr>
          <a:lstStyle/>
          <a:p>
            <a:pPr marL="0" indent="0" algn="r" rtl="1">
              <a:buNone/>
            </a:pPr>
            <a:r>
              <a:rPr lang="he-IL" dirty="0" smtClean="0"/>
              <a:t>התשובה מורכבת: </a:t>
            </a:r>
          </a:p>
          <a:p>
            <a:pPr marL="0" indent="0" algn="r" rtl="1">
              <a:buNone/>
            </a:pPr>
            <a:r>
              <a:rPr lang="he-IL" dirty="0" smtClean="0"/>
              <a:t>(1) </a:t>
            </a:r>
            <a:r>
              <a:rPr lang="he-IL" dirty="0" err="1" smtClean="0"/>
              <a:t>המ"ט</a:t>
            </a:r>
            <a:r>
              <a:rPr lang="he-IL" dirty="0" smtClean="0"/>
              <a:t> הטבעית מכוונת למטרה נכונה, ואילו </a:t>
            </a:r>
            <a:r>
              <a:rPr lang="he-IL" dirty="0" err="1" smtClean="0"/>
              <a:t>פרונזיס</a:t>
            </a:r>
            <a:r>
              <a:rPr lang="he-IL" dirty="0" smtClean="0"/>
              <a:t> בוררת האמצעים הנכונים (154). עיצוב תרבותי, חינוך טוב, קומונסנס הם חיוניים להצבת מסגרת נכונה (</a:t>
            </a:r>
            <a:r>
              <a:rPr lang="he-IL" dirty="0" err="1" smtClean="0"/>
              <a:t>שפרונזיס</a:t>
            </a:r>
            <a:r>
              <a:rPr lang="he-IL" dirty="0" smtClean="0"/>
              <a:t> תכוונן אותה). ללא מ"ט טבעית, </a:t>
            </a:r>
            <a:r>
              <a:rPr lang="he-IL" dirty="0" err="1" smtClean="0"/>
              <a:t>פרונזיס</a:t>
            </a:r>
            <a:r>
              <a:rPr lang="he-IL" dirty="0" smtClean="0"/>
              <a:t> תבזבז המון זמן על בחינת אופציות </a:t>
            </a:r>
            <a:r>
              <a:rPr lang="he-IL" smtClean="0"/>
              <a:t>לא סבירות. (כך </a:t>
            </a:r>
            <a:r>
              <a:rPr lang="he-IL" dirty="0" smtClean="0"/>
              <a:t>למשל ההבנה שלא לכל סוג התנהגות יש אמצע...) (מצפן </a:t>
            </a:r>
            <a:r>
              <a:rPr lang="he-IL" smtClean="0"/>
              <a:t>ופנס...)</a:t>
            </a:r>
            <a:endParaRPr lang="he-IL" dirty="0" smtClean="0"/>
          </a:p>
          <a:p>
            <a:pPr marL="0" indent="0" algn="r" rtl="1">
              <a:buNone/>
            </a:pPr>
            <a:r>
              <a:rPr lang="he-IL" dirty="0" smtClean="0"/>
              <a:t>(2) שיפוט מוצלח בהקשרים ספציפיים לא יכול להיעשות ללא מ"ט "שהקלקלה מעוותת את מחשבתנו" (155) ← </a:t>
            </a:r>
          </a:p>
          <a:p>
            <a:pPr marL="0" indent="0" algn="r" rtl="1">
              <a:buNone/>
            </a:pPr>
            <a:r>
              <a:rPr lang="he-IL" dirty="0" err="1" smtClean="0"/>
              <a:t>פרונזיס</a:t>
            </a:r>
            <a:r>
              <a:rPr lang="he-IL" dirty="0" smtClean="0"/>
              <a:t> לבד לא שווה הרבה; אופי טוב הוא חיוני להפעלה מוצלחת של שיקול הדעת התבוני. ← הדיאלקטיקה ההכרחית (156). </a:t>
            </a:r>
          </a:p>
          <a:p>
            <a:pPr marL="0" indent="0" algn="r" rtl="1">
              <a:buNone/>
            </a:pPr>
            <a:r>
              <a:rPr lang="he-IL" dirty="0" smtClean="0"/>
              <a:t>אופי התחום מחייב זאת (56). נחשוב למשל על עקרון הצדק התבוני.. </a:t>
            </a:r>
          </a:p>
          <a:p>
            <a:pPr marL="0" indent="0" algn="r" rtl="1">
              <a:buNone/>
            </a:pPr>
            <a:r>
              <a:rPr lang="he-IL" dirty="0" smtClean="0"/>
              <a:t>עתה נוכל להבין לעומק אמירותיו הראשונות (43)</a:t>
            </a:r>
            <a:endParaRPr lang="en-US" dirty="0"/>
          </a:p>
        </p:txBody>
      </p:sp>
    </p:spTree>
    <p:extLst>
      <p:ext uri="{BB962C8B-B14F-4D97-AF65-F5344CB8AC3E}">
        <p14:creationId xmlns:p14="http://schemas.microsoft.com/office/powerpoint/2010/main" val="2186381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19161</TotalTime>
  <Words>2300</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Aristoteles 384–322</vt:lpstr>
      <vt:lpstr>האתיקה הניקומאכית</vt:lpstr>
      <vt:lpstr>אפיון יסודי של האתיקה</vt:lpstr>
      <vt:lpstr>אפיון יסודי של האתיקה (2)</vt:lpstr>
      <vt:lpstr>אפיון יסודי של האתיקה (3)</vt:lpstr>
      <vt:lpstr>מהו הטוב?</vt:lpstr>
      <vt:lpstr>מהו האושר?</vt:lpstr>
      <vt:lpstr>מהו האושר? (2)</vt:lpstr>
      <vt:lpstr>מהו האושר? (3)</vt:lpstr>
      <vt:lpstr>מהו האושר? (4)</vt:lpstr>
      <vt:lpstr>מהו האושר? (5)</vt:lpstr>
      <vt:lpstr>לסיכום</vt:lpstr>
      <vt:lpstr>האתיקה – ספר שני</vt:lpstr>
      <vt:lpstr>אופי טוב</vt:lpstr>
      <vt:lpstr>"דרך האמצע"</vt:lpstr>
      <vt:lpstr>על אופן רכישת המידה הטובה</vt:lpstr>
      <vt:lpstr>על אופן רכישת המידה הטובה (2)</vt:lpstr>
      <vt:lpstr>על אופן רכישת המידה הטובה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Aristoteles</dc:title>
  <dc:creator>Windows User</dc:creator>
  <cp:lastModifiedBy>Windows User</cp:lastModifiedBy>
  <cp:revision>135</cp:revision>
  <dcterms:created xsi:type="dcterms:W3CDTF">2020-04-20T19:08:01Z</dcterms:created>
  <dcterms:modified xsi:type="dcterms:W3CDTF">2022-11-23T06:59:30Z</dcterms:modified>
</cp:coreProperties>
</file>