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72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BA38C9-4769-4CA6-B22D-68CB127BFCBE}" type="datetimeFigureOut">
              <a:rPr lang="en-US" smtClean="0"/>
              <a:t>6/8/2021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4CAC62-7DB9-4B1E-8652-F2079D77573D}" type="slidenum">
              <a:rPr lang="en-US" smtClean="0"/>
              <a:t>‹#›</a:t>
            </a:fld>
            <a:endParaRPr lang="en-US"/>
          </a:p>
        </p:txBody>
      </p:sp>
    </p:spTree>
    <p:extLst>
      <p:ext uri="{BB962C8B-B14F-4D97-AF65-F5344CB8AC3E}">
        <p14:creationId xmlns:p14="http://schemas.microsoft.com/office/powerpoint/2010/main" val="1996961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מהו ההבדל?  = למה יש ערך פנימי? </a:t>
            </a:r>
            <a:endParaRPr lang="en-US" dirty="0"/>
          </a:p>
        </p:txBody>
      </p:sp>
      <p:sp>
        <p:nvSpPr>
          <p:cNvPr id="4" name="Slide Number Placeholder 3"/>
          <p:cNvSpPr>
            <a:spLocks noGrp="1"/>
          </p:cNvSpPr>
          <p:nvPr>
            <p:ph type="sldNum" sz="quarter" idx="10"/>
          </p:nvPr>
        </p:nvSpPr>
        <p:spPr/>
        <p:txBody>
          <a:bodyPr/>
          <a:lstStyle/>
          <a:p>
            <a:fld id="{E14CAC62-7DB9-4B1E-8652-F2079D77573D}" type="slidenum">
              <a:rPr lang="en-US" smtClean="0"/>
              <a:t>3</a:t>
            </a:fld>
            <a:endParaRPr lang="en-US"/>
          </a:p>
        </p:txBody>
      </p:sp>
    </p:spTree>
    <p:extLst>
      <p:ext uri="{BB962C8B-B14F-4D97-AF65-F5344CB8AC3E}">
        <p14:creationId xmlns:p14="http://schemas.microsoft.com/office/powerpoint/2010/main" val="4147393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5E95C8-4E46-46AB-B81E-505A89B5D4F6}" type="datetimeFigureOut">
              <a:rPr lang="en-US" smtClean="0"/>
              <a:t>6/8/2021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4250099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5E95C8-4E46-46AB-B81E-505A89B5D4F6}" type="datetimeFigureOut">
              <a:rPr lang="en-US" smtClean="0"/>
              <a:t>6/8/2021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1189212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55E95C8-4E46-46AB-B81E-505A89B5D4F6}" type="datetimeFigureOut">
              <a:rPr lang="en-US" smtClean="0"/>
              <a:t>6/8/2021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979848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5E95C8-4E46-46AB-B81E-505A89B5D4F6}" type="datetimeFigureOut">
              <a:rPr lang="en-US" smtClean="0"/>
              <a:t>6/8/2021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2151322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5E95C8-4E46-46AB-B81E-505A89B5D4F6}" type="datetimeFigureOut">
              <a:rPr lang="en-US" smtClean="0"/>
              <a:t>6/8/2021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2012356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5E95C8-4E46-46AB-B81E-505A89B5D4F6}" type="datetimeFigureOut">
              <a:rPr lang="en-US" smtClean="0"/>
              <a:t>6/8/2021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1253601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E95C8-4E46-46AB-B81E-505A89B5D4F6}" type="datetimeFigureOut">
              <a:rPr lang="en-US" smtClean="0"/>
              <a:t>6/8/2021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1066808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55E95C8-4E46-46AB-B81E-505A89B5D4F6}" type="datetimeFigureOut">
              <a:rPr lang="en-US" smtClean="0"/>
              <a:t>6/8/2021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3727223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55E95C8-4E46-46AB-B81E-505A89B5D4F6}" type="datetimeFigureOut">
              <a:rPr lang="en-US" smtClean="0"/>
              <a:t>6/8/2021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2050040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5E95C8-4E46-46AB-B81E-505A89B5D4F6}" type="datetimeFigureOut">
              <a:rPr lang="en-US" smtClean="0"/>
              <a:t>6/8/2021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1390634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5E95C8-4E46-46AB-B81E-505A89B5D4F6}" type="datetimeFigureOut">
              <a:rPr lang="en-US" smtClean="0"/>
              <a:t>6/8/2021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DCBE-26AB-4E47-BA56-F048ACB8E4B0}" type="slidenum">
              <a:rPr lang="en-US" smtClean="0"/>
              <a:t>‹#›</a:t>
            </a:fld>
            <a:endParaRPr lang="en-US"/>
          </a:p>
        </p:txBody>
      </p:sp>
    </p:spTree>
    <p:extLst>
      <p:ext uri="{BB962C8B-B14F-4D97-AF65-F5344CB8AC3E}">
        <p14:creationId xmlns:p14="http://schemas.microsoft.com/office/powerpoint/2010/main" val="3982045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5E95C8-4E46-46AB-B81E-505A89B5D4F6}" type="datetimeFigureOut">
              <a:rPr lang="en-US" smtClean="0"/>
              <a:t>6/8/2021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C8DCBE-26AB-4E47-BA56-F048ACB8E4B0}" type="slidenum">
              <a:rPr lang="en-US" smtClean="0"/>
              <a:t>‹#›</a:t>
            </a:fld>
            <a:endParaRPr lang="en-US"/>
          </a:p>
        </p:txBody>
      </p:sp>
    </p:spTree>
    <p:extLst>
      <p:ext uri="{BB962C8B-B14F-4D97-AF65-F5344CB8AC3E}">
        <p14:creationId xmlns:p14="http://schemas.microsoft.com/office/powerpoint/2010/main" val="3980786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John Stuart Mill (1806-1873)</a:t>
            </a:r>
            <a:endParaRPr lang="en-US" dirty="0"/>
          </a:p>
        </p:txBody>
      </p:sp>
      <p:pic>
        <p:nvPicPr>
          <p:cNvPr id="4" name="Content Placeholder 3" descr="Black and Red: &quot;Combating the Nanny State (&lt;strong&gt;Mill's&lt;/strong&gt; Spilt Milk)&quot;"/>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97745" y="1502798"/>
            <a:ext cx="4221019" cy="5213755"/>
          </a:xfrm>
        </p:spPr>
      </p:pic>
    </p:spTree>
    <p:extLst>
      <p:ext uri="{BB962C8B-B14F-4D97-AF65-F5344CB8AC3E}">
        <p14:creationId xmlns:p14="http://schemas.microsoft.com/office/powerpoint/2010/main" val="115572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err="1" smtClean="0"/>
              <a:t>תוצאתנות</a:t>
            </a:r>
            <a:endParaRPr lang="en-US" dirty="0"/>
          </a:p>
        </p:txBody>
      </p:sp>
      <p:sp>
        <p:nvSpPr>
          <p:cNvPr id="3" name="Content Placeholder 2"/>
          <p:cNvSpPr>
            <a:spLocks noGrp="1"/>
          </p:cNvSpPr>
          <p:nvPr>
            <p:ph idx="1"/>
          </p:nvPr>
        </p:nvSpPr>
        <p:spPr>
          <a:xfrm>
            <a:off x="838200" y="1825625"/>
            <a:ext cx="8739909" cy="4351338"/>
          </a:xfrm>
        </p:spPr>
        <p:txBody>
          <a:bodyPr>
            <a:normAutofit fontScale="85000" lnSpcReduction="20000"/>
          </a:bodyPr>
          <a:lstStyle/>
          <a:p>
            <a:pPr marL="0" indent="0" algn="r" rtl="1">
              <a:buNone/>
            </a:pPr>
            <a:r>
              <a:rPr lang="he-IL" dirty="0" err="1" smtClean="0"/>
              <a:t>הדאונטולוגיה</a:t>
            </a:r>
            <a:r>
              <a:rPr lang="he-IL" dirty="0" smtClean="0"/>
              <a:t> שואלת איזה מעשים הם רעים או טובים לכשעצמם. גישה אלטרנטיבית לאתיקה מתרכזת בתוצאות המעשים כאלמנט החשוב ביותר מבחינה מוסרית – זוהי </a:t>
            </a:r>
            <a:r>
              <a:rPr lang="he-IL" dirty="0" err="1" smtClean="0"/>
              <a:t>התוצאתנות</a:t>
            </a:r>
            <a:r>
              <a:rPr lang="he-IL" dirty="0" smtClean="0"/>
              <a:t> (</a:t>
            </a:r>
            <a:r>
              <a:rPr lang="en-US" dirty="0" smtClean="0"/>
              <a:t>consequentialism</a:t>
            </a:r>
            <a:r>
              <a:rPr lang="he-IL" dirty="0" smtClean="0"/>
              <a:t>). </a:t>
            </a:r>
          </a:p>
          <a:p>
            <a:pPr marL="0" indent="0" algn="r" rtl="1">
              <a:buNone/>
            </a:pPr>
            <a:r>
              <a:rPr lang="he-IL" dirty="0" smtClean="0"/>
              <a:t>לפי </a:t>
            </a:r>
            <a:r>
              <a:rPr lang="he-IL" dirty="0" err="1" smtClean="0"/>
              <a:t>התוצאתנות</a:t>
            </a:r>
            <a:r>
              <a:rPr lang="he-IL" dirty="0" smtClean="0"/>
              <a:t>, מה שחשוב מוסרית הם מצבי העניינים בעולם שלהם מעשינו גורמים; השאלה החשובה </a:t>
            </a:r>
            <a:r>
              <a:rPr lang="he-IL" i="1" dirty="0" smtClean="0"/>
              <a:t>אינ</a:t>
            </a:r>
            <a:r>
              <a:rPr lang="he-IL" i="1" dirty="0"/>
              <a:t>נ</a:t>
            </a:r>
            <a:r>
              <a:rPr lang="he-IL" i="1" dirty="0" smtClean="0"/>
              <a:t>ה</a:t>
            </a:r>
            <a:r>
              <a:rPr lang="he-IL" dirty="0" smtClean="0"/>
              <a:t> כיצד מצבי העניינים הללו נגרמו – למשל: "מתוך חובה" או "בהתאם לחובה".  </a:t>
            </a:r>
          </a:p>
          <a:p>
            <a:pPr marL="0" indent="0" algn="r" rtl="1">
              <a:buNone/>
            </a:pPr>
            <a:r>
              <a:rPr lang="he-IL" dirty="0" smtClean="0"/>
              <a:t>כדי לעסוק בשיפוט מוסרי </a:t>
            </a:r>
            <a:r>
              <a:rPr lang="he-IL" dirty="0" err="1" smtClean="0"/>
              <a:t>תוצאתני</a:t>
            </a:r>
            <a:r>
              <a:rPr lang="he-IL" dirty="0" smtClean="0"/>
              <a:t>, עלינו ראשית כל לענות על השאלה: לאיזה מצבי עניינים יש ערך </a:t>
            </a:r>
            <a:r>
              <a:rPr lang="he-IL" dirty="0" err="1" smtClean="0"/>
              <a:t>אינטרינזי</a:t>
            </a:r>
            <a:r>
              <a:rPr lang="he-IL" dirty="0" smtClean="0"/>
              <a:t> (פנימי), הווה אומר – הם </a:t>
            </a:r>
            <a:r>
              <a:rPr lang="he-IL" i="1" dirty="0" smtClean="0"/>
              <a:t>טובים</a:t>
            </a:r>
            <a:r>
              <a:rPr lang="he-IL" dirty="0" smtClean="0"/>
              <a:t> בפני עצמם; אז עלינו להמליץ על המעשים שיקדמו את אותם. ← ההערכה המוסרית של הפעולה נגזרת מההערכה של התוצאה.</a:t>
            </a:r>
          </a:p>
          <a:p>
            <a:pPr marL="0" indent="0" algn="r" rtl="1">
              <a:buNone/>
            </a:pPr>
            <a:r>
              <a:rPr lang="he-IL" dirty="0" smtClean="0"/>
              <a:t>התיאוריה </a:t>
            </a:r>
            <a:r>
              <a:rPr lang="he-IL" dirty="0" err="1" smtClean="0"/>
              <a:t>התוצאתנית</a:t>
            </a:r>
            <a:r>
              <a:rPr lang="he-IL" dirty="0" smtClean="0"/>
              <a:t> החשובה והמפותחת ביותר היא </a:t>
            </a:r>
            <a:r>
              <a:rPr lang="he-IL" b="1" dirty="0" smtClean="0"/>
              <a:t>התועלתנות</a:t>
            </a:r>
            <a:r>
              <a:rPr lang="he-IL" dirty="0" smtClean="0"/>
              <a:t>. התועלתנות היא שיטה </a:t>
            </a:r>
            <a:r>
              <a:rPr lang="he-IL" dirty="0" err="1" smtClean="0"/>
              <a:t>תוצאתנית</a:t>
            </a:r>
            <a:r>
              <a:rPr lang="he-IL" dirty="0" smtClean="0"/>
              <a:t> הגורסת שהדבר היחיד שיש לו ערך פנימי ראשוני (=בלתי-נגזר) הוא הרווחה האישית (מיד נראה מה מיל מבין ב"רווחה"). ספרו של מיל הוא ההצגה הקלאסית ביותר של עמדת התועלתנות.</a:t>
            </a:r>
            <a:endParaRPr lang="he-IL" dirty="0"/>
          </a:p>
        </p:txBody>
      </p:sp>
    </p:spTree>
    <p:extLst>
      <p:ext uri="{BB962C8B-B14F-4D97-AF65-F5344CB8AC3E}">
        <p14:creationId xmlns:p14="http://schemas.microsoft.com/office/powerpoint/2010/main" val="1323621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עקרון התועלת</a:t>
            </a:r>
            <a:endParaRPr lang="en-US" dirty="0"/>
          </a:p>
        </p:txBody>
      </p:sp>
      <p:sp>
        <p:nvSpPr>
          <p:cNvPr id="3" name="Content Placeholder 2"/>
          <p:cNvSpPr>
            <a:spLocks noGrp="1"/>
          </p:cNvSpPr>
          <p:nvPr>
            <p:ph idx="1"/>
          </p:nvPr>
        </p:nvSpPr>
        <p:spPr>
          <a:xfrm>
            <a:off x="838200" y="1825625"/>
            <a:ext cx="8702964" cy="4739767"/>
          </a:xfrm>
        </p:spPr>
        <p:txBody>
          <a:bodyPr>
            <a:normAutofit fontScale="70000" lnSpcReduction="20000"/>
          </a:bodyPr>
          <a:lstStyle/>
          <a:p>
            <a:pPr marL="0" indent="0" algn="r" rtl="1">
              <a:buNone/>
            </a:pPr>
            <a:r>
              <a:rPr lang="he-IL" dirty="0" smtClean="0"/>
              <a:t>כמו קאנט, כך גם מיל, מחפש את העיקרון העליון של המוסר [6].</a:t>
            </a:r>
          </a:p>
          <a:p>
            <a:pPr marL="0" indent="0" algn="r" rtl="1">
              <a:buNone/>
            </a:pPr>
            <a:r>
              <a:rPr lang="he-IL" dirty="0" smtClean="0"/>
              <a:t>מיל מוצא זאת בעקרון התועלת [16]. (</a:t>
            </a:r>
            <a:r>
              <a:rPr lang="en-US" dirty="0" smtClean="0"/>
              <a:t>Greatest Happiness Principle</a:t>
            </a:r>
            <a:r>
              <a:rPr lang="he-IL" dirty="0" smtClean="0"/>
              <a:t>)</a:t>
            </a:r>
          </a:p>
          <a:p>
            <a:pPr marL="0" indent="0" algn="r" rtl="1">
              <a:buNone/>
            </a:pPr>
            <a:r>
              <a:rPr lang="he-IL" dirty="0" smtClean="0"/>
              <a:t>הבא נראה מה עקרון זה מבטא:</a:t>
            </a:r>
            <a:endParaRPr lang="en-US" dirty="0" smtClean="0"/>
          </a:p>
          <a:p>
            <a:pPr marL="0" indent="0" algn="r" rtl="1">
              <a:buNone/>
            </a:pPr>
            <a:r>
              <a:rPr lang="he-IL" dirty="0" smtClean="0"/>
              <a:t>א. הוא עיקרון </a:t>
            </a:r>
            <a:r>
              <a:rPr lang="he-IL" dirty="0" err="1" smtClean="0"/>
              <a:t>תוצאתני</a:t>
            </a:r>
            <a:r>
              <a:rPr lang="he-IL" dirty="0" smtClean="0"/>
              <a:t>: המוקד הוא על מה שהמעשים מקדמים</a:t>
            </a:r>
          </a:p>
          <a:p>
            <a:pPr marL="0" indent="0" algn="r" rtl="1">
              <a:buNone/>
            </a:pPr>
            <a:r>
              <a:rPr lang="he-IL" dirty="0" smtClean="0"/>
              <a:t>ב. רואים שהתכלית העליונה שיש לקדם היא "אושר."              </a:t>
            </a:r>
          </a:p>
          <a:p>
            <a:pPr marL="0" indent="0" algn="r" rtl="1">
              <a:buNone/>
            </a:pPr>
            <a:r>
              <a:rPr lang="he-IL" dirty="0" smtClean="0"/>
              <a:t>במבט ראשון זה נראה דומה לאריסטו מבחינה טלאולוגית. מהו ההבדל? [16] </a:t>
            </a:r>
          </a:p>
          <a:p>
            <a:pPr marL="0" indent="0" algn="r" rtl="1">
              <a:buNone/>
            </a:pPr>
            <a:r>
              <a:rPr lang="he-IL" dirty="0" smtClean="0"/>
              <a:t>כל תיאוריה שרואה בהנאה (והעדר כאב) את הטוב העליון נקראת הדוניסטית.</a:t>
            </a:r>
            <a:r>
              <a:rPr lang="he-IL" dirty="0"/>
              <a:t> </a:t>
            </a:r>
            <a:r>
              <a:rPr lang="he-IL" dirty="0" smtClean="0"/>
              <a:t>אצל אריסטו, בניגוד לכך, הטוב העליון הוא (במה?). אריסטו אכן גורס שהאושר כרוך בהנאה, אך זה כנספח גרידא, או לכל היותר כמרכיב אחד באושר.</a:t>
            </a:r>
          </a:p>
          <a:p>
            <a:pPr marL="0" indent="0" algn="r" rtl="1">
              <a:buNone/>
            </a:pPr>
            <a:r>
              <a:rPr lang="he-IL" dirty="0" smtClean="0"/>
              <a:t>ג. הרעיון הוא שהמעשה המוסרי הוא זה שמשיג את האושר "היותר גדול" = המרבי – הכוונה היא ל</a:t>
            </a:r>
            <a:r>
              <a:rPr lang="he-IL" i="1" dirty="0" smtClean="0"/>
              <a:t>מקסימיזציה</a:t>
            </a:r>
            <a:r>
              <a:rPr lang="he-IL" dirty="0" smtClean="0"/>
              <a:t> של האושר. אבל "מקסימיזציה" באיזה קונטקסט? מיל עונה תשובה ברורה [27].      בניגוד להדוניסטים העתיקים (</a:t>
            </a:r>
            <a:r>
              <a:rPr lang="he-IL" dirty="0" err="1" smtClean="0"/>
              <a:t>קירנאים</a:t>
            </a:r>
            <a:r>
              <a:rPr lang="he-IL" dirty="0" smtClean="0"/>
              <a:t>, </a:t>
            </a:r>
            <a:r>
              <a:rPr lang="he-IL" dirty="0" err="1" smtClean="0"/>
              <a:t>אפיקוראים</a:t>
            </a:r>
            <a:r>
              <a:rPr lang="he-IL" dirty="0" smtClean="0"/>
              <a:t>) שטענו שהאושר ליחיד הוא הטוב העליון – הווה אומר, הם היו אגואיסטים נורמטיביים – התועלתנות מדברת על האושר הכולל, כלומר למרב האנשים. ← מכאן נבין את </a:t>
            </a:r>
            <a:r>
              <a:rPr lang="he-IL" b="1" dirty="0" smtClean="0"/>
              <a:t>האינטואיציה המוסרית הבסיסית ביותר של התועלתנות</a:t>
            </a:r>
            <a:r>
              <a:rPr lang="he-IL" dirty="0" smtClean="0"/>
              <a:t>: מטרתו של האדם המוסרי היא להפוך את העולם למקום הכי מאושר שאפשר לעשותו. ניתן להזדהות אף יותר בקלות עם הרעיון המשלים שמטרת המוסר היא למזער את הסבל בעולם ככל הניתן.</a:t>
            </a:r>
          </a:p>
          <a:p>
            <a:pPr marL="0" indent="0" algn="r" rtl="1">
              <a:buNone/>
            </a:pPr>
            <a:endParaRPr lang="he-IL" dirty="0" smtClean="0"/>
          </a:p>
        </p:txBody>
      </p:sp>
    </p:spTree>
    <p:extLst>
      <p:ext uri="{BB962C8B-B14F-4D97-AF65-F5344CB8AC3E}">
        <p14:creationId xmlns:p14="http://schemas.microsoft.com/office/powerpoint/2010/main" val="3706543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המרשם התועלתני</a:t>
            </a:r>
            <a:endParaRPr lang="en-US" dirty="0"/>
          </a:p>
        </p:txBody>
      </p:sp>
      <p:sp>
        <p:nvSpPr>
          <p:cNvPr id="3" name="Content Placeholder 2"/>
          <p:cNvSpPr>
            <a:spLocks noGrp="1"/>
          </p:cNvSpPr>
          <p:nvPr>
            <p:ph idx="1"/>
          </p:nvPr>
        </p:nvSpPr>
        <p:spPr>
          <a:xfrm>
            <a:off x="838200" y="1825625"/>
            <a:ext cx="8712200" cy="4351338"/>
          </a:xfrm>
        </p:spPr>
        <p:txBody>
          <a:bodyPr>
            <a:normAutofit fontScale="85000" lnSpcReduction="20000"/>
          </a:bodyPr>
          <a:lstStyle/>
          <a:p>
            <a:pPr marL="0" indent="0" algn="r" rtl="1">
              <a:buNone/>
            </a:pPr>
            <a:r>
              <a:rPr lang="he-IL" dirty="0" smtClean="0"/>
              <a:t>כל הנ"ל מאפשר לנו לנסח את </a:t>
            </a:r>
            <a:r>
              <a:rPr lang="he-IL" b="1" dirty="0" smtClean="0"/>
              <a:t>הציווי המוסרי האידאלי של התועלתן</a:t>
            </a:r>
            <a:r>
              <a:rPr lang="he-IL" dirty="0" smtClean="0"/>
              <a:t>: כאשר אדם שוקל דרך פעולה, צריך לקחת בחשבון את כל התוצאות של כל אחת מדרכי הפעולה האפשריות מבחינת יצירת הנאה וכאב בעולם (כלומר, עבור כל מי שיושפע מכך), ואז לבחור את דרך הפעולה שתיצור את מקסימום התועלת (הטוב).</a:t>
            </a:r>
          </a:p>
          <a:p>
            <a:pPr marL="0" indent="0" algn="r" rtl="1">
              <a:buNone/>
            </a:pPr>
            <a:r>
              <a:rPr lang="he-IL" dirty="0" smtClean="0"/>
              <a:t>יש לציין שהרעיון הזה משמש את התועלתנים להצגת עמדתם כנכונה באופן מובן מאליו, ובהתאם את מתנגדיהם כ</a:t>
            </a:r>
            <a:r>
              <a:rPr lang="he-IL" i="1" dirty="0" smtClean="0"/>
              <a:t>לא-רציונאליים</a:t>
            </a:r>
            <a:r>
              <a:rPr lang="he-IL" dirty="0" smtClean="0"/>
              <a:t>. </a:t>
            </a:r>
          </a:p>
          <a:p>
            <a:pPr marL="0" indent="0">
              <a:buNone/>
            </a:pPr>
            <a:r>
              <a:rPr lang="en-US" dirty="0" smtClean="0"/>
              <a:t>'It </a:t>
            </a:r>
            <a:r>
              <a:rPr lang="en-US" dirty="0"/>
              <a:t>seems to me </a:t>
            </a:r>
            <a:r>
              <a:rPr lang="en-US" b="1" dirty="0"/>
              <a:t>self-evident</a:t>
            </a:r>
            <a:r>
              <a:rPr lang="en-US" dirty="0"/>
              <a:t> that knowingly to do an action which would make the world, on the whole, really and truly </a:t>
            </a:r>
            <a:r>
              <a:rPr lang="en-US" i="1" dirty="0"/>
              <a:t>worse</a:t>
            </a:r>
            <a:r>
              <a:rPr lang="en-US" dirty="0"/>
              <a:t> than if we had acted differently, must always be wrong.' </a:t>
            </a:r>
            <a:r>
              <a:rPr lang="he-IL" dirty="0" smtClean="0"/>
              <a:t>)</a:t>
            </a:r>
            <a:r>
              <a:rPr lang="en-US" dirty="0" err="1" smtClean="0"/>
              <a:t>G.E.Moore</a:t>
            </a:r>
            <a:r>
              <a:rPr lang="en-US" dirty="0"/>
              <a:t>, </a:t>
            </a:r>
            <a:r>
              <a:rPr lang="en-US" i="1" dirty="0" smtClean="0"/>
              <a:t>Ethics</a:t>
            </a:r>
            <a:r>
              <a:rPr lang="en-US" dirty="0" smtClean="0"/>
              <a:t>) </a:t>
            </a:r>
            <a:endParaRPr lang="he-IL" dirty="0" smtClean="0"/>
          </a:p>
          <a:p>
            <a:pPr marL="0" indent="0">
              <a:buNone/>
            </a:pPr>
            <a:r>
              <a:rPr lang="en-US" dirty="0"/>
              <a:t>If a law or an action doesn't </a:t>
            </a:r>
            <a:r>
              <a:rPr lang="en-US" i="1" dirty="0"/>
              <a:t>do</a:t>
            </a:r>
            <a:r>
              <a:rPr lang="en-US" dirty="0"/>
              <a:t> any good, then it </a:t>
            </a:r>
            <a:r>
              <a:rPr lang="en-US" i="1" dirty="0"/>
              <a:t>isn't</a:t>
            </a:r>
            <a:r>
              <a:rPr lang="en-US" dirty="0"/>
              <a:t> any good.</a:t>
            </a:r>
          </a:p>
          <a:p>
            <a:pPr marL="0" indent="0" algn="r" rtl="1">
              <a:buNone/>
            </a:pPr>
            <a:r>
              <a:rPr lang="he-IL" dirty="0" smtClean="0">
                <a:sym typeface="Wingdings" panose="05000000000000000000" pitchFamily="2" charset="2"/>
              </a:rPr>
              <a:t>השוואה לקאנט לגבי רציונאליות... (תלות ברעיון לגבי טוב </a:t>
            </a:r>
            <a:r>
              <a:rPr lang="he-IL" dirty="0" err="1" smtClean="0">
                <a:sym typeface="Wingdings" panose="05000000000000000000" pitchFamily="2" charset="2"/>
              </a:rPr>
              <a:t>אינטרינזי</a:t>
            </a:r>
            <a:r>
              <a:rPr lang="he-IL" dirty="0" smtClean="0">
                <a:sym typeface="Wingdings" panose="05000000000000000000" pitchFamily="2" charset="2"/>
              </a:rPr>
              <a:t>; לגבי קשר בין מוסר למדיניות...)</a:t>
            </a:r>
          </a:p>
        </p:txBody>
      </p:sp>
    </p:spTree>
    <p:extLst>
      <p:ext uri="{BB962C8B-B14F-4D97-AF65-F5344CB8AC3E}">
        <p14:creationId xmlns:p14="http://schemas.microsoft.com/office/powerpoint/2010/main" val="3323157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המרשם התועלתני - מאפיינים</a:t>
            </a:r>
            <a:endParaRPr lang="en-US" dirty="0"/>
          </a:p>
        </p:txBody>
      </p:sp>
      <p:sp>
        <p:nvSpPr>
          <p:cNvPr id="3" name="Content Placeholder 2"/>
          <p:cNvSpPr>
            <a:spLocks noGrp="1"/>
          </p:cNvSpPr>
          <p:nvPr>
            <p:ph idx="1"/>
          </p:nvPr>
        </p:nvSpPr>
        <p:spPr>
          <a:xfrm>
            <a:off x="838200" y="1825625"/>
            <a:ext cx="8712200" cy="4351338"/>
          </a:xfrm>
        </p:spPr>
        <p:txBody>
          <a:bodyPr>
            <a:normAutofit fontScale="85000" lnSpcReduction="20000"/>
          </a:bodyPr>
          <a:lstStyle/>
          <a:p>
            <a:pPr marL="0" indent="0" algn="r" rtl="1">
              <a:buNone/>
            </a:pPr>
            <a:r>
              <a:rPr lang="he-IL" dirty="0" smtClean="0"/>
              <a:t>נבחן מספר מאפיינים של המרשם של מיל:</a:t>
            </a:r>
          </a:p>
          <a:p>
            <a:pPr marL="0" indent="0" algn="r" rtl="1">
              <a:buNone/>
            </a:pPr>
            <a:r>
              <a:rPr lang="he-IL" dirty="0" smtClean="0"/>
              <a:t>המוסר דורש חישוב: עלינו לחשב את סך ההנאה והכאב כדי לדעת כיצד לפעול: מה שממקסם הוא המוסרי, כל דרך אחרת סוטה מהמוסר. </a:t>
            </a:r>
          </a:p>
          <a:p>
            <a:pPr marL="0" indent="0" algn="r" rtl="1">
              <a:buNone/>
            </a:pPr>
            <a:r>
              <a:rPr lang="he-IL" dirty="0" smtClean="0"/>
              <a:t>מה גורם הנאה או כאב ייקבע על ידי כל פרט ופרט, וזה יהווה את המידע שייכנס לתוך התחשיב. אפשרות חישוב זו הייתה חשובה לתועלתנים, ששאפו לתיאוריה מוסרית שתבטא אובייקטיביות – במובן של אתיקה כמדע. (השווה לקושי המטאפיזי אצל קאנט; כמובן קאנט יאמר שרק המטפיזיקה מדויקת...)   </a:t>
            </a:r>
          </a:p>
          <a:p>
            <a:pPr marL="0" indent="0" algn="r" rtl="1">
              <a:buNone/>
            </a:pPr>
            <a:r>
              <a:rPr lang="he-IL" dirty="0" smtClean="0"/>
              <a:t>החישוב המדעי של תועלות מדגיש מאפיין נוסף שאנו מצפים מהמוסר: </a:t>
            </a:r>
            <a:r>
              <a:rPr lang="he-IL" i="1" dirty="0" smtClean="0"/>
              <a:t>אי-משוא-פנים</a:t>
            </a:r>
            <a:r>
              <a:rPr lang="he-IL" dirty="0" smtClean="0"/>
              <a:t> (</a:t>
            </a:r>
            <a:r>
              <a:rPr lang="en-US" dirty="0" smtClean="0"/>
              <a:t>impartiality</a:t>
            </a:r>
            <a:r>
              <a:rPr lang="he-IL" dirty="0" smtClean="0"/>
              <a:t>). האדם שבא לבצע שיפוט מוסרי אינו חושב על עצמו או במונחים אישיים שלו, אלא חושב במונחים שרלוונטיים לאנושות כולה או אף לכל יצור בעל תחושה. הוא לחלוטין מפשיט מעצמו ומצבו, ומעריך את המעשים האפשריים מנקודת מבט ניטרלית ואובייקטיבית [41].   ניתן לזהות מין מגמה דומה בין תועלתנות לקאנטיאניזם: שתי התורות תובעות "אוניברסליזציה," אם כי במובנים שונים (</a:t>
            </a:r>
            <a:r>
              <a:rPr lang="he-IL" dirty="0" err="1" smtClean="0"/>
              <a:t>הדון</a:t>
            </a:r>
            <a:r>
              <a:rPr lang="he-IL" dirty="0" smtClean="0"/>
              <a:t> לעומת...)</a:t>
            </a:r>
            <a:endParaRPr lang="he-IL" dirty="0"/>
          </a:p>
          <a:p>
            <a:pPr marL="0" indent="0" algn="r" rtl="1">
              <a:buNone/>
            </a:pPr>
            <a:endParaRPr lang="en-US" dirty="0"/>
          </a:p>
        </p:txBody>
      </p:sp>
    </p:spTree>
    <p:extLst>
      <p:ext uri="{BB962C8B-B14F-4D97-AF65-F5344CB8AC3E}">
        <p14:creationId xmlns:p14="http://schemas.microsoft.com/office/powerpoint/2010/main" val="21799848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המרשם התועלתני – מאפיינים (2)</a:t>
            </a:r>
            <a:endParaRPr lang="en-US" dirty="0"/>
          </a:p>
        </p:txBody>
      </p:sp>
      <p:sp>
        <p:nvSpPr>
          <p:cNvPr id="3" name="Content Placeholder 2"/>
          <p:cNvSpPr>
            <a:spLocks noGrp="1"/>
          </p:cNvSpPr>
          <p:nvPr>
            <p:ph idx="1"/>
          </p:nvPr>
        </p:nvSpPr>
        <p:spPr>
          <a:xfrm>
            <a:off x="838200" y="1825625"/>
            <a:ext cx="8638309" cy="4351338"/>
          </a:xfrm>
        </p:spPr>
        <p:txBody>
          <a:bodyPr>
            <a:normAutofit/>
          </a:bodyPr>
          <a:lstStyle/>
          <a:p>
            <a:pPr marL="0" indent="0" algn="r" rtl="1">
              <a:buNone/>
            </a:pPr>
            <a:r>
              <a:rPr lang="he-IL" dirty="0" smtClean="0"/>
              <a:t>משמעותה של "הנאה": מיל טוען שהתלונות נגד הדוניזם, על כך שהוא פונה לחלק הבהמי באדם, הן חוסר הבנה [19/20]. ומוסיף אפוריזם להדגשה [23/24]. ← אם כן, אין שום דבר משפיל בהדוניזם, והבהרתו של מיל אינטואיטיבית לדעתו: שום אדם, גם אם הוא אומלל, לא יעדיף להיות חיה בעלת יכולת רק להנאות נמוכות יותר, גם אם היה מובטח לו סיפוק תאוות מושלם.                                                                       מיל מוסיף להגנת עמדתו ההדוניסטית שהתועלתנות (לא רק שאינה דוחפת לכיוון הנאות "נמוכות", אלא) מובילה לטיפוח המידות הטובות [27/28]</a:t>
            </a:r>
          </a:p>
        </p:txBody>
      </p:sp>
    </p:spTree>
    <p:extLst>
      <p:ext uri="{BB962C8B-B14F-4D97-AF65-F5344CB8AC3E}">
        <p14:creationId xmlns:p14="http://schemas.microsoft.com/office/powerpoint/2010/main" val="29846213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"על מין הוכחה שאפשר לתת לעקרון התועלת"</a:t>
            </a:r>
            <a:endParaRPr lang="en-US" dirty="0"/>
          </a:p>
        </p:txBody>
      </p:sp>
      <p:sp>
        <p:nvSpPr>
          <p:cNvPr id="3" name="Content Placeholder 2"/>
          <p:cNvSpPr>
            <a:spLocks noGrp="1"/>
          </p:cNvSpPr>
          <p:nvPr>
            <p:ph idx="1"/>
          </p:nvPr>
        </p:nvSpPr>
        <p:spPr>
          <a:xfrm>
            <a:off x="498764" y="1825625"/>
            <a:ext cx="9107054" cy="4944630"/>
          </a:xfrm>
        </p:spPr>
        <p:txBody>
          <a:bodyPr>
            <a:normAutofit fontScale="92500" lnSpcReduction="20000"/>
          </a:bodyPr>
          <a:lstStyle/>
          <a:p>
            <a:pPr marL="0" indent="0" algn="r" rtl="1">
              <a:buNone/>
            </a:pPr>
            <a:r>
              <a:rPr lang="he-IL" dirty="0" smtClean="0"/>
              <a:t>בראשית הפרק (והספר) מיל טוען שהעקרונות היסודיים ביותר אינם יכולים לקבל הוכחה, ניתן רק להביא שיקולים בעדם. למרות זאת, הוא מביא "מין הוכחה".   עקרון התועלת...  התבוננות בהוכחה זו ובקשיים הכרוכים בה יכולה ללמד לא מעט על תורת המוסר של מיל. (הצגת ההוכחה תהיה כרוכה בהצגת ביקורת על מהלכי מיל.)</a:t>
            </a:r>
          </a:p>
          <a:p>
            <a:pPr marL="0" indent="0" algn="r" rtl="1">
              <a:buNone/>
            </a:pPr>
            <a:r>
              <a:rPr lang="he-IL" dirty="0" smtClean="0"/>
              <a:t>מיל פותח באינטואיציה שכל אדם שואף לאושרו שלו [85]. זו הטענה ההדוניסטית, והיא כפי הנראה מקרה של אגואיזם פסיכולוגי. (אגואיזם פסיכולוגי גורס בנוסף שזהו הדבר </a:t>
            </a:r>
            <a:r>
              <a:rPr lang="he-IL" i="1" dirty="0" smtClean="0"/>
              <a:t>היחיד</a:t>
            </a:r>
            <a:r>
              <a:rPr lang="he-IL" dirty="0" smtClean="0"/>
              <a:t> שאדם שואף אליו – זה מופיע בחלק השני של ההוכחה, להלן.) על בסיס הטענה הנ"ל, מיל ממשיך ומסיק שהאושר הוא הטוב לאדם [85]. מה אנו חושבים על טיעון זה?</a:t>
            </a:r>
            <a:r>
              <a:rPr lang="en-US" dirty="0" smtClean="0"/>
              <a:t> </a:t>
            </a:r>
            <a:r>
              <a:rPr lang="he-IL" dirty="0" smtClean="0"/>
              <a:t> מיל מסיק מסקנה על "הטוב" (אגואיזם נורמטיבי) מטענה פסיכולוגית... מה יש למיל לומר על היסק זה? "הראיה היחידה..."</a:t>
            </a:r>
            <a:r>
              <a:rPr lang="en-US" dirty="0" smtClean="0"/>
              <a:t> </a:t>
            </a:r>
            <a:r>
              <a:rPr lang="he-IL" dirty="0" smtClean="0"/>
              <a:t>[84]. ← ההקבלה פה לא תקפה... ← נראה שאנו נותרים עם הכשל...  </a:t>
            </a:r>
          </a:p>
          <a:p>
            <a:pPr marL="0" indent="0" algn="r" rtl="1">
              <a:buNone/>
            </a:pPr>
            <a:r>
              <a:rPr lang="he-IL" dirty="0" smtClean="0"/>
              <a:t>← ואולם, ניתן אולי לשאול אם יתכן לראות בכך מין עמדה ביחס ל</a:t>
            </a:r>
            <a:r>
              <a:rPr lang="he-IL" i="1" dirty="0" smtClean="0"/>
              <a:t>מגבלות</a:t>
            </a:r>
            <a:r>
              <a:rPr lang="he-IL" dirty="0" smtClean="0"/>
              <a:t> הכשל הנטורליסטי </a:t>
            </a:r>
            <a:r>
              <a:rPr lang="he-IL" dirty="0" smtClean="0"/>
              <a:t>(אולי </a:t>
            </a:r>
            <a:r>
              <a:rPr lang="he-IL" dirty="0" smtClean="0"/>
              <a:t>כל "ראוי" חייב בסופו של דבר להסתמך על איזו פסיכולוגיה קולקטיבית לגבי מה שנתפס כרצוי?)...   </a:t>
            </a:r>
          </a:p>
        </p:txBody>
      </p:sp>
    </p:spTree>
    <p:extLst>
      <p:ext uri="{BB962C8B-B14F-4D97-AF65-F5344CB8AC3E}">
        <p14:creationId xmlns:p14="http://schemas.microsoft.com/office/powerpoint/2010/main" val="3709059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"על מין הוכחה שאפשר לתת לעקרון התועלת" (2)</a:t>
            </a:r>
            <a:endParaRPr lang="en-US" dirty="0"/>
          </a:p>
        </p:txBody>
      </p:sp>
      <p:sp>
        <p:nvSpPr>
          <p:cNvPr id="3" name="Content Placeholder 2"/>
          <p:cNvSpPr>
            <a:spLocks noGrp="1"/>
          </p:cNvSpPr>
          <p:nvPr>
            <p:ph idx="1"/>
          </p:nvPr>
        </p:nvSpPr>
        <p:spPr>
          <a:xfrm>
            <a:off x="304800" y="1825624"/>
            <a:ext cx="9337964" cy="4898449"/>
          </a:xfrm>
        </p:spPr>
        <p:txBody>
          <a:bodyPr>
            <a:normAutofit fontScale="70000" lnSpcReduction="20000"/>
          </a:bodyPr>
          <a:lstStyle/>
          <a:p>
            <a:pPr marL="0" indent="0" algn="r" rtl="1">
              <a:buNone/>
            </a:pPr>
            <a:r>
              <a:rPr lang="he-IL" dirty="0" smtClean="0"/>
              <a:t>נעבור לשלב השני של (החלק הראשון, החיובי של) ההוכחה של מיל.</a:t>
            </a:r>
          </a:p>
          <a:p>
            <a:pPr marL="0" indent="0" algn="r" rtl="1">
              <a:buNone/>
            </a:pPr>
            <a:r>
              <a:rPr lang="he-IL" dirty="0" smtClean="0"/>
              <a:t>"...שאושרו של כל אדם... ושהאושר הכללי הוא אפוא..." [85]. נראה שהמבנה פה הוא כדלהלן:</a:t>
            </a:r>
          </a:p>
          <a:p>
            <a:pPr marL="0" indent="0">
              <a:buNone/>
            </a:pPr>
            <a:r>
              <a:rPr lang="en-US" dirty="0" smtClean="0"/>
              <a:t>A wants </a:t>
            </a:r>
            <a:r>
              <a:rPr lang="en-US" i="1" dirty="0" smtClean="0"/>
              <a:t>a</a:t>
            </a:r>
            <a:r>
              <a:rPr lang="en-US" dirty="0" smtClean="0"/>
              <a:t> AND B wants </a:t>
            </a:r>
            <a:r>
              <a:rPr lang="en-US" i="1" dirty="0" smtClean="0"/>
              <a:t>b</a:t>
            </a:r>
            <a:r>
              <a:rPr lang="en-US" dirty="0" smtClean="0"/>
              <a:t>  → (A+B) want (</a:t>
            </a:r>
            <a:r>
              <a:rPr lang="en-US" i="1" dirty="0" err="1" smtClean="0"/>
              <a:t>a</a:t>
            </a:r>
            <a:r>
              <a:rPr lang="en-US" dirty="0" err="1" smtClean="0"/>
              <a:t>+</a:t>
            </a:r>
            <a:r>
              <a:rPr lang="en-US" i="1" dirty="0" err="1" smtClean="0"/>
              <a:t>b</a:t>
            </a:r>
            <a:r>
              <a:rPr lang="en-US" dirty="0" smtClean="0"/>
              <a:t>) </a:t>
            </a:r>
            <a:endParaRPr lang="he-IL" dirty="0" smtClean="0"/>
          </a:p>
          <a:p>
            <a:pPr marL="0" indent="0" algn="r" rtl="1">
              <a:buNone/>
            </a:pPr>
            <a:r>
              <a:rPr lang="he-IL" dirty="0" smtClean="0"/>
              <a:t>זהו מהלך כשר. איפה אם כן בכ"ז יש פה קושי?</a:t>
            </a:r>
          </a:p>
          <a:p>
            <a:pPr marL="0" indent="0" algn="r" rtl="1">
              <a:buNone/>
            </a:pPr>
            <a:r>
              <a:rPr lang="he-IL" dirty="0" smtClean="0"/>
              <a:t>הנוסחה הזו אינה מה שהתועלתנות דורשת! אלא:</a:t>
            </a:r>
          </a:p>
          <a:p>
            <a:pPr marL="0" indent="0">
              <a:buNone/>
            </a:pPr>
            <a:r>
              <a:rPr lang="en-US" dirty="0" smtClean="0"/>
              <a:t>A wants </a:t>
            </a:r>
            <a:r>
              <a:rPr lang="en-US" i="1" dirty="0" smtClean="0"/>
              <a:t>a</a:t>
            </a:r>
            <a:r>
              <a:rPr lang="en-US" dirty="0" smtClean="0"/>
              <a:t> AND B wants </a:t>
            </a:r>
            <a:r>
              <a:rPr lang="en-US" i="1" dirty="0" smtClean="0"/>
              <a:t>b</a:t>
            </a:r>
            <a:r>
              <a:rPr lang="en-US" dirty="0" smtClean="0"/>
              <a:t>  → A wants (</a:t>
            </a:r>
            <a:r>
              <a:rPr lang="en-US" i="1" dirty="0" err="1" smtClean="0"/>
              <a:t>a</a:t>
            </a:r>
            <a:r>
              <a:rPr lang="en-US" dirty="0" err="1" smtClean="0"/>
              <a:t>+</a:t>
            </a:r>
            <a:r>
              <a:rPr lang="en-US" i="1" dirty="0" err="1" smtClean="0"/>
              <a:t>b</a:t>
            </a:r>
            <a:r>
              <a:rPr lang="en-US" dirty="0" smtClean="0"/>
              <a:t>) AND B wants (</a:t>
            </a:r>
            <a:r>
              <a:rPr lang="en-US" i="1" dirty="0" err="1" smtClean="0"/>
              <a:t>a</a:t>
            </a:r>
            <a:r>
              <a:rPr lang="en-US" dirty="0" err="1" smtClean="0"/>
              <a:t>+</a:t>
            </a:r>
            <a:r>
              <a:rPr lang="en-US" i="1" dirty="0" err="1" smtClean="0"/>
              <a:t>b</a:t>
            </a:r>
            <a:r>
              <a:rPr lang="en-US" dirty="0" smtClean="0"/>
              <a:t>) </a:t>
            </a:r>
          </a:p>
          <a:p>
            <a:pPr marL="0" indent="0" algn="r" rtl="1">
              <a:buNone/>
            </a:pPr>
            <a:r>
              <a:rPr lang="he-IL" dirty="0" smtClean="0"/>
              <a:t>אבל זה כבר בכלל לא מובן מאליו, ואת זאת מיל </a:t>
            </a:r>
            <a:r>
              <a:rPr lang="he-IL" i="1" dirty="0" smtClean="0"/>
              <a:t>לא</a:t>
            </a:r>
            <a:r>
              <a:rPr lang="he-IL" dirty="0" smtClean="0"/>
              <a:t> הראה! יותר מכך: יתכן שמה ש </a:t>
            </a:r>
            <a:r>
              <a:rPr lang="en-US" dirty="0" smtClean="0"/>
              <a:t>A</a:t>
            </a:r>
            <a:r>
              <a:rPr lang="he-IL" dirty="0" smtClean="0"/>
              <a:t> ומה ש </a:t>
            </a:r>
            <a:r>
              <a:rPr lang="en-US" dirty="0" smtClean="0"/>
              <a:t>B</a:t>
            </a:r>
            <a:r>
              <a:rPr lang="he-IL" dirty="0" smtClean="0"/>
              <a:t> רוצים יעמוד בסתירה; ואז כיצד יוכל אותו אדם לשאוף אל דבר והיפוכו?</a:t>
            </a:r>
          </a:p>
          <a:p>
            <a:pPr marL="0" indent="0" algn="r" rtl="1">
              <a:buNone/>
            </a:pPr>
            <a:r>
              <a:rPr lang="he-IL" dirty="0" smtClean="0"/>
              <a:t>← אין זה מפתיע </a:t>
            </a:r>
            <a:r>
              <a:rPr lang="he-IL" dirty="0" smtClean="0"/>
              <a:t>אולי שמוסר </a:t>
            </a:r>
            <a:r>
              <a:rPr lang="he-IL" dirty="0" smtClean="0"/>
              <a:t>המאופיין באי-משוא-פנים </a:t>
            </a:r>
            <a:r>
              <a:rPr lang="he-IL" dirty="0" smtClean="0"/>
              <a:t>אמתי לא </a:t>
            </a:r>
            <a:r>
              <a:rPr lang="he-IL" dirty="0" smtClean="0"/>
              <a:t>יכול להיגזר מאגואיזם פסיכולוגי. (יתכן שמיל התכוון למשמעות אחרת...).     ← מה שנדרש אפוא זה להוסיף לדו"ח אלמנט מוטיבציוני של דאגה אלטרואיסטית (אמפתיה), וזה יוביל אותנו מדאגה לאושר שלנו לדאגה לאושר של כולם, וכך לסכימה נטולת-משוא-פנים </a:t>
            </a:r>
            <a:r>
              <a:rPr lang="he-IL" dirty="0" err="1" smtClean="0"/>
              <a:t>עפ"נ</a:t>
            </a:r>
            <a:r>
              <a:rPr lang="he-IL" dirty="0" smtClean="0"/>
              <a:t> הרציות של כולם.    ואולם, אם כך, אז (א) זה פורץ את גבול השיטה; צריך לשנות את הסיפור האגואיסטי בבסיסה; (ב) אפילו כך, אין זה ברור שזה יתאים למציאות האנושית, שכן זה דורש מחויבות עצומה לזולת; (ג)</a:t>
            </a:r>
            <a:r>
              <a:rPr lang="en-US" dirty="0" smtClean="0"/>
              <a:t> </a:t>
            </a:r>
            <a:r>
              <a:rPr lang="he-IL" dirty="0" smtClean="0"/>
              <a:t>הבסיס של המוסר נותר אמפירי (ולכן קונטינגנטי)! (ד) בנוסף: יתכן שזו מחויבות </a:t>
            </a:r>
            <a:r>
              <a:rPr lang="he-IL" i="1" dirty="0" smtClean="0"/>
              <a:t>מוגזמת</a:t>
            </a:r>
            <a:r>
              <a:rPr lang="he-IL" dirty="0" smtClean="0"/>
              <a:t>... </a:t>
            </a:r>
          </a:p>
          <a:p>
            <a:pPr marL="0" indent="0" algn="r" rtl="1">
              <a:buNone/>
            </a:pPr>
            <a:r>
              <a:rPr lang="he-IL" dirty="0" smtClean="0"/>
              <a:t>← יתכן, לחלופין לטעון שכשהאדם תופס את אושרו כטוב </a:t>
            </a:r>
            <a:r>
              <a:rPr lang="he-IL" dirty="0" smtClean="0"/>
              <a:t>עבורו</a:t>
            </a:r>
            <a:r>
              <a:rPr lang="he-IL" dirty="0"/>
              <a:t> </a:t>
            </a:r>
            <a:r>
              <a:rPr lang="he-IL" dirty="0" smtClean="0"/>
              <a:t>(כלומר, אם השלב הראשון של ההוכחה מצליח)</a:t>
            </a:r>
            <a:r>
              <a:rPr lang="he-IL" dirty="0" smtClean="0"/>
              <a:t>, </a:t>
            </a:r>
            <a:r>
              <a:rPr lang="he-IL" dirty="0" smtClean="0"/>
              <a:t>הוא מבין באופן ישיר שבעצם "האושר" הוא טוב (בהקבלה ל"כאב זה רע")...</a:t>
            </a:r>
          </a:p>
        </p:txBody>
      </p:sp>
    </p:spTree>
    <p:extLst>
      <p:ext uri="{BB962C8B-B14F-4D97-AF65-F5344CB8AC3E}">
        <p14:creationId xmlns:p14="http://schemas.microsoft.com/office/powerpoint/2010/main" val="21759058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"על מין הוכחה שאפשר לתת לעקרון התועלת" (3)</a:t>
            </a:r>
            <a:endParaRPr lang="en-US" dirty="0"/>
          </a:p>
        </p:txBody>
      </p:sp>
      <p:sp>
        <p:nvSpPr>
          <p:cNvPr id="3" name="Content Placeholder 2"/>
          <p:cNvSpPr>
            <a:spLocks noGrp="1"/>
          </p:cNvSpPr>
          <p:nvPr>
            <p:ph idx="1"/>
          </p:nvPr>
        </p:nvSpPr>
        <p:spPr>
          <a:xfrm>
            <a:off x="838200" y="1825625"/>
            <a:ext cx="8666018" cy="4528994"/>
          </a:xfrm>
        </p:spPr>
        <p:txBody>
          <a:bodyPr>
            <a:normAutofit fontScale="77500" lnSpcReduction="20000"/>
          </a:bodyPr>
          <a:lstStyle/>
          <a:p>
            <a:pPr marL="0" indent="0" algn="r" rtl="1">
              <a:buNone/>
            </a:pPr>
            <a:r>
              <a:rPr lang="he-IL" dirty="0" smtClean="0"/>
              <a:t>החלק השני (ה"שלילי") של ההוכחה נועד להראות שההנאה והעדר הכאב (="האושר") הם התכלית האולטימטיבית </a:t>
            </a:r>
            <a:r>
              <a:rPr lang="he-IL" i="1" dirty="0" smtClean="0"/>
              <a:t>היחידה. </a:t>
            </a:r>
            <a:r>
              <a:rPr lang="he-IL" dirty="0" smtClean="0"/>
              <a:t>[85/86] </a:t>
            </a:r>
          </a:p>
          <a:p>
            <a:pPr marL="0" indent="0" algn="r" rtl="1">
              <a:buNone/>
            </a:pPr>
            <a:r>
              <a:rPr lang="he-IL" dirty="0" smtClean="0"/>
              <a:t>הניסיון להוכיח דבר זה מיד מתנגש בתצפית האינטואיטיבית שיש דברים אחרים שבני אדם רוצים לשמם, והדוגמא המרכזית שמעסיקה את מיל היא המידות הטובות. מיל מודה שאנו רוצים את המידות הטובות לשמן אך לא רואה בכך הפרכה. הכיצד? מיל: אנו לומדים לאהוב את האמצעי לכשעצמו באופן עצמאי מהתכלית שלשמה התענינו בו מלכתחילה (כמו לגבי הפסיכולוגיה של כסף, כוח, מעמד); האמצעי יכול להפוך לחלק מהתכלית. אבל בחשבון אחרון, זה לא משנה את התכלית – וכך מיל טוען שהמידות הטובות רצויות בחשבון אחרון משום האופן בו הן גורמות הנאה והתודעה של חסרונן בנו גורם כאב. [93] </a:t>
            </a:r>
            <a:endParaRPr lang="en-US" dirty="0" smtClean="0"/>
          </a:p>
          <a:p>
            <a:pPr marL="0" indent="0" algn="r" rtl="1">
              <a:buNone/>
            </a:pPr>
            <a:r>
              <a:rPr lang="he-IL" dirty="0" smtClean="0"/>
              <a:t>מספר הערות: (1) עולה פה השאלה על כיוון הסיבתיות ביחס לטענה: "חיים על-פי המידה הטובה כרוכים בהנאה"...</a:t>
            </a:r>
          </a:p>
          <a:p>
            <a:pPr marL="0" indent="0" algn="r" rtl="1">
              <a:buNone/>
            </a:pPr>
            <a:r>
              <a:rPr lang="he-IL" dirty="0" smtClean="0"/>
              <a:t>(2) כיוון התשובה של מיל נשמע ציני, ומציג את אהבת המידות הטובות כסוג של פטיש...</a:t>
            </a:r>
          </a:p>
          <a:p>
            <a:pPr marL="0" indent="0" algn="r" rtl="1">
              <a:buNone/>
            </a:pPr>
            <a:r>
              <a:rPr lang="he-IL" dirty="0" smtClean="0"/>
              <a:t>(3)</a:t>
            </a:r>
            <a:r>
              <a:rPr lang="en-US" dirty="0" smtClean="0"/>
              <a:t> </a:t>
            </a:r>
            <a:r>
              <a:rPr lang="he-IL" dirty="0" smtClean="0"/>
              <a:t> איזה כאב נחסך מאתנו בהיותנו בעלי מידה טובה? ... האם זה בכלל </a:t>
            </a:r>
            <a:r>
              <a:rPr lang="he-IL" i="1" dirty="0" smtClean="0"/>
              <a:t>יכול</a:t>
            </a:r>
            <a:r>
              <a:rPr lang="he-IL" dirty="0" smtClean="0"/>
              <a:t> להתקיים מבלי להניח את הקרן האובייקטיבית? ...</a:t>
            </a:r>
            <a:endParaRPr lang="he-IL" dirty="0"/>
          </a:p>
        </p:txBody>
      </p:sp>
    </p:spTree>
    <p:extLst>
      <p:ext uri="{BB962C8B-B14F-4D97-AF65-F5344CB8AC3E}">
        <p14:creationId xmlns:p14="http://schemas.microsoft.com/office/powerpoint/2010/main" val="2530013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ביקורת ההדוניזם המעודן של מיל</a:t>
            </a:r>
            <a:endParaRPr lang="en-US" dirty="0"/>
          </a:p>
        </p:txBody>
      </p:sp>
      <p:sp>
        <p:nvSpPr>
          <p:cNvPr id="3" name="Content Placeholder 2"/>
          <p:cNvSpPr>
            <a:spLocks noGrp="1"/>
          </p:cNvSpPr>
          <p:nvPr>
            <p:ph idx="1"/>
          </p:nvPr>
        </p:nvSpPr>
        <p:spPr>
          <a:xfrm>
            <a:off x="838200" y="1825624"/>
            <a:ext cx="8721436" cy="5032375"/>
          </a:xfrm>
        </p:spPr>
        <p:txBody>
          <a:bodyPr>
            <a:normAutofit fontScale="92500" lnSpcReduction="10000"/>
          </a:bodyPr>
          <a:lstStyle/>
          <a:p>
            <a:pPr marL="0" indent="0" algn="r" rtl="1">
              <a:buNone/>
            </a:pPr>
            <a:r>
              <a:rPr lang="he-IL" dirty="0" smtClean="0"/>
              <a:t>בהדוניזם (הנאה היא התכלית היחידה של כל מעשינו) אין בעיה לוגית, אך קושי משמעותי מתעורר בניסיון של מיל לשקלל את </a:t>
            </a:r>
            <a:r>
              <a:rPr lang="he-IL" i="1" dirty="0" smtClean="0"/>
              <a:t>איכות</a:t>
            </a:r>
            <a:r>
              <a:rPr lang="he-IL" dirty="0" smtClean="0"/>
              <a:t> ההנאה אל תוך ההדוניזם שלו. מה יקרה אם יתברר שאין זה נכון שההנאות ה"גבוהות" מספקות יותר הנאה (נאמר ל"מתורבתים")? ... מיל ניצב בפני דילמה: (א) להודות שההנאות הנמוכות ממקסמות הנאה ולכן נדרש מוסרית להגביר אותן – בניגוד לניסיונו להילחם בביקורת שההדוניזם מושחת.</a:t>
            </a:r>
            <a:r>
              <a:rPr lang="en-US" dirty="0" smtClean="0"/>
              <a:t> </a:t>
            </a:r>
            <a:r>
              <a:rPr lang="he-IL" dirty="0" smtClean="0"/>
              <a:t>(ב)</a:t>
            </a:r>
            <a:r>
              <a:rPr lang="en-US" dirty="0" smtClean="0"/>
              <a:t> </a:t>
            </a:r>
            <a:r>
              <a:rPr lang="he-IL" dirty="0" smtClean="0"/>
              <a:t>לעמוד על ההבחנה העקרונית בין רמות איכות שונות של הנאות, אבל אז הציווי לרדוף דווקא אחרי אלו לא יוכל להיות מבוסס על עקרון האושר היותר גדול. יש פה אם כן הכנסה של קריטריון זר, נוסף אל תוך השיטה, וזה ישנה את יסוד השיטה (הגורסת שיש למקסם הנאות ללא קשר למקורן)!       האם נוכל לחנך את האוכלוסייה לאהוב יותר את ההנאות הגבוהות?</a:t>
            </a:r>
            <a:r>
              <a:rPr lang="en-US" dirty="0" smtClean="0"/>
              <a:t> </a:t>
            </a:r>
            <a:r>
              <a:rPr lang="he-IL" dirty="0" smtClean="0"/>
              <a:t>זה לא יפתור הבעיה (הכנסת עקרון נורמטיבי מעבר לממד האמפירי של ההעדפות)...</a:t>
            </a:r>
            <a:endParaRPr lang="he-IL" dirty="0"/>
          </a:p>
        </p:txBody>
      </p:sp>
    </p:spTree>
    <p:extLst>
      <p:ext uri="{BB962C8B-B14F-4D97-AF65-F5344CB8AC3E}">
        <p14:creationId xmlns:p14="http://schemas.microsoft.com/office/powerpoint/2010/main" val="2444555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5505</TotalTime>
  <Words>1670</Words>
  <Application>Microsoft Office PowerPoint</Application>
  <PresentationFormat>Widescreen</PresentationFormat>
  <Paragraphs>52</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Times New Roman</vt:lpstr>
      <vt:lpstr>Wingdings</vt:lpstr>
      <vt:lpstr>Office Theme</vt:lpstr>
      <vt:lpstr>John Stuart Mill (1806-1873)</vt:lpstr>
      <vt:lpstr>תוצאתנות</vt:lpstr>
      <vt:lpstr>עקרון התועלת</vt:lpstr>
      <vt:lpstr>המרשם התועלתני</vt:lpstr>
      <vt:lpstr>המרשם התועלתני - מאפיינים</vt:lpstr>
      <vt:lpstr>המרשם התועלתני – מאפיינים (2)</vt:lpstr>
      <vt:lpstr>"על מין הוכחה שאפשר לתת לעקרון התועלת"</vt:lpstr>
      <vt:lpstr>"על מין הוכחה שאפשר לתת לעקרון התועלת" (2)</vt:lpstr>
      <vt:lpstr>"על מין הוכחה שאפשר לתת לעקרון התועלת" (3)</vt:lpstr>
      <vt:lpstr>ביקורת ההדוניזם המעודן של מיל</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Stuart Mill (1806-1873)</dc:title>
  <dc:creator>Windows User</dc:creator>
  <cp:lastModifiedBy>Windows User</cp:lastModifiedBy>
  <cp:revision>64</cp:revision>
  <dcterms:created xsi:type="dcterms:W3CDTF">2020-06-15T12:41:54Z</dcterms:created>
  <dcterms:modified xsi:type="dcterms:W3CDTF">2021-06-09T09:08:55Z</dcterms:modified>
</cp:coreProperties>
</file>