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6"/>
  </p:notesMasterIdLst>
  <p:sldIdLst>
    <p:sldId id="256" r:id="rId2"/>
    <p:sldId id="269" r:id="rId3"/>
    <p:sldId id="262" r:id="rId4"/>
    <p:sldId id="260" r:id="rId5"/>
    <p:sldId id="263" r:id="rId6"/>
    <p:sldId id="264" r:id="rId7"/>
    <p:sldId id="265" r:id="rId8"/>
    <p:sldId id="270" r:id="rId9"/>
    <p:sldId id="273" r:id="rId10"/>
    <p:sldId id="271" r:id="rId11"/>
    <p:sldId id="272" r:id="rId12"/>
    <p:sldId id="266" r:id="rId13"/>
    <p:sldId id="267" r:id="rId14"/>
    <p:sldId id="268" r:id="rId15"/>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886" autoAdjust="0"/>
    <p:restoredTop sz="93979" autoAdjust="0"/>
  </p:normalViewPr>
  <p:slideViewPr>
    <p:cSldViewPr>
      <p:cViewPr varScale="1">
        <p:scale>
          <a:sx n="69" d="100"/>
          <a:sy n="69" d="100"/>
        </p:scale>
        <p:origin x="1840" y="44"/>
      </p:cViewPr>
      <p:guideLst>
        <p:guide orient="horz" pos="2160"/>
        <p:guide pos="2880"/>
      </p:guideLst>
    </p:cSldViewPr>
  </p:slideViewPr>
  <p:outlineViewPr>
    <p:cViewPr>
      <p:scale>
        <a:sx n="33" d="100"/>
        <a:sy n="33" d="100"/>
      </p:scale>
      <p:origin x="0" y="-850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FFD221-C2ED-41DA-9FB2-D5F68CAFBA0B}" type="datetimeFigureOut">
              <a:rPr lang="en-US" smtClean="0"/>
              <a:t>1/17/2023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6613B2-7A0D-4C91-915C-38EAA8DDAD5B}" type="slidenum">
              <a:rPr lang="en-US" smtClean="0"/>
              <a:t>‹#›</a:t>
            </a:fld>
            <a:endParaRPr lang="en-US"/>
          </a:p>
        </p:txBody>
      </p:sp>
    </p:spTree>
    <p:extLst>
      <p:ext uri="{BB962C8B-B14F-4D97-AF65-F5344CB8AC3E}">
        <p14:creationId xmlns:p14="http://schemas.microsoft.com/office/powerpoint/2010/main" val="1338096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6613B2-7A0D-4C91-915C-38EAA8DDAD5B}" type="slidenum">
              <a:rPr lang="en-US" smtClean="0"/>
              <a:t>8</a:t>
            </a:fld>
            <a:endParaRPr lang="en-US"/>
          </a:p>
        </p:txBody>
      </p:sp>
    </p:spTree>
    <p:extLst>
      <p:ext uri="{BB962C8B-B14F-4D97-AF65-F5344CB8AC3E}">
        <p14:creationId xmlns:p14="http://schemas.microsoft.com/office/powerpoint/2010/main" val="1774381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he-IL"/>
          </a:p>
        </p:txBody>
      </p:sp>
      <p:sp>
        <p:nvSpPr>
          <p:cNvPr id="4" name="Date Placeholder 3"/>
          <p:cNvSpPr>
            <a:spLocks noGrp="1"/>
          </p:cNvSpPr>
          <p:nvPr>
            <p:ph type="dt" sz="half" idx="10"/>
          </p:nvPr>
        </p:nvSpPr>
        <p:spPr/>
        <p:txBody>
          <a:bodyPr/>
          <a:lstStyle/>
          <a:p>
            <a:fld id="{25E405D0-8C13-4FEA-BA85-D18D849F31BA}" type="datetimeFigureOut">
              <a:rPr lang="he-IL" smtClean="0"/>
              <a:t>כ"ד/טבת/תשפ"ג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CC10F34-C25C-4CB4-9BAF-A5AADB9141AF}" type="slidenum">
              <a:rPr lang="he-IL" smtClean="0"/>
              <a:t>‹#›</a:t>
            </a:fld>
            <a:endParaRPr lang="he-IL"/>
          </a:p>
        </p:txBody>
      </p:sp>
    </p:spTree>
    <p:extLst>
      <p:ext uri="{BB962C8B-B14F-4D97-AF65-F5344CB8AC3E}">
        <p14:creationId xmlns:p14="http://schemas.microsoft.com/office/powerpoint/2010/main" val="1765354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p>
            <a:fld id="{25E405D0-8C13-4FEA-BA85-D18D849F31BA}" type="datetimeFigureOut">
              <a:rPr lang="he-IL" smtClean="0"/>
              <a:t>כ"ד/טבת/תשפ"ג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CC10F34-C25C-4CB4-9BAF-A5AADB9141AF}" type="slidenum">
              <a:rPr lang="he-IL" smtClean="0"/>
              <a:t>‹#›</a:t>
            </a:fld>
            <a:endParaRPr lang="he-IL"/>
          </a:p>
        </p:txBody>
      </p:sp>
    </p:spTree>
    <p:extLst>
      <p:ext uri="{BB962C8B-B14F-4D97-AF65-F5344CB8AC3E}">
        <p14:creationId xmlns:p14="http://schemas.microsoft.com/office/powerpoint/2010/main" val="3541265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E405D0-8C13-4FEA-BA85-D18D849F31BA}" type="datetimeFigureOut">
              <a:rPr lang="he-IL" smtClean="0"/>
              <a:t>כ"ד/טבת/תשפ"ג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CC10F34-C25C-4CB4-9BAF-A5AADB9141AF}" type="slidenum">
              <a:rPr lang="he-IL" smtClean="0"/>
              <a:t>‹#›</a:t>
            </a:fld>
            <a:endParaRPr lang="he-IL"/>
          </a:p>
        </p:txBody>
      </p:sp>
    </p:spTree>
    <p:extLst>
      <p:ext uri="{BB962C8B-B14F-4D97-AF65-F5344CB8AC3E}">
        <p14:creationId xmlns:p14="http://schemas.microsoft.com/office/powerpoint/2010/main" val="3441406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Date Placeholder 4"/>
          <p:cNvSpPr>
            <a:spLocks noGrp="1"/>
          </p:cNvSpPr>
          <p:nvPr>
            <p:ph type="dt" sz="half" idx="10"/>
          </p:nvPr>
        </p:nvSpPr>
        <p:spPr/>
        <p:txBody>
          <a:bodyPr/>
          <a:lstStyle/>
          <a:p>
            <a:fld id="{25E405D0-8C13-4FEA-BA85-D18D849F31BA}" type="datetimeFigureOut">
              <a:rPr lang="he-IL" smtClean="0"/>
              <a:t>כ"ד/טבת/תשפ"ג</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5CC10F34-C25C-4CB4-9BAF-A5AADB9141AF}" type="slidenum">
              <a:rPr lang="he-IL" smtClean="0"/>
              <a:t>‹#›</a:t>
            </a:fld>
            <a:endParaRPr lang="he-IL"/>
          </a:p>
        </p:txBody>
      </p:sp>
    </p:spTree>
    <p:extLst>
      <p:ext uri="{BB962C8B-B14F-4D97-AF65-F5344CB8AC3E}">
        <p14:creationId xmlns:p14="http://schemas.microsoft.com/office/powerpoint/2010/main" val="1801377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Date Placeholder 6"/>
          <p:cNvSpPr>
            <a:spLocks noGrp="1"/>
          </p:cNvSpPr>
          <p:nvPr>
            <p:ph type="dt" sz="half" idx="10"/>
          </p:nvPr>
        </p:nvSpPr>
        <p:spPr/>
        <p:txBody>
          <a:bodyPr/>
          <a:lstStyle/>
          <a:p>
            <a:fld id="{25E405D0-8C13-4FEA-BA85-D18D849F31BA}" type="datetimeFigureOut">
              <a:rPr lang="he-IL" smtClean="0"/>
              <a:t>כ"ד/טבת/תשפ"ג</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5CC10F34-C25C-4CB4-9BAF-A5AADB9141AF}" type="slidenum">
              <a:rPr lang="he-IL" smtClean="0"/>
              <a:t>‹#›</a:t>
            </a:fld>
            <a:endParaRPr lang="he-IL"/>
          </a:p>
        </p:txBody>
      </p:sp>
    </p:spTree>
    <p:extLst>
      <p:ext uri="{BB962C8B-B14F-4D97-AF65-F5344CB8AC3E}">
        <p14:creationId xmlns:p14="http://schemas.microsoft.com/office/powerpoint/2010/main" val="209776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Date Placeholder 2"/>
          <p:cNvSpPr>
            <a:spLocks noGrp="1"/>
          </p:cNvSpPr>
          <p:nvPr>
            <p:ph type="dt" sz="half" idx="10"/>
          </p:nvPr>
        </p:nvSpPr>
        <p:spPr/>
        <p:txBody>
          <a:bodyPr/>
          <a:lstStyle/>
          <a:p>
            <a:fld id="{25E405D0-8C13-4FEA-BA85-D18D849F31BA}" type="datetimeFigureOut">
              <a:rPr lang="he-IL" smtClean="0"/>
              <a:t>כ"ד/טבת/תשפ"ג</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5CC10F34-C25C-4CB4-9BAF-A5AADB9141AF}" type="slidenum">
              <a:rPr lang="he-IL" smtClean="0"/>
              <a:t>‹#›</a:t>
            </a:fld>
            <a:endParaRPr lang="he-IL"/>
          </a:p>
        </p:txBody>
      </p:sp>
    </p:spTree>
    <p:extLst>
      <p:ext uri="{BB962C8B-B14F-4D97-AF65-F5344CB8AC3E}">
        <p14:creationId xmlns:p14="http://schemas.microsoft.com/office/powerpoint/2010/main" val="2502357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E405D0-8C13-4FEA-BA85-D18D849F31BA}" type="datetimeFigureOut">
              <a:rPr lang="he-IL" smtClean="0"/>
              <a:t>כ"ד/טבת/תשפ"ג</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5CC10F34-C25C-4CB4-9BAF-A5AADB9141AF}" type="slidenum">
              <a:rPr lang="he-IL" smtClean="0"/>
              <a:t>‹#›</a:t>
            </a:fld>
            <a:endParaRPr lang="he-IL"/>
          </a:p>
        </p:txBody>
      </p:sp>
    </p:spTree>
    <p:extLst>
      <p:ext uri="{BB962C8B-B14F-4D97-AF65-F5344CB8AC3E}">
        <p14:creationId xmlns:p14="http://schemas.microsoft.com/office/powerpoint/2010/main" val="3433942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E405D0-8C13-4FEA-BA85-D18D849F31BA}" type="datetimeFigureOut">
              <a:rPr lang="he-IL" smtClean="0"/>
              <a:t>כ"ד/טבת/תשפ"ג</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5CC10F34-C25C-4CB4-9BAF-A5AADB9141AF}" type="slidenum">
              <a:rPr lang="he-IL" smtClean="0"/>
              <a:t>‹#›</a:t>
            </a:fld>
            <a:endParaRPr lang="he-IL"/>
          </a:p>
        </p:txBody>
      </p:sp>
    </p:spTree>
    <p:extLst>
      <p:ext uri="{BB962C8B-B14F-4D97-AF65-F5344CB8AC3E}">
        <p14:creationId xmlns:p14="http://schemas.microsoft.com/office/powerpoint/2010/main" val="4011298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E405D0-8C13-4FEA-BA85-D18D849F31BA}" type="datetimeFigureOut">
              <a:rPr lang="he-IL" smtClean="0"/>
              <a:t>כ"ד/טבת/תשפ"ג</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5CC10F34-C25C-4CB4-9BAF-A5AADB9141AF}" type="slidenum">
              <a:rPr lang="he-IL" smtClean="0"/>
              <a:t>‹#›</a:t>
            </a:fld>
            <a:endParaRPr lang="he-IL"/>
          </a:p>
        </p:txBody>
      </p:sp>
    </p:spTree>
    <p:extLst>
      <p:ext uri="{BB962C8B-B14F-4D97-AF65-F5344CB8AC3E}">
        <p14:creationId xmlns:p14="http://schemas.microsoft.com/office/powerpoint/2010/main" val="2957964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p>
            <a:fld id="{25E405D0-8C13-4FEA-BA85-D18D849F31BA}" type="datetimeFigureOut">
              <a:rPr lang="he-IL" smtClean="0"/>
              <a:t>כ"ד/טבת/תשפ"ג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CC10F34-C25C-4CB4-9BAF-A5AADB9141AF}" type="slidenum">
              <a:rPr lang="he-IL" smtClean="0"/>
              <a:t>‹#›</a:t>
            </a:fld>
            <a:endParaRPr lang="he-IL"/>
          </a:p>
        </p:txBody>
      </p:sp>
    </p:spTree>
    <p:extLst>
      <p:ext uri="{BB962C8B-B14F-4D97-AF65-F5344CB8AC3E}">
        <p14:creationId xmlns:p14="http://schemas.microsoft.com/office/powerpoint/2010/main" val="2089713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p>
            <a:fld id="{25E405D0-8C13-4FEA-BA85-D18D849F31BA}" type="datetimeFigureOut">
              <a:rPr lang="he-IL" smtClean="0"/>
              <a:t>כ"ד/טבת/תשפ"ג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CC10F34-C25C-4CB4-9BAF-A5AADB9141AF}" type="slidenum">
              <a:rPr lang="he-IL" smtClean="0"/>
              <a:t>‹#›</a:t>
            </a:fld>
            <a:endParaRPr lang="he-IL"/>
          </a:p>
        </p:txBody>
      </p:sp>
    </p:spTree>
    <p:extLst>
      <p:ext uri="{BB962C8B-B14F-4D97-AF65-F5344CB8AC3E}">
        <p14:creationId xmlns:p14="http://schemas.microsoft.com/office/powerpoint/2010/main" val="4056902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he-IL"/>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5E405D0-8C13-4FEA-BA85-D18D849F31BA}" type="datetimeFigureOut">
              <a:rPr lang="he-IL" smtClean="0"/>
              <a:t>כ"ד/טבת/תשפ"ג</a:t>
            </a:fld>
            <a:endParaRPr lang="he-I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CC10F34-C25C-4CB4-9BAF-A5AADB9141AF}" type="slidenum">
              <a:rPr lang="he-IL" smtClean="0"/>
              <a:t>‹#›</a:t>
            </a:fld>
            <a:endParaRPr lang="he-IL"/>
          </a:p>
        </p:txBody>
      </p:sp>
    </p:spTree>
    <p:extLst>
      <p:ext uri="{BB962C8B-B14F-4D97-AF65-F5344CB8AC3E}">
        <p14:creationId xmlns:p14="http://schemas.microsoft.com/office/powerpoint/2010/main" val="605120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5267" y="476672"/>
            <a:ext cx="7772400" cy="1470025"/>
          </a:xfrm>
        </p:spPr>
        <p:txBody>
          <a:bodyPr/>
          <a:lstStyle/>
          <a:p>
            <a:r>
              <a:rPr lang="en-US" dirty="0" smtClean="0"/>
              <a:t>Friedrich Nietzsche (1844-1900)</a:t>
            </a:r>
            <a:endParaRPr lang="he-IL" dirty="0"/>
          </a:p>
        </p:txBody>
      </p:sp>
      <p:sp>
        <p:nvSpPr>
          <p:cNvPr id="3" name="Subtitle 2"/>
          <p:cNvSpPr>
            <a:spLocks noGrp="1"/>
          </p:cNvSpPr>
          <p:nvPr>
            <p:ph type="subTitle" idx="1"/>
          </p:nvPr>
        </p:nvSpPr>
        <p:spPr>
          <a:xfrm>
            <a:off x="1331640" y="2924944"/>
            <a:ext cx="6480720" cy="2808312"/>
          </a:xfrm>
        </p:spPr>
        <p:txBody>
          <a:bodyPr/>
          <a:lstStyle/>
          <a:p>
            <a:endParaRPr lang="he-IL" dirty="0"/>
          </a:p>
        </p:txBody>
      </p:sp>
      <p:pic>
        <p:nvPicPr>
          <p:cNvPr id="1026" name="Picture 2" descr="C:\Users\shlomocohen\Pictures\friedrich-nietzsch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158521"/>
            <a:ext cx="7143750" cy="3905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96267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ה"שליחות הנבואית" </a:t>
            </a:r>
            <a:r>
              <a:rPr lang="he-IL" dirty="0" smtClean="0"/>
              <a:t>של ניטשה</a:t>
            </a:r>
            <a:endParaRPr lang="en-US" dirty="0"/>
          </a:p>
        </p:txBody>
      </p:sp>
      <p:sp>
        <p:nvSpPr>
          <p:cNvPr id="3" name="Content Placeholder 2"/>
          <p:cNvSpPr>
            <a:spLocks noGrp="1"/>
          </p:cNvSpPr>
          <p:nvPr>
            <p:ph idx="1"/>
          </p:nvPr>
        </p:nvSpPr>
        <p:spPr>
          <a:xfrm>
            <a:off x="457200" y="1600200"/>
            <a:ext cx="8229600" cy="4525963"/>
          </a:xfrm>
        </p:spPr>
        <p:txBody>
          <a:bodyPr>
            <a:normAutofit fontScale="77500" lnSpcReduction="20000"/>
          </a:bodyPr>
          <a:lstStyle/>
          <a:p>
            <a:pPr marL="0" indent="0">
              <a:buNone/>
            </a:pPr>
            <a:r>
              <a:rPr lang="he-IL" dirty="0" smtClean="0"/>
              <a:t>לאחר היכרות ראשונית שערכנו בקורס עם תורות מוסר שונות, השיעור על ניטשה שב ומחזיר אותנו לביקורות על המוסר, שעליהן שוחחנו בראשית הסמסטר...</a:t>
            </a:r>
          </a:p>
          <a:p>
            <a:pPr marL="0" indent="0">
              <a:buNone/>
            </a:pPr>
            <a:r>
              <a:rPr lang="he-IL" dirty="0" smtClean="0"/>
              <a:t>ניטשה רואה עצמו </a:t>
            </a:r>
            <a:r>
              <a:rPr lang="he-IL" dirty="0" err="1" smtClean="0"/>
              <a:t>כאמורליסט</a:t>
            </a:r>
            <a:r>
              <a:rPr lang="he-IL" dirty="0" smtClean="0"/>
              <a:t> – לדעתו כל הערכים "המוסריים" הם שגיאה אחת גדולה. זה לא אומר שצריך להתנהג בהכרח הפוך ממה ש"המוסר" דורש, אלא שהסיפור שאנו מספרים לעצמנו על המוסר הוא </a:t>
            </a:r>
            <a:r>
              <a:rPr lang="he-IL" i="1" dirty="0" smtClean="0"/>
              <a:t>בדיה</a:t>
            </a:r>
            <a:r>
              <a:rPr lang="he-IL" dirty="0" smtClean="0"/>
              <a:t>. ניטשה לוקח על עצמו לחשוף את סיפור התעתועים של המוסר. הוא רואה בכך את שליחותו, וכותב במין תחושה נבואית, ובפאתוס גדול...</a:t>
            </a:r>
          </a:p>
          <a:p>
            <a:pPr marL="0" indent="0">
              <a:buNone/>
            </a:pPr>
            <a:r>
              <a:rPr lang="he-IL" dirty="0" smtClean="0"/>
              <a:t>אנו לוקחים זאת כמובן מאליו שחוסר מוסר הוא מתכון לזוועות. ניטשה לעומת זאת חושב ש</a:t>
            </a:r>
            <a:r>
              <a:rPr lang="he-IL" i="1" dirty="0" smtClean="0"/>
              <a:t>המוסר </a:t>
            </a:r>
            <a:r>
              <a:rPr lang="he-IL" i="1" dirty="0" smtClean="0"/>
              <a:t>עצמו </a:t>
            </a:r>
            <a:r>
              <a:rPr lang="he-IL" dirty="0" smtClean="0"/>
              <a:t>הוא </a:t>
            </a:r>
            <a:r>
              <a:rPr lang="he-IL" dirty="0" smtClean="0"/>
              <a:t>הוא הזוועה הגדולה ביותר שהתרחשה בהיסטוריה האנושית. זהו סיפור שלא סופר, וניטשה הוא האיש שיחשוף את האמת שמאחורי סיפור הבלהות הזה</a:t>
            </a:r>
            <a:endParaRPr lang="en-US" dirty="0"/>
          </a:p>
        </p:txBody>
      </p:sp>
    </p:spTree>
    <p:extLst>
      <p:ext uri="{BB962C8B-B14F-4D97-AF65-F5344CB8AC3E}">
        <p14:creationId xmlns:p14="http://schemas.microsoft.com/office/powerpoint/2010/main" val="29921844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ביקורת המוסר (1)</a:t>
            </a:r>
            <a:endParaRPr lang="he-IL" dirty="0"/>
          </a:p>
        </p:txBody>
      </p:sp>
      <p:sp>
        <p:nvSpPr>
          <p:cNvPr id="3" name="Content Placeholder 2"/>
          <p:cNvSpPr>
            <a:spLocks noGrp="1"/>
          </p:cNvSpPr>
          <p:nvPr>
            <p:ph idx="1"/>
          </p:nvPr>
        </p:nvSpPr>
        <p:spPr/>
        <p:txBody>
          <a:bodyPr>
            <a:normAutofit fontScale="85000" lnSpcReduction="10000"/>
          </a:bodyPr>
          <a:lstStyle/>
          <a:p>
            <a:r>
              <a:rPr lang="he-IL" dirty="0" smtClean="0"/>
              <a:t>[222] הפילוסופיה </a:t>
            </a:r>
            <a:r>
              <a:rPr lang="he-IL" dirty="0" smtClean="0"/>
              <a:t>מאז סוקרטס, וביתר-שאת מאז תקופת הנאורות, מנסה לשכנע אותנו שבדרך זו או אחרת המוסר הוא תוצר הכרחי של תבונתנו... ניטשה מתיימר להסיר המסכה מעל 'שקר' זה</a:t>
            </a:r>
          </a:p>
          <a:p>
            <a:r>
              <a:rPr lang="he-IL" dirty="0" smtClean="0"/>
              <a:t>חלק מהבשורה  בדבר "מות האלוהים"...</a:t>
            </a:r>
          </a:p>
          <a:p>
            <a:r>
              <a:rPr lang="he-IL" dirty="0"/>
              <a:t>לפי ניטשה, מה שאנו מכנים "מוסר" הוא אופציה </a:t>
            </a:r>
            <a:r>
              <a:rPr lang="he-IL" i="1" dirty="0"/>
              <a:t>קונטינגנטית</a:t>
            </a:r>
            <a:r>
              <a:rPr lang="he-IL" dirty="0"/>
              <a:t> (=בחירה אפשרית אחת מבין אלטרנטיבות אפשריות). צריך אם כן לתאר ולהסביר את הסיבות (לא הנימוקים) לניצחון ההיסטורי של המוסר. (ניצחון זה הוא, כזכור, הדבר האיום והמזעזע ביותר שהתרחש מעולם.) ← החקירה הראויה של המוסר היא לכן חקירה "גנאלוגית</a:t>
            </a:r>
            <a:r>
              <a:rPr lang="he-IL" dirty="0" smtClean="0"/>
              <a:t>"...</a:t>
            </a:r>
            <a:endParaRPr lang="he-IL" dirty="0"/>
          </a:p>
        </p:txBody>
      </p:sp>
    </p:spTree>
    <p:extLst>
      <p:ext uri="{BB962C8B-B14F-4D97-AF65-F5344CB8AC3E}">
        <p14:creationId xmlns:p14="http://schemas.microsoft.com/office/powerpoint/2010/main" val="29514234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ביקורת המוסר (2 )</a:t>
            </a:r>
            <a:endParaRPr lang="he-IL" dirty="0"/>
          </a:p>
        </p:txBody>
      </p:sp>
      <p:sp>
        <p:nvSpPr>
          <p:cNvPr id="3" name="Content Placeholder 2"/>
          <p:cNvSpPr>
            <a:spLocks noGrp="1"/>
          </p:cNvSpPr>
          <p:nvPr>
            <p:ph idx="1"/>
          </p:nvPr>
        </p:nvSpPr>
        <p:spPr>
          <a:xfrm>
            <a:off x="457200" y="1600200"/>
            <a:ext cx="8229600" cy="4925144"/>
          </a:xfrm>
        </p:spPr>
        <p:txBody>
          <a:bodyPr>
            <a:normAutofit fontScale="77500" lnSpcReduction="20000"/>
          </a:bodyPr>
          <a:lstStyle/>
          <a:p>
            <a:r>
              <a:rPr lang="he-IL" dirty="0" smtClean="0"/>
              <a:t>ניטשה</a:t>
            </a:r>
            <a:r>
              <a:rPr lang="he-IL" dirty="0"/>
              <a:t>: הפילוסופים תמיד הסכימו שלהיות מוסרי זה טוב, ויותר מכך: שהמוסר הוא הפסגה של הטוב—הוא הטוב העליון. הם התווכחו רק על הדרך האופטימלית להבין וליישם זאת, על הפרטים. ניטשה שואל שאלה רדיקלית על </a:t>
            </a:r>
            <a:r>
              <a:rPr lang="he-IL" b="1" i="1" dirty="0"/>
              <a:t>ערכו</a:t>
            </a:r>
            <a:r>
              <a:rPr lang="he-IL" b="1" dirty="0"/>
              <a:t> של המוסר</a:t>
            </a:r>
            <a:r>
              <a:rPr lang="he-IL" dirty="0"/>
              <a:t> – האם המוסר עצמו הוא טוב או רע? </a:t>
            </a:r>
            <a:r>
              <a:rPr lang="he-IL" dirty="0" smtClean="0"/>
              <a:t>[223</a:t>
            </a:r>
            <a:r>
              <a:rPr lang="he-IL" dirty="0"/>
              <a:t>]. </a:t>
            </a:r>
            <a:r>
              <a:rPr lang="he-IL" dirty="0" smtClean="0"/>
              <a:t>← אם המוסר קונטינגנטי והחקירה היא גנאלוגית, אז השאלה מתבקשת</a:t>
            </a:r>
            <a:r>
              <a:rPr lang="he-IL" dirty="0" smtClean="0"/>
              <a:t>... התוצאה היא חשיפה של העמדת הפנים הגדולה בהיסטוריה...</a:t>
            </a:r>
            <a:endParaRPr lang="he-IL" b="1" dirty="0"/>
          </a:p>
          <a:p>
            <a:r>
              <a:rPr lang="he-IL" dirty="0" smtClean="0"/>
              <a:t>אבחנה מרכזית: טוב/רע – טוב/רוע = "מוסר אצילים" כנגד "מוסר עבדים" (="המוסר")</a:t>
            </a:r>
          </a:p>
          <a:p>
            <a:r>
              <a:rPr lang="he-IL" dirty="0" smtClean="0"/>
              <a:t>הניגוד טוב/רע מאפיין את מוסר האצילים.                                     "טוב-אצילי" מתייחס לערכים כגון אומץ, גדלות-נפש, אמתיות, עוצמה, יצירתיות, ושמחה טבעית.                                                                     הטוב האצילי הוא כל דבר המקדם ומעצים את כוחות החיים שבנו. זהו טוב טבעי.                                                        טוב-אצילי, בהיותו סוג של גדלות, ממהותו אינו </a:t>
            </a:r>
            <a:r>
              <a:rPr lang="he-IL" i="1" dirty="0" smtClean="0"/>
              <a:t>יכול</a:t>
            </a:r>
            <a:r>
              <a:rPr lang="he-IL" dirty="0" smtClean="0"/>
              <a:t> להיות שוויוני</a:t>
            </a:r>
            <a:endParaRPr lang="he-IL" dirty="0"/>
          </a:p>
        </p:txBody>
      </p:sp>
    </p:spTree>
    <p:extLst>
      <p:ext uri="{BB962C8B-B14F-4D97-AF65-F5344CB8AC3E}">
        <p14:creationId xmlns:p14="http://schemas.microsoft.com/office/powerpoint/2010/main" val="29817801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ביקורת המוסר (3)</a:t>
            </a:r>
            <a:endParaRPr lang="he-IL" dirty="0"/>
          </a:p>
        </p:txBody>
      </p:sp>
      <p:sp>
        <p:nvSpPr>
          <p:cNvPr id="3" name="Content Placeholder 2"/>
          <p:cNvSpPr>
            <a:spLocks noGrp="1"/>
          </p:cNvSpPr>
          <p:nvPr>
            <p:ph idx="1"/>
          </p:nvPr>
        </p:nvSpPr>
        <p:spPr>
          <a:xfrm>
            <a:off x="0" y="1600200"/>
            <a:ext cx="8686800" cy="5257800"/>
          </a:xfrm>
        </p:spPr>
        <p:txBody>
          <a:bodyPr>
            <a:normAutofit fontScale="77500" lnSpcReduction="20000"/>
          </a:bodyPr>
          <a:lstStyle/>
          <a:p>
            <a:r>
              <a:rPr lang="he-IL" dirty="0" smtClean="0"/>
              <a:t>לפי ניתוחו ההיסטורי של ניטשה, מוסר האצילים היה המוסר הנוהג בעולם העתיק. מה קרה שזה השתנה, וכיצד השתנה?</a:t>
            </a:r>
          </a:p>
          <a:p>
            <a:r>
              <a:rPr lang="he-IL" dirty="0" smtClean="0"/>
              <a:t>ניטשה: </a:t>
            </a:r>
            <a:r>
              <a:rPr lang="he-IL" dirty="0" smtClean="0"/>
              <a:t>"אצילים" = ניחנים באנרגיית-חיים גדולה, </a:t>
            </a:r>
            <a:r>
              <a:rPr lang="he-IL" dirty="0" smtClean="0"/>
              <a:t>ברגשות </a:t>
            </a:r>
            <a:r>
              <a:rPr lang="he-IL" dirty="0" smtClean="0"/>
              <a:t>גדולים, חזקים, מצוינים בגדלות-נפש, עזי-רוח, </a:t>
            </a:r>
            <a:r>
              <a:rPr lang="he-IL" dirty="0" smtClean="0"/>
              <a:t>מאושרים – בהכרח מועטים הם. </a:t>
            </a:r>
            <a:r>
              <a:rPr lang="he-IL" dirty="0" smtClean="0"/>
              <a:t>כנגדם – המון של קטני-נפש ("עבדים"). אלה האחרונים, מתוך טינה עמוקה (</a:t>
            </a:r>
            <a:r>
              <a:rPr lang="en-US" dirty="0" err="1" smtClean="0"/>
              <a:t>ressentiment</a:t>
            </a:r>
            <a:r>
              <a:rPr lang="en-US" dirty="0" smtClean="0"/>
              <a:t>”</a:t>
            </a:r>
            <a:r>
              <a:rPr lang="he-IL" dirty="0" smtClean="0"/>
              <a:t>") לאצילים, קשרו כדי לגבור עליהם בכוחות משותפים. מזימתם היא "מרד העבדים בשדה המוסר" [</a:t>
            </a:r>
            <a:r>
              <a:rPr lang="he-IL" dirty="0" smtClean="0"/>
              <a:t>ס' </a:t>
            </a:r>
            <a:r>
              <a:rPr lang="he-IL" dirty="0" smtClean="0"/>
              <a:t>7]</a:t>
            </a:r>
          </a:p>
          <a:p>
            <a:r>
              <a:rPr lang="he-IL" dirty="0" smtClean="0"/>
              <a:t>היפוך הערכים ע"י העבדים: </a:t>
            </a:r>
            <a:r>
              <a:rPr lang="he-IL" b="1" dirty="0" smtClean="0"/>
              <a:t>"טוב אצילי" = רוע</a:t>
            </a:r>
            <a:r>
              <a:rPr lang="he-IL" dirty="0" smtClean="0"/>
              <a:t>, שהרי הוא עשוי להיות מסוכן ופוגעני ל"עבדים"</a:t>
            </a:r>
          </a:p>
          <a:p>
            <a:r>
              <a:rPr lang="he-IL" dirty="0"/>
              <a:t>האלטרנטיבה המוסרית של העבדים: האבחנה טוב/רוע. "רוע" כאמור מתייחס לביטוי ספונטני של כוחות חיים שלא בהכרח מתחשב בחלשים. "טוב" (="טוב עבדים"), כניגודו, מתייחס לביטול-עצמי שהופך את כולם לשווים, </a:t>
            </a:r>
            <a:r>
              <a:rPr lang="he-IL" dirty="0" smtClean="0"/>
              <a:t>מסתייג מהתמודדות כוחנית, </a:t>
            </a:r>
            <a:r>
              <a:rPr lang="he-IL" i="1" dirty="0" smtClean="0"/>
              <a:t>חובת</a:t>
            </a:r>
            <a:r>
              <a:rPr lang="he-IL" dirty="0" smtClean="0"/>
              <a:t> </a:t>
            </a:r>
            <a:r>
              <a:rPr lang="he-IL" dirty="0"/>
              <a:t>החזק להגביל עצמו למען החלש, הפניית הלחי </a:t>
            </a:r>
            <a:r>
              <a:rPr lang="he-IL" dirty="0" err="1"/>
              <a:t>השניה</a:t>
            </a:r>
            <a:r>
              <a:rPr lang="he-IL" dirty="0"/>
              <a:t> ← מוסריות זו היא שניצחה, וכיום פשוט נקראת "הטוב המוסרי</a:t>
            </a:r>
            <a:r>
              <a:rPr lang="he-IL" dirty="0" smtClean="0"/>
              <a:t>"</a:t>
            </a:r>
            <a:endParaRPr lang="he-IL" dirty="0"/>
          </a:p>
        </p:txBody>
      </p:sp>
    </p:spTree>
    <p:extLst>
      <p:ext uri="{BB962C8B-B14F-4D97-AF65-F5344CB8AC3E}">
        <p14:creationId xmlns:p14="http://schemas.microsoft.com/office/powerpoint/2010/main" val="3710950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ביקורת המוסר (4)</a:t>
            </a:r>
            <a:endParaRPr lang="he-IL" dirty="0"/>
          </a:p>
        </p:txBody>
      </p:sp>
      <p:sp>
        <p:nvSpPr>
          <p:cNvPr id="3" name="Content Placeholder 2"/>
          <p:cNvSpPr>
            <a:spLocks noGrp="1"/>
          </p:cNvSpPr>
          <p:nvPr>
            <p:ph idx="1"/>
          </p:nvPr>
        </p:nvSpPr>
        <p:spPr>
          <a:xfrm>
            <a:off x="457200" y="1772816"/>
            <a:ext cx="8229600" cy="4824536"/>
          </a:xfrm>
        </p:spPr>
        <p:txBody>
          <a:bodyPr>
            <a:normAutofit fontScale="85000" lnSpcReduction="20000"/>
          </a:bodyPr>
          <a:lstStyle/>
          <a:p>
            <a:pPr marL="0" indent="0">
              <a:buNone/>
            </a:pPr>
            <a:r>
              <a:rPr lang="he-IL" dirty="0" smtClean="0"/>
              <a:t>דגשים: </a:t>
            </a:r>
          </a:p>
          <a:p>
            <a:pPr marL="0" indent="0">
              <a:buNone/>
            </a:pPr>
            <a:r>
              <a:rPr lang="he-IL" dirty="0" smtClean="0"/>
              <a:t>(1) ה"טוב המוסרי" </a:t>
            </a:r>
            <a:r>
              <a:rPr lang="he-IL" dirty="0" smtClean="0"/>
              <a:t>מקורו </a:t>
            </a:r>
            <a:r>
              <a:rPr lang="he-IL" dirty="0" smtClean="0"/>
              <a:t>הפסיכולוגי (קונטינגנטי)</a:t>
            </a:r>
            <a:r>
              <a:rPr lang="en-US" dirty="0" smtClean="0"/>
              <a:t> </a:t>
            </a:r>
            <a:r>
              <a:rPr lang="he-IL" dirty="0" smtClean="0"/>
              <a:t>הוא באנוכיות הפחדנית של החלשים, בשנאתם, נקמנותם, וקנאתם כלפי </a:t>
            </a:r>
            <a:r>
              <a:rPr lang="he-IL" dirty="0" smtClean="0"/>
              <a:t>החזקים; מקורו בטינה [סע' 10]. </a:t>
            </a:r>
            <a:r>
              <a:rPr lang="he-IL" dirty="0"/>
              <a:t>ואולם, </a:t>
            </a:r>
            <a:r>
              <a:rPr lang="he-IL" dirty="0" smtClean="0"/>
              <a:t>הוא מתחזה </a:t>
            </a:r>
            <a:r>
              <a:rPr lang="he-IL" dirty="0"/>
              <a:t>לתבוני </a:t>
            </a:r>
            <a:r>
              <a:rPr lang="he-IL" dirty="0" smtClean="0"/>
              <a:t>ואובייקטיבי. </a:t>
            </a:r>
            <a:r>
              <a:rPr lang="he-IL" dirty="0"/>
              <a:t>← </a:t>
            </a:r>
            <a:r>
              <a:rPr lang="he-IL" b="1" dirty="0" smtClean="0"/>
              <a:t>מקור "המוסר" אינו מוסרי</a:t>
            </a:r>
            <a:r>
              <a:rPr lang="he-IL" dirty="0" smtClean="0"/>
              <a:t>!  </a:t>
            </a:r>
          </a:p>
          <a:p>
            <a:pPr marL="0" indent="0">
              <a:buNone/>
            </a:pPr>
            <a:r>
              <a:rPr lang="he-IL" dirty="0" smtClean="0"/>
              <a:t>(2) </a:t>
            </a:r>
            <a:r>
              <a:rPr lang="he-IL" dirty="0"/>
              <a:t>מקור פסיכולוגי נוסף למוסר העבדים: הצורך ב"צור" מטפיזי – פחדנות (ההפך מ </a:t>
            </a:r>
            <a:r>
              <a:rPr lang="en-US" i="1" dirty="0" err="1"/>
              <a:t>amor</a:t>
            </a:r>
            <a:r>
              <a:rPr lang="en-US" i="1" dirty="0"/>
              <a:t> </a:t>
            </a:r>
            <a:r>
              <a:rPr lang="en-US" i="1" dirty="0" err="1"/>
              <a:t>fati</a:t>
            </a:r>
            <a:r>
              <a:rPr lang="he-IL" dirty="0"/>
              <a:t>) ← שוב, מקור "המוסר" אינו מוסרי! </a:t>
            </a:r>
            <a:endParaRPr lang="he-IL" dirty="0" smtClean="0"/>
          </a:p>
          <a:p>
            <a:pPr marL="0" indent="0">
              <a:buNone/>
            </a:pPr>
            <a:r>
              <a:rPr lang="he-IL" dirty="0" smtClean="0"/>
              <a:t>(</a:t>
            </a:r>
            <a:r>
              <a:rPr lang="he-IL" dirty="0" smtClean="0"/>
              <a:t>3) </a:t>
            </a:r>
            <a:r>
              <a:rPr lang="he-IL" dirty="0"/>
              <a:t>הטוב האצילי – אותנטי; הטוב של העבדים – </a:t>
            </a:r>
            <a:r>
              <a:rPr lang="he-IL" dirty="0" err="1"/>
              <a:t>ראקטיבי</a:t>
            </a:r>
            <a:r>
              <a:rPr lang="he-IL" dirty="0"/>
              <a:t> בלבד </a:t>
            </a:r>
          </a:p>
          <a:p>
            <a:pPr marL="0" indent="0">
              <a:buNone/>
            </a:pPr>
            <a:r>
              <a:rPr lang="he-IL" dirty="0"/>
              <a:t>(</a:t>
            </a:r>
            <a:r>
              <a:rPr lang="he-IL" dirty="0" smtClean="0"/>
              <a:t>4) </a:t>
            </a:r>
            <a:r>
              <a:rPr lang="he-IL" dirty="0" smtClean="0"/>
              <a:t>היפוך </a:t>
            </a:r>
            <a:r>
              <a:rPr lang="he-IL" dirty="0" smtClean="0"/>
              <a:t>יחס הקדימות בין הטוב להיפוכו</a:t>
            </a:r>
            <a:r>
              <a:rPr lang="en-US" dirty="0" smtClean="0"/>
              <a:t> </a:t>
            </a:r>
            <a:r>
              <a:rPr lang="he-IL" dirty="0" smtClean="0"/>
              <a:t>. זה פאתטי</a:t>
            </a:r>
            <a:r>
              <a:rPr lang="he-IL" dirty="0" smtClean="0"/>
              <a:t>: במקום לשאוף למצוינות, האשמת האחר – עדות לאומללות </a:t>
            </a:r>
            <a:r>
              <a:rPr lang="he-IL" dirty="0" smtClean="0"/>
              <a:t>ונחיתות.                                                  </a:t>
            </a:r>
            <a:endParaRPr lang="he-IL" dirty="0" smtClean="0"/>
          </a:p>
          <a:p>
            <a:pPr marL="0" indent="0">
              <a:buNone/>
            </a:pPr>
            <a:r>
              <a:rPr lang="he-IL" dirty="0" smtClean="0"/>
              <a:t>(</a:t>
            </a:r>
            <a:r>
              <a:rPr lang="he-IL" dirty="0" smtClean="0"/>
              <a:t>5) נטורליזם מוסרי (אריות כנגד רכיכות</a:t>
            </a:r>
            <a:r>
              <a:rPr lang="he-IL" dirty="0" smtClean="0"/>
              <a:t>), אבל אינדיבידואלי...</a:t>
            </a:r>
            <a:endParaRPr lang="he-IL" dirty="0" smtClean="0"/>
          </a:p>
        </p:txBody>
      </p:sp>
    </p:spTree>
    <p:extLst>
      <p:ext uri="{BB962C8B-B14F-4D97-AF65-F5344CB8AC3E}">
        <p14:creationId xmlns:p14="http://schemas.microsoft.com/office/powerpoint/2010/main" val="21792050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ביקורת המוסר (5)</a:t>
            </a:r>
            <a:endParaRPr lang="he-IL" dirty="0"/>
          </a:p>
        </p:txBody>
      </p:sp>
      <p:sp>
        <p:nvSpPr>
          <p:cNvPr id="3" name="Content Placeholder 2"/>
          <p:cNvSpPr>
            <a:spLocks noGrp="1"/>
          </p:cNvSpPr>
          <p:nvPr>
            <p:ph idx="1"/>
          </p:nvPr>
        </p:nvSpPr>
        <p:spPr/>
        <p:txBody>
          <a:bodyPr>
            <a:normAutofit fontScale="92500" lnSpcReduction="20000"/>
          </a:bodyPr>
          <a:lstStyle/>
          <a:p>
            <a:r>
              <a:rPr lang="he-IL" dirty="0" smtClean="0"/>
              <a:t>סיכומו של ענין:</a:t>
            </a:r>
            <a:r>
              <a:rPr lang="en-US" dirty="0" smtClean="0"/>
              <a:t> </a:t>
            </a:r>
            <a:r>
              <a:rPr lang="he-IL" dirty="0" smtClean="0"/>
              <a:t>ניטשה כותב מתוך תחושת זעזוע ובחילה עמוקים על כך שכולנו חיים בתרבות חולנית באופן עמוק, אשר מקדשת את כל מה שעלוב-נפש וחולני, ומעמידה אל עמוד הקלון את כל מה שגדול-נפש, בריא, ומחזק את כוחות החיים. במקום להודות שעוצמה היא דבר טוב, תרבות המערב המודרנית (המבוססת על המורשת היהודית-נוצרית) מיוסדת על השאיפה לסרס את כל מה שחזק ומשגשג ולגרום לו לחוש אשם בעוצמתו (דוגמא: "אוכלוסיות מוחלשות"). התרבות החולנית הזו מרעילה את נפשותינו הגדלות אל תוך אותו החולי  </a:t>
            </a:r>
            <a:endParaRPr lang="he-IL" dirty="0"/>
          </a:p>
        </p:txBody>
      </p:sp>
    </p:spTree>
    <p:extLst>
      <p:ext uri="{BB962C8B-B14F-4D97-AF65-F5344CB8AC3E}">
        <p14:creationId xmlns:p14="http://schemas.microsoft.com/office/powerpoint/2010/main" val="21588661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מוסר ואוטונומיה</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he-IL" dirty="0" smtClean="0"/>
              <a:t>כזכור, ע"פ קאנט, השאיפה להיות אוטונומיים מתממשת במוסר ורק במוסר. מניתוח עמדתו של ניטשה ברור שהוא סובר ההיפך.</a:t>
            </a:r>
            <a:endParaRPr lang="en-US" dirty="0" smtClean="0"/>
          </a:p>
          <a:p>
            <a:pPr marL="0" indent="0">
              <a:buNone/>
            </a:pPr>
            <a:r>
              <a:rPr lang="he-IL" dirty="0" smtClean="0"/>
              <a:t>(1) התבונה חונקת את הרגשות והאינסטינקטים הגדולים שמקורם בעוצמות החיים שלנו; אבל אלה הם הביטויים האותנטיים של העצמיות האמתית שלנו. המוסר אם כן מחניק את העצמיות שלנו! </a:t>
            </a:r>
            <a:r>
              <a:rPr lang="he-IL" dirty="0"/>
              <a:t>זאת דיאגנוזה הפוכה ברוחה מזו הרואה </a:t>
            </a:r>
            <a:r>
              <a:rPr lang="he-IL" dirty="0" smtClean="0"/>
              <a:t>את המוסר </a:t>
            </a:r>
            <a:r>
              <a:rPr lang="he-IL" dirty="0"/>
              <a:t>כאוטונומיה. </a:t>
            </a:r>
            <a:r>
              <a:rPr lang="he-IL" dirty="0" smtClean="0"/>
              <a:t>המוסר אף לא מסתיר זאת, אלא רואה בכך אידיאל </a:t>
            </a:r>
            <a:r>
              <a:rPr lang="he-IL" dirty="0"/>
              <a:t>(האידיאל המוסרי הוא "אסקטי" ("נזירי") במובן </a:t>
            </a:r>
            <a:r>
              <a:rPr lang="he-IL" dirty="0" smtClean="0"/>
              <a:t>עמוק</a:t>
            </a:r>
            <a:r>
              <a:rPr lang="he-IL" dirty="0"/>
              <a:t> </a:t>
            </a:r>
            <a:r>
              <a:rPr lang="he-IL" dirty="0" smtClean="0"/>
              <a:t>– תמיד "לכבוש את היצר"...) (ניטשה: יש לחתור לשילוב נכון של </a:t>
            </a:r>
            <a:r>
              <a:rPr lang="he-IL" dirty="0" err="1" smtClean="0"/>
              <a:t>ה"אפוליני</a:t>
            </a:r>
            <a:r>
              <a:rPr lang="he-IL" dirty="0" smtClean="0"/>
              <a:t>" </a:t>
            </a:r>
            <a:r>
              <a:rPr lang="he-IL" dirty="0" err="1" smtClean="0"/>
              <a:t>ב"דיוניסי</a:t>
            </a:r>
            <a:r>
              <a:rPr lang="he-IL" dirty="0" smtClean="0"/>
              <a:t>"...) </a:t>
            </a:r>
          </a:p>
        </p:txBody>
      </p:sp>
    </p:spTree>
    <p:extLst>
      <p:ext uri="{BB962C8B-B14F-4D97-AF65-F5344CB8AC3E}">
        <p14:creationId xmlns:p14="http://schemas.microsoft.com/office/powerpoint/2010/main" val="13062259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מוסר ואוטונומיה (2)</a:t>
            </a:r>
            <a:endParaRPr lang="en-US" dirty="0"/>
          </a:p>
        </p:txBody>
      </p:sp>
      <p:sp>
        <p:nvSpPr>
          <p:cNvPr id="3" name="Content Placeholder 2"/>
          <p:cNvSpPr>
            <a:spLocks noGrp="1"/>
          </p:cNvSpPr>
          <p:nvPr>
            <p:ph idx="1"/>
          </p:nvPr>
        </p:nvSpPr>
        <p:spPr>
          <a:xfrm>
            <a:off x="457200" y="1600200"/>
            <a:ext cx="8229600" cy="4997152"/>
          </a:xfrm>
        </p:spPr>
        <p:txBody>
          <a:bodyPr>
            <a:normAutofit fontScale="85000" lnSpcReduction="20000"/>
          </a:bodyPr>
          <a:lstStyle/>
          <a:p>
            <a:pPr marL="0" indent="0">
              <a:buNone/>
            </a:pPr>
            <a:r>
              <a:rPr lang="he-IL" dirty="0"/>
              <a:t>(2) התבונה היא קולקטיבית, נקיה מכל אינדיבידואליות. היתלות בתבונה היא אם כן דרך מצוינת ליצור משוואה מסולפת בין "עבדים" ל"אדונים", אבל ההשוואה של כל אחד לכולם היא הכרזת מלחמה על החופש להיות אני. שוב, זה לפי </a:t>
            </a:r>
            <a:r>
              <a:rPr lang="he-IL" dirty="0" smtClean="0"/>
              <a:t>ניטשה ההיפך </a:t>
            </a:r>
            <a:r>
              <a:rPr lang="he-IL" dirty="0"/>
              <a:t>מרוח "המוסר כאוטונומיה</a:t>
            </a:r>
            <a:r>
              <a:rPr lang="he-IL" dirty="0" smtClean="0"/>
              <a:t>": חופש אמתי הוא רק חופש אינדיבידואלי, המשוחרר מכל מסגרת (כולל התבונה)</a:t>
            </a:r>
            <a:endParaRPr lang="he-IL" dirty="0"/>
          </a:p>
          <a:p>
            <a:pPr marL="0" indent="0">
              <a:buNone/>
            </a:pPr>
            <a:r>
              <a:rPr lang="he-IL" dirty="0" smtClean="0"/>
              <a:t>(3)</a:t>
            </a:r>
            <a:r>
              <a:rPr lang="en-US" dirty="0" smtClean="0"/>
              <a:t> </a:t>
            </a:r>
            <a:r>
              <a:rPr lang="he-IL" dirty="0" smtClean="0"/>
              <a:t> הרגשות </a:t>
            </a:r>
            <a:r>
              <a:rPr lang="he-IL" dirty="0"/>
              <a:t>שאכן קיימים בבסיס המוסר הם מהסוג שאינו מעיד על רוח האוטונומיה: </a:t>
            </a:r>
            <a:r>
              <a:rPr lang="he-IL" dirty="0" smtClean="0"/>
              <a:t>המוסר </a:t>
            </a:r>
            <a:r>
              <a:rPr lang="he-IL" dirty="0"/>
              <a:t>מבוסס על קנאה וטינה, ואלה רגשות </a:t>
            </a:r>
            <a:r>
              <a:rPr lang="he-IL" dirty="0" err="1"/>
              <a:t>ריאקטיביים</a:t>
            </a:r>
            <a:r>
              <a:rPr lang="he-IL" dirty="0"/>
              <a:t>, שמגיבים בלבד, וככאלה הם </a:t>
            </a:r>
            <a:r>
              <a:rPr lang="he-IL" i="1" dirty="0" err="1"/>
              <a:t>הטרונומיים</a:t>
            </a:r>
            <a:r>
              <a:rPr lang="he-IL" dirty="0"/>
              <a:t>, ההיפך משלטון-עצמי. </a:t>
            </a:r>
            <a:endParaRPr lang="en-US" dirty="0" smtClean="0"/>
          </a:p>
          <a:p>
            <a:pPr marL="0" indent="0">
              <a:buNone/>
            </a:pPr>
            <a:r>
              <a:rPr lang="he-IL" dirty="0" smtClean="0"/>
              <a:t>(</a:t>
            </a:r>
            <a:r>
              <a:rPr lang="en-US" dirty="0" smtClean="0"/>
              <a:t>4</a:t>
            </a:r>
            <a:r>
              <a:rPr lang="he-IL" dirty="0" smtClean="0"/>
              <a:t>) הצורך הנפשי שביסוד המוסר מנוגד לרוח השלטון-העצמי: הפניה לתבונה מבוססת </a:t>
            </a:r>
            <a:r>
              <a:rPr lang="he-IL" dirty="0"/>
              <a:t>על הצורך </a:t>
            </a:r>
            <a:r>
              <a:rPr lang="he-IL" dirty="0" smtClean="0"/>
              <a:t>הפחדני להיאחז </a:t>
            </a:r>
            <a:r>
              <a:rPr lang="he-IL" dirty="0"/>
              <a:t>באמת מטפיזית שתכוון את חיינו; זהו צורך ל</a:t>
            </a:r>
            <a:r>
              <a:rPr lang="he-IL" i="1" dirty="0"/>
              <a:t>הטרונומיה</a:t>
            </a:r>
            <a:r>
              <a:rPr lang="he-IL" dirty="0"/>
              <a:t> – ההיפך מהמוטיבציה האוטונומית</a:t>
            </a:r>
            <a:r>
              <a:rPr lang="he-IL" dirty="0" smtClean="0"/>
              <a:t>!</a:t>
            </a:r>
            <a:endParaRPr lang="en-US" dirty="0"/>
          </a:p>
        </p:txBody>
      </p:sp>
    </p:spTree>
    <p:extLst>
      <p:ext uri="{BB962C8B-B14F-4D97-AF65-F5344CB8AC3E}">
        <p14:creationId xmlns:p14="http://schemas.microsoft.com/office/powerpoint/2010/main" val="3292031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לקחים מהביקורת על המוסר</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he-IL" dirty="0" smtClean="0"/>
              <a:t>(1) ניטשה אמנם פילוסוף ביקורתי, איקונוקלסט, אבל הוא אינו ניהיליסט – יש ערכים שהוא מחייב ורואה כעליונים על אחרים. ניתן לפיכך לדלות מביקורתו גם לקח אתי חיובי.</a:t>
            </a:r>
          </a:p>
          <a:p>
            <a:pPr marL="0" indent="0">
              <a:buNone/>
            </a:pPr>
            <a:r>
              <a:rPr lang="he-IL" dirty="0" smtClean="0"/>
              <a:t>אולי הערך החשוב ביותר שהתרבות המודרנית לקחה מניטשה הוא ערך </a:t>
            </a:r>
            <a:r>
              <a:rPr lang="he-IL" i="1" dirty="0" smtClean="0"/>
              <a:t>האותנטיות</a:t>
            </a:r>
            <a:r>
              <a:rPr lang="he-IL" dirty="0" smtClean="0"/>
              <a:t> האישית. הצד החיובי של דחיית ההומוגניזציה באמצעות התבונה ושל דחיית האופי המגיב גרידא של "העבדים" הוא אידיאל </a:t>
            </a:r>
            <a:r>
              <a:rPr lang="he-IL" i="1" dirty="0" smtClean="0"/>
              <a:t>האינדיבידואליות האותנטית</a:t>
            </a:r>
            <a:r>
              <a:rPr lang="he-IL" dirty="0"/>
              <a:t>: נפש גדולה צריכה להיות חופשית, וזה אומר שעל האדם </a:t>
            </a:r>
            <a:r>
              <a:rPr lang="he-IL" dirty="0" smtClean="0"/>
              <a:t>לקחת אחריות על חייו: להעז </a:t>
            </a:r>
            <a:r>
              <a:rPr lang="he-IL" dirty="0"/>
              <a:t>להכיר עצמו כבורא ערכים ו"ליצור את עצמו" כיצירה ייחודית. ציוויו של ניטשה: </a:t>
            </a:r>
            <a:r>
              <a:rPr lang="en-US" dirty="0"/>
              <a:t>"</a:t>
            </a:r>
            <a:r>
              <a:rPr lang="he-IL" dirty="0"/>
              <a:t>היעשה למה שהנך!" אז חי אדם חיים אותנטיים (=</a:t>
            </a:r>
            <a:r>
              <a:rPr lang="he-IL" dirty="0" err="1"/>
              <a:t>אמיתי</a:t>
            </a:r>
            <a:r>
              <a:rPr lang="he-IL" dirty="0"/>
              <a:t> לעצמו)      ואולם: "מה שהנך" לא יובן כמהות </a:t>
            </a:r>
            <a:r>
              <a:rPr lang="he-IL" dirty="0" smtClean="0"/>
              <a:t>נתונה מראש, </a:t>
            </a:r>
            <a:r>
              <a:rPr lang="he-IL" dirty="0"/>
              <a:t>שאז זה יכשיל מהלך חיים של אחריות </a:t>
            </a:r>
            <a:r>
              <a:rPr lang="he-IL" dirty="0" smtClean="0"/>
              <a:t>יוצרת. </a:t>
            </a:r>
          </a:p>
          <a:p>
            <a:pPr marL="0" indent="0">
              <a:buNone/>
            </a:pPr>
            <a:r>
              <a:rPr lang="he-IL" dirty="0" smtClean="0"/>
              <a:t>נדגיש שההבנה של ניטשה את האותנטיות קשורה מאד לאמנות ואסתטיקה: ניטשה מטיף ל</a:t>
            </a:r>
            <a:r>
              <a:rPr lang="he-IL" i="1" dirty="0" smtClean="0"/>
              <a:t>אסתטיזציה </a:t>
            </a:r>
            <a:r>
              <a:rPr lang="he-IL" i="1" dirty="0"/>
              <a:t>של החיים</a:t>
            </a:r>
            <a:r>
              <a:rPr lang="he-IL" dirty="0"/>
              <a:t>:</a:t>
            </a:r>
            <a:r>
              <a:rPr lang="en-US" dirty="0"/>
              <a:t> </a:t>
            </a:r>
            <a:r>
              <a:rPr lang="he-IL" dirty="0"/>
              <a:t>ליצור את עצמנו כיצירת אומנות. לפתח "סטייל" ייחודי ויפה שיקרין עצמיות אותנטית. (ניגוד למתן חוק-עצמי ע"י התבונה (קאנט).) זה מאפשר המובן החדש של אמת כ</a:t>
            </a:r>
            <a:r>
              <a:rPr lang="he-IL" i="1" dirty="0"/>
              <a:t>אמת-אישית</a:t>
            </a:r>
            <a:r>
              <a:rPr lang="he-IL" dirty="0"/>
              <a:t>. </a:t>
            </a:r>
            <a:r>
              <a:rPr lang="he-IL" dirty="0" smtClean="0"/>
              <a:t>  </a:t>
            </a:r>
            <a:endParaRPr lang="he-IL" dirty="0"/>
          </a:p>
          <a:p>
            <a:pPr marL="0" indent="0">
              <a:buNone/>
            </a:pPr>
            <a:endParaRPr lang="en-US" dirty="0"/>
          </a:p>
        </p:txBody>
      </p:sp>
    </p:spTree>
    <p:extLst>
      <p:ext uri="{BB962C8B-B14F-4D97-AF65-F5344CB8AC3E}">
        <p14:creationId xmlns:p14="http://schemas.microsoft.com/office/powerpoint/2010/main" val="3807339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p:spPr>
        <p:txBody>
          <a:bodyPr/>
          <a:lstStyle/>
          <a:p>
            <a:r>
              <a:rPr lang="he-IL" dirty="0"/>
              <a:t>לקחים מהביקורת על </a:t>
            </a:r>
            <a:r>
              <a:rPr lang="he-IL" dirty="0" smtClean="0"/>
              <a:t>המוסר (2)</a:t>
            </a:r>
            <a:endParaRPr lang="en-US" dirty="0"/>
          </a:p>
        </p:txBody>
      </p:sp>
      <p:sp>
        <p:nvSpPr>
          <p:cNvPr id="3" name="Content Placeholder 2"/>
          <p:cNvSpPr>
            <a:spLocks noGrp="1"/>
          </p:cNvSpPr>
          <p:nvPr>
            <p:ph idx="1"/>
          </p:nvPr>
        </p:nvSpPr>
        <p:spPr>
          <a:xfrm>
            <a:off x="457200" y="1340768"/>
            <a:ext cx="8229600" cy="5517232"/>
          </a:xfrm>
        </p:spPr>
        <p:txBody>
          <a:bodyPr>
            <a:normAutofit fontScale="77500" lnSpcReduction="20000"/>
          </a:bodyPr>
          <a:lstStyle/>
          <a:p>
            <a:pPr marL="0" indent="0">
              <a:buNone/>
            </a:pPr>
            <a:r>
              <a:rPr lang="he-IL" dirty="0" smtClean="0"/>
              <a:t>(2) החשיבה המוסרית נוטה לטעון שהמוסר תמיד מהווה את השיקול החשוב ביותר—כלומר, </a:t>
            </a:r>
            <a:r>
              <a:rPr lang="he-IL" dirty="0"/>
              <a:t>המכריע </a:t>
            </a:r>
            <a:r>
              <a:rPr lang="he-IL" dirty="0" smtClean="0"/>
              <a:t>(</a:t>
            </a:r>
            <a:r>
              <a:rPr lang="en-US" dirty="0" smtClean="0"/>
              <a:t>overriding</a:t>
            </a:r>
            <a:r>
              <a:rPr lang="he-IL" dirty="0" smtClean="0"/>
              <a:t>)—בכל מערכת שיקולים. אימוץ מתון של המסר של ניטשה יכול ללמד אותנו שאולי יומרה זו של המוסר מוגזמת. יתכן שיש מקרים שבהם מוצדק לתת לערכים לא מוסריים את זכות הבכורה: אולי לפעולה אותנטית שיכולה לסטות ממה שהמוסר דורש, שמבכרת ערך אסתטי על ערך מוסרי. בכך נשים עצמנו "מעבר לטוב ולרוע"... אמנם לא באופן גורף (שאליו שואף ניטשה), אבל כן באופן פרטני, אד הוק. זה אמנם </a:t>
            </a:r>
            <a:r>
              <a:rPr lang="he-IL" dirty="0" smtClean="0"/>
              <a:t>מסוכן (וניטשה לא ממליץ זאת להמון), </a:t>
            </a:r>
            <a:r>
              <a:rPr lang="he-IL" dirty="0" smtClean="0"/>
              <a:t>אבל אולי יש בזה מן האמת.</a:t>
            </a:r>
          </a:p>
          <a:p>
            <a:pPr marL="0" indent="0">
              <a:buNone/>
            </a:pPr>
            <a:r>
              <a:rPr lang="he-IL" dirty="0" smtClean="0"/>
              <a:t>(3) למסר של הגבלת יומרת המוסר (אף אם לא באופן הרדיקלי שניטשה מציע) יש גם אספקט נוסף: חשדנות מסוימת לגבי כל מה שמציג עצמו כמוסרי, חשדנות שתתבטא בנטייה לניתוח פסיכולוגי של מניעים שמוצגים כמוסריים. ניטשה נתן כלים לבחון התנהגות שנראית מוסרית ולהבינה כמכשיר למאבק מניפולטיבי (כשדרכים אחרות לא צלחו אולי) – מאבק אשר ביסודו לא אהבת אדם אלא קנאה ושנאה דווקא. </a:t>
            </a:r>
            <a:r>
              <a:rPr lang="he-IL" dirty="0"/>
              <a:t> </a:t>
            </a:r>
            <a:r>
              <a:rPr lang="he-IL" dirty="0" smtClean="0"/>
              <a:t> במילים אחרות: המוסר הוא (גם) כלי מלחמה. גם אם איננו מוותרים עליו, ניטשה גמל אותנו מנאיביות... </a:t>
            </a:r>
            <a:endParaRPr lang="en-US" dirty="0"/>
          </a:p>
        </p:txBody>
      </p:sp>
    </p:spTree>
    <p:extLst>
      <p:ext uri="{BB962C8B-B14F-4D97-AF65-F5344CB8AC3E}">
        <p14:creationId xmlns:p14="http://schemas.microsoft.com/office/powerpoint/2010/main" val="2979547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הפן החיובי בפילוסופיה של ניטשה</a:t>
            </a:r>
            <a:endParaRPr lang="he-IL" dirty="0"/>
          </a:p>
        </p:txBody>
      </p:sp>
      <p:sp>
        <p:nvSpPr>
          <p:cNvPr id="3" name="Content Placeholder 2"/>
          <p:cNvSpPr>
            <a:spLocks noGrp="1"/>
          </p:cNvSpPr>
          <p:nvPr>
            <p:ph idx="1"/>
          </p:nvPr>
        </p:nvSpPr>
        <p:spPr/>
        <p:txBody>
          <a:bodyPr>
            <a:normAutofit fontScale="92500" lnSpcReduction="20000"/>
          </a:bodyPr>
          <a:lstStyle/>
          <a:p>
            <a:r>
              <a:rPr lang="he-IL" dirty="0" smtClean="0"/>
              <a:t>מה האלטרנטיבה שניטשה מציע, לכשהנפשות הגדולות יעזו להתנער מהתרבות הנשלטת ע"י מוסר העבדים? זו שאלה לא פשוטה. ברור שאינו מציע "שיטה" סדורה (זכרו את מיל, שאצלו יש עקרון עליון של המוסר – ברור שניטשה דוחה מבנים תבוניים נוקשים כאלה; הסובייקטיביזם ודחיית המטפיזיקה מובילים באופן טבעי להתרכזות בביקורת לעומת בבניית תורה חיובית). </a:t>
            </a:r>
          </a:p>
          <a:p>
            <a:r>
              <a:rPr lang="he-IL" dirty="0" smtClean="0"/>
              <a:t>ניטשה חושב שאנו יצורים מעריכים, ולכן בהכרח ניצור ערכים. כתביו דנים, יחסית בקיצור, במספר ערכים רצויים (ע"פ השקפתו)</a:t>
            </a:r>
            <a:endParaRPr lang="he-IL" dirty="0"/>
          </a:p>
        </p:txBody>
      </p:sp>
    </p:spTree>
    <p:extLst>
      <p:ext uri="{BB962C8B-B14F-4D97-AF65-F5344CB8AC3E}">
        <p14:creationId xmlns:p14="http://schemas.microsoft.com/office/powerpoint/2010/main" val="34636515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הפן החיובי בפילוסופיה של ניטשה</a:t>
            </a:r>
            <a:endParaRPr lang="he-IL" dirty="0"/>
          </a:p>
        </p:txBody>
      </p:sp>
      <p:sp>
        <p:nvSpPr>
          <p:cNvPr id="3" name="Content Placeholder 2"/>
          <p:cNvSpPr>
            <a:spLocks noGrp="1"/>
          </p:cNvSpPr>
          <p:nvPr>
            <p:ph idx="1"/>
          </p:nvPr>
        </p:nvSpPr>
        <p:spPr>
          <a:xfrm>
            <a:off x="457200" y="1744216"/>
            <a:ext cx="8229600" cy="4853136"/>
          </a:xfrm>
        </p:spPr>
        <p:txBody>
          <a:bodyPr>
            <a:normAutofit fontScale="77500" lnSpcReduction="20000"/>
          </a:bodyPr>
          <a:lstStyle/>
          <a:p>
            <a:r>
              <a:rPr lang="he-IL" b="1" dirty="0" smtClean="0"/>
              <a:t>שאיפה לעוצמה</a:t>
            </a:r>
            <a:r>
              <a:rPr lang="he-IL" dirty="0" smtClean="0"/>
              <a:t>: החיים הם רצון לעוצמה, ולכן חיים טובים באמת הם חיים שמכוונים לצמיחה, גדילה מתמדת, והגברת </a:t>
            </a:r>
            <a:r>
              <a:rPr lang="he-IL" dirty="0" err="1" smtClean="0"/>
              <a:t>כח</a:t>
            </a:r>
            <a:r>
              <a:rPr lang="he-IL" dirty="0" smtClean="0"/>
              <a:t>. מכשולים גדולים יכולים להיות מקור ל</a:t>
            </a:r>
            <a:r>
              <a:rPr lang="he-IL" i="1" dirty="0" smtClean="0"/>
              <a:t>שמחה</a:t>
            </a:r>
            <a:r>
              <a:rPr lang="he-IL" dirty="0" smtClean="0"/>
              <a:t>, כי מאפשרים </a:t>
            </a:r>
            <a:r>
              <a:rPr lang="he-IL" i="1" dirty="0" smtClean="0"/>
              <a:t>התגברות. </a:t>
            </a:r>
            <a:endParaRPr lang="he-IL" dirty="0" smtClean="0"/>
          </a:p>
          <a:p>
            <a:r>
              <a:rPr lang="he-IL" b="1" dirty="0" smtClean="0"/>
              <a:t>אינדיבידואליות אותנטית</a:t>
            </a:r>
            <a:r>
              <a:rPr lang="he-IL" dirty="0" smtClean="0"/>
              <a:t>: נפש גדולה צריכה להיות חופשית, וזה אומר שעל האדם להעז להכיר עצמו כבורא ערכים ו"ליצור את עצמו" כיצירה ייחודית. ציוויו של ניטשה: </a:t>
            </a:r>
            <a:r>
              <a:rPr lang="en-US" dirty="0" smtClean="0"/>
              <a:t>"</a:t>
            </a:r>
            <a:r>
              <a:rPr lang="he-IL" dirty="0" smtClean="0"/>
              <a:t>היעשה למה שהנך!" אז חי אדם חיים אותנטיים (=</a:t>
            </a:r>
            <a:r>
              <a:rPr lang="he-IL" dirty="0" err="1" smtClean="0"/>
              <a:t>אמיתי</a:t>
            </a:r>
            <a:r>
              <a:rPr lang="he-IL" dirty="0" smtClean="0"/>
              <a:t> לעצמו)      ואולם: "מה שהנך" לא יובן כמהות נתונה, שאז זה יכשיל מהלך חיים של אחריות יוצרת </a:t>
            </a:r>
          </a:p>
          <a:p>
            <a:r>
              <a:rPr lang="he-IL" b="1" dirty="0" err="1" smtClean="0"/>
              <a:t>אסטתיזציה</a:t>
            </a:r>
            <a:r>
              <a:rPr lang="he-IL" b="1" dirty="0" smtClean="0"/>
              <a:t> של החיים</a:t>
            </a:r>
            <a:r>
              <a:rPr lang="he-IL" dirty="0" smtClean="0"/>
              <a:t>:</a:t>
            </a:r>
            <a:r>
              <a:rPr lang="en-US" dirty="0" smtClean="0"/>
              <a:t> </a:t>
            </a:r>
            <a:r>
              <a:rPr lang="he-IL" dirty="0" smtClean="0"/>
              <a:t>ליצור את עצמנו כיצירת אומנות. לפתח "סטייל" ייחודי ויפה שיקרין עצמיות אותנטית. (ניגוד למתן חוק-עצמי ע"י התבונה (קאנט).) זה מאפשר המובן החדש של אמת כאמת-אישית. (ניטשה עצמו עושה זאת באמצעות סגנון כתיבתו הייחודי) (</a:t>
            </a:r>
            <a:r>
              <a:rPr lang="he-IL" dirty="0" err="1" smtClean="0"/>
              <a:t>מ"ע</a:t>
            </a:r>
            <a:r>
              <a:rPr lang="he-IL" dirty="0" smtClean="0"/>
              <a:t> 299, 290)  </a:t>
            </a:r>
          </a:p>
          <a:p>
            <a:endParaRPr lang="he-IL" dirty="0"/>
          </a:p>
        </p:txBody>
      </p:sp>
    </p:spTree>
    <p:extLst>
      <p:ext uri="{BB962C8B-B14F-4D97-AF65-F5344CB8AC3E}">
        <p14:creationId xmlns:p14="http://schemas.microsoft.com/office/powerpoint/2010/main" val="11653848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הפן החיובי בפילוסופיה של ניטשה</a:t>
            </a:r>
            <a:endParaRPr lang="he-IL" dirty="0"/>
          </a:p>
        </p:txBody>
      </p:sp>
      <p:sp>
        <p:nvSpPr>
          <p:cNvPr id="3" name="Content Placeholder 2"/>
          <p:cNvSpPr>
            <a:spLocks noGrp="1"/>
          </p:cNvSpPr>
          <p:nvPr>
            <p:ph idx="1"/>
          </p:nvPr>
        </p:nvSpPr>
        <p:spPr/>
        <p:txBody>
          <a:bodyPr/>
          <a:lstStyle/>
          <a:p>
            <a:r>
              <a:rPr lang="he-IL" b="1" dirty="0" smtClean="0"/>
              <a:t>חיוב החיים</a:t>
            </a:r>
            <a:r>
              <a:rPr lang="he-IL" dirty="0" smtClean="0"/>
              <a:t>: זה כאמור קשור באופן עמוק לרצון לעוצמה. הדגש פה על התרכזות במה שחיובי ומרומם-נפש. דחיית נחמות מטאפיזיות, </a:t>
            </a:r>
            <a:r>
              <a:rPr lang="he-IL" i="1" dirty="0" smtClean="0"/>
              <a:t>שהמוסר הוא ההמשך הישיר שלהן</a:t>
            </a:r>
            <a:r>
              <a:rPr lang="he-IL" dirty="0"/>
              <a:t> </a:t>
            </a:r>
            <a:r>
              <a:rPr lang="he-IL" dirty="0" smtClean="0"/>
              <a:t>(אלה סימן של חולשת חיים)</a:t>
            </a:r>
            <a:r>
              <a:rPr lang="he-IL" dirty="0"/>
              <a:t> </a:t>
            </a:r>
            <a:r>
              <a:rPr lang="he-IL" dirty="0" smtClean="0"/>
              <a:t>(</a:t>
            </a:r>
            <a:r>
              <a:rPr lang="he-IL" dirty="0" err="1" smtClean="0"/>
              <a:t>מ"ע</a:t>
            </a:r>
            <a:r>
              <a:rPr lang="he-IL" dirty="0" smtClean="0"/>
              <a:t> 347). </a:t>
            </a:r>
            <a:r>
              <a:rPr lang="en-GB" i="1" dirty="0" smtClean="0"/>
              <a:t>Amor </a:t>
            </a:r>
            <a:r>
              <a:rPr lang="en-GB" i="1" dirty="0" err="1" smtClean="0"/>
              <a:t>fati</a:t>
            </a:r>
            <a:r>
              <a:rPr lang="he-IL" i="1" dirty="0" smtClean="0"/>
              <a:t> </a:t>
            </a:r>
            <a:r>
              <a:rPr lang="he-IL" dirty="0" smtClean="0"/>
              <a:t>(אהבת הגורל) – הביטוי העילאי של זה ב"חזרה הנצחית"... </a:t>
            </a:r>
            <a:endParaRPr lang="he-IL" dirty="0"/>
          </a:p>
        </p:txBody>
      </p:sp>
    </p:spTree>
    <p:extLst>
      <p:ext uri="{BB962C8B-B14F-4D97-AF65-F5344CB8AC3E}">
        <p14:creationId xmlns:p14="http://schemas.microsoft.com/office/powerpoint/2010/main" val="38044514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31957</TotalTime>
  <Words>1756</Words>
  <Application>Microsoft Office PowerPoint</Application>
  <PresentationFormat>On-screen Show (4:3)</PresentationFormat>
  <Paragraphs>51</Paragraphs>
  <Slides>14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Times New Roman</vt:lpstr>
      <vt:lpstr>Office Theme</vt:lpstr>
      <vt:lpstr>Friedrich Nietzsche (1844-1900)</vt:lpstr>
      <vt:lpstr>ה"שליחות הנבואית" של ניטשה</vt:lpstr>
      <vt:lpstr>ביקורת המוסר (1)</vt:lpstr>
      <vt:lpstr>ביקורת המוסר (2 )</vt:lpstr>
      <vt:lpstr>ביקורת המוסר (3)</vt:lpstr>
      <vt:lpstr>ביקורת המוסר (4)</vt:lpstr>
      <vt:lpstr>ביקורת המוסר (5)</vt:lpstr>
      <vt:lpstr>מוסר ואוטונומיה</vt:lpstr>
      <vt:lpstr>מוסר ואוטונומיה (2)</vt:lpstr>
      <vt:lpstr>לקחים מהביקורת על המוסר</vt:lpstr>
      <vt:lpstr>לקחים מהביקורת על המוסר (2)</vt:lpstr>
      <vt:lpstr>הפן החיובי בפילוסופיה של ניטשה</vt:lpstr>
      <vt:lpstr>הפן החיובי בפילוסופיה של ניטשה</vt:lpstr>
      <vt:lpstr>הפן החיובי בפילוסופיה של ניטשה</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Friedrich Nietzsche (1844-1900)</dc:title>
  <dc:creator>shlomocohen</dc:creator>
  <cp:lastModifiedBy>Windows User</cp:lastModifiedBy>
  <cp:revision>139</cp:revision>
  <dcterms:created xsi:type="dcterms:W3CDTF">2018-05-17T12:09:49Z</dcterms:created>
  <dcterms:modified xsi:type="dcterms:W3CDTF">2023-01-18T08:06:13Z</dcterms:modified>
</cp:coreProperties>
</file>