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4"/>
  </p:notesMasterIdLst>
  <p:handoutMasterIdLst>
    <p:handoutMasterId r:id="rId15"/>
  </p:handoutMasterIdLst>
  <p:sldIdLst>
    <p:sldId id="268" r:id="rId2"/>
    <p:sldId id="281" r:id="rId3"/>
    <p:sldId id="305" r:id="rId4"/>
    <p:sldId id="262" r:id="rId5"/>
    <p:sldId id="297" r:id="rId6"/>
    <p:sldId id="301" r:id="rId7"/>
    <p:sldId id="285" r:id="rId8"/>
    <p:sldId id="306" r:id="rId9"/>
    <p:sldId id="280" r:id="rId10"/>
    <p:sldId id="299" r:id="rId11"/>
    <p:sldId id="304" r:id="rId12"/>
    <p:sldId id="307" r:id="rId13"/>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164F07-74A5-4D88-A456-4C8466A3302F}">
          <p14:sldIdLst>
            <p14:sldId id="268"/>
            <p14:sldId id="281"/>
            <p14:sldId id="305"/>
            <p14:sldId id="262"/>
            <p14:sldId id="297"/>
            <p14:sldId id="301"/>
            <p14:sldId id="285"/>
            <p14:sldId id="306"/>
            <p14:sldId id="280"/>
            <p14:sldId id="299"/>
            <p14:sldId id="304"/>
            <p14:sldId id="3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2"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EC9CE"/>
    <a:srgbClr val="FCE7CC"/>
    <a:srgbClr val="72C4C1"/>
    <a:srgbClr val="B19C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C9B4B-F9FB-4E62-965F-3C0D7322FC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a:extLst>
              <a:ext uri="{FF2B5EF4-FFF2-40B4-BE49-F238E27FC236}">
                <a16:creationId xmlns:a16="http://schemas.microsoft.com/office/drawing/2014/main" id="{F39F2C6E-29C8-43EA-980E-1C03D0088C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865E49-CEC6-4F82-84C1-EEFE78A890D4}" type="datetimeFigureOut">
              <a:rPr lang="en-IL" smtClean="0"/>
              <a:t>07/06/2022</a:t>
            </a:fld>
            <a:endParaRPr lang="en-IL"/>
          </a:p>
        </p:txBody>
      </p:sp>
      <p:sp>
        <p:nvSpPr>
          <p:cNvPr id="4" name="Footer Placeholder 3">
            <a:extLst>
              <a:ext uri="{FF2B5EF4-FFF2-40B4-BE49-F238E27FC236}">
                <a16:creationId xmlns:a16="http://schemas.microsoft.com/office/drawing/2014/main" id="{90648137-DC54-4685-8FDD-2F90A18604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5" name="Slide Number Placeholder 4">
            <a:extLst>
              <a:ext uri="{FF2B5EF4-FFF2-40B4-BE49-F238E27FC236}">
                <a16:creationId xmlns:a16="http://schemas.microsoft.com/office/drawing/2014/main" id="{6DF94737-0AEA-4E3B-9D5A-26C8C2B7F1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2297BA-D083-46AE-B857-5CC9751A8411}" type="slidenum">
              <a:rPr lang="en-IL" smtClean="0"/>
              <a:t>‹#›</a:t>
            </a:fld>
            <a:endParaRPr lang="en-IL"/>
          </a:p>
        </p:txBody>
      </p:sp>
    </p:spTree>
    <p:extLst>
      <p:ext uri="{BB962C8B-B14F-4D97-AF65-F5344CB8AC3E}">
        <p14:creationId xmlns:p14="http://schemas.microsoft.com/office/powerpoint/2010/main" val="32868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22AEC-7A8B-4394-9AF0-0B20F89D0261}" type="datetimeFigureOut">
              <a:rPr lang="en-IL" smtClean="0"/>
              <a:t>07/06/2022</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D85D0-3394-492D-80AB-B2ABBE07D135}" type="slidenum">
              <a:rPr lang="en-IL" smtClean="0"/>
              <a:t>‹#›</a:t>
            </a:fld>
            <a:endParaRPr lang="en-IL"/>
          </a:p>
        </p:txBody>
      </p:sp>
    </p:spTree>
    <p:extLst>
      <p:ext uri="{BB962C8B-B14F-4D97-AF65-F5344CB8AC3E}">
        <p14:creationId xmlns:p14="http://schemas.microsoft.com/office/powerpoint/2010/main" val="301980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59846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2833010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10</a:t>
            </a:fld>
            <a:endParaRPr lang="en-US"/>
          </a:p>
        </p:txBody>
      </p:sp>
    </p:spTree>
    <p:extLst>
      <p:ext uri="{BB962C8B-B14F-4D97-AF65-F5344CB8AC3E}">
        <p14:creationId xmlns:p14="http://schemas.microsoft.com/office/powerpoint/2010/main" val="1342266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en-IL" smtClean="0"/>
              <a:t>‹#›</a:t>
            </a:fld>
            <a:endParaRPr lang="en-IL"/>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en-IL" smtClean="0"/>
              <a:t>07/06/2022</a:t>
            </a:fld>
            <a:endParaRPr lang="en-IL"/>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en-IL" smtClean="0"/>
              <a:t>‹#›</a:t>
            </a:fld>
            <a:endParaRPr lang="en-IL"/>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6E9456-A9B4-4E76-9C01-484D60D5D328}"/>
              </a:ext>
            </a:extLst>
          </p:cNvPr>
          <p:cNvPicPr>
            <a:picLocks noChangeAspect="1"/>
          </p:cNvPicPr>
          <p:nvPr/>
        </p:nvPicPr>
        <p:blipFill>
          <a:blip r:embed="rId2"/>
          <a:stretch>
            <a:fillRect/>
          </a:stretch>
        </p:blipFill>
        <p:spPr>
          <a:xfrm>
            <a:off x="0" y="55282"/>
            <a:ext cx="12192000" cy="6747436"/>
          </a:xfrm>
          <a:prstGeom prst="rect">
            <a:avLst/>
          </a:prstGeom>
        </p:spPr>
      </p:pic>
    </p:spTree>
    <p:extLst>
      <p:ext uri="{BB962C8B-B14F-4D97-AF65-F5344CB8AC3E}">
        <p14:creationId xmlns:p14="http://schemas.microsoft.com/office/powerpoint/2010/main" val="158557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226243"/>
            <a:ext cx="9603275" cy="527901"/>
          </a:xfrm>
        </p:spPr>
        <p:txBody>
          <a:bodyPr>
            <a:noAutofit/>
          </a:bodyPr>
          <a:lstStyle/>
          <a:p>
            <a:pPr algn="ctr"/>
            <a:r>
              <a:rPr lang="el-GR" sz="2800" b="1" dirty="0">
                <a:latin typeface="GFS Porson" panose="02000000000000000000" pitchFamily="50" charset="-95"/>
                <a:cs typeface="David" panose="020E0502060401010101" pitchFamily="34" charset="-79"/>
              </a:rPr>
              <a:t>ΑΡΙΣΤΟΤΕΛΗΣ </a:t>
            </a:r>
            <a:endParaRPr lang="en-IL" sz="2800" b="1" dirty="0">
              <a:latin typeface="David" panose="020E0502060401010101" pitchFamily="34" charset="-79"/>
              <a:cs typeface="David" panose="020E0502060401010101" pitchFamily="34" charset="-79"/>
            </a:endParaRPr>
          </a:p>
        </p:txBody>
      </p:sp>
      <p:sp>
        <p:nvSpPr>
          <p:cNvPr id="3" name="Content Placeholder 2">
            <a:extLst>
              <a:ext uri="{FF2B5EF4-FFF2-40B4-BE49-F238E27FC236}">
                <a16:creationId xmlns:a16="http://schemas.microsoft.com/office/drawing/2014/main" id="{49B6D6AD-C9F0-4267-A258-66538304D71F}"/>
              </a:ext>
            </a:extLst>
          </p:cNvPr>
          <p:cNvSpPr>
            <a:spLocks noGrp="1"/>
          </p:cNvSpPr>
          <p:nvPr>
            <p:ph idx="1"/>
          </p:nvPr>
        </p:nvSpPr>
        <p:spPr>
          <a:xfrm>
            <a:off x="137160" y="801278"/>
            <a:ext cx="11917680" cy="5783345"/>
          </a:xfrm>
        </p:spPr>
        <p:txBody>
          <a:bodyPr>
            <a:normAutofit lnSpcReduction="10000"/>
          </a:bodyPr>
          <a:lstStyle/>
          <a:p>
            <a:pPr marL="0" indent="0" algn="ctr" rtl="1">
              <a:buNone/>
            </a:pPr>
            <a:r>
              <a:rPr lang="he-IL" b="1" dirty="0">
                <a:latin typeface="David" panose="020E0502060401010101" pitchFamily="34" charset="-79"/>
                <a:cs typeface="David" panose="020E0502060401010101" pitchFamily="34" charset="-79"/>
              </a:rPr>
              <a:t>מבנה השיעור להיום</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האתיקה </a:t>
            </a:r>
            <a:r>
              <a:rPr lang="he-IL" b="1" dirty="0" err="1">
                <a:latin typeface="David" panose="020E0502060401010101" pitchFamily="34" charset="-79"/>
                <a:cs typeface="David" panose="020E0502060401010101" pitchFamily="34" charset="-79"/>
              </a:rPr>
              <a:t>הניקומאכית</a:t>
            </a:r>
            <a:r>
              <a:rPr lang="he-IL" b="1" dirty="0">
                <a:latin typeface="David" panose="020E0502060401010101" pitchFamily="34" charset="-79"/>
                <a:cs typeface="David" panose="020E0502060401010101" pitchFamily="34" charset="-79"/>
              </a:rPr>
              <a:t> – ספר על מוסר?</a:t>
            </a:r>
          </a:p>
          <a:p>
            <a:pPr marL="1428750" lvl="2" indent="-514350" algn="r" rtl="1">
              <a:buFont typeface="+mj-lt"/>
              <a:buAutoNum type="arabicPeriod"/>
            </a:pPr>
            <a:r>
              <a:rPr lang="en-US" b="1" dirty="0">
                <a:latin typeface="David" panose="020E0502060401010101" pitchFamily="34" charset="-79"/>
                <a:cs typeface="David" panose="020E0502060401010101" pitchFamily="34" charset="-79"/>
              </a:rPr>
              <a:t>ETHOS</a:t>
            </a:r>
            <a:r>
              <a:rPr lang="he-IL" b="1" dirty="0">
                <a:latin typeface="David" panose="020E0502060401010101" pitchFamily="34" charset="-79"/>
                <a:cs typeface="David" panose="020E0502060401010101" pitchFamily="34" charset="-79"/>
              </a:rPr>
              <a:t> ו-</a:t>
            </a:r>
            <a:r>
              <a:rPr lang="en-US" b="1" dirty="0">
                <a:latin typeface="David" panose="020E0502060401010101" pitchFamily="34" charset="-79"/>
                <a:cs typeface="David" panose="020E0502060401010101" pitchFamily="34" charset="-79"/>
              </a:rPr>
              <a:t>ETHIKE</a:t>
            </a:r>
            <a:endParaRPr lang="he-IL" b="1" dirty="0">
              <a:latin typeface="David" panose="020E0502060401010101" pitchFamily="34" charset="-79"/>
              <a:cs typeface="David" panose="020E0502060401010101" pitchFamily="34" charset="-79"/>
            </a:endParaRPr>
          </a:p>
          <a:p>
            <a:pPr marL="514350" indent="-514350" algn="r" rtl="1">
              <a:buFont typeface="+mj-lt"/>
              <a:buAutoNum type="arabicPeriod"/>
            </a:pPr>
            <a:r>
              <a:rPr lang="he-IL" b="1" dirty="0">
                <a:latin typeface="David" panose="020E0502060401010101" pitchFamily="34" charset="-79"/>
                <a:cs typeface="David" panose="020E0502060401010101" pitchFamily="34" charset="-79"/>
              </a:rPr>
              <a:t>הדיון על הטוב</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האם יש בכלל "טוב" אובייקטיבי בחיי המעשה?</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על הטוב כ"אושר" (</a:t>
            </a:r>
            <a:r>
              <a:rPr lang="en-US" b="1" dirty="0">
                <a:latin typeface="David" panose="020E0502060401010101" pitchFamily="34" charset="-79"/>
                <a:cs typeface="David" panose="020E0502060401010101" pitchFamily="34" charset="-79"/>
              </a:rPr>
              <a:t>Eudaimonia</a:t>
            </a:r>
            <a:r>
              <a:rPr lang="he-IL" b="1" dirty="0">
                <a:latin typeface="David" panose="020E0502060401010101" pitchFamily="34" charset="-79"/>
                <a:cs typeface="David" panose="020E0502060401010101" pitchFamily="34" charset="-79"/>
              </a:rPr>
              <a:t>)</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ההגדרות הרווחות לאושר</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חומר ו"ההעדר"</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דברי ביקורת על הגישה האפלטונית</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חיפוש האושר כחיפוש אחר העיסוק של </a:t>
            </a:r>
            <a:r>
              <a:rPr lang="en-US" b="1">
                <a:latin typeface="David" panose="020E0502060401010101" pitchFamily="34" charset="-79"/>
                <a:cs typeface="David" panose="020E0502060401010101" pitchFamily="34" charset="-79"/>
              </a:rPr>
              <a:t>"</a:t>
            </a:r>
            <a:r>
              <a:rPr lang="he-IL" b="1">
                <a:latin typeface="David" panose="020E0502060401010101" pitchFamily="34" charset="-79"/>
                <a:cs typeface="David" panose="020E0502060401010101" pitchFamily="34" charset="-79"/>
              </a:rPr>
              <a:t>האדם </a:t>
            </a:r>
            <a:r>
              <a:rPr lang="he-IL" b="1" dirty="0">
                <a:latin typeface="David" panose="020E0502060401010101" pitchFamily="34" charset="-79"/>
                <a:cs typeface="David" panose="020E0502060401010101" pitchFamily="34" charset="-79"/>
              </a:rPr>
              <a:t>באשר הוא אדם"</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ניתוח טבע האדם דרך ניתוח פעולות הנפש</a:t>
            </a:r>
          </a:p>
          <a:p>
            <a:pPr marL="971550" lvl="1" indent="-514350" algn="r" rtl="1">
              <a:buFont typeface="+mj-lt"/>
              <a:buAutoNum type="arabicPeriod"/>
            </a:pPr>
            <a:r>
              <a:rPr lang="he-IL" b="1" dirty="0">
                <a:latin typeface="David" panose="020E0502060401010101" pitchFamily="34" charset="-79"/>
                <a:cs typeface="David" panose="020E0502060401010101" pitchFamily="34" charset="-79"/>
              </a:rPr>
              <a:t>ההגדרה האריסטוטלית לאושר</a:t>
            </a:r>
          </a:p>
          <a:p>
            <a:pPr marL="514350" indent="-514350" algn="r" rtl="1">
              <a:buFont typeface="+mj-lt"/>
              <a:buAutoNum type="arabicPeriod"/>
            </a:pPr>
            <a:r>
              <a:rPr lang="he-IL" b="1" dirty="0">
                <a:latin typeface="David" panose="020E0502060401010101" pitchFamily="34" charset="-79"/>
                <a:cs typeface="David" panose="020E0502060401010101" pitchFamily="34" charset="-79"/>
              </a:rPr>
              <a:t>תחילת דיון בסגולה טובה (</a:t>
            </a:r>
            <a:r>
              <a:rPr lang="en-US" b="1" dirty="0">
                <a:latin typeface="David" panose="020E0502060401010101" pitchFamily="34" charset="-79"/>
                <a:cs typeface="David" panose="020E0502060401010101" pitchFamily="34" charset="-79"/>
              </a:rPr>
              <a:t>Arete</a:t>
            </a:r>
            <a:r>
              <a:rPr lang="he-IL" b="1" dirty="0">
                <a:latin typeface="David" panose="020E0502060401010101" pitchFamily="34" charset="-79"/>
                <a:cs typeface="David" panose="020E0502060401010101" pitchFamily="34" charset="-79"/>
              </a:rPr>
              <a:t>)</a:t>
            </a:r>
          </a:p>
        </p:txBody>
      </p:sp>
      <p:pic>
        <p:nvPicPr>
          <p:cNvPr id="2" name="Picture 1">
            <a:extLst>
              <a:ext uri="{FF2B5EF4-FFF2-40B4-BE49-F238E27FC236}">
                <a16:creationId xmlns:a16="http://schemas.microsoft.com/office/drawing/2014/main" id="{0F428FBA-FDC7-4CDD-AF7F-EA4D022BB6F1}"/>
              </a:ext>
            </a:extLst>
          </p:cNvPr>
          <p:cNvPicPr>
            <a:picLocks noChangeAspect="1"/>
          </p:cNvPicPr>
          <p:nvPr/>
        </p:nvPicPr>
        <p:blipFill>
          <a:blip r:embed="rId3"/>
          <a:stretch>
            <a:fillRect/>
          </a:stretch>
        </p:blipFill>
        <p:spPr>
          <a:xfrm>
            <a:off x="0" y="5919536"/>
            <a:ext cx="938463" cy="938463"/>
          </a:xfrm>
          <a:prstGeom prst="rect">
            <a:avLst/>
          </a:prstGeom>
        </p:spPr>
      </p:pic>
    </p:spTree>
    <p:extLst>
      <p:ext uri="{BB962C8B-B14F-4D97-AF65-F5344CB8AC3E}">
        <p14:creationId xmlns:p14="http://schemas.microsoft.com/office/powerpoint/2010/main" val="3913125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01EAF5-1667-47F4-B028-A854A253DE38}"/>
              </a:ext>
            </a:extLst>
          </p:cNvPr>
          <p:cNvPicPr>
            <a:picLocks noChangeAspect="1"/>
          </p:cNvPicPr>
          <p:nvPr/>
        </p:nvPicPr>
        <p:blipFill>
          <a:blip r:embed="rId2"/>
          <a:stretch>
            <a:fillRect/>
          </a:stretch>
        </p:blipFill>
        <p:spPr>
          <a:xfrm>
            <a:off x="1266796" y="0"/>
            <a:ext cx="9608129" cy="493464"/>
          </a:xfrm>
          <a:prstGeom prst="rect">
            <a:avLst/>
          </a:prstGeom>
        </p:spPr>
      </p:pic>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3"/>
          <a:stretch>
            <a:fillRect/>
          </a:stretch>
        </p:blipFill>
        <p:spPr>
          <a:xfrm>
            <a:off x="0" y="6072224"/>
            <a:ext cx="785776" cy="785776"/>
          </a:xfrm>
          <a:prstGeom prst="rect">
            <a:avLst/>
          </a:prstGeom>
        </p:spPr>
      </p:pic>
      <p:sp>
        <p:nvSpPr>
          <p:cNvPr id="8" name="Content Placeholder 7">
            <a:extLst>
              <a:ext uri="{FF2B5EF4-FFF2-40B4-BE49-F238E27FC236}">
                <a16:creationId xmlns:a16="http://schemas.microsoft.com/office/drawing/2014/main" id="{FA666B09-8F45-4543-91ED-7E3E788C1274}"/>
              </a:ext>
            </a:extLst>
          </p:cNvPr>
          <p:cNvSpPr>
            <a:spLocks noGrp="1"/>
          </p:cNvSpPr>
          <p:nvPr>
            <p:ph sz="half" idx="2"/>
          </p:nvPr>
        </p:nvSpPr>
        <p:spPr>
          <a:xfrm>
            <a:off x="735289" y="493464"/>
            <a:ext cx="10671142" cy="785776"/>
          </a:xfrm>
        </p:spPr>
        <p:txBody>
          <a:bodyPr>
            <a:normAutofit fontScale="62500" lnSpcReduction="20000"/>
          </a:bodyPr>
          <a:lstStyle/>
          <a:p>
            <a:pPr marL="0" indent="0" algn="ctr" rtl="1">
              <a:lnSpc>
                <a:spcPct val="100000"/>
              </a:lnSpc>
              <a:buNone/>
            </a:pPr>
            <a:r>
              <a:rPr lang="he-IL" sz="3700" b="1" i="1" dirty="0">
                <a:latin typeface="David" panose="020E0502060401010101" pitchFamily="34" charset="-79"/>
                <a:cs typeface="David" panose="020E0502060401010101" pitchFamily="34" charset="-79"/>
              </a:rPr>
              <a:t>"האתיקה </a:t>
            </a:r>
            <a:r>
              <a:rPr lang="he-IL" sz="3700" b="1" i="1" dirty="0" err="1">
                <a:latin typeface="David" panose="020E0502060401010101" pitchFamily="34" charset="-79"/>
                <a:cs typeface="David" panose="020E0502060401010101" pitchFamily="34" charset="-79"/>
              </a:rPr>
              <a:t>הניקומאכית</a:t>
            </a:r>
            <a:r>
              <a:rPr lang="he-IL" sz="3700" b="1" dirty="0">
                <a:latin typeface="David" panose="020E0502060401010101" pitchFamily="34" charset="-79"/>
                <a:cs typeface="David" panose="020E0502060401010101" pitchFamily="34" charset="-79"/>
              </a:rPr>
              <a:t>" </a:t>
            </a:r>
          </a:p>
          <a:p>
            <a:pPr marL="0" indent="0" algn="ctr" rtl="1">
              <a:lnSpc>
                <a:spcPct val="100000"/>
              </a:lnSpc>
              <a:buNone/>
            </a:pPr>
            <a:r>
              <a:rPr lang="he-IL" sz="3700" b="1" dirty="0">
                <a:latin typeface="David" panose="020E0502060401010101" pitchFamily="34" charset="-79"/>
                <a:cs typeface="David" panose="020E0502060401010101" pitchFamily="34" charset="-79"/>
              </a:rPr>
              <a:t>מה, בדיוק, הנושא של הספר הזה?</a:t>
            </a:r>
          </a:p>
          <a:p>
            <a:pPr marL="0" indent="0" algn="ctr" rtl="1">
              <a:lnSpc>
                <a:spcPct val="100000"/>
              </a:lnSpc>
              <a:buNone/>
            </a:pPr>
            <a:endParaRPr lang="en-IL" sz="1600" dirty="0"/>
          </a:p>
        </p:txBody>
      </p:sp>
      <p:pic>
        <p:nvPicPr>
          <p:cNvPr id="6" name="Content Placeholder 5">
            <a:extLst>
              <a:ext uri="{FF2B5EF4-FFF2-40B4-BE49-F238E27FC236}">
                <a16:creationId xmlns:a16="http://schemas.microsoft.com/office/drawing/2014/main" id="{A2341DB9-EDFF-4108-8AD7-ABCFBD584F43}"/>
              </a:ext>
            </a:extLst>
          </p:cNvPr>
          <p:cNvPicPr>
            <a:picLocks noGrp="1" noChangeAspect="1"/>
          </p:cNvPicPr>
          <p:nvPr>
            <p:ph sz="half" idx="1"/>
          </p:nvPr>
        </p:nvPicPr>
        <p:blipFill>
          <a:blip r:embed="rId4"/>
          <a:stretch>
            <a:fillRect/>
          </a:stretch>
        </p:blipFill>
        <p:spPr>
          <a:xfrm>
            <a:off x="3770722" y="1458179"/>
            <a:ext cx="4600279" cy="5412899"/>
          </a:xfrm>
          <a:prstGeom prst="rect">
            <a:avLst/>
          </a:prstGeom>
        </p:spPr>
      </p:pic>
    </p:spTree>
    <p:extLst>
      <p:ext uri="{BB962C8B-B14F-4D97-AF65-F5344CB8AC3E}">
        <p14:creationId xmlns:p14="http://schemas.microsoft.com/office/powerpoint/2010/main" val="1142721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19C68"/>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4</a:t>
            </a:fld>
            <a:endParaRPr lang="en-US" dirty="0"/>
          </a:p>
        </p:txBody>
      </p:sp>
      <p:sp>
        <p:nvSpPr>
          <p:cNvPr id="3" name="Rectangle 2"/>
          <p:cNvSpPr/>
          <p:nvPr/>
        </p:nvSpPr>
        <p:spPr>
          <a:xfrm>
            <a:off x="1847528" y="418452"/>
            <a:ext cx="8352928" cy="5201424"/>
          </a:xfrm>
          <a:prstGeom prst="rect">
            <a:avLst/>
          </a:prstGeom>
        </p:spPr>
        <p:txBody>
          <a:bodyPr wrap="square">
            <a:spAutoFit/>
          </a:bodyPr>
          <a:lstStyle/>
          <a:p>
            <a:pPr algn="ctr" rtl="1"/>
            <a:r>
              <a:rPr lang="en-US" sz="2800" i="1" dirty="0">
                <a:latin typeface="David" panose="020E0502060401010101" pitchFamily="34" charset="-79"/>
                <a:cs typeface="David" panose="020E0502060401010101" pitchFamily="34" charset="-79"/>
              </a:rPr>
              <a:t>- </a:t>
            </a:r>
            <a:r>
              <a:rPr lang="en-US" sz="2800" i="1" dirty="0" err="1">
                <a:latin typeface="David" panose="020E0502060401010101" pitchFamily="34" charset="-79"/>
                <a:cs typeface="David" panose="020E0502060401010101" pitchFamily="34" charset="-79"/>
              </a:rPr>
              <a:t>êthikê</a:t>
            </a:r>
            <a:r>
              <a:rPr lang="he-IL" sz="2800" i="1"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מדע אופי, וכיצד אופי נעשה טוב או רע</a:t>
            </a:r>
            <a:endParaRPr lang="he-IL" sz="2800" b="1" dirty="0">
              <a:latin typeface="David" panose="020E0502060401010101" pitchFamily="34" charset="-79"/>
              <a:cs typeface="David" panose="020E0502060401010101" pitchFamily="34" charset="-79"/>
            </a:endParaRPr>
          </a:p>
          <a:p>
            <a:pPr algn="ctr" rtl="1"/>
            <a:r>
              <a:rPr lang="en-US" sz="2800" i="1" dirty="0" err="1">
                <a:latin typeface="David" panose="020E0502060401010101" pitchFamily="34" charset="-79"/>
                <a:cs typeface="David" panose="020E0502060401010101" pitchFamily="34" charset="-79"/>
              </a:rPr>
              <a:t>êthos</a:t>
            </a:r>
            <a:r>
              <a:rPr lang="he-IL" sz="2400" i="1" dirty="0">
                <a:latin typeface="Palatino Linotype" panose="02040502050505030304" pitchFamily="18" charset="0"/>
              </a:rPr>
              <a:t> </a:t>
            </a:r>
            <a:r>
              <a:rPr lang="he-IL" sz="2800" dirty="0">
                <a:latin typeface="Palatino Linotype" panose="02040502050505030304" pitchFamily="18" charset="0"/>
              </a:rPr>
              <a:t>(</a:t>
            </a:r>
            <a:r>
              <a:rPr lang="el-GR" sz="2800" dirty="0">
                <a:latin typeface="GFS Porson" panose="02000000000000000000" pitchFamily="50" charset="-95"/>
              </a:rPr>
              <a:t>ἤθος</a:t>
            </a:r>
            <a:r>
              <a:rPr lang="he-IL" sz="2800" dirty="0">
                <a:latin typeface="Palatino Linotype" panose="02040502050505030304" pitchFamily="18" charset="0"/>
              </a:rPr>
              <a:t>) = </a:t>
            </a:r>
            <a:r>
              <a:rPr lang="he-IL" sz="2400" b="1" dirty="0">
                <a:latin typeface="David" panose="020E0502060401010101" pitchFamily="34" charset="-79"/>
                <a:cs typeface="David" panose="020E0502060401010101" pitchFamily="34" charset="-79"/>
              </a:rPr>
              <a:t>אופי</a:t>
            </a:r>
            <a:endParaRPr lang="he-IL" sz="3600" b="1" dirty="0">
              <a:latin typeface="David" panose="020E0502060401010101" pitchFamily="34" charset="-79"/>
              <a:cs typeface="David" panose="020E0502060401010101" pitchFamily="34" charset="-79"/>
            </a:endParaRPr>
          </a:p>
          <a:p>
            <a:pPr algn="ctr" rtl="1"/>
            <a:endParaRPr lang="en-US" sz="4000" dirty="0"/>
          </a:p>
          <a:p>
            <a:pPr algn="ctr" rtl="1"/>
            <a:endParaRPr lang="en-US" sz="4000" dirty="0"/>
          </a:p>
          <a:p>
            <a:pPr algn="ctr" rtl="1"/>
            <a:endParaRPr lang="en-US" sz="4000" dirty="0"/>
          </a:p>
          <a:p>
            <a:pPr algn="ctr" rtl="1"/>
            <a:endParaRPr lang="he-IL" sz="1600" b="1" dirty="0"/>
          </a:p>
          <a:p>
            <a:pPr algn="ctr" rtl="1"/>
            <a:endParaRPr lang="he-IL" b="1" i="1" dirty="0"/>
          </a:p>
          <a:p>
            <a:pPr algn="ctr" rtl="1"/>
            <a:endParaRPr lang="he-IL" b="1" i="1" dirty="0"/>
          </a:p>
          <a:p>
            <a:pPr algn="ctr" rtl="1"/>
            <a:endParaRPr lang="he-IL" b="1" i="1" dirty="0"/>
          </a:p>
          <a:p>
            <a:pPr algn="ctr" rtl="1"/>
            <a:endParaRPr lang="he-IL" b="1" i="1" dirty="0"/>
          </a:p>
          <a:p>
            <a:pPr algn="ctr" rtl="1"/>
            <a:endParaRPr lang="he-IL" b="1" i="1" dirty="0"/>
          </a:p>
          <a:p>
            <a:pPr algn="ctr" rtl="1"/>
            <a:endParaRPr lang="he-IL" b="1" i="1" dirty="0"/>
          </a:p>
          <a:p>
            <a:pPr algn="ctr" rtl="1"/>
            <a:endParaRPr lang="he-IL" sz="1600" b="1" i="1" dirty="0"/>
          </a:p>
          <a:p>
            <a:pPr algn="ctr" rtl="1"/>
            <a:endParaRPr lang="he-IL" sz="1600" b="1" i="1" dirty="0"/>
          </a:p>
        </p:txBody>
      </p:sp>
      <p:pic>
        <p:nvPicPr>
          <p:cNvPr id="6" name="Picture 5">
            <a:extLst>
              <a:ext uri="{FF2B5EF4-FFF2-40B4-BE49-F238E27FC236}">
                <a16:creationId xmlns:a16="http://schemas.microsoft.com/office/drawing/2014/main" id="{681EAE2B-D715-491D-B016-CAB39A8B6493}"/>
              </a:ext>
            </a:extLst>
          </p:cNvPr>
          <p:cNvPicPr>
            <a:picLocks noChangeAspect="1"/>
          </p:cNvPicPr>
          <p:nvPr/>
        </p:nvPicPr>
        <p:blipFill>
          <a:blip r:embed="rId2"/>
          <a:stretch>
            <a:fillRect/>
          </a:stretch>
        </p:blipFill>
        <p:spPr>
          <a:xfrm>
            <a:off x="0" y="6056722"/>
            <a:ext cx="801278" cy="801278"/>
          </a:xfrm>
          <a:prstGeom prst="rect">
            <a:avLst/>
          </a:prstGeom>
        </p:spPr>
      </p:pic>
      <p:pic>
        <p:nvPicPr>
          <p:cNvPr id="7" name="Picture 6">
            <a:extLst>
              <a:ext uri="{FF2B5EF4-FFF2-40B4-BE49-F238E27FC236}">
                <a16:creationId xmlns:a16="http://schemas.microsoft.com/office/drawing/2014/main" id="{AD649033-B719-4304-B330-D47F36A646E5}"/>
              </a:ext>
            </a:extLst>
          </p:cNvPr>
          <p:cNvPicPr>
            <a:picLocks noChangeAspect="1"/>
          </p:cNvPicPr>
          <p:nvPr/>
        </p:nvPicPr>
        <p:blipFill>
          <a:blip r:embed="rId3"/>
          <a:stretch>
            <a:fillRect/>
          </a:stretch>
        </p:blipFill>
        <p:spPr>
          <a:xfrm>
            <a:off x="1291933" y="71565"/>
            <a:ext cx="9608129" cy="493464"/>
          </a:xfrm>
          <a:prstGeom prst="rect">
            <a:avLst/>
          </a:prstGeom>
        </p:spPr>
      </p:pic>
      <p:pic>
        <p:nvPicPr>
          <p:cNvPr id="5" name="Picture 4">
            <a:extLst>
              <a:ext uri="{FF2B5EF4-FFF2-40B4-BE49-F238E27FC236}">
                <a16:creationId xmlns:a16="http://schemas.microsoft.com/office/drawing/2014/main" id="{4DE16A20-F94B-42B4-803D-B0563C5EC3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846" y="1333410"/>
            <a:ext cx="8430301" cy="5201424"/>
          </a:xfrm>
          <a:prstGeom prst="rect">
            <a:avLst/>
          </a:prstGeom>
        </p:spPr>
      </p:pic>
      <p:sp>
        <p:nvSpPr>
          <p:cNvPr id="10" name="TextBox 9">
            <a:extLst>
              <a:ext uri="{FF2B5EF4-FFF2-40B4-BE49-F238E27FC236}">
                <a16:creationId xmlns:a16="http://schemas.microsoft.com/office/drawing/2014/main" id="{D60E4DDA-C0A8-4961-B856-B689AF72B3F4}"/>
              </a:ext>
            </a:extLst>
          </p:cNvPr>
          <p:cNvSpPr txBox="1"/>
          <p:nvPr/>
        </p:nvSpPr>
        <p:spPr>
          <a:xfrm>
            <a:off x="2329863" y="6534834"/>
            <a:ext cx="7388259" cy="646331"/>
          </a:xfrm>
          <a:prstGeom prst="rect">
            <a:avLst/>
          </a:prstGeom>
          <a:noFill/>
        </p:spPr>
        <p:txBody>
          <a:bodyPr wrap="square" rtlCol="0">
            <a:spAutoFit/>
          </a:bodyPr>
          <a:lstStyle/>
          <a:p>
            <a:pPr algn="ctr"/>
            <a:r>
              <a:rPr lang="he-IL" b="1" i="1" dirty="0">
                <a:latin typeface="David" panose="020E0502060401010101" pitchFamily="34" charset="-79"/>
                <a:cs typeface="David" panose="020E0502060401010101" pitchFamily="34" charset="-79"/>
              </a:rPr>
              <a:t>"בחירתו של הרקולס בין העונג לסגולה טובה"</a:t>
            </a:r>
            <a:endParaRPr lang="en-US" sz="4400" dirty="0">
              <a:latin typeface="David" panose="020E0502060401010101" pitchFamily="34" charset="-79"/>
              <a:cs typeface="David" panose="020E0502060401010101" pitchFamily="34" charset="-79"/>
            </a:endParaRPr>
          </a:p>
          <a:p>
            <a:pPr algn="ct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228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46803" y="799157"/>
            <a:ext cx="9498391" cy="2110881"/>
          </a:xfrm>
        </p:spPr>
        <p:txBody>
          <a:bodyPr>
            <a:noAutofit/>
          </a:bodyPr>
          <a:lstStyle/>
          <a:p>
            <a:pPr algn="just"/>
            <a:r>
              <a:rPr lang="en-US" sz="1800" b="1" dirty="0">
                <a:latin typeface="Palatino Linotype" panose="02040502050505030304" pitchFamily="18" charset="0"/>
              </a:rPr>
              <a:t>Character (</a:t>
            </a:r>
            <a:r>
              <a:rPr lang="en-US" sz="1800" b="1" i="1" dirty="0" err="1">
                <a:latin typeface="Palatino Linotype" panose="02040502050505030304" pitchFamily="18" charset="0"/>
              </a:rPr>
              <a:t>êthos</a:t>
            </a:r>
            <a:r>
              <a:rPr lang="en-US" sz="1800" b="1" dirty="0">
                <a:latin typeface="Palatino Linotype" panose="02040502050505030304" pitchFamily="18" charset="0"/>
              </a:rPr>
              <a:t>): A stable condition of the soul that makes someone apt to choose in a consistent way.  The word refers only to active conditions determined by deliberate choices to form oneself in particular ways – never to a mere temperament or natural disposition.  Since feelings arise spontaneously and desires are influenced by habits formed early in life, before one is in a position to choose, character involves taking hold of the things toward which one has been passive, and forming the rational and irrational parts of the soul into a single whole. Particular states of character may be either virtues or vices.</a:t>
            </a:r>
            <a:br>
              <a:rPr lang="en-US" sz="1800" dirty="0">
                <a:latin typeface="Palatino Linotype" panose="02040502050505030304" pitchFamily="18" charset="0"/>
              </a:rPr>
            </a:br>
            <a:endParaRPr lang="en-US" sz="1800" dirty="0">
              <a:latin typeface="Palatino Linotype" panose="0204050205050503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49" y="5674128"/>
            <a:ext cx="1152128" cy="1152127"/>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5</a:t>
            </a:fld>
            <a:endParaRPr lang="en-US" dirty="0"/>
          </a:p>
        </p:txBody>
      </p:sp>
      <p:pic>
        <p:nvPicPr>
          <p:cNvPr id="4" name="Picture 3">
            <a:extLst>
              <a:ext uri="{FF2B5EF4-FFF2-40B4-BE49-F238E27FC236}">
                <a16:creationId xmlns:a16="http://schemas.microsoft.com/office/drawing/2014/main" id="{3EC89D97-34DE-4529-8BC0-B856CCA3460E}"/>
              </a:ext>
            </a:extLst>
          </p:cNvPr>
          <p:cNvPicPr>
            <a:picLocks noChangeAspect="1"/>
          </p:cNvPicPr>
          <p:nvPr/>
        </p:nvPicPr>
        <p:blipFill>
          <a:blip r:embed="rId5"/>
          <a:stretch>
            <a:fillRect/>
          </a:stretch>
        </p:blipFill>
        <p:spPr>
          <a:xfrm>
            <a:off x="1237065" y="197575"/>
            <a:ext cx="9608129" cy="493819"/>
          </a:xfrm>
          <a:prstGeom prst="rect">
            <a:avLst/>
          </a:prstGeom>
        </p:spPr>
      </p:pic>
      <p:sp>
        <p:nvSpPr>
          <p:cNvPr id="9" name="TextBox 8">
            <a:extLst>
              <a:ext uri="{FF2B5EF4-FFF2-40B4-BE49-F238E27FC236}">
                <a16:creationId xmlns:a16="http://schemas.microsoft.com/office/drawing/2014/main" id="{34C583E2-0D70-4570-9EEA-0867DB0A461B}"/>
              </a:ext>
            </a:extLst>
          </p:cNvPr>
          <p:cNvSpPr txBox="1"/>
          <p:nvPr/>
        </p:nvSpPr>
        <p:spPr>
          <a:xfrm>
            <a:off x="1433569" y="2648469"/>
            <a:ext cx="9215120" cy="369332"/>
          </a:xfrm>
          <a:prstGeom prst="rect">
            <a:avLst/>
          </a:prstGeom>
          <a:noFill/>
        </p:spPr>
        <p:txBody>
          <a:bodyPr wrap="square" rtlCol="0">
            <a:spAutoFit/>
          </a:bodyPr>
          <a:lstStyle/>
          <a:p>
            <a:pPr algn="ctr"/>
            <a:r>
              <a:rPr lang="en-US" b="1" i="1" dirty="0"/>
              <a:t>Nicomachean Ethics, trans. Joe Sachs (Glossary, p. 202)</a:t>
            </a:r>
            <a:endParaRPr lang="en-IL" b="1" i="1" dirty="0"/>
          </a:p>
        </p:txBody>
      </p:sp>
      <p:pic>
        <p:nvPicPr>
          <p:cNvPr id="5" name="Picture 4">
            <a:extLst>
              <a:ext uri="{FF2B5EF4-FFF2-40B4-BE49-F238E27FC236}">
                <a16:creationId xmlns:a16="http://schemas.microsoft.com/office/drawing/2014/main" id="{C1FD020C-5A60-4C3F-A63A-F065C3A066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2442" y="3017801"/>
            <a:ext cx="3987115" cy="3905745"/>
          </a:xfrm>
          <a:prstGeom prst="rect">
            <a:avLst/>
          </a:prstGeom>
        </p:spPr>
      </p:pic>
    </p:spTree>
    <p:extLst>
      <p:ext uri="{BB962C8B-B14F-4D97-AF65-F5344CB8AC3E}">
        <p14:creationId xmlns:p14="http://schemas.microsoft.com/office/powerpoint/2010/main" val="28967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2C4C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6</a:t>
            </a:fld>
            <a:endParaRPr lang="en-US" dirty="0"/>
          </a:p>
        </p:txBody>
      </p:sp>
      <p:pic>
        <p:nvPicPr>
          <p:cNvPr id="5" name="Picture 4">
            <a:extLst>
              <a:ext uri="{FF2B5EF4-FFF2-40B4-BE49-F238E27FC236}">
                <a16:creationId xmlns:a16="http://schemas.microsoft.com/office/drawing/2014/main" id="{86CC9625-3CC1-47DE-82C9-A829C0698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0112"/>
            <a:ext cx="764247" cy="764246"/>
          </a:xfrm>
          <a:prstGeom prst="rect">
            <a:avLst/>
          </a:prstGeom>
        </p:spPr>
      </p:pic>
      <p:pic>
        <p:nvPicPr>
          <p:cNvPr id="6" name="Picture 5">
            <a:extLst>
              <a:ext uri="{FF2B5EF4-FFF2-40B4-BE49-F238E27FC236}">
                <a16:creationId xmlns:a16="http://schemas.microsoft.com/office/drawing/2014/main" id="{647A30CF-FE5F-4B6A-A20B-9B929ABBF317}"/>
              </a:ext>
            </a:extLst>
          </p:cNvPr>
          <p:cNvPicPr>
            <a:picLocks noChangeAspect="1"/>
          </p:cNvPicPr>
          <p:nvPr/>
        </p:nvPicPr>
        <p:blipFill>
          <a:blip r:embed="rId3"/>
          <a:stretch>
            <a:fillRect/>
          </a:stretch>
        </p:blipFill>
        <p:spPr>
          <a:xfrm>
            <a:off x="1291935" y="121557"/>
            <a:ext cx="9608129" cy="493819"/>
          </a:xfrm>
          <a:prstGeom prst="rect">
            <a:avLst/>
          </a:prstGeom>
        </p:spPr>
      </p:pic>
      <p:pic>
        <p:nvPicPr>
          <p:cNvPr id="8" name="Picture 7">
            <a:extLst>
              <a:ext uri="{FF2B5EF4-FFF2-40B4-BE49-F238E27FC236}">
                <a16:creationId xmlns:a16="http://schemas.microsoft.com/office/drawing/2014/main" id="{B2034C5B-5971-4905-AB41-2ADDFD0A0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8328" y="1509468"/>
            <a:ext cx="5915332" cy="4581739"/>
          </a:xfrm>
          <a:prstGeom prst="rect">
            <a:avLst/>
          </a:prstGeom>
        </p:spPr>
      </p:pic>
      <p:sp>
        <p:nvSpPr>
          <p:cNvPr id="9" name="TextBox 8">
            <a:extLst>
              <a:ext uri="{FF2B5EF4-FFF2-40B4-BE49-F238E27FC236}">
                <a16:creationId xmlns:a16="http://schemas.microsoft.com/office/drawing/2014/main" id="{3C7BD2AD-CC4F-4341-B9CA-A1788AD9CBEC}"/>
              </a:ext>
            </a:extLst>
          </p:cNvPr>
          <p:cNvSpPr txBox="1"/>
          <p:nvPr/>
        </p:nvSpPr>
        <p:spPr>
          <a:xfrm>
            <a:off x="2846889" y="618010"/>
            <a:ext cx="6498213" cy="892552"/>
          </a:xfrm>
          <a:prstGeom prst="rect">
            <a:avLst/>
          </a:prstGeom>
          <a:noFill/>
        </p:spPr>
        <p:txBody>
          <a:bodyPr wrap="square" rtlCol="0">
            <a:spAutoFit/>
          </a:bodyPr>
          <a:lstStyle/>
          <a:p>
            <a:pPr algn="ctr" rtl="1"/>
            <a:r>
              <a:rPr lang="he-IL" sz="2800" b="1" dirty="0">
                <a:latin typeface="David" panose="020E0502060401010101" pitchFamily="34" charset="-79"/>
                <a:cs typeface="David" panose="020E0502060401010101" pitchFamily="34" charset="-79"/>
              </a:rPr>
              <a:t>אושר (</a:t>
            </a:r>
            <a:r>
              <a:rPr lang="en-US" sz="2800" b="1" i="1" dirty="0">
                <a:latin typeface="David" panose="020E0502060401010101" pitchFamily="34" charset="-79"/>
                <a:cs typeface="David" panose="020E0502060401010101" pitchFamily="34" charset="-79"/>
              </a:rPr>
              <a:t>Eudaimonia</a:t>
            </a:r>
            <a:r>
              <a:rPr lang="he-IL" sz="2800" b="1" i="1" dirty="0">
                <a:latin typeface="David" panose="020E0502060401010101" pitchFamily="34" charset="-79"/>
                <a:cs typeface="David" panose="020E0502060401010101" pitchFamily="34" charset="-79"/>
              </a:rPr>
              <a:t>)</a:t>
            </a:r>
            <a:endParaRPr lang="he-IL" b="1" dirty="0">
              <a:latin typeface="David" panose="020E0502060401010101" pitchFamily="34" charset="-79"/>
              <a:cs typeface="David" panose="020E0502060401010101" pitchFamily="34" charset="-79"/>
            </a:endParaRPr>
          </a:p>
          <a:p>
            <a:pPr algn="ctr" rtl="1"/>
            <a:r>
              <a:rPr lang="he-IL" sz="2400" b="1" dirty="0">
                <a:latin typeface="David" panose="020E0502060401010101" pitchFamily="34" charset="-79"/>
                <a:cs typeface="David" panose="020E0502060401010101" pitchFamily="34" charset="-79"/>
              </a:rPr>
              <a:t>האם אושר = רגש?</a:t>
            </a:r>
            <a:endParaRPr lang="en-IL" sz="2400" b="1" dirty="0">
              <a:latin typeface="David" panose="020E0502060401010101" pitchFamily="34" charset="-79"/>
              <a:cs typeface="David" panose="020E0502060401010101" pitchFamily="34" charset="-79"/>
            </a:endParaRPr>
          </a:p>
        </p:txBody>
      </p:sp>
      <p:sp>
        <p:nvSpPr>
          <p:cNvPr id="10" name="TextBox 9">
            <a:extLst>
              <a:ext uri="{FF2B5EF4-FFF2-40B4-BE49-F238E27FC236}">
                <a16:creationId xmlns:a16="http://schemas.microsoft.com/office/drawing/2014/main" id="{BAA7C5C8-E56E-4108-BC18-6ADA23B0BE12}"/>
              </a:ext>
            </a:extLst>
          </p:cNvPr>
          <p:cNvSpPr txBox="1"/>
          <p:nvPr/>
        </p:nvSpPr>
        <p:spPr>
          <a:xfrm>
            <a:off x="3442348" y="6090112"/>
            <a:ext cx="5307291" cy="646331"/>
          </a:xfrm>
          <a:prstGeom prst="rect">
            <a:avLst/>
          </a:prstGeom>
          <a:noFill/>
        </p:spPr>
        <p:txBody>
          <a:bodyPr wrap="square" rtlCol="0">
            <a:spAutoFit/>
          </a:bodyPr>
          <a:lstStyle/>
          <a:p>
            <a:pPr algn="ctr" rtl="1"/>
            <a:r>
              <a:rPr lang="he-IL" b="1" dirty="0">
                <a:latin typeface="David" panose="020E0502060401010101" pitchFamily="34" charset="-79"/>
                <a:cs typeface="David" panose="020E0502060401010101" pitchFamily="34" charset="-79"/>
              </a:rPr>
              <a:t>לא!</a:t>
            </a:r>
            <a:endParaRPr lang="he-IL" dirty="0">
              <a:latin typeface="David" panose="020E0502060401010101" pitchFamily="34" charset="-79"/>
              <a:cs typeface="David" panose="020E0502060401010101" pitchFamily="34" charset="-79"/>
            </a:endParaRPr>
          </a:p>
          <a:p>
            <a:pPr algn="ctr" rtl="1"/>
            <a:r>
              <a:rPr lang="he-IL" dirty="0">
                <a:latin typeface="David" panose="020E0502060401010101" pitchFamily="34" charset="-79"/>
                <a:cs typeface="David" panose="020E0502060401010101" pitchFamily="34" charset="-79"/>
              </a:rPr>
              <a:t>האושר הינו </a:t>
            </a:r>
            <a:r>
              <a:rPr lang="he-IL" b="1" i="1" dirty="0">
                <a:latin typeface="David" panose="020E0502060401010101" pitchFamily="34" charset="-79"/>
                <a:cs typeface="David" panose="020E0502060401010101" pitchFamily="34" charset="-79"/>
              </a:rPr>
              <a:t>אורח חיים </a:t>
            </a:r>
            <a:r>
              <a:rPr lang="he-IL" dirty="0">
                <a:latin typeface="David" panose="020E0502060401010101" pitchFamily="34" charset="-79"/>
                <a:cs typeface="David" panose="020E0502060401010101" pitchFamily="34" charset="-79"/>
              </a:rPr>
              <a:t>מסוים, </a:t>
            </a:r>
            <a:r>
              <a:rPr lang="he-IL" b="1" i="1" dirty="0">
                <a:latin typeface="David" panose="020E0502060401010101" pitchFamily="34" charset="-79"/>
                <a:cs typeface="David" panose="020E0502060401010101" pitchFamily="34" charset="-79"/>
              </a:rPr>
              <a:t>פעילות </a:t>
            </a:r>
            <a:r>
              <a:rPr lang="he-IL" dirty="0">
                <a:latin typeface="David" panose="020E0502060401010101" pitchFamily="34" charset="-79"/>
                <a:cs typeface="David" panose="020E0502060401010101" pitchFamily="34" charset="-79"/>
              </a:rPr>
              <a:t>מסוג מסוים.</a:t>
            </a:r>
            <a:endParaRPr lang="en-IL"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3328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7CC"/>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78525"/>
            <a:ext cx="779646" cy="779645"/>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7</a:t>
            </a:fld>
            <a:endParaRPr lang="en-US" dirty="0"/>
          </a:p>
        </p:txBody>
      </p:sp>
      <p:pic>
        <p:nvPicPr>
          <p:cNvPr id="4" name="Picture 3">
            <a:extLst>
              <a:ext uri="{FF2B5EF4-FFF2-40B4-BE49-F238E27FC236}">
                <a16:creationId xmlns:a16="http://schemas.microsoft.com/office/drawing/2014/main" id="{965DAB18-F5E0-4F0C-A8D2-21EC6205A66F}"/>
              </a:ext>
            </a:extLst>
          </p:cNvPr>
          <p:cNvPicPr>
            <a:picLocks noChangeAspect="1"/>
          </p:cNvPicPr>
          <p:nvPr/>
        </p:nvPicPr>
        <p:blipFill>
          <a:blip r:embed="rId4"/>
          <a:stretch>
            <a:fillRect/>
          </a:stretch>
        </p:blipFill>
        <p:spPr>
          <a:xfrm>
            <a:off x="2015960" y="21038"/>
            <a:ext cx="8160075" cy="419395"/>
          </a:xfrm>
          <a:prstGeom prst="rect">
            <a:avLst/>
          </a:prstGeom>
        </p:spPr>
      </p:pic>
      <p:pic>
        <p:nvPicPr>
          <p:cNvPr id="8" name="Picture 7">
            <a:extLst>
              <a:ext uri="{FF2B5EF4-FFF2-40B4-BE49-F238E27FC236}">
                <a16:creationId xmlns:a16="http://schemas.microsoft.com/office/drawing/2014/main" id="{D0442785-8FC4-4E88-99DF-AA759B2641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817" y="1844870"/>
            <a:ext cx="3948843" cy="3424861"/>
          </a:xfrm>
          <a:prstGeom prst="rect">
            <a:avLst/>
          </a:prstGeom>
        </p:spPr>
      </p:pic>
      <p:pic>
        <p:nvPicPr>
          <p:cNvPr id="1026" name="Picture 2" descr="Charles De Gaulle Biography - Leader of French Resistance in WWII">
            <a:extLst>
              <a:ext uri="{FF2B5EF4-FFF2-40B4-BE49-F238E27FC236}">
                <a16:creationId xmlns:a16="http://schemas.microsoft.com/office/drawing/2014/main" id="{4034FC21-9D1A-49E6-B161-570D4841A1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0497" y="1833725"/>
            <a:ext cx="2931405" cy="34710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elated image">
            <a:extLst>
              <a:ext uri="{FF2B5EF4-FFF2-40B4-BE49-F238E27FC236}">
                <a16:creationId xmlns:a16="http://schemas.microsoft.com/office/drawing/2014/main" id="{E1C4DB4D-99CE-4BD5-ADA5-213E345E5A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3738" y="1844870"/>
            <a:ext cx="3185532" cy="3578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CBE61CE-B47C-40E0-AF79-F23D89E3C45F}"/>
              </a:ext>
            </a:extLst>
          </p:cNvPr>
          <p:cNvSpPr txBox="1"/>
          <p:nvPr/>
        </p:nvSpPr>
        <p:spPr>
          <a:xfrm>
            <a:off x="571195" y="5269731"/>
            <a:ext cx="3820085" cy="738664"/>
          </a:xfrm>
          <a:prstGeom prst="rect">
            <a:avLst/>
          </a:prstGeom>
          <a:noFill/>
        </p:spPr>
        <p:txBody>
          <a:bodyPr wrap="square" rtlCol="0">
            <a:spAutoFit/>
          </a:bodyPr>
          <a:lstStyle/>
          <a:p>
            <a:r>
              <a:rPr lang="en-US" sz="1400" b="1" dirty="0">
                <a:latin typeface="Palatino Linotype" panose="02040502050505030304" pitchFamily="18" charset="0"/>
              </a:rPr>
              <a:t>“Most people…seem, not without reason, to assume from people’s lives that pleasure is the good and is happiness…”</a:t>
            </a:r>
            <a:endParaRPr lang="en-IL" sz="1400" b="1" dirty="0">
              <a:latin typeface="Palatino Linotype" panose="02040502050505030304" pitchFamily="18" charset="0"/>
            </a:endParaRPr>
          </a:p>
        </p:txBody>
      </p:sp>
      <p:sp>
        <p:nvSpPr>
          <p:cNvPr id="13" name="TextBox 12">
            <a:extLst>
              <a:ext uri="{FF2B5EF4-FFF2-40B4-BE49-F238E27FC236}">
                <a16:creationId xmlns:a16="http://schemas.microsoft.com/office/drawing/2014/main" id="{60A97866-7C1D-47DD-8A10-505274953019}"/>
              </a:ext>
            </a:extLst>
          </p:cNvPr>
          <p:cNvSpPr txBox="1"/>
          <p:nvPr/>
        </p:nvSpPr>
        <p:spPr>
          <a:xfrm>
            <a:off x="4900817" y="5269731"/>
            <a:ext cx="2810763" cy="954107"/>
          </a:xfrm>
          <a:prstGeom prst="rect">
            <a:avLst/>
          </a:prstGeom>
          <a:noFill/>
        </p:spPr>
        <p:txBody>
          <a:bodyPr wrap="square" rtlCol="0">
            <a:spAutoFit/>
          </a:bodyPr>
          <a:lstStyle/>
          <a:p>
            <a:r>
              <a:rPr lang="en-US" sz="1400" b="1" dirty="0">
                <a:latin typeface="Palatino Linotype" panose="02040502050505030304" pitchFamily="18" charset="0"/>
              </a:rPr>
              <a:t>“But refined and active people choose honor, for this is pretty much the goal of political life…”</a:t>
            </a:r>
            <a:endParaRPr lang="en-IL" sz="1400" b="1" dirty="0">
              <a:latin typeface="Palatino Linotype" panose="02040502050505030304" pitchFamily="18" charset="0"/>
            </a:endParaRPr>
          </a:p>
        </p:txBody>
      </p:sp>
      <p:sp>
        <p:nvSpPr>
          <p:cNvPr id="14" name="TextBox 13">
            <a:extLst>
              <a:ext uri="{FF2B5EF4-FFF2-40B4-BE49-F238E27FC236}">
                <a16:creationId xmlns:a16="http://schemas.microsoft.com/office/drawing/2014/main" id="{56C5C580-8C2C-4FE7-A66F-764190FEA7FA}"/>
              </a:ext>
            </a:extLst>
          </p:cNvPr>
          <p:cNvSpPr txBox="1"/>
          <p:nvPr/>
        </p:nvSpPr>
        <p:spPr>
          <a:xfrm>
            <a:off x="8431158" y="5412518"/>
            <a:ext cx="2690692" cy="523220"/>
          </a:xfrm>
          <a:prstGeom prst="rect">
            <a:avLst/>
          </a:prstGeom>
          <a:noFill/>
        </p:spPr>
        <p:txBody>
          <a:bodyPr wrap="square" rtlCol="0">
            <a:spAutoFit/>
          </a:bodyPr>
          <a:lstStyle/>
          <a:p>
            <a:r>
              <a:rPr lang="en-US" sz="1400" b="1" dirty="0">
                <a:latin typeface="Palatino Linotype" panose="02040502050505030304" pitchFamily="18" charset="0"/>
              </a:rPr>
              <a:t>“And the third way of life is the life of contemplation….”</a:t>
            </a:r>
            <a:endParaRPr lang="en-IL" sz="1400" b="1" dirty="0">
              <a:latin typeface="Palatino Linotype" panose="02040502050505030304" pitchFamily="18" charset="0"/>
            </a:endParaRPr>
          </a:p>
        </p:txBody>
      </p:sp>
      <p:sp>
        <p:nvSpPr>
          <p:cNvPr id="15" name="TextBox 14">
            <a:extLst>
              <a:ext uri="{FF2B5EF4-FFF2-40B4-BE49-F238E27FC236}">
                <a16:creationId xmlns:a16="http://schemas.microsoft.com/office/drawing/2014/main" id="{C6E8C3B5-9CAF-4562-B42F-CEC79A8F1B16}"/>
              </a:ext>
            </a:extLst>
          </p:cNvPr>
          <p:cNvSpPr txBox="1"/>
          <p:nvPr/>
        </p:nvSpPr>
        <p:spPr>
          <a:xfrm>
            <a:off x="2061325" y="280977"/>
            <a:ext cx="8069344" cy="892552"/>
          </a:xfrm>
          <a:prstGeom prst="rect">
            <a:avLst/>
          </a:prstGeom>
          <a:noFill/>
        </p:spPr>
        <p:txBody>
          <a:bodyPr wrap="square" rtlCol="0">
            <a:spAutoFit/>
          </a:bodyPr>
          <a:lstStyle/>
          <a:p>
            <a:pPr algn="ctr" rtl="1"/>
            <a:r>
              <a:rPr lang="he-IL" sz="2400" b="1" dirty="0">
                <a:latin typeface="David" panose="020E0502060401010101" pitchFamily="34" charset="-79"/>
                <a:cs typeface="David" panose="020E0502060401010101" pitchFamily="34" charset="-79"/>
              </a:rPr>
              <a:t>שלוש הגדרות של אושר</a:t>
            </a:r>
          </a:p>
          <a:p>
            <a:pPr algn="ctr" rtl="1"/>
            <a:r>
              <a:rPr lang="en-US" sz="2800" b="1" i="1" dirty="0">
                <a:latin typeface="Perpetua" panose="02020502060401020303" pitchFamily="18" charset="0"/>
              </a:rPr>
              <a:t>Eudaimonia</a:t>
            </a:r>
            <a:endParaRPr lang="en-IL" sz="2800" b="1" i="1" dirty="0">
              <a:latin typeface="Perpetua" panose="02020502060401020303" pitchFamily="18" charset="0"/>
            </a:endParaRPr>
          </a:p>
        </p:txBody>
      </p:sp>
      <p:sp>
        <p:nvSpPr>
          <p:cNvPr id="2" name="TextBox 1">
            <a:extLst>
              <a:ext uri="{FF2B5EF4-FFF2-40B4-BE49-F238E27FC236}">
                <a16:creationId xmlns:a16="http://schemas.microsoft.com/office/drawing/2014/main" id="{D4F1403B-B7E5-41CC-BFC8-FD419516B981}"/>
              </a:ext>
            </a:extLst>
          </p:cNvPr>
          <p:cNvSpPr txBox="1"/>
          <p:nvPr/>
        </p:nvSpPr>
        <p:spPr>
          <a:xfrm>
            <a:off x="506817" y="1464392"/>
            <a:ext cx="3948843" cy="380477"/>
          </a:xfrm>
          <a:prstGeom prst="rect">
            <a:avLst/>
          </a:prstGeom>
          <a:noFill/>
        </p:spPr>
        <p:txBody>
          <a:bodyPr wrap="square" rtlCol="0">
            <a:spAutoFit/>
          </a:bodyPr>
          <a:lstStyle/>
          <a:p>
            <a:pPr algn="ctr"/>
            <a:r>
              <a:rPr lang="he-IL" b="1" i="1" dirty="0">
                <a:latin typeface="Perpetua" panose="02020502060401020303" pitchFamily="18" charset="0"/>
              </a:rPr>
              <a:t>עונג</a:t>
            </a:r>
            <a:r>
              <a:rPr lang="en-US" b="1" i="1" dirty="0">
                <a:latin typeface="Perpetua" panose="02020502060401020303" pitchFamily="18" charset="0"/>
              </a:rPr>
              <a:t> =</a:t>
            </a:r>
            <a:r>
              <a:rPr lang="he-IL" b="1" i="1" dirty="0">
                <a:latin typeface="Perpetua" panose="02020502060401020303" pitchFamily="18" charset="0"/>
              </a:rPr>
              <a:t> </a:t>
            </a:r>
            <a:r>
              <a:rPr lang="en-US" b="1" i="1" dirty="0" err="1">
                <a:latin typeface="Perpetua" panose="02020502060401020303" pitchFamily="18" charset="0"/>
              </a:rPr>
              <a:t>Hedonê</a:t>
            </a:r>
            <a:endParaRPr lang="en-IL" b="1" i="1" dirty="0">
              <a:latin typeface="Perpetua" panose="02020502060401020303" pitchFamily="18" charset="0"/>
            </a:endParaRPr>
          </a:p>
        </p:txBody>
      </p:sp>
      <p:sp>
        <p:nvSpPr>
          <p:cNvPr id="3" name="TextBox 2">
            <a:extLst>
              <a:ext uri="{FF2B5EF4-FFF2-40B4-BE49-F238E27FC236}">
                <a16:creationId xmlns:a16="http://schemas.microsoft.com/office/drawing/2014/main" id="{6D223CC8-6B84-440A-8839-028CD6C588E0}"/>
              </a:ext>
            </a:extLst>
          </p:cNvPr>
          <p:cNvSpPr txBox="1"/>
          <p:nvPr/>
        </p:nvSpPr>
        <p:spPr>
          <a:xfrm>
            <a:off x="4867497" y="1468981"/>
            <a:ext cx="2904406" cy="375888"/>
          </a:xfrm>
          <a:prstGeom prst="rect">
            <a:avLst/>
          </a:prstGeom>
          <a:noFill/>
        </p:spPr>
        <p:txBody>
          <a:bodyPr wrap="square" rtlCol="0">
            <a:spAutoFit/>
          </a:bodyPr>
          <a:lstStyle/>
          <a:p>
            <a:pPr algn="ctr"/>
            <a:r>
              <a:rPr lang="he-IL" b="1" i="1" dirty="0">
                <a:latin typeface="David" panose="020E0502060401010101" pitchFamily="34" charset="-79"/>
                <a:cs typeface="David" panose="020E0502060401010101" pitchFamily="34" charset="-79"/>
              </a:rPr>
              <a:t> = כבוד או תהילה</a:t>
            </a:r>
            <a:r>
              <a:rPr lang="en-US" b="1" i="1" dirty="0" err="1">
                <a:latin typeface="David" panose="020E0502060401010101" pitchFamily="34" charset="-79"/>
                <a:cs typeface="David" panose="020E0502060401010101" pitchFamily="34" charset="-79"/>
              </a:rPr>
              <a:t>Timê</a:t>
            </a:r>
            <a:endParaRPr lang="en-IL" b="1" i="1"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a16="http://schemas.microsoft.com/office/drawing/2014/main" id="{A062350A-60D8-4929-BCB4-5FDDF69D00F0}"/>
              </a:ext>
            </a:extLst>
          </p:cNvPr>
          <p:cNvSpPr txBox="1"/>
          <p:nvPr/>
        </p:nvSpPr>
        <p:spPr>
          <a:xfrm>
            <a:off x="8337608" y="1475537"/>
            <a:ext cx="2877792" cy="369332"/>
          </a:xfrm>
          <a:prstGeom prst="rect">
            <a:avLst/>
          </a:prstGeom>
          <a:noFill/>
        </p:spPr>
        <p:txBody>
          <a:bodyPr wrap="square" rtlCol="0">
            <a:spAutoFit/>
          </a:bodyPr>
          <a:lstStyle/>
          <a:p>
            <a:pPr algn="ctr"/>
            <a:r>
              <a:rPr lang="he-IL" b="1" i="1" dirty="0">
                <a:latin typeface="Perpetua" panose="02020502060401020303" pitchFamily="18" charset="0"/>
                <a:cs typeface="David" panose="020E0502060401010101" pitchFamily="34" charset="-79"/>
              </a:rPr>
              <a:t> = עיון, התבוננות</a:t>
            </a:r>
            <a:r>
              <a:rPr lang="en-US" b="1" i="1" dirty="0" err="1">
                <a:latin typeface="Perpetua" panose="02020502060401020303" pitchFamily="18" charset="0"/>
                <a:cs typeface="David" panose="020E0502060401010101" pitchFamily="34" charset="-79"/>
              </a:rPr>
              <a:t>Theôria</a:t>
            </a:r>
            <a:endParaRPr lang="en-IL" b="1" i="1" dirty="0">
              <a:latin typeface="Perpetua" panose="02020502060401020303" pitchFamily="18" charset="0"/>
              <a:cs typeface="David" panose="020E0502060401010101" pitchFamily="34" charset="-79"/>
            </a:endParaRPr>
          </a:p>
        </p:txBody>
      </p:sp>
    </p:spTree>
    <p:extLst>
      <p:ext uri="{BB962C8B-B14F-4D97-AF65-F5344CB8AC3E}">
        <p14:creationId xmlns:p14="http://schemas.microsoft.com/office/powerpoint/2010/main" val="290017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EC9CE"/>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8</a:t>
            </a:fld>
            <a:endParaRPr lang="en-US" dirty="0"/>
          </a:p>
        </p:txBody>
      </p:sp>
      <p:pic>
        <p:nvPicPr>
          <p:cNvPr id="5" name="Picture 4">
            <a:extLst>
              <a:ext uri="{FF2B5EF4-FFF2-40B4-BE49-F238E27FC236}">
                <a16:creationId xmlns:a16="http://schemas.microsoft.com/office/drawing/2014/main" id="{86CC9625-3CC1-47DE-82C9-A829C0698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8" y="6012781"/>
            <a:ext cx="852709" cy="852708"/>
          </a:xfrm>
          <a:prstGeom prst="rect">
            <a:avLst/>
          </a:prstGeom>
        </p:spPr>
      </p:pic>
      <p:pic>
        <p:nvPicPr>
          <p:cNvPr id="6" name="Picture 5">
            <a:extLst>
              <a:ext uri="{FF2B5EF4-FFF2-40B4-BE49-F238E27FC236}">
                <a16:creationId xmlns:a16="http://schemas.microsoft.com/office/drawing/2014/main" id="{647A30CF-FE5F-4B6A-A20B-9B929ABBF317}"/>
              </a:ext>
            </a:extLst>
          </p:cNvPr>
          <p:cNvPicPr>
            <a:picLocks noChangeAspect="1"/>
          </p:cNvPicPr>
          <p:nvPr/>
        </p:nvPicPr>
        <p:blipFill>
          <a:blip r:embed="rId3"/>
          <a:stretch>
            <a:fillRect/>
          </a:stretch>
        </p:blipFill>
        <p:spPr>
          <a:xfrm>
            <a:off x="1291935" y="0"/>
            <a:ext cx="9608129" cy="493819"/>
          </a:xfrm>
          <a:prstGeom prst="rect">
            <a:avLst/>
          </a:prstGeom>
        </p:spPr>
      </p:pic>
      <p:pic>
        <p:nvPicPr>
          <p:cNvPr id="3" name="Picture 2">
            <a:extLst>
              <a:ext uri="{FF2B5EF4-FFF2-40B4-BE49-F238E27FC236}">
                <a16:creationId xmlns:a16="http://schemas.microsoft.com/office/drawing/2014/main" id="{340D16EB-9AEA-4685-BA10-4A2DE5AF675D}"/>
              </a:ext>
            </a:extLst>
          </p:cNvPr>
          <p:cNvPicPr>
            <a:picLocks noChangeAspect="1"/>
          </p:cNvPicPr>
          <p:nvPr/>
        </p:nvPicPr>
        <p:blipFill>
          <a:blip r:embed="rId4"/>
          <a:stretch>
            <a:fillRect/>
          </a:stretch>
        </p:blipFill>
        <p:spPr>
          <a:xfrm>
            <a:off x="3258077" y="590776"/>
            <a:ext cx="5675837" cy="5676447"/>
          </a:xfrm>
          <a:prstGeom prst="rect">
            <a:avLst/>
          </a:prstGeom>
        </p:spPr>
      </p:pic>
      <p:sp>
        <p:nvSpPr>
          <p:cNvPr id="4" name="TextBox 3">
            <a:extLst>
              <a:ext uri="{FF2B5EF4-FFF2-40B4-BE49-F238E27FC236}">
                <a16:creationId xmlns:a16="http://schemas.microsoft.com/office/drawing/2014/main" id="{789F7ED0-A8CE-4095-986D-75E86B5D0CA7}"/>
              </a:ext>
            </a:extLst>
          </p:cNvPr>
          <p:cNvSpPr txBox="1"/>
          <p:nvPr/>
        </p:nvSpPr>
        <p:spPr>
          <a:xfrm>
            <a:off x="3145405" y="6211669"/>
            <a:ext cx="5901179" cy="646331"/>
          </a:xfrm>
          <a:prstGeom prst="rect">
            <a:avLst/>
          </a:prstGeom>
          <a:noFill/>
        </p:spPr>
        <p:txBody>
          <a:bodyPr wrap="square" rtlCol="0">
            <a:spAutoFit/>
          </a:bodyPr>
          <a:lstStyle/>
          <a:p>
            <a:pPr algn="ctr"/>
            <a:r>
              <a:rPr lang="en-US" b="1" i="1" dirty="0">
                <a:latin typeface="Palatino Linotype" panose="02040502050505030304" pitchFamily="18" charset="0"/>
              </a:rPr>
              <a:t>Amicus </a:t>
            </a:r>
            <a:r>
              <a:rPr lang="en-US" b="1" i="1" dirty="0" err="1">
                <a:latin typeface="Palatino Linotype" panose="02040502050505030304" pitchFamily="18" charset="0"/>
              </a:rPr>
              <a:t>Platonis</a:t>
            </a:r>
            <a:r>
              <a:rPr lang="en-US" b="1" i="1" dirty="0">
                <a:latin typeface="Palatino Linotype" panose="02040502050505030304" pitchFamily="18" charset="0"/>
              </a:rPr>
              <a:t>, sed </a:t>
            </a:r>
            <a:r>
              <a:rPr lang="en-US" b="1" i="1" dirty="0" err="1">
                <a:latin typeface="Palatino Linotype" panose="02040502050505030304" pitchFamily="18" charset="0"/>
              </a:rPr>
              <a:t>magis</a:t>
            </a:r>
            <a:r>
              <a:rPr lang="en-US" b="1" i="1" dirty="0">
                <a:latin typeface="Palatino Linotype" panose="02040502050505030304" pitchFamily="18" charset="0"/>
              </a:rPr>
              <a:t> </a:t>
            </a:r>
            <a:r>
              <a:rPr lang="en-US" b="1" i="1" dirty="0" err="1">
                <a:latin typeface="Palatino Linotype" panose="02040502050505030304" pitchFamily="18" charset="0"/>
              </a:rPr>
              <a:t>amica</a:t>
            </a:r>
            <a:r>
              <a:rPr lang="en-US" b="1" i="1" dirty="0">
                <a:latin typeface="Palatino Linotype" panose="02040502050505030304" pitchFamily="18" charset="0"/>
              </a:rPr>
              <a:t> Veritatis</a:t>
            </a:r>
          </a:p>
          <a:p>
            <a:pPr algn="ctr" rtl="1"/>
            <a:r>
              <a:rPr lang="he-IL" b="1" i="1" dirty="0">
                <a:latin typeface="David" panose="020E0502060401010101" pitchFamily="34" charset="-79"/>
                <a:cs typeface="David" panose="020E0502060401010101" pitchFamily="34" charset="-79"/>
              </a:rPr>
              <a:t>חבר של אפלטון, אך חבר גדול יותר של האמת</a:t>
            </a:r>
            <a:endParaRPr lang="en-IL" b="1" i="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6576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0249-2D14-4706-9536-4539270A7D3D}"/>
              </a:ext>
            </a:extLst>
          </p:cNvPr>
          <p:cNvPicPr>
            <a:picLocks noChangeAspect="1"/>
          </p:cNvPicPr>
          <p:nvPr/>
        </p:nvPicPr>
        <p:blipFill>
          <a:blip r:embed="rId2"/>
          <a:stretch>
            <a:fillRect/>
          </a:stretch>
        </p:blipFill>
        <p:spPr>
          <a:xfrm>
            <a:off x="919612" y="1018402"/>
            <a:ext cx="4992476" cy="5837194"/>
          </a:xfrm>
          <a:prstGeom prst="rect">
            <a:avLst/>
          </a:prstGeom>
        </p:spPr>
      </p:pic>
      <p:pic>
        <p:nvPicPr>
          <p:cNvPr id="5" name="Picture 4">
            <a:extLst>
              <a:ext uri="{FF2B5EF4-FFF2-40B4-BE49-F238E27FC236}">
                <a16:creationId xmlns:a16="http://schemas.microsoft.com/office/drawing/2014/main" id="{6A7E9E8A-94A9-4CCC-8CDD-E48AC2642B8C}"/>
              </a:ext>
            </a:extLst>
          </p:cNvPr>
          <p:cNvPicPr>
            <a:picLocks noChangeAspect="1"/>
          </p:cNvPicPr>
          <p:nvPr/>
        </p:nvPicPr>
        <p:blipFill>
          <a:blip r:embed="rId3"/>
          <a:stretch>
            <a:fillRect/>
          </a:stretch>
        </p:blipFill>
        <p:spPr>
          <a:xfrm>
            <a:off x="6179247" y="1018402"/>
            <a:ext cx="5866144" cy="5837194"/>
          </a:xfrm>
          <a:prstGeom prst="rect">
            <a:avLst/>
          </a:prstGeom>
        </p:spPr>
      </p:pic>
      <p:sp>
        <p:nvSpPr>
          <p:cNvPr id="6" name="TextBox 5">
            <a:extLst>
              <a:ext uri="{FF2B5EF4-FFF2-40B4-BE49-F238E27FC236}">
                <a16:creationId xmlns:a16="http://schemas.microsoft.com/office/drawing/2014/main" id="{DE226771-F2F4-47CA-8008-1944E7E8B7E0}"/>
              </a:ext>
            </a:extLst>
          </p:cNvPr>
          <p:cNvSpPr txBox="1"/>
          <p:nvPr/>
        </p:nvSpPr>
        <p:spPr>
          <a:xfrm>
            <a:off x="1194494" y="0"/>
            <a:ext cx="9803012" cy="923330"/>
          </a:xfrm>
          <a:prstGeom prst="rect">
            <a:avLst/>
          </a:prstGeom>
          <a:noFill/>
        </p:spPr>
        <p:txBody>
          <a:bodyPr wrap="square" rtlCol="0">
            <a:spAutoFit/>
          </a:bodyPr>
          <a:lstStyle/>
          <a:p>
            <a:pPr algn="ctr"/>
            <a:r>
              <a:rPr lang="en-US" b="1" dirty="0">
                <a:latin typeface="Palatino Linotype" panose="02040502050505030304" pitchFamily="18" charset="0"/>
              </a:rPr>
              <a:t>“…Is there some sort of work for a carpenter or a leather worker, while for a human being there is none?  Is a human being by nature idle?” </a:t>
            </a:r>
          </a:p>
          <a:p>
            <a:pPr algn="ctr"/>
            <a:r>
              <a:rPr lang="en-US" b="1" dirty="0">
                <a:latin typeface="Palatino Linotype" panose="02040502050505030304" pitchFamily="18" charset="0"/>
              </a:rPr>
              <a:t>Aristotle, </a:t>
            </a:r>
            <a:r>
              <a:rPr lang="en-US" b="1" i="1" dirty="0">
                <a:latin typeface="Palatino Linotype" panose="02040502050505030304" pitchFamily="18" charset="0"/>
              </a:rPr>
              <a:t>EN, </a:t>
            </a:r>
            <a:r>
              <a:rPr lang="en-US" b="1" dirty="0">
                <a:latin typeface="Palatino Linotype" panose="02040502050505030304" pitchFamily="18" charset="0"/>
              </a:rPr>
              <a:t>I, 7</a:t>
            </a:r>
            <a:endParaRPr lang="en-IL" b="1" dirty="0">
              <a:latin typeface="Palatino Linotype" panose="02040502050505030304" pitchFamily="18" charset="0"/>
            </a:endParaRPr>
          </a:p>
        </p:txBody>
      </p:sp>
      <p:pic>
        <p:nvPicPr>
          <p:cNvPr id="7" name="Picture 6">
            <a:extLst>
              <a:ext uri="{FF2B5EF4-FFF2-40B4-BE49-F238E27FC236}">
                <a16:creationId xmlns:a16="http://schemas.microsoft.com/office/drawing/2014/main" id="{BA80AC95-E9CC-4BDA-8C7A-3B4F64AA13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935985"/>
            <a:ext cx="919612" cy="919611"/>
          </a:xfrm>
          <a:prstGeom prst="rect">
            <a:avLst/>
          </a:prstGeom>
        </p:spPr>
      </p:pic>
    </p:spTree>
    <p:extLst>
      <p:ext uri="{BB962C8B-B14F-4D97-AF65-F5344CB8AC3E}">
        <p14:creationId xmlns:p14="http://schemas.microsoft.com/office/powerpoint/2010/main" val="244645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0258" y="548680"/>
            <a:ext cx="9498391" cy="576064"/>
          </a:xfrm>
        </p:spPr>
        <p:txBody>
          <a:bodyPr>
            <a:normAutofit fontScale="90000"/>
          </a:bodyPr>
          <a:lstStyle/>
          <a:p>
            <a:pPr algn="r" rtl="1"/>
            <a:br>
              <a:rPr lang="he-IL" sz="3600" dirty="0"/>
            </a:br>
            <a:br>
              <a:rPr lang="he-IL" sz="3600" dirty="0"/>
            </a:br>
            <a:br>
              <a:rPr lang="he-IL" sz="3600" dirty="0"/>
            </a:br>
            <a:br>
              <a:rPr lang="he-IL" sz="3600" dirty="0"/>
            </a:br>
            <a:br>
              <a:rPr lang="he-IL" sz="3600" dirty="0"/>
            </a:br>
            <a:endParaRPr lang="en-US" sz="36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993713"/>
            <a:ext cx="864288" cy="864287"/>
          </a:xfrm>
          <a:prstGeom prst="rect">
            <a:avLst/>
          </a:prstGeom>
        </p:spPr>
      </p:pic>
      <p:sp>
        <p:nvSpPr>
          <p:cNvPr id="7" name="Slide Number Placeholder 6"/>
          <p:cNvSpPr>
            <a:spLocks noGrp="1"/>
          </p:cNvSpPr>
          <p:nvPr>
            <p:ph type="sldNum" sz="quarter" idx="12"/>
          </p:nvPr>
        </p:nvSpPr>
        <p:spPr>
          <a:xfrm>
            <a:off x="11676233" y="6160220"/>
            <a:ext cx="385281" cy="365125"/>
          </a:xfrm>
        </p:spPr>
        <p:txBody>
          <a:bodyPr/>
          <a:lstStyle/>
          <a:p>
            <a:fld id="{7DC1BBB0-96F0-4077-A278-0F3FB5C104D3}" type="slidenum">
              <a:rPr lang="en-US" smtClean="0"/>
              <a:pPr/>
              <a:t>10</a:t>
            </a:fld>
            <a:endParaRPr lang="en-US" dirty="0"/>
          </a:p>
        </p:txBody>
      </p:sp>
      <p:sp>
        <p:nvSpPr>
          <p:cNvPr id="4" name="TextBox 3">
            <a:extLst>
              <a:ext uri="{FF2B5EF4-FFF2-40B4-BE49-F238E27FC236}">
                <a16:creationId xmlns:a16="http://schemas.microsoft.com/office/drawing/2014/main" id="{DE860017-217C-41F9-A1B0-FAC9BB920F14}"/>
              </a:ext>
            </a:extLst>
          </p:cNvPr>
          <p:cNvSpPr txBox="1"/>
          <p:nvPr/>
        </p:nvSpPr>
        <p:spPr>
          <a:xfrm>
            <a:off x="3577785" y="933149"/>
            <a:ext cx="4998720" cy="646331"/>
          </a:xfrm>
          <a:prstGeom prst="rect">
            <a:avLst/>
          </a:prstGeom>
          <a:noFill/>
        </p:spPr>
        <p:txBody>
          <a:bodyPr wrap="square" rtlCol="0">
            <a:spAutoFit/>
          </a:bodyPr>
          <a:lstStyle/>
          <a:p>
            <a:pPr algn="ctr" rtl="1"/>
            <a:r>
              <a:rPr lang="he-IL" b="1" i="1" dirty="0">
                <a:latin typeface="David" panose="020E0502060401010101" pitchFamily="34" charset="-79"/>
                <a:cs typeface="David" panose="020E0502060401010101" pitchFamily="34" charset="-79"/>
              </a:rPr>
              <a:t>אריסטו, אתיקה </a:t>
            </a:r>
            <a:r>
              <a:rPr lang="he-IL" b="1" i="1" dirty="0" err="1">
                <a:latin typeface="David" panose="020E0502060401010101" pitchFamily="34" charset="-79"/>
                <a:cs typeface="David" panose="020E0502060401010101" pitchFamily="34" charset="-79"/>
              </a:rPr>
              <a:t>ניקומאכית</a:t>
            </a:r>
            <a:r>
              <a:rPr lang="he-IL" b="1" i="1" dirty="0">
                <a:latin typeface="David" panose="020E0502060401010101" pitchFamily="34" charset="-79"/>
                <a:cs typeface="David" panose="020E0502060401010101" pitchFamily="34" charset="-79"/>
              </a:rPr>
              <a:t>, ספר א, פרק 7</a:t>
            </a:r>
            <a:endParaRPr lang="en-US" dirty="0">
              <a:latin typeface="David" panose="020E0502060401010101" pitchFamily="34" charset="-79"/>
              <a:cs typeface="David" panose="020E0502060401010101" pitchFamily="34" charset="-79"/>
            </a:endParaRPr>
          </a:p>
          <a:p>
            <a:pPr algn="ctr"/>
            <a:endParaRPr lang="en-IL" dirty="0"/>
          </a:p>
        </p:txBody>
      </p:sp>
      <p:sp>
        <p:nvSpPr>
          <p:cNvPr id="10" name="Title 1">
            <a:extLst>
              <a:ext uri="{FF2B5EF4-FFF2-40B4-BE49-F238E27FC236}">
                <a16:creationId xmlns:a16="http://schemas.microsoft.com/office/drawing/2014/main" id="{5283AF51-0D26-40BF-805F-8A15BF0DBCE4}"/>
              </a:ext>
            </a:extLst>
          </p:cNvPr>
          <p:cNvSpPr txBox="1">
            <a:spLocks/>
          </p:cNvSpPr>
          <p:nvPr/>
        </p:nvSpPr>
        <p:spPr>
          <a:xfrm>
            <a:off x="1346804" y="-57113"/>
            <a:ext cx="9498391" cy="990262"/>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br>
              <a:rPr lang="he-IL" sz="3600" b="1" dirty="0">
                <a:latin typeface="David" panose="020E0502060401010101" pitchFamily="34" charset="-79"/>
                <a:cs typeface="David" panose="020E0502060401010101" pitchFamily="34" charset="-79"/>
              </a:rPr>
            </a:br>
            <a:r>
              <a:rPr lang="he-IL" sz="5300" b="1" dirty="0">
                <a:latin typeface="David" panose="020E0502060401010101" pitchFamily="34" charset="-79"/>
                <a:cs typeface="David" panose="020E0502060401010101" pitchFamily="34" charset="-79"/>
              </a:rPr>
              <a:t>מהו עיסוקו של </a:t>
            </a:r>
            <a:br>
              <a:rPr lang="he-IL" sz="5300" b="1" dirty="0">
                <a:latin typeface="David" panose="020E0502060401010101" pitchFamily="34" charset="-79"/>
                <a:cs typeface="David" panose="020E0502060401010101" pitchFamily="34" charset="-79"/>
              </a:rPr>
            </a:br>
            <a:r>
              <a:rPr lang="he-IL" sz="5300" b="1" dirty="0">
                <a:latin typeface="David" panose="020E0502060401010101" pitchFamily="34" charset="-79"/>
                <a:cs typeface="David" panose="020E0502060401010101" pitchFamily="34" charset="-79"/>
              </a:rPr>
              <a:t>האדם באשר הוא אדם?</a:t>
            </a:r>
            <a:br>
              <a:rPr lang="he-IL" sz="5300" b="1" dirty="0">
                <a:latin typeface="David" panose="020E0502060401010101" pitchFamily="34" charset="-79"/>
                <a:cs typeface="David" panose="020E0502060401010101" pitchFamily="34" charset="-79"/>
              </a:rPr>
            </a:br>
            <a:r>
              <a:rPr lang="he-IL" sz="5300" b="1" dirty="0">
                <a:latin typeface="David" panose="020E0502060401010101" pitchFamily="34" charset="-79"/>
                <a:cs typeface="David" panose="020E0502060401010101" pitchFamily="34" charset="-79"/>
              </a:rPr>
              <a:t>ניתוח טבע האדם דרך ניתוח פעולות נפשו</a:t>
            </a:r>
            <a:endParaRPr lang="en-US" sz="3600" b="1" dirty="0">
              <a:latin typeface="David" panose="020E0502060401010101" pitchFamily="34" charset="-79"/>
              <a:cs typeface="David" panose="020E0502060401010101" pitchFamily="34" charset="-79"/>
            </a:endParaRPr>
          </a:p>
        </p:txBody>
      </p:sp>
      <p:graphicFrame>
        <p:nvGraphicFramePr>
          <p:cNvPr id="11" name="Table 10">
            <a:extLst>
              <a:ext uri="{FF2B5EF4-FFF2-40B4-BE49-F238E27FC236}">
                <a16:creationId xmlns:a16="http://schemas.microsoft.com/office/drawing/2014/main" id="{44C02015-68C2-459D-8184-84EA40DFF84B}"/>
              </a:ext>
            </a:extLst>
          </p:cNvPr>
          <p:cNvGraphicFramePr>
            <a:graphicFrameLocks noGrp="1"/>
          </p:cNvGraphicFramePr>
          <p:nvPr>
            <p:extLst>
              <p:ext uri="{D42A27DB-BD31-4B8C-83A1-F6EECF244321}">
                <p14:modId xmlns:p14="http://schemas.microsoft.com/office/powerpoint/2010/main" val="1544044735"/>
              </p:ext>
            </p:extLst>
          </p:nvPr>
        </p:nvGraphicFramePr>
        <p:xfrm>
          <a:off x="1791147" y="1474813"/>
          <a:ext cx="8128000" cy="1737360"/>
        </p:xfrm>
        <a:graphic>
          <a:graphicData uri="http://schemas.openxmlformats.org/drawingml/2006/table">
            <a:tbl>
              <a:tblPr firstRow="1" bandRow="1">
                <a:tableStyleId>{93296810-A885-4BE3-A3E7-6D5BEEA58F35}</a:tableStyleId>
              </a:tblPr>
              <a:tblGrid>
                <a:gridCol w="4064000">
                  <a:extLst>
                    <a:ext uri="{9D8B030D-6E8A-4147-A177-3AD203B41FA5}">
                      <a16:colId xmlns:a16="http://schemas.microsoft.com/office/drawing/2014/main" val="3875135281"/>
                    </a:ext>
                  </a:extLst>
                </a:gridCol>
                <a:gridCol w="4064000">
                  <a:extLst>
                    <a:ext uri="{9D8B030D-6E8A-4147-A177-3AD203B41FA5}">
                      <a16:colId xmlns:a16="http://schemas.microsoft.com/office/drawing/2014/main" val="722075707"/>
                    </a:ext>
                  </a:extLst>
                </a:gridCol>
              </a:tblGrid>
              <a:tr h="260721">
                <a:tc>
                  <a:txBody>
                    <a:bodyPr/>
                    <a:lstStyle/>
                    <a:p>
                      <a:pPr algn="ctr"/>
                      <a:r>
                        <a:rPr lang="he-IL" dirty="0"/>
                        <a:t>קביעה של אריסטו לגביה</a:t>
                      </a:r>
                      <a:endParaRPr lang="en-IL" dirty="0"/>
                    </a:p>
                  </a:txBody>
                  <a:tcPr/>
                </a:tc>
                <a:tc>
                  <a:txBody>
                    <a:bodyPr/>
                    <a:lstStyle/>
                    <a:p>
                      <a:pPr algn="ctr" rtl="1"/>
                      <a:r>
                        <a:rPr lang="he-IL" dirty="0"/>
                        <a:t>פעולת הנפש</a:t>
                      </a:r>
                      <a:endParaRPr lang="en-IL" b="1" dirty="0"/>
                    </a:p>
                  </a:txBody>
                  <a:tcPr/>
                </a:tc>
                <a:extLst>
                  <a:ext uri="{0D108BD9-81ED-4DB2-BD59-A6C34878D82A}">
                    <a16:rowId xmlns:a16="http://schemas.microsoft.com/office/drawing/2014/main" val="4050648148"/>
                  </a:ext>
                </a:extLst>
              </a:tr>
              <a:tr h="354826">
                <a:tc>
                  <a:txBody>
                    <a:bodyPr/>
                    <a:lstStyle/>
                    <a:p>
                      <a:pPr algn="ctr" rtl="1"/>
                      <a:r>
                        <a:rPr lang="he-IL" b="1" dirty="0"/>
                        <a:t>משותף לכל היצורים החיים, כולל צמחים</a:t>
                      </a:r>
                      <a:endParaRPr lang="en-IL" b="1" dirty="0"/>
                    </a:p>
                  </a:txBody>
                  <a:tcPr/>
                </a:tc>
                <a:tc>
                  <a:txBody>
                    <a:bodyPr/>
                    <a:lstStyle/>
                    <a:p>
                      <a:pPr algn="ctr" rtl="1"/>
                      <a:r>
                        <a:rPr lang="he-IL" b="1" dirty="0"/>
                        <a:t>התזונה והגדילה</a:t>
                      </a:r>
                      <a:endParaRPr lang="en-IL" b="1" dirty="0"/>
                    </a:p>
                  </a:txBody>
                  <a:tcPr/>
                </a:tc>
                <a:extLst>
                  <a:ext uri="{0D108BD9-81ED-4DB2-BD59-A6C34878D82A}">
                    <a16:rowId xmlns:a16="http://schemas.microsoft.com/office/drawing/2014/main" val="2518404741"/>
                  </a:ext>
                </a:extLst>
              </a:tr>
              <a:tr h="260721">
                <a:tc>
                  <a:txBody>
                    <a:bodyPr/>
                    <a:lstStyle/>
                    <a:p>
                      <a:pPr algn="ctr"/>
                      <a:r>
                        <a:rPr lang="he-IL" b="1" dirty="0"/>
                        <a:t>משותף לבע"ח ולבני אדם גם יחד</a:t>
                      </a:r>
                      <a:endParaRPr lang="en-IL" b="1" dirty="0"/>
                    </a:p>
                  </a:txBody>
                  <a:tcPr/>
                </a:tc>
                <a:tc>
                  <a:txBody>
                    <a:bodyPr/>
                    <a:lstStyle/>
                    <a:p>
                      <a:pPr algn="ctr" rtl="1"/>
                      <a:r>
                        <a:rPr lang="he-IL" b="1" dirty="0"/>
                        <a:t>התפיסה החושית</a:t>
                      </a:r>
                      <a:endParaRPr lang="en-IL" b="1" dirty="0"/>
                    </a:p>
                  </a:txBody>
                  <a:tcPr/>
                </a:tc>
                <a:extLst>
                  <a:ext uri="{0D108BD9-81ED-4DB2-BD59-A6C34878D82A}">
                    <a16:rowId xmlns:a16="http://schemas.microsoft.com/office/drawing/2014/main" val="1975212083"/>
                  </a:ext>
                </a:extLst>
              </a:tr>
              <a:tr h="260721">
                <a:tc>
                  <a:txBody>
                    <a:bodyPr/>
                    <a:lstStyle/>
                    <a:p>
                      <a:pPr algn="ctr"/>
                      <a:r>
                        <a:rPr lang="he-IL" b="1" dirty="0"/>
                        <a:t>ההבדל המייחד את האדם</a:t>
                      </a:r>
                      <a:endParaRPr lang="en-IL" b="1" dirty="0"/>
                    </a:p>
                  </a:txBody>
                  <a:tcPr/>
                </a:tc>
                <a:tc>
                  <a:txBody>
                    <a:bodyPr/>
                    <a:lstStyle/>
                    <a:p>
                      <a:pPr algn="ctr" rtl="1"/>
                      <a:r>
                        <a:rPr lang="he-IL" b="1" dirty="0"/>
                        <a:t>החיים של הפעלת "החלק בנו שיש בו דיבור תבוני (</a:t>
                      </a:r>
                      <a:r>
                        <a:rPr lang="en-US" b="1" dirty="0"/>
                        <a:t>logos</a:t>
                      </a:r>
                      <a:r>
                        <a:rPr lang="he-IL" b="1" dirty="0"/>
                        <a:t>)</a:t>
                      </a:r>
                      <a:endParaRPr lang="en-IL" b="1" dirty="0"/>
                    </a:p>
                  </a:txBody>
                  <a:tcPr/>
                </a:tc>
                <a:extLst>
                  <a:ext uri="{0D108BD9-81ED-4DB2-BD59-A6C34878D82A}">
                    <a16:rowId xmlns:a16="http://schemas.microsoft.com/office/drawing/2014/main" val="3575643123"/>
                  </a:ext>
                </a:extLst>
              </a:tr>
            </a:tbl>
          </a:graphicData>
        </a:graphic>
      </p:graphicFrame>
      <p:grpSp>
        <p:nvGrpSpPr>
          <p:cNvPr id="14" name="Group 13">
            <a:extLst>
              <a:ext uri="{FF2B5EF4-FFF2-40B4-BE49-F238E27FC236}">
                <a16:creationId xmlns:a16="http://schemas.microsoft.com/office/drawing/2014/main" id="{A00E0AB9-810F-4090-8F1F-8BD007E6629C}"/>
              </a:ext>
            </a:extLst>
          </p:cNvPr>
          <p:cNvGrpSpPr/>
          <p:nvPr/>
        </p:nvGrpSpPr>
        <p:grpSpPr>
          <a:xfrm>
            <a:off x="8182466" y="3355942"/>
            <a:ext cx="1958679" cy="1897660"/>
            <a:chOff x="8182466" y="3355942"/>
            <a:chExt cx="1958679" cy="1897660"/>
          </a:xfrm>
        </p:grpSpPr>
        <p:cxnSp>
          <p:nvCxnSpPr>
            <p:cNvPr id="12" name="Straight Arrow Connector 11">
              <a:extLst>
                <a:ext uri="{FF2B5EF4-FFF2-40B4-BE49-F238E27FC236}">
                  <a16:creationId xmlns:a16="http://schemas.microsoft.com/office/drawing/2014/main" id="{C75428FE-1DF7-41C0-A7A3-E69AE39CF8BA}"/>
                </a:ext>
              </a:extLst>
            </p:cNvPr>
            <p:cNvCxnSpPr>
              <a:cxnSpLocks/>
              <a:endCxn id="13" idx="0"/>
            </p:cNvCxnSpPr>
            <p:nvPr/>
          </p:nvCxnSpPr>
          <p:spPr>
            <a:xfrm>
              <a:off x="8182466" y="3355942"/>
              <a:ext cx="1185786" cy="974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F298206-66A1-4B6F-907D-16D966B1A5C0}"/>
                </a:ext>
              </a:extLst>
            </p:cNvPr>
            <p:cNvSpPr txBox="1"/>
            <p:nvPr/>
          </p:nvSpPr>
          <p:spPr>
            <a:xfrm>
              <a:off x="8595359" y="4330272"/>
              <a:ext cx="1545786" cy="923330"/>
            </a:xfrm>
            <a:prstGeom prst="rect">
              <a:avLst/>
            </a:prstGeom>
            <a:noFill/>
          </p:spPr>
          <p:txBody>
            <a:bodyPr wrap="square" rtlCol="0">
              <a:spAutoFit/>
            </a:bodyPr>
            <a:lstStyle/>
            <a:p>
              <a:pPr algn="ctr"/>
              <a:r>
                <a:rPr lang="he-IL" b="1" dirty="0"/>
                <a:t>היכולת להשתכנע ע"י תבונה</a:t>
              </a:r>
              <a:endParaRPr lang="en-IL" b="1" dirty="0"/>
            </a:p>
          </p:txBody>
        </p:sp>
      </p:grpSp>
      <p:grpSp>
        <p:nvGrpSpPr>
          <p:cNvPr id="21" name="Group 20">
            <a:extLst>
              <a:ext uri="{FF2B5EF4-FFF2-40B4-BE49-F238E27FC236}">
                <a16:creationId xmlns:a16="http://schemas.microsoft.com/office/drawing/2014/main" id="{21B37E74-B1AF-43AF-8D5F-D3E17E4D52B6}"/>
              </a:ext>
            </a:extLst>
          </p:cNvPr>
          <p:cNvGrpSpPr/>
          <p:nvPr/>
        </p:nvGrpSpPr>
        <p:grpSpPr>
          <a:xfrm>
            <a:off x="5467547" y="3370901"/>
            <a:ext cx="2083324" cy="1744653"/>
            <a:chOff x="5467547" y="3370901"/>
            <a:chExt cx="2083324" cy="1744653"/>
          </a:xfrm>
        </p:grpSpPr>
        <p:cxnSp>
          <p:nvCxnSpPr>
            <p:cNvPr id="16" name="Straight Arrow Connector 15">
              <a:extLst>
                <a:ext uri="{FF2B5EF4-FFF2-40B4-BE49-F238E27FC236}">
                  <a16:creationId xmlns:a16="http://schemas.microsoft.com/office/drawing/2014/main" id="{26DD141F-983A-4FD9-A44A-777FFE559340}"/>
                </a:ext>
              </a:extLst>
            </p:cNvPr>
            <p:cNvCxnSpPr>
              <a:cxnSpLocks/>
            </p:cNvCxnSpPr>
            <p:nvPr/>
          </p:nvCxnSpPr>
          <p:spPr>
            <a:xfrm flipH="1">
              <a:off x="6542202" y="3370901"/>
              <a:ext cx="1008669" cy="1071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D19DAC2-CE09-468E-9B02-162FFDD56BB0}"/>
                </a:ext>
              </a:extLst>
            </p:cNvPr>
            <p:cNvSpPr txBox="1"/>
            <p:nvPr/>
          </p:nvSpPr>
          <p:spPr>
            <a:xfrm>
              <a:off x="5467547" y="4469223"/>
              <a:ext cx="1885361" cy="646331"/>
            </a:xfrm>
            <a:prstGeom prst="rect">
              <a:avLst/>
            </a:prstGeom>
            <a:noFill/>
          </p:spPr>
          <p:txBody>
            <a:bodyPr wrap="square" rtlCol="0">
              <a:spAutoFit/>
            </a:bodyPr>
            <a:lstStyle/>
            <a:p>
              <a:pPr algn="ctr"/>
              <a:r>
                <a:rPr lang="he-IL" b="1" dirty="0"/>
                <a:t>היכולת </a:t>
              </a:r>
              <a:r>
                <a:rPr lang="he-IL" b="1" i="1" dirty="0"/>
                <a:t>לחשוב </a:t>
              </a:r>
              <a:r>
                <a:rPr lang="he-IL" b="1" dirty="0"/>
                <a:t>חשיבה תבונית </a:t>
              </a:r>
              <a:endParaRPr lang="en-IL" b="1" dirty="0"/>
            </a:p>
          </p:txBody>
        </p:sp>
      </p:grpSp>
      <p:grpSp>
        <p:nvGrpSpPr>
          <p:cNvPr id="27" name="Group 26">
            <a:extLst>
              <a:ext uri="{FF2B5EF4-FFF2-40B4-BE49-F238E27FC236}">
                <a16:creationId xmlns:a16="http://schemas.microsoft.com/office/drawing/2014/main" id="{6C5B907E-4E3D-491D-ADFC-6770A075F553}"/>
              </a:ext>
            </a:extLst>
          </p:cNvPr>
          <p:cNvGrpSpPr/>
          <p:nvPr/>
        </p:nvGrpSpPr>
        <p:grpSpPr>
          <a:xfrm>
            <a:off x="6275423" y="5115554"/>
            <a:ext cx="1808060" cy="1121677"/>
            <a:chOff x="6275423" y="5115554"/>
            <a:chExt cx="1808060" cy="1121677"/>
          </a:xfrm>
        </p:grpSpPr>
        <p:cxnSp>
          <p:nvCxnSpPr>
            <p:cNvPr id="24" name="Straight Arrow Connector 23">
              <a:extLst>
                <a:ext uri="{FF2B5EF4-FFF2-40B4-BE49-F238E27FC236}">
                  <a16:creationId xmlns:a16="http://schemas.microsoft.com/office/drawing/2014/main" id="{4ECAE96C-0A0B-4BE3-88AD-9BBFB944FCC8}"/>
                </a:ext>
              </a:extLst>
            </p:cNvPr>
            <p:cNvCxnSpPr>
              <a:cxnSpLocks/>
              <a:stCxn id="20" idx="2"/>
            </p:cNvCxnSpPr>
            <p:nvPr/>
          </p:nvCxnSpPr>
          <p:spPr>
            <a:xfrm>
              <a:off x="6410228" y="5115554"/>
              <a:ext cx="769225" cy="583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483C458-2A97-4E8A-A77C-C1B6FB1406E7}"/>
                </a:ext>
              </a:extLst>
            </p:cNvPr>
            <p:cNvSpPr txBox="1"/>
            <p:nvPr/>
          </p:nvSpPr>
          <p:spPr>
            <a:xfrm>
              <a:off x="6275423" y="5652456"/>
              <a:ext cx="1808060" cy="584775"/>
            </a:xfrm>
            <a:prstGeom prst="rect">
              <a:avLst/>
            </a:prstGeom>
            <a:noFill/>
          </p:spPr>
          <p:txBody>
            <a:bodyPr wrap="square" rtlCol="0">
              <a:spAutoFit/>
            </a:bodyPr>
            <a:lstStyle/>
            <a:p>
              <a:pPr algn="ctr" rtl="1"/>
              <a:r>
                <a:rPr lang="he-IL" sz="1600" b="1" dirty="0"/>
                <a:t>יכולת זו בפוטנציה</a:t>
              </a:r>
            </a:p>
            <a:p>
              <a:pPr algn="ctr" rtl="1"/>
              <a:r>
                <a:rPr lang="he-IL" sz="1600" b="1" dirty="0"/>
                <a:t>(</a:t>
              </a:r>
              <a:r>
                <a:rPr lang="en-US" sz="1600" b="1" i="1" dirty="0" err="1"/>
                <a:t>dynamei</a:t>
              </a:r>
              <a:r>
                <a:rPr lang="he-IL" sz="1600" b="1" dirty="0"/>
                <a:t>)</a:t>
              </a:r>
              <a:endParaRPr lang="en-IL" b="1" dirty="0"/>
            </a:p>
          </p:txBody>
        </p:sp>
      </p:grpSp>
      <p:grpSp>
        <p:nvGrpSpPr>
          <p:cNvPr id="31" name="Group 30">
            <a:extLst>
              <a:ext uri="{FF2B5EF4-FFF2-40B4-BE49-F238E27FC236}">
                <a16:creationId xmlns:a16="http://schemas.microsoft.com/office/drawing/2014/main" id="{383EB95B-B1BC-43DF-B0C8-7F4B6A700BA3}"/>
              </a:ext>
            </a:extLst>
          </p:cNvPr>
          <p:cNvGrpSpPr/>
          <p:nvPr/>
        </p:nvGrpSpPr>
        <p:grpSpPr>
          <a:xfrm>
            <a:off x="4133497" y="5115554"/>
            <a:ext cx="1767682" cy="1149957"/>
            <a:chOff x="4133497" y="5115554"/>
            <a:chExt cx="1767682" cy="1149957"/>
          </a:xfrm>
        </p:grpSpPr>
        <p:cxnSp>
          <p:nvCxnSpPr>
            <p:cNvPr id="29" name="Straight Arrow Connector 28">
              <a:extLst>
                <a:ext uri="{FF2B5EF4-FFF2-40B4-BE49-F238E27FC236}">
                  <a16:creationId xmlns:a16="http://schemas.microsoft.com/office/drawing/2014/main" id="{9B35255A-F8F3-4808-8FB1-354A7D016115}"/>
                </a:ext>
              </a:extLst>
            </p:cNvPr>
            <p:cNvCxnSpPr/>
            <p:nvPr/>
          </p:nvCxnSpPr>
          <p:spPr>
            <a:xfrm flipH="1">
              <a:off x="5099901" y="5115554"/>
              <a:ext cx="801278" cy="583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02D6F4A-1BFA-49FE-AF9E-BCD4A0E7EB2B}"/>
                </a:ext>
              </a:extLst>
            </p:cNvPr>
            <p:cNvSpPr txBox="1"/>
            <p:nvPr/>
          </p:nvSpPr>
          <p:spPr>
            <a:xfrm>
              <a:off x="4133497" y="5680736"/>
              <a:ext cx="1721650" cy="584775"/>
            </a:xfrm>
            <a:prstGeom prst="rect">
              <a:avLst/>
            </a:prstGeom>
            <a:noFill/>
          </p:spPr>
          <p:txBody>
            <a:bodyPr wrap="square" rtlCol="0">
              <a:spAutoFit/>
            </a:bodyPr>
            <a:lstStyle/>
            <a:p>
              <a:pPr algn="ctr" rtl="1"/>
              <a:r>
                <a:rPr lang="he-IL" sz="1600" b="1" dirty="0"/>
                <a:t>יכולת זו בפועל</a:t>
              </a:r>
            </a:p>
            <a:p>
              <a:pPr algn="ctr" rtl="1"/>
              <a:r>
                <a:rPr lang="he-IL" sz="1600" b="1" dirty="0"/>
                <a:t>(</a:t>
              </a:r>
              <a:r>
                <a:rPr lang="en-US" sz="1600" b="1" dirty="0" err="1"/>
                <a:t>energei</a:t>
              </a:r>
              <a:r>
                <a:rPr lang="he-IL" sz="1600" b="1" dirty="0"/>
                <a:t>)</a:t>
              </a:r>
              <a:endParaRPr lang="en-IL" sz="1600" b="1" dirty="0"/>
            </a:p>
          </p:txBody>
        </p:sp>
      </p:grpSp>
    </p:spTree>
    <p:extLst>
      <p:ext uri="{BB962C8B-B14F-4D97-AF65-F5344CB8AC3E}">
        <p14:creationId xmlns:p14="http://schemas.microsoft.com/office/powerpoint/2010/main" val="421368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80">
                                          <p:stCondLst>
                                            <p:cond delay="0"/>
                                          </p:stCondLst>
                                        </p:cTn>
                                        <p:tgtEl>
                                          <p:spTgt spid="31"/>
                                        </p:tgtEl>
                                      </p:cBhvr>
                                    </p:animEffect>
                                    <p:anim calcmode="lin" valueType="num">
                                      <p:cBhvr>
                                        <p:cTn id="26"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31" dur="26">
                                          <p:stCondLst>
                                            <p:cond delay="650"/>
                                          </p:stCondLst>
                                        </p:cTn>
                                        <p:tgtEl>
                                          <p:spTgt spid="31"/>
                                        </p:tgtEl>
                                      </p:cBhvr>
                                      <p:to x="100000" y="60000"/>
                                    </p:animScale>
                                    <p:animScale>
                                      <p:cBhvr>
                                        <p:cTn id="32" dur="166" decel="50000">
                                          <p:stCondLst>
                                            <p:cond delay="676"/>
                                          </p:stCondLst>
                                        </p:cTn>
                                        <p:tgtEl>
                                          <p:spTgt spid="31"/>
                                        </p:tgtEl>
                                      </p:cBhvr>
                                      <p:to x="100000" y="100000"/>
                                    </p:animScale>
                                    <p:animScale>
                                      <p:cBhvr>
                                        <p:cTn id="33" dur="26">
                                          <p:stCondLst>
                                            <p:cond delay="1312"/>
                                          </p:stCondLst>
                                        </p:cTn>
                                        <p:tgtEl>
                                          <p:spTgt spid="31"/>
                                        </p:tgtEl>
                                      </p:cBhvr>
                                      <p:to x="100000" y="80000"/>
                                    </p:animScale>
                                    <p:animScale>
                                      <p:cBhvr>
                                        <p:cTn id="34" dur="166" decel="50000">
                                          <p:stCondLst>
                                            <p:cond delay="1338"/>
                                          </p:stCondLst>
                                        </p:cTn>
                                        <p:tgtEl>
                                          <p:spTgt spid="31"/>
                                        </p:tgtEl>
                                      </p:cBhvr>
                                      <p:to x="100000" y="100000"/>
                                    </p:animScale>
                                    <p:animScale>
                                      <p:cBhvr>
                                        <p:cTn id="35" dur="26">
                                          <p:stCondLst>
                                            <p:cond delay="1642"/>
                                          </p:stCondLst>
                                        </p:cTn>
                                        <p:tgtEl>
                                          <p:spTgt spid="31"/>
                                        </p:tgtEl>
                                      </p:cBhvr>
                                      <p:to x="100000" y="90000"/>
                                    </p:animScale>
                                    <p:animScale>
                                      <p:cBhvr>
                                        <p:cTn id="36" dur="166" decel="50000">
                                          <p:stCondLst>
                                            <p:cond delay="1668"/>
                                          </p:stCondLst>
                                        </p:cTn>
                                        <p:tgtEl>
                                          <p:spTgt spid="31"/>
                                        </p:tgtEl>
                                      </p:cBhvr>
                                      <p:to x="100000" y="100000"/>
                                    </p:animScale>
                                    <p:animScale>
                                      <p:cBhvr>
                                        <p:cTn id="37" dur="26">
                                          <p:stCondLst>
                                            <p:cond delay="1808"/>
                                          </p:stCondLst>
                                        </p:cTn>
                                        <p:tgtEl>
                                          <p:spTgt spid="31"/>
                                        </p:tgtEl>
                                      </p:cBhvr>
                                      <p:to x="100000" y="95000"/>
                                    </p:animScale>
                                    <p:animScale>
                                      <p:cBhvr>
                                        <p:cTn id="38" dur="166" decel="50000">
                                          <p:stCondLst>
                                            <p:cond delay="1834"/>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54708" y="6278295"/>
            <a:ext cx="457289" cy="365125"/>
          </a:xfrm>
        </p:spPr>
        <p:txBody>
          <a:bodyPr/>
          <a:lstStyle/>
          <a:p>
            <a:fld id="{7DC1BBB0-96F0-4077-A278-0F3FB5C104D3}" type="slidenum">
              <a:rPr lang="en-US" smtClean="0"/>
              <a:pPr/>
              <a:t>11</a:t>
            </a:fld>
            <a:endParaRPr lang="en-US" dirty="0"/>
          </a:p>
        </p:txBody>
      </p:sp>
      <p:sp>
        <p:nvSpPr>
          <p:cNvPr id="3" name="Rectangle 2"/>
          <p:cNvSpPr/>
          <p:nvPr/>
        </p:nvSpPr>
        <p:spPr>
          <a:xfrm>
            <a:off x="1127448" y="644052"/>
            <a:ext cx="9649072" cy="1877437"/>
          </a:xfrm>
          <a:prstGeom prst="rect">
            <a:avLst/>
          </a:prstGeom>
        </p:spPr>
        <p:txBody>
          <a:bodyPr wrap="square">
            <a:spAutoFit/>
          </a:bodyPr>
          <a:lstStyle/>
          <a:p>
            <a:pPr algn="ctr" rtl="1"/>
            <a:r>
              <a:rPr lang="he-IL" sz="2400" b="1" dirty="0">
                <a:latin typeface="David" panose="020E0502060401010101" pitchFamily="34" charset="-79"/>
                <a:cs typeface="David" panose="020E0502060401010101" pitchFamily="34" charset="-79"/>
              </a:rPr>
              <a:t>"הטוב האנושי [</a:t>
            </a:r>
            <a:r>
              <a:rPr lang="he-IL" sz="2400" dirty="0">
                <a:latin typeface="David" panose="020E0502060401010101" pitchFamily="34" charset="-79"/>
                <a:cs typeface="David" panose="020E0502060401010101" pitchFamily="34" charset="-79"/>
              </a:rPr>
              <a:t>כלומר, אושרו של אדם] מתגלה ככזה: </a:t>
            </a:r>
          </a:p>
          <a:p>
            <a:pPr algn="ctr" rtl="1"/>
            <a:r>
              <a:rPr lang="he-IL" sz="2400" dirty="0">
                <a:latin typeface="David" panose="020E0502060401010101" pitchFamily="34" charset="-79"/>
                <a:cs typeface="David" panose="020E0502060401010101" pitchFamily="34" charset="-79"/>
              </a:rPr>
              <a:t>החיים של הפעלת אותו חלק בנפש שלנו שיש בו תבונה </a:t>
            </a:r>
            <a:r>
              <a:rPr lang="he-IL" sz="2400" i="1" dirty="0">
                <a:latin typeface="David" panose="020E0502060401010101" pitchFamily="34" charset="-79"/>
                <a:cs typeface="David" panose="020E0502060401010101" pitchFamily="34" charset="-79"/>
              </a:rPr>
              <a:t>(</a:t>
            </a:r>
            <a:r>
              <a:rPr lang="en-US" sz="2400" i="1" dirty="0">
                <a:latin typeface="David" panose="020E0502060401010101" pitchFamily="34" charset="-79"/>
                <a:cs typeface="David" panose="020E0502060401010101" pitchFamily="34" charset="-79"/>
              </a:rPr>
              <a:t>logos</a:t>
            </a:r>
            <a:r>
              <a:rPr lang="he-IL" sz="2400" dirty="0">
                <a:latin typeface="David" panose="020E0502060401010101" pitchFamily="34" charset="-79"/>
                <a:cs typeface="David" panose="020E0502060401010101" pitchFamily="34" charset="-79"/>
              </a:rPr>
              <a:t>)</a:t>
            </a:r>
            <a:r>
              <a:rPr lang="he-IL" sz="2400" i="1" dirty="0">
                <a:latin typeface="David" panose="020E0502060401010101" pitchFamily="34" charset="-79"/>
                <a:cs typeface="David" panose="020E0502060401010101" pitchFamily="34" charset="-79"/>
              </a:rPr>
              <a:t>,</a:t>
            </a:r>
            <a:r>
              <a:rPr lang="he-IL" sz="2400" dirty="0">
                <a:latin typeface="David" panose="020E0502060401010101" pitchFamily="34" charset="-79"/>
                <a:cs typeface="David" panose="020E0502060401010101" pitchFamily="34" charset="-79"/>
              </a:rPr>
              <a:t> בהתאם ל</a:t>
            </a:r>
            <a:r>
              <a:rPr lang="he-IL" sz="2400" b="1" dirty="0">
                <a:latin typeface="David" panose="020E0502060401010101" pitchFamily="34" charset="-79"/>
                <a:cs typeface="David" panose="020E0502060401010101" pitchFamily="34" charset="-79"/>
              </a:rPr>
              <a:t>סגולות הטובות </a:t>
            </a:r>
            <a:r>
              <a:rPr lang="he-IL" sz="2400" dirty="0">
                <a:latin typeface="David" panose="020E0502060401010101" pitchFamily="34" charset="-79"/>
                <a:cs typeface="David" panose="020E0502060401010101" pitchFamily="34" charset="-79"/>
              </a:rPr>
              <a:t>(</a:t>
            </a:r>
            <a:r>
              <a:rPr lang="en-US" sz="2400" i="1" dirty="0" err="1">
                <a:latin typeface="Palatino Linotype" panose="02040502050505030304" pitchFamily="18" charset="0"/>
                <a:cs typeface="David" panose="020E0502060401010101" pitchFamily="34" charset="-79"/>
              </a:rPr>
              <a:t>aretai</a:t>
            </a:r>
            <a:r>
              <a:rPr lang="he-IL" sz="2400" dirty="0">
                <a:latin typeface="David" panose="020E0502060401010101" pitchFamily="34" charset="-79"/>
                <a:cs typeface="David" panose="020E0502060401010101" pitchFamily="34" charset="-79"/>
              </a:rPr>
              <a:t>) המאפיינות את אותו חלק - ולא לרגע אחד בלבד, אלא במהלך חיים שלמים.</a:t>
            </a:r>
            <a:endParaRPr lang="en-US" sz="2000" dirty="0"/>
          </a:p>
          <a:p>
            <a:pPr algn="ctr" rtl="1"/>
            <a:r>
              <a:rPr lang="en-US" sz="2000" dirty="0">
                <a:latin typeface="Palatino Linotype" panose="02040502050505030304" pitchFamily="18" charset="0"/>
              </a:rPr>
              <a:t> </a:t>
            </a:r>
            <a:r>
              <a:rPr lang="he-IL" sz="2000" b="1" i="1" dirty="0">
                <a:latin typeface="Palatino Linotype" panose="02040502050505030304" pitchFamily="18" charset="0"/>
              </a:rPr>
              <a:t>אתיקה </a:t>
            </a:r>
            <a:r>
              <a:rPr lang="he-IL" sz="2000" b="1" i="1" dirty="0" err="1">
                <a:latin typeface="Palatino Linotype" panose="02040502050505030304" pitchFamily="18" charset="0"/>
              </a:rPr>
              <a:t>ניקומאכית</a:t>
            </a:r>
            <a:r>
              <a:rPr lang="he-IL" sz="2000" b="1" i="1" dirty="0">
                <a:latin typeface="Palatino Linotype" panose="02040502050505030304" pitchFamily="18" charset="0"/>
              </a:rPr>
              <a:t>, ספר א, פרק 7</a:t>
            </a:r>
            <a:endParaRPr lang="en-US" sz="2800" b="1" i="1" dirty="0"/>
          </a:p>
        </p:txBody>
      </p:sp>
      <p:pic>
        <p:nvPicPr>
          <p:cNvPr id="1026" name="Picture 2" descr="https://theliberatedeater.com/wp-content/uploads/2017/04/bab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760" y="2895044"/>
            <a:ext cx="4032448" cy="31076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4">
            <a:extLst>
              <a:ext uri="{FF2B5EF4-FFF2-40B4-BE49-F238E27FC236}">
                <a16:creationId xmlns:a16="http://schemas.microsoft.com/office/drawing/2014/main" id="{D86EDE67-4931-4EAA-B18B-83A2DBACBCA9}"/>
              </a:ext>
            </a:extLst>
          </p:cNvPr>
          <p:cNvPicPr>
            <a:picLocks noChangeAspect="1"/>
          </p:cNvPicPr>
          <p:nvPr/>
        </p:nvPicPr>
        <p:blipFill>
          <a:blip r:embed="rId3"/>
          <a:stretch>
            <a:fillRect/>
          </a:stretch>
        </p:blipFill>
        <p:spPr>
          <a:xfrm>
            <a:off x="1291934" y="150233"/>
            <a:ext cx="9608129" cy="493819"/>
          </a:xfrm>
          <a:prstGeom prst="rect">
            <a:avLst/>
          </a:prstGeom>
        </p:spPr>
      </p:pic>
      <p:pic>
        <p:nvPicPr>
          <p:cNvPr id="6" name="Picture 5">
            <a:extLst>
              <a:ext uri="{FF2B5EF4-FFF2-40B4-BE49-F238E27FC236}">
                <a16:creationId xmlns:a16="http://schemas.microsoft.com/office/drawing/2014/main" id="{32124D83-FAC0-4318-A769-80F73CF486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825765"/>
            <a:ext cx="1025437" cy="1025436"/>
          </a:xfrm>
          <a:prstGeom prst="rect">
            <a:avLst/>
          </a:prstGeom>
        </p:spPr>
      </p:pic>
      <p:sp>
        <p:nvSpPr>
          <p:cNvPr id="4" name="TextBox 3">
            <a:extLst>
              <a:ext uri="{FF2B5EF4-FFF2-40B4-BE49-F238E27FC236}">
                <a16:creationId xmlns:a16="http://schemas.microsoft.com/office/drawing/2014/main" id="{F09CCEC6-25CB-435E-918A-03723AEE61A8}"/>
              </a:ext>
            </a:extLst>
          </p:cNvPr>
          <p:cNvSpPr txBox="1"/>
          <p:nvPr/>
        </p:nvSpPr>
        <p:spPr>
          <a:xfrm>
            <a:off x="2874132" y="6341979"/>
            <a:ext cx="6155704" cy="646331"/>
          </a:xfrm>
          <a:prstGeom prst="rect">
            <a:avLst/>
          </a:prstGeom>
          <a:noFill/>
        </p:spPr>
        <p:txBody>
          <a:bodyPr wrap="square" rtlCol="0">
            <a:spAutoFit/>
          </a:bodyPr>
          <a:lstStyle/>
          <a:p>
            <a:pPr algn="ctr"/>
            <a:r>
              <a:rPr lang="en-US" b="1" i="1" dirty="0">
                <a:latin typeface="Palatino Linotype" panose="02040502050505030304" pitchFamily="18" charset="0"/>
              </a:rPr>
              <a:t>Eudaimonia = Psyches energeia </a:t>
            </a:r>
            <a:r>
              <a:rPr lang="en-US" b="1" i="1" dirty="0" err="1">
                <a:latin typeface="Palatino Linotype" panose="02040502050505030304" pitchFamily="18" charset="0"/>
              </a:rPr>
              <a:t>kath’areten</a:t>
            </a:r>
            <a:endParaRPr lang="en-US" b="1" i="1" dirty="0">
              <a:latin typeface="Palatino Linotype" panose="02040502050505030304" pitchFamily="18" charset="0"/>
            </a:endParaRPr>
          </a:p>
          <a:p>
            <a:pPr algn="ctr"/>
            <a:endParaRPr lang="en-IL" dirty="0"/>
          </a:p>
        </p:txBody>
      </p:sp>
    </p:spTree>
    <p:extLst>
      <p:ext uri="{BB962C8B-B14F-4D97-AF65-F5344CB8AC3E}">
        <p14:creationId xmlns:p14="http://schemas.microsoft.com/office/powerpoint/2010/main" val="248226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01EAF5-1667-47F4-B028-A854A253DE38}"/>
              </a:ext>
            </a:extLst>
          </p:cNvPr>
          <p:cNvPicPr>
            <a:picLocks noChangeAspect="1"/>
          </p:cNvPicPr>
          <p:nvPr/>
        </p:nvPicPr>
        <p:blipFill>
          <a:blip r:embed="rId2"/>
          <a:stretch>
            <a:fillRect/>
          </a:stretch>
        </p:blipFill>
        <p:spPr>
          <a:xfrm>
            <a:off x="1291935" y="127861"/>
            <a:ext cx="9608129" cy="493464"/>
          </a:xfrm>
          <a:prstGeom prst="rect">
            <a:avLst/>
          </a:prstGeom>
        </p:spPr>
      </p:pic>
      <p:pic>
        <p:nvPicPr>
          <p:cNvPr id="5" name="Picture 4">
            <a:extLst>
              <a:ext uri="{FF2B5EF4-FFF2-40B4-BE49-F238E27FC236}">
                <a16:creationId xmlns:a16="http://schemas.microsoft.com/office/drawing/2014/main" id="{06C59F3A-6674-4A19-8A7D-B8C1D9B3484D}"/>
              </a:ext>
            </a:extLst>
          </p:cNvPr>
          <p:cNvPicPr>
            <a:picLocks noChangeAspect="1"/>
          </p:cNvPicPr>
          <p:nvPr/>
        </p:nvPicPr>
        <p:blipFill>
          <a:blip r:embed="rId3"/>
          <a:stretch>
            <a:fillRect/>
          </a:stretch>
        </p:blipFill>
        <p:spPr>
          <a:xfrm>
            <a:off x="0" y="5705756"/>
            <a:ext cx="1152244" cy="1152244"/>
          </a:xfrm>
          <a:prstGeom prst="rect">
            <a:avLst/>
          </a:prstGeom>
        </p:spPr>
      </p:pic>
      <p:sp>
        <p:nvSpPr>
          <p:cNvPr id="8" name="Content Placeholder 7">
            <a:extLst>
              <a:ext uri="{FF2B5EF4-FFF2-40B4-BE49-F238E27FC236}">
                <a16:creationId xmlns:a16="http://schemas.microsoft.com/office/drawing/2014/main" id="{FA666B09-8F45-4543-91ED-7E3E788C1274}"/>
              </a:ext>
            </a:extLst>
          </p:cNvPr>
          <p:cNvSpPr>
            <a:spLocks noGrp="1"/>
          </p:cNvSpPr>
          <p:nvPr>
            <p:ph sz="half" idx="2"/>
          </p:nvPr>
        </p:nvSpPr>
        <p:spPr>
          <a:xfrm>
            <a:off x="760429" y="697584"/>
            <a:ext cx="10671142" cy="785776"/>
          </a:xfrm>
        </p:spPr>
        <p:txBody>
          <a:bodyPr>
            <a:normAutofit/>
          </a:bodyPr>
          <a:lstStyle/>
          <a:p>
            <a:pPr marL="0" indent="0" algn="ctr" rtl="1">
              <a:lnSpc>
                <a:spcPct val="100000"/>
              </a:lnSpc>
              <a:buNone/>
            </a:pPr>
            <a:endParaRPr lang="he-IL" sz="3700" b="1" dirty="0">
              <a:latin typeface="David" panose="020E0502060401010101" pitchFamily="34" charset="-79"/>
              <a:cs typeface="David" panose="020E0502060401010101" pitchFamily="34" charset="-79"/>
            </a:endParaRPr>
          </a:p>
          <a:p>
            <a:pPr marL="0" indent="0" algn="ctr" rtl="1">
              <a:lnSpc>
                <a:spcPct val="100000"/>
              </a:lnSpc>
              <a:buNone/>
            </a:pPr>
            <a:endParaRPr lang="en-IL" sz="1600" dirty="0"/>
          </a:p>
        </p:txBody>
      </p:sp>
      <p:pic>
        <p:nvPicPr>
          <p:cNvPr id="7" name="Content Placeholder 6">
            <a:extLst>
              <a:ext uri="{FF2B5EF4-FFF2-40B4-BE49-F238E27FC236}">
                <a16:creationId xmlns:a16="http://schemas.microsoft.com/office/drawing/2014/main" id="{D204054D-0BE5-4C06-AE21-5BD39CDE4C36}"/>
              </a:ext>
            </a:extLst>
          </p:cNvPr>
          <p:cNvPicPr>
            <a:picLocks noGrp="1" noChangeAspect="1"/>
          </p:cNvPicPr>
          <p:nvPr>
            <p:ph sz="half" idx="1"/>
          </p:nvPr>
        </p:nvPicPr>
        <p:blipFill>
          <a:blip r:embed="rId4"/>
          <a:stretch>
            <a:fillRect/>
          </a:stretch>
        </p:blipFill>
        <p:spPr>
          <a:xfrm>
            <a:off x="7416800" y="610031"/>
            <a:ext cx="4546277" cy="5671847"/>
          </a:xfrm>
          <a:prstGeom prst="rect">
            <a:avLst/>
          </a:prstGeom>
        </p:spPr>
      </p:pic>
      <p:sp>
        <p:nvSpPr>
          <p:cNvPr id="9" name="TextBox 8">
            <a:extLst>
              <a:ext uri="{FF2B5EF4-FFF2-40B4-BE49-F238E27FC236}">
                <a16:creationId xmlns:a16="http://schemas.microsoft.com/office/drawing/2014/main" id="{5F3B9FD3-B91C-4CAF-A836-B7FF5DBB7876}"/>
              </a:ext>
            </a:extLst>
          </p:cNvPr>
          <p:cNvSpPr txBox="1"/>
          <p:nvPr/>
        </p:nvSpPr>
        <p:spPr>
          <a:xfrm>
            <a:off x="7416799" y="6280989"/>
            <a:ext cx="4546277" cy="646331"/>
          </a:xfrm>
          <a:prstGeom prst="rect">
            <a:avLst/>
          </a:prstGeom>
          <a:noFill/>
        </p:spPr>
        <p:txBody>
          <a:bodyPr wrap="square" rtlCol="0">
            <a:spAutoFit/>
          </a:bodyPr>
          <a:lstStyle/>
          <a:p>
            <a:pPr algn="ctr"/>
            <a:r>
              <a:rPr lang="en-US" b="1" i="1" dirty="0">
                <a:latin typeface="Garamond" panose="02020404030301010803" pitchFamily="18" charset="0"/>
              </a:rPr>
              <a:t>Virtue Triumphs over Vice – </a:t>
            </a:r>
            <a:endParaRPr lang="he-IL" b="1" i="1" dirty="0">
              <a:latin typeface="Garamond" panose="02020404030301010803" pitchFamily="18" charset="0"/>
            </a:endParaRPr>
          </a:p>
          <a:p>
            <a:pPr algn="ctr"/>
            <a:r>
              <a:rPr lang="en-US" b="1" i="1" dirty="0">
                <a:latin typeface="Garamond" panose="02020404030301010803" pitchFamily="18" charset="0"/>
              </a:rPr>
              <a:t>Paolo Veronese</a:t>
            </a:r>
            <a:endParaRPr lang="en-IL" b="1" i="1" dirty="0">
              <a:latin typeface="Garamond" panose="02020404030301010803" pitchFamily="18" charset="0"/>
            </a:endParaRPr>
          </a:p>
        </p:txBody>
      </p:sp>
      <p:sp>
        <p:nvSpPr>
          <p:cNvPr id="10" name="TextBox 9">
            <a:extLst>
              <a:ext uri="{FF2B5EF4-FFF2-40B4-BE49-F238E27FC236}">
                <a16:creationId xmlns:a16="http://schemas.microsoft.com/office/drawing/2014/main" id="{099DFA9B-82AB-4734-A0B2-CFCC908FD02B}"/>
              </a:ext>
            </a:extLst>
          </p:cNvPr>
          <p:cNvSpPr txBox="1"/>
          <p:nvPr/>
        </p:nvSpPr>
        <p:spPr>
          <a:xfrm>
            <a:off x="576122" y="621325"/>
            <a:ext cx="6556198" cy="4955203"/>
          </a:xfrm>
          <a:prstGeom prst="rect">
            <a:avLst/>
          </a:prstGeom>
          <a:noFill/>
        </p:spPr>
        <p:txBody>
          <a:bodyPr wrap="square" rtlCol="0">
            <a:spAutoFit/>
          </a:bodyPr>
          <a:lstStyle/>
          <a:p>
            <a:pPr algn="ctr"/>
            <a:r>
              <a:rPr lang="he-IL" sz="3200" b="1" i="1"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(סגולה טובה, או מצוינות)</a:t>
            </a:r>
            <a:r>
              <a:rPr lang="en-US" sz="3200" b="1" i="1" dirty="0">
                <a:latin typeface="David" panose="020E0502060401010101" pitchFamily="34" charset="-79"/>
                <a:cs typeface="David" panose="020E0502060401010101" pitchFamily="34" charset="-79"/>
              </a:rPr>
              <a:t> </a:t>
            </a:r>
            <a:r>
              <a:rPr lang="en-US" sz="3200" b="1" i="1" dirty="0" err="1">
                <a:latin typeface="David" panose="020E0502060401010101" pitchFamily="34" charset="-79"/>
                <a:cs typeface="David" panose="020E0502060401010101" pitchFamily="34" charset="-79"/>
              </a:rPr>
              <a:t>Aretê</a:t>
            </a:r>
            <a:endParaRPr lang="en-IL" sz="3200" b="1" i="1" dirty="0">
              <a:latin typeface="David" panose="020E0502060401010101" pitchFamily="34" charset="-79"/>
              <a:cs typeface="David" panose="020E0502060401010101" pitchFamily="34" charset="-79"/>
            </a:endParaRPr>
          </a:p>
          <a:p>
            <a:endParaRPr lang="en-US" sz="1400" b="1" dirty="0">
              <a:latin typeface="David" panose="020E0502060401010101" pitchFamily="34" charset="-79"/>
              <a:cs typeface="David" panose="020E0502060401010101" pitchFamily="34" charset="-79"/>
            </a:endParaRPr>
          </a:p>
          <a:p>
            <a:pPr algn="just"/>
            <a:r>
              <a:rPr lang="en-US" b="1" dirty="0">
                <a:latin typeface="David" panose="020E0502060401010101" pitchFamily="34" charset="-79"/>
                <a:cs typeface="David" panose="020E0502060401010101" pitchFamily="34" charset="-79"/>
              </a:rPr>
              <a:t>“Virtue (</a:t>
            </a:r>
            <a:r>
              <a:rPr lang="en-US" b="1" i="1" dirty="0" err="1">
                <a:latin typeface="David" panose="020E0502060401010101" pitchFamily="34" charset="-79"/>
                <a:cs typeface="David" panose="020E0502060401010101" pitchFamily="34" charset="-79"/>
              </a:rPr>
              <a:t>aretê</a:t>
            </a:r>
            <a:r>
              <a:rPr lang="en-US" b="1" dirty="0">
                <a:latin typeface="David" panose="020E0502060401010101" pitchFamily="34" charset="-79"/>
                <a:cs typeface="David" panose="020E0502060401010101" pitchFamily="34" charset="-79"/>
              </a:rPr>
              <a:t>) means the excellence that makes anything an outstanding specimen of its kind, especially well fitted to its ends.  In itself, it has no moral implications.  It carries them [the moral implications] when applied to human beings and this is its primary use but it by no means excludes amoral or immoral conceptions of human superiority.  Meno…believes that virtue is nothing but money and power…but he repeatedly finds it impossible to deny that it also involves temperance and justice.  This mixture of incompatible attitudes is part of our ordinary human heritage, out of which dialectic may begin. The English word virtue has some of this same fruitful ambiguity; compare ‘she defended her virtue’ with ‘the virtue of this tax avoidance scheme is…’.”</a:t>
            </a:r>
          </a:p>
          <a:p>
            <a:pPr algn="just"/>
            <a:endParaRPr lang="en-US" b="1" dirty="0">
              <a:latin typeface="David" panose="020E0502060401010101" pitchFamily="34" charset="-79"/>
              <a:cs typeface="David" panose="020E0502060401010101" pitchFamily="34" charset="-79"/>
            </a:endParaRPr>
          </a:p>
          <a:p>
            <a:pPr algn="ctr"/>
            <a:r>
              <a:rPr lang="en-US" b="1" i="1" dirty="0">
                <a:latin typeface="David" panose="020E0502060401010101" pitchFamily="34" charset="-79"/>
                <a:cs typeface="David" panose="020E0502060401010101" pitchFamily="34" charset="-79"/>
              </a:rPr>
              <a:t>Joe Sachs, Aristotle: Nicomachean Ethics, </a:t>
            </a:r>
            <a:r>
              <a:rPr lang="en-US" b="1" dirty="0">
                <a:latin typeface="David" panose="020E0502060401010101" pitchFamily="34" charset="-79"/>
                <a:cs typeface="David" panose="020E0502060401010101" pitchFamily="34" charset="-79"/>
              </a:rPr>
              <a:t>p. 5 (n. 5)</a:t>
            </a:r>
            <a:endParaRPr lang="he-IL" b="1" i="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738262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8188</TotalTime>
  <Words>735</Words>
  <Application>Microsoft Office PowerPoint</Application>
  <PresentationFormat>Widescreen</PresentationFormat>
  <Paragraphs>85</Paragraphs>
  <Slides>12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Calibri Light</vt:lpstr>
      <vt:lpstr>David</vt:lpstr>
      <vt:lpstr>Garamond</vt:lpstr>
      <vt:lpstr>GFS Porson</vt:lpstr>
      <vt:lpstr>Palatino Linotype</vt:lpstr>
      <vt:lpstr>Perpetua</vt:lpstr>
      <vt:lpstr>Times New Roman</vt:lpstr>
      <vt:lpstr>Office Theme</vt:lpstr>
      <vt:lpstr>PowerPoint Presentation</vt:lpstr>
      <vt:lpstr>ΑΡΙΣΤΟΤΕΛΗΣ </vt:lpstr>
      <vt:lpstr>PowerPoint Presentation</vt:lpstr>
      <vt:lpstr>PowerPoint Presentation</vt:lpstr>
      <vt:lpstr>Character (êthos): A stable condition of the soul that makes someone apt to choose in a consistent way.  The word refers only to active conditions determined by deliberate choices to form oneself in particular ways – never to a mere temperament or natural disposition.  Since feelings arise spontaneously and desires are influenced by habits formed early in life, before one is in a position to choose, character involves taking hold of the things toward which one has been passive, and forming the rational and irrational parts of the soul into a single whole. Particular states of character may be either virtues or vices. </vt:lpstr>
      <vt:lpstr>PowerPoint Presentation</vt:lpstr>
      <vt:lpstr>PowerPoint Presentation</vt:lpstr>
      <vt:lpstr>PowerPoint Presentation</vt:lpstr>
      <vt:lpstr>PowerPoint Presentation</vt:lpstr>
      <vt:lpst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Andy German</cp:lastModifiedBy>
  <cp:revision>239</cp:revision>
  <dcterms:created xsi:type="dcterms:W3CDTF">2020-03-16T20:46:23Z</dcterms:created>
  <dcterms:modified xsi:type="dcterms:W3CDTF">2022-06-07T07:00:48Z</dcterms:modified>
</cp:coreProperties>
</file>