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notesMasterIdLst>
    <p:notesMasterId r:id="rId18"/>
  </p:notesMasterIdLst>
  <p:sldIdLst>
    <p:sldId id="259" r:id="rId2"/>
    <p:sldId id="326" r:id="rId3"/>
    <p:sldId id="323" r:id="rId4"/>
    <p:sldId id="330" r:id="rId5"/>
    <p:sldId id="331" r:id="rId6"/>
    <p:sldId id="332" r:id="rId7"/>
    <p:sldId id="339" r:id="rId8"/>
    <p:sldId id="333" r:id="rId9"/>
    <p:sldId id="334" r:id="rId10"/>
    <p:sldId id="335" r:id="rId11"/>
    <p:sldId id="336" r:id="rId12"/>
    <p:sldId id="338" r:id="rId13"/>
    <p:sldId id="337" r:id="rId14"/>
    <p:sldId id="340" r:id="rId15"/>
    <p:sldId id="341" r:id="rId16"/>
    <p:sldId id="343" r:id="rId1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y German" initials="AG" lastIdx="1" clrIdx="0">
    <p:extLst>
      <p:ext uri="{19B8F6BF-5375-455C-9EA6-DF929625EA0E}">
        <p15:presenceInfo xmlns:p15="http://schemas.microsoft.com/office/powerpoint/2012/main" userId="05ae5c36d565a09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F276B-D756-4400-843A-4750C1B8EC4C}" type="datetimeFigureOut">
              <a:rPr lang="x-none" smtClean="0"/>
              <a:t>14/11/2022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6AAB4-F6CE-43C3-B8E2-F4209171FCC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56689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6AAB4-F6CE-43C3-B8E2-F4209171FCC9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89560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6AAB4-F6CE-43C3-B8E2-F4209171FCC9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0169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9A9E2-D8BF-45FD-8A6D-C91299852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C11CBB-9938-4F59-96FC-34F5D87FB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01CB2-EBC4-4DE6-8BE7-9B23019D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14/11/2022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6C053-F5C9-4365-8A34-F4B3D8B4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A90CA-B63F-4A19-8242-63FB25B72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42958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9255D-A716-44A4-9E71-69C8A657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0EC5B-0153-4BD6-8F34-3282909DA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5C051-ACE9-4061-9F17-D2009CFE6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14/11/2022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0B1ED-EC5C-44DF-A870-5B38220D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97BD9-8644-4538-BB76-9FAAC220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212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07D3-0219-4FBF-9A9F-34BDF970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853E01-3CAD-4DBB-8823-DE891A568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88E72-B718-4DB1-AB91-329B9F8B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14/11/2022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1434E-08DE-4C9A-AC11-A2EC68E1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F23E6-4B20-4BE8-9B11-8CC7BCC9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405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D8AEC-A9E6-4A98-8833-49571417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A29CC-4495-49A5-A0C5-D6F5C51C5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727C4-1E9A-4649-B987-214036A09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29D89F-8645-4116-9A01-727E38A5F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14/11/2022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AAFE5-5299-45CC-AF40-FD370E452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2B07C7-3684-421E-9F36-F0B2E50B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4943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4FF28-652F-4412-B10C-F4596F4F5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C246-2833-476D-842F-BA8A2176B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9C36EE-BFE3-4EE2-9AC7-3D935E2D5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6FFAB-6C3D-46F8-8CA3-2D9A00971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7CAEB3-1F56-4CF7-B274-498C08E44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24ADD1-B5FC-4F6A-955C-4D104E029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14/11/2022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6F4DD9-5F13-4C6A-B96C-9659B199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51DCCF-1285-45A6-BACF-3CF9F7130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48383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79FFD-334E-4037-95A1-66C8B8848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2E94F-E88C-4BF6-A534-0538C56D4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14/11/2022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702D5-DE6F-45E6-A397-6F1B81AD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4BDE5-5FAD-4302-B527-19FB518D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2396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6D01C2-90FB-4DE6-B5BE-4A35EE27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14/11/2022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DE07E1-5F3F-4BCA-9815-1E765013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25626-F060-4F54-81CC-FD2C9C7B4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179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E3D96-CF71-4870-9BD8-DD915FA8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C01CF-5DED-4548-87F5-9515206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B23D8-1633-4683-A077-AFCC29B8C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01948-931B-4EE0-99BD-5C30B34B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14/11/2022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B6BDF-C237-475C-9CB4-E7F5B83A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C353E-1ECC-49D1-A38B-A4DC2E3E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611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6030F-EEE1-428F-8047-1CD16A083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E570DB-34F4-4C87-8B60-6728C3C522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F6316-FA70-4757-B9A8-3534BC8FF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3667F-649C-4E5A-A035-8C4A0F87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14/11/2022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C5013-4230-4E9B-9B12-1CFC2A3B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2CF8E-4918-4600-A517-F9A7878E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317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2A31B-C022-44A7-B93E-1FAEA816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B1F4A-5C04-4F16-88F3-B43D28E1E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C7F35-41F0-4DE9-A043-B775E4D8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14/11/2022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E9425-00F6-4A26-A8B9-2B422212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E29B8-CEB0-47EE-8745-13B42F50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015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B3CAA-4B21-4CB6-AA14-E3FDD179FF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E76884-F036-493D-85D3-43C2B8062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D8317-D423-4F28-9661-74FB8A80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14/11/2022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938C4-DEBF-4513-A4BD-5836E880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47671-B310-44E5-A299-E2DBB153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3226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35235F-A085-477E-8234-48C94FE7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48506-8D3D-487B-8467-07E217753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EBE27-1BAD-47DC-B3D0-7C1255401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CE9E8-7562-4D0A-9B4B-955B156BD39A}" type="datetimeFigureOut">
              <a:rPr lang="x-none" smtClean="0"/>
              <a:t>14/11/2022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7EAF0-7A76-4025-BED7-890323BB2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F55F4-3BE7-4340-B678-EA5748C50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9488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160256"/>
            <a:ext cx="9603275" cy="527901"/>
          </a:xfrm>
        </p:spPr>
        <p:txBody>
          <a:bodyPr>
            <a:noAutofit/>
          </a:bodyPr>
          <a:lstStyle/>
          <a:p>
            <a:pPr algn="ctr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מבוא לפילוסופיה יוונית – סמסטר סתיו</a:t>
            </a:r>
            <a:endParaRPr lang="x-none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CDDCA6-AAB3-4AAE-BDDE-118E273BC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775" y="955040"/>
            <a:ext cx="10341353" cy="5285505"/>
          </a:xfrm>
        </p:spPr>
        <p:txBody>
          <a:bodyPr>
            <a:normAutofit fontScale="92500" lnSpcReduction="20000"/>
          </a:bodyPr>
          <a:lstStyle/>
          <a:p>
            <a:pPr marL="0" indent="0" algn="ctr" rtl="1">
              <a:buNone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מבנה השיעור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היראקליטוס</a:t>
            </a: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– איש החידות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התמורה במושגי הראשית, הטבע והלוגוס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לוגוס והזרימה התמידית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לוגוס והסתירה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הנפש וההתבוננות העצמית עפ"י </a:t>
            </a:r>
            <a:r>
              <a:rPr lang="he-IL" sz="3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היראקליטוס</a:t>
            </a: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פארמנידֶֶס</a:t>
            </a: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ומשבר התבונה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תיאור שירו של </a:t>
            </a:r>
            <a:r>
              <a:rPr lang="he-IL" sz="3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פרמנידס</a:t>
            </a: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"דרך האמת"</a:t>
            </a:r>
          </a:p>
          <a:p>
            <a:pPr marL="1371600" lvl="2" indent="-457200" algn="r" rtl="1">
              <a:buFont typeface="+mj-lt"/>
              <a:buAutoNum type="arabicPeriod"/>
            </a:pP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המהלך הראשון של </a:t>
            </a:r>
            <a:r>
              <a:rPr lang="he-IL" sz="2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פרמנידס</a:t>
            </a: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 –הייתכן "היות לא-הווה"?</a:t>
            </a:r>
          </a:p>
          <a:p>
            <a:pPr marL="1371600" lvl="2" indent="-457200" algn="r" rtl="1">
              <a:buFont typeface="+mj-lt"/>
              <a:buAutoNum type="arabicPeriod"/>
            </a:pP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המהלך השני של </a:t>
            </a:r>
            <a:r>
              <a:rPr lang="he-IL" sz="2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פרמנידס</a:t>
            </a: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 – מביטול השלילה לאחדות ההוויה בפר' 8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"דרך ההיראות"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ההישג </a:t>
            </a:r>
            <a:r>
              <a:rPr lang="he-IL" sz="3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הפארמנידי</a:t>
            </a: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r" rtl="1">
              <a:buNone/>
            </a:pP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BD7104-28D8-4A32-A5E3-9A9A20D1D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6275"/>
            <a:ext cx="721151" cy="7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30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F94D68-9B98-41AC-9B53-3B11B18B1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83053"/>
            <a:ext cx="863600" cy="863600"/>
          </a:xfrm>
          <a:prstGeom prst="rect">
            <a:avLst/>
          </a:prstGeom>
        </p:spPr>
      </p:pic>
      <p:sp>
        <p:nvSpPr>
          <p:cNvPr id="3" name="Arrow: Curved Left 2">
            <a:extLst>
              <a:ext uri="{FF2B5EF4-FFF2-40B4-BE49-F238E27FC236}">
                <a16:creationId xmlns:a16="http://schemas.microsoft.com/office/drawing/2014/main" id="{9C3E7EA1-CDE9-4916-9224-2E330670D12A}"/>
              </a:ext>
            </a:extLst>
          </p:cNvPr>
          <p:cNvSpPr/>
          <p:nvPr/>
        </p:nvSpPr>
        <p:spPr>
          <a:xfrm flipH="1">
            <a:off x="4078614" y="2524760"/>
            <a:ext cx="672712" cy="2773680"/>
          </a:xfrm>
          <a:prstGeom prst="curvedLeftArrow">
            <a:avLst>
              <a:gd name="adj1" fmla="val 25000"/>
              <a:gd name="adj2" fmla="val 50000"/>
              <a:gd name="adj3" fmla="val 34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  <p:sp>
        <p:nvSpPr>
          <p:cNvPr id="4" name="Arrow: Curved Left 3">
            <a:extLst>
              <a:ext uri="{FF2B5EF4-FFF2-40B4-BE49-F238E27FC236}">
                <a16:creationId xmlns:a16="http://schemas.microsoft.com/office/drawing/2014/main" id="{41A796A5-2FBF-45B9-BB5C-995235735382}"/>
              </a:ext>
            </a:extLst>
          </p:cNvPr>
          <p:cNvSpPr/>
          <p:nvPr/>
        </p:nvSpPr>
        <p:spPr>
          <a:xfrm rot="10800000" flipH="1">
            <a:off x="7905052" y="2438400"/>
            <a:ext cx="700468" cy="2687320"/>
          </a:xfrm>
          <a:prstGeom prst="curvedLeftArrow">
            <a:avLst>
              <a:gd name="adj1" fmla="val 25000"/>
              <a:gd name="adj2" fmla="val 50000"/>
              <a:gd name="adj3" fmla="val 318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2B130EF6-D156-4781-9D99-ECE77C82F979}"/>
              </a:ext>
            </a:extLst>
          </p:cNvPr>
          <p:cNvSpPr/>
          <p:nvPr/>
        </p:nvSpPr>
        <p:spPr>
          <a:xfrm>
            <a:off x="4751326" y="4886960"/>
            <a:ext cx="3153726" cy="1219200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b="1" dirty="0">
                <a:solidFill>
                  <a:schemeClr val="tx1"/>
                </a:solidFill>
              </a:rPr>
              <a:t>הראשית, שהווה הוויית אמת</a:t>
            </a:r>
          </a:p>
          <a:p>
            <a:pPr algn="ctr" rtl="1"/>
            <a:r>
              <a:rPr lang="en-US" b="1" dirty="0">
                <a:solidFill>
                  <a:schemeClr val="tx1"/>
                </a:solidFill>
              </a:rPr>
              <a:t>The </a:t>
            </a:r>
            <a:r>
              <a:rPr lang="en-US" b="1" i="1" dirty="0" err="1">
                <a:solidFill>
                  <a:schemeClr val="tx1"/>
                </a:solidFill>
              </a:rPr>
              <a:t>Archê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dirty="0">
                <a:solidFill>
                  <a:schemeClr val="tx1"/>
                </a:solidFill>
              </a:rPr>
              <a:t>which truly IS.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BEING </a:t>
            </a:r>
            <a:r>
              <a:rPr lang="he-IL" b="1" dirty="0">
                <a:solidFill>
                  <a:schemeClr val="tx1"/>
                </a:solidFill>
              </a:rPr>
              <a:t> (הוויה)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i="1" dirty="0">
                <a:solidFill>
                  <a:schemeClr val="tx1"/>
                </a:solidFill>
              </a:rPr>
              <a:t>To On</a:t>
            </a:r>
            <a:endParaRPr lang="x-none" b="1" i="1" dirty="0">
              <a:solidFill>
                <a:schemeClr val="tx1"/>
              </a:solidFill>
            </a:endParaRP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04C77471-3803-44BF-82B0-544ABEDD3BF6}"/>
              </a:ext>
            </a:extLst>
          </p:cNvPr>
          <p:cNvSpPr/>
          <p:nvPr/>
        </p:nvSpPr>
        <p:spPr>
          <a:xfrm>
            <a:off x="4751326" y="1559560"/>
            <a:ext cx="3153726" cy="1376680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b="1" dirty="0">
                <a:solidFill>
                  <a:schemeClr val="tx1"/>
                </a:solidFill>
              </a:rPr>
              <a:t>הישים שמתהווים וכלים</a:t>
            </a:r>
            <a:endParaRPr lang="el-GR" b="1" dirty="0">
              <a:solidFill>
                <a:schemeClr val="tx1"/>
              </a:solidFill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The various beings (dogs, trees, men) which come to be and pass away</a:t>
            </a:r>
          </a:p>
          <a:p>
            <a:pPr algn="ctr" rtl="1"/>
            <a:r>
              <a:rPr lang="en-US" b="1" i="1" dirty="0">
                <a:solidFill>
                  <a:schemeClr val="tx1"/>
                </a:solidFill>
              </a:rPr>
              <a:t>Ta </a:t>
            </a:r>
            <a:r>
              <a:rPr lang="en-US" b="1" i="1" dirty="0" err="1">
                <a:solidFill>
                  <a:schemeClr val="tx1"/>
                </a:solidFill>
              </a:rPr>
              <a:t>Onta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endParaRPr lang="he-IL" b="1" i="1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0842D3-C208-454A-AB33-D308ED7C4975}"/>
              </a:ext>
            </a:extLst>
          </p:cNvPr>
          <p:cNvSpPr txBox="1"/>
          <p:nvPr/>
        </p:nvSpPr>
        <p:spPr>
          <a:xfrm>
            <a:off x="8351520" y="3198166"/>
            <a:ext cx="220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התהוות</a:t>
            </a:r>
          </a:p>
          <a:p>
            <a:pPr algn="ctr"/>
            <a:r>
              <a:rPr lang="el-GR" sz="2400" b="1" dirty="0">
                <a:latin typeface="GFS Porson" panose="02000000000000000000" pitchFamily="50" charset="-95"/>
                <a:cs typeface="David" panose="020E0502060401010101" pitchFamily="34" charset="-79"/>
              </a:rPr>
              <a:t>Γένεσις</a:t>
            </a:r>
            <a:endParaRPr lang="en-US" sz="2400" b="1" dirty="0">
              <a:latin typeface="GFS Porson" panose="02000000000000000000" pitchFamily="50" charset="-95"/>
              <a:cs typeface="David" panose="020E0502060401010101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5DFDD4-4709-43F2-8489-7611D89C702D}"/>
              </a:ext>
            </a:extLst>
          </p:cNvPr>
          <p:cNvSpPr txBox="1"/>
          <p:nvPr/>
        </p:nvSpPr>
        <p:spPr>
          <a:xfrm>
            <a:off x="2534294" y="3198165"/>
            <a:ext cx="1544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הכיליון</a:t>
            </a:r>
            <a:endParaRPr lang="en-US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el-GR" sz="2400" b="1" dirty="0">
                <a:latin typeface="GFS Porson" panose="02000000000000000000" pitchFamily="50" charset="-95"/>
                <a:cs typeface="David" panose="020E0502060401010101" pitchFamily="34" charset="-79"/>
              </a:rPr>
              <a:t>Φθορά</a:t>
            </a:r>
            <a:endParaRPr lang="en-US" sz="2400" b="1" dirty="0">
              <a:latin typeface="GFS Porson" panose="02000000000000000000" pitchFamily="50" charset="-95"/>
              <a:cs typeface="David" panose="020E0502060401010101" pitchFamily="34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0B899A-EF73-4CE3-BF9C-6A40B60AD6E3}"/>
              </a:ext>
            </a:extLst>
          </p:cNvPr>
          <p:cNvSpPr txBox="1"/>
          <p:nvPr/>
        </p:nvSpPr>
        <p:spPr>
          <a:xfrm>
            <a:off x="1979709" y="143357"/>
            <a:ext cx="8696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התפיסה הבסיסית של תהליכי הטבע אצל ההוגים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המילטים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6370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9D83ACA-9516-4D3A-83D6-69B7DC7C1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83053"/>
            <a:ext cx="863600" cy="863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44" y="0"/>
            <a:ext cx="563915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09524" y="6427113"/>
            <a:ext cx="35257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1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r>
              <a:rPr lang="he-IL" sz="1100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היראקליטוס</a:t>
            </a:r>
            <a:r>
              <a:rPr lang="he-IL" sz="11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הפילוסוף הבוכה"</a:t>
            </a:r>
          </a:p>
          <a:p>
            <a:pPr algn="ctr" rtl="1"/>
            <a:r>
              <a:rPr lang="he-IL" sz="11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מאת אברהם </a:t>
            </a:r>
            <a:r>
              <a:rPr lang="he-IL" sz="1100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יאנסנס</a:t>
            </a:r>
            <a:endParaRPr lang="en-US" sz="11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3600" y="238897"/>
            <a:ext cx="440724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l-GR" sz="3200" b="1" dirty="0">
                <a:latin typeface="GFS Porson" panose="02000500070000020004" pitchFamily="2" charset="-95"/>
              </a:rPr>
              <a:t>Ἡράκλειτος</a:t>
            </a:r>
            <a:endParaRPr lang="el-GR" sz="2000" b="1" dirty="0">
              <a:latin typeface="GFS Porson" panose="02000500070000020004" pitchFamily="2" charset="-95"/>
            </a:endParaRPr>
          </a:p>
          <a:p>
            <a:pPr algn="ctr" rtl="1"/>
            <a:r>
              <a:rPr lang="he-IL" sz="2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היראקליטוס</a:t>
            </a:r>
            <a:endParaRPr lang="he-IL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1918" y="2690336"/>
            <a:ext cx="47906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b="1" dirty="0"/>
              <a:t>חי בעיר </a:t>
            </a:r>
            <a:r>
              <a:rPr lang="he-IL" b="1" dirty="0" err="1"/>
              <a:t>אפסוס</a:t>
            </a:r>
            <a:r>
              <a:rPr lang="he-IL" b="1" dirty="0"/>
              <a:t> (</a:t>
            </a:r>
            <a:r>
              <a:rPr lang="en-US" b="1" dirty="0"/>
              <a:t>Ephesus</a:t>
            </a:r>
            <a:r>
              <a:rPr lang="he-IL" b="1" dirty="0"/>
              <a:t>) בחוף ימה המערבי של טורקיה של היום</a:t>
            </a:r>
            <a:endParaRPr lang="en-US" b="1" dirty="0"/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b="1" dirty="0"/>
              <a:t>חי בסוף מאה ה-6 וברבע הראשון של המאה ה-5 לפנה"ס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b="1" dirty="0"/>
              <a:t>"איש החידות" – </a:t>
            </a:r>
            <a:r>
              <a:rPr lang="en-US" b="1" dirty="0" err="1"/>
              <a:t>ainiktês</a:t>
            </a:r>
            <a:r>
              <a:rPr lang="he-IL" b="1" dirty="0"/>
              <a:t>, מלשון </a:t>
            </a:r>
            <a:r>
              <a:rPr lang="en-US" b="1" i="1" dirty="0" err="1"/>
              <a:t>ainigmata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92177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423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" y="6211669"/>
            <a:ext cx="4510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200" b="1" dirty="0"/>
              <a:t>"</a:t>
            </a:r>
            <a:r>
              <a:rPr lang="he-IL" sz="1200" b="1" dirty="0">
                <a:solidFill>
                  <a:schemeClr val="bg1"/>
                </a:solidFill>
              </a:rPr>
              <a:t>הטבע נחשף לעיני המדע"</a:t>
            </a:r>
          </a:p>
          <a:p>
            <a:pPr algn="ctr"/>
            <a:r>
              <a:rPr lang="he-IL" sz="1200" b="1" dirty="0">
                <a:solidFill>
                  <a:schemeClr val="bg1"/>
                </a:solidFill>
              </a:rPr>
              <a:t>פסל מאת </a:t>
            </a:r>
            <a:endParaRPr lang="he-IL" sz="1200" b="1" i="1" dirty="0">
              <a:solidFill>
                <a:schemeClr val="bg1"/>
              </a:solidFill>
            </a:endParaRP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Louis-Ernest </a:t>
            </a:r>
            <a:r>
              <a:rPr lang="en-US" sz="1200" b="1" dirty="0" err="1">
                <a:solidFill>
                  <a:schemeClr val="bg1"/>
                </a:solidFill>
              </a:rPr>
              <a:t>Barrias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8993" y="2567225"/>
            <a:ext cx="54498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פרגמנט 123:</a:t>
            </a:r>
          </a:p>
          <a:p>
            <a:pPr algn="ctr" rtl="1"/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"הטבע אוהב להסתתר"</a:t>
            </a:r>
          </a:p>
          <a:p>
            <a:pPr algn="ctr"/>
            <a:r>
              <a:rPr lang="el-GR" sz="2400" b="1" dirty="0">
                <a:latin typeface="GFS Porson" panose="02000500070000020004" pitchFamily="2" charset="-95"/>
              </a:rPr>
              <a:t>ἡ φύσις κρύπτεσθαι φιλεῖ</a:t>
            </a:r>
          </a:p>
          <a:p>
            <a:pPr algn="ctr"/>
            <a:endParaRPr lang="el-GR" b="1" dirty="0">
              <a:latin typeface="GFS Porson" panose="02000500070000020004" pitchFamily="2" charset="-95"/>
            </a:endParaRPr>
          </a:p>
        </p:txBody>
      </p:sp>
    </p:spTree>
    <p:extLst>
      <p:ext uri="{BB962C8B-B14F-4D97-AF65-F5344CB8AC3E}">
        <p14:creationId xmlns:p14="http://schemas.microsoft.com/office/powerpoint/2010/main" val="1614918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0077" y="1565189"/>
            <a:ext cx="48438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היראקליטוס</a:t>
            </a:r>
            <a:endParaRPr lang="en-US" sz="20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פרגמנט מס' 1:</a:t>
            </a:r>
          </a:p>
          <a:p>
            <a:pPr algn="just" rtl="1"/>
            <a:endParaRPr lang="he-IL" sz="20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just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"ובאשר ללוגוס זה, אשר זה הוא לעולם</a:t>
            </a:r>
          </a:p>
          <a:p>
            <a:pPr algn="just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נשארים בני אדם חסרי בינה</a:t>
            </a:r>
          </a:p>
          <a:p>
            <a:pPr algn="just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גם לפני ששמעוהו וגם מששמעוהו לראשונה</a:t>
            </a:r>
          </a:p>
          <a:p>
            <a:pPr algn="just" rtl="1"/>
            <a:r>
              <a:rPr lang="he-IL" sz="2000" b="1" u="sng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כי למרות שמתהווים כל הדברים לפי לוגוס זה</a:t>
            </a:r>
          </a:p>
          <a:p>
            <a:pPr algn="just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דומים הם [קרי – בני אדם] כחסרי </a:t>
            </a:r>
            <a:r>
              <a:rPr lang="he-IL" sz="2000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נסיון</a:t>
            </a:r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</a:p>
          <a:p>
            <a:pPr algn="just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אף שמתנסים הם גם בדברים וגם במעשים </a:t>
            </a:r>
          </a:p>
          <a:p>
            <a:pPr algn="just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כאלה שאני מרצה,</a:t>
            </a:r>
          </a:p>
          <a:p>
            <a:pPr algn="just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ומבחין כל דבר לפי טבעו ומצהיר איך הוא</a:t>
            </a:r>
          </a:p>
          <a:p>
            <a:pPr algn="just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ואילו משאר בני האדם  </a:t>
            </a:r>
          </a:p>
          <a:p>
            <a:pPr algn="just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נעלם כל מה שהם עושים משהתעוררו</a:t>
            </a:r>
          </a:p>
          <a:p>
            <a:pPr algn="just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כפי ששוכחים כל מה שבשנתם."</a:t>
            </a:r>
            <a:endParaRPr lang="en-US" sz="20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D83ACA-9516-4D3A-83D6-69B7DC7C1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4556"/>
            <a:ext cx="683443" cy="6834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8273" y="0"/>
            <a:ext cx="4383728" cy="15651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350374" cy="40629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8472" y="1565189"/>
            <a:ext cx="3163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050" b="1" dirty="0">
                <a:solidFill>
                  <a:schemeClr val="bg1"/>
                </a:solidFill>
              </a:rPr>
              <a:t>כתב יד עם אחד מהפרגמנטים של </a:t>
            </a:r>
            <a:r>
              <a:rPr lang="he-IL" sz="1050" b="1" dirty="0" err="1">
                <a:solidFill>
                  <a:schemeClr val="bg1"/>
                </a:solidFill>
              </a:rPr>
              <a:t>היראקליטוס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041" y="4062952"/>
            <a:ext cx="28502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100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היראקליטוס</a:t>
            </a:r>
            <a:r>
              <a:rPr lang="he-IL" sz="11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(העתק רומי ממקור יווני)</a:t>
            </a:r>
            <a:endParaRPr lang="en-US" sz="11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1745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F94D68-9B98-41AC-9B53-3B11B18B1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83053"/>
            <a:ext cx="863600" cy="863600"/>
          </a:xfrm>
          <a:prstGeom prst="rect">
            <a:avLst/>
          </a:prstGeom>
        </p:spPr>
      </p:pic>
      <p:sp>
        <p:nvSpPr>
          <p:cNvPr id="3" name="Arrow: Curved Left 2">
            <a:extLst>
              <a:ext uri="{FF2B5EF4-FFF2-40B4-BE49-F238E27FC236}">
                <a16:creationId xmlns:a16="http://schemas.microsoft.com/office/drawing/2014/main" id="{9C3E7EA1-CDE9-4916-9224-2E330670D12A}"/>
              </a:ext>
            </a:extLst>
          </p:cNvPr>
          <p:cNvSpPr/>
          <p:nvPr/>
        </p:nvSpPr>
        <p:spPr>
          <a:xfrm flipH="1">
            <a:off x="4078614" y="2524760"/>
            <a:ext cx="672712" cy="2773680"/>
          </a:xfrm>
          <a:prstGeom prst="curvedLeftArrow">
            <a:avLst>
              <a:gd name="adj1" fmla="val 25000"/>
              <a:gd name="adj2" fmla="val 50000"/>
              <a:gd name="adj3" fmla="val 34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  <p:sp>
        <p:nvSpPr>
          <p:cNvPr id="4" name="Arrow: Curved Left 3">
            <a:extLst>
              <a:ext uri="{FF2B5EF4-FFF2-40B4-BE49-F238E27FC236}">
                <a16:creationId xmlns:a16="http://schemas.microsoft.com/office/drawing/2014/main" id="{41A796A5-2FBF-45B9-BB5C-995235735382}"/>
              </a:ext>
            </a:extLst>
          </p:cNvPr>
          <p:cNvSpPr/>
          <p:nvPr/>
        </p:nvSpPr>
        <p:spPr>
          <a:xfrm rot="10800000" flipH="1">
            <a:off x="7905052" y="2438400"/>
            <a:ext cx="700468" cy="2687320"/>
          </a:xfrm>
          <a:prstGeom prst="curvedLeftArrow">
            <a:avLst>
              <a:gd name="adj1" fmla="val 25000"/>
              <a:gd name="adj2" fmla="val 50000"/>
              <a:gd name="adj3" fmla="val 318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2B130EF6-D156-4781-9D99-ECE77C82F979}"/>
              </a:ext>
            </a:extLst>
          </p:cNvPr>
          <p:cNvSpPr/>
          <p:nvPr/>
        </p:nvSpPr>
        <p:spPr>
          <a:xfrm>
            <a:off x="4751326" y="4886960"/>
            <a:ext cx="3153726" cy="1219200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b="1" dirty="0">
                <a:solidFill>
                  <a:schemeClr val="tx1"/>
                </a:solidFill>
              </a:rPr>
              <a:t>הראשית, שהווה הוויית אמת</a:t>
            </a:r>
          </a:p>
          <a:p>
            <a:pPr algn="ctr" rtl="1"/>
            <a:r>
              <a:rPr lang="en-US" b="1" dirty="0">
                <a:solidFill>
                  <a:schemeClr val="tx1"/>
                </a:solidFill>
              </a:rPr>
              <a:t>The </a:t>
            </a:r>
            <a:r>
              <a:rPr lang="en-US" b="1" i="1" dirty="0" err="1">
                <a:solidFill>
                  <a:schemeClr val="tx1"/>
                </a:solidFill>
              </a:rPr>
              <a:t>Archê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dirty="0">
                <a:solidFill>
                  <a:schemeClr val="tx1"/>
                </a:solidFill>
              </a:rPr>
              <a:t>which truly IS.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BEING </a:t>
            </a:r>
            <a:r>
              <a:rPr lang="he-IL" b="1" dirty="0">
                <a:solidFill>
                  <a:schemeClr val="tx1"/>
                </a:solidFill>
              </a:rPr>
              <a:t> (הוויה)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i="1" dirty="0">
                <a:solidFill>
                  <a:schemeClr val="tx1"/>
                </a:solidFill>
              </a:rPr>
              <a:t>To On</a:t>
            </a:r>
            <a:endParaRPr lang="x-none" b="1" i="1" dirty="0">
              <a:solidFill>
                <a:schemeClr val="tx1"/>
              </a:solidFill>
            </a:endParaRP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04C77471-3803-44BF-82B0-544ABEDD3BF6}"/>
              </a:ext>
            </a:extLst>
          </p:cNvPr>
          <p:cNvSpPr/>
          <p:nvPr/>
        </p:nvSpPr>
        <p:spPr>
          <a:xfrm>
            <a:off x="4751326" y="1559560"/>
            <a:ext cx="3153726" cy="1376680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b="1" dirty="0">
                <a:solidFill>
                  <a:schemeClr val="tx1"/>
                </a:solidFill>
              </a:rPr>
              <a:t>הישים שמתהווים וכלים</a:t>
            </a:r>
            <a:endParaRPr lang="el-GR" b="1" dirty="0">
              <a:solidFill>
                <a:schemeClr val="tx1"/>
              </a:solidFill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The various beings (dogs, trees, men) which come to be and pass away</a:t>
            </a:r>
          </a:p>
          <a:p>
            <a:pPr algn="ctr" rtl="1"/>
            <a:r>
              <a:rPr lang="en-US" b="1" i="1" dirty="0">
                <a:solidFill>
                  <a:schemeClr val="tx1"/>
                </a:solidFill>
              </a:rPr>
              <a:t>Ta </a:t>
            </a:r>
            <a:r>
              <a:rPr lang="en-US" b="1" i="1" dirty="0" err="1">
                <a:solidFill>
                  <a:schemeClr val="tx1"/>
                </a:solidFill>
              </a:rPr>
              <a:t>Onta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endParaRPr lang="he-IL" b="1" i="1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0842D3-C208-454A-AB33-D308ED7C4975}"/>
              </a:ext>
            </a:extLst>
          </p:cNvPr>
          <p:cNvSpPr txBox="1"/>
          <p:nvPr/>
        </p:nvSpPr>
        <p:spPr>
          <a:xfrm>
            <a:off x="8351520" y="3198166"/>
            <a:ext cx="220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התהוות</a:t>
            </a:r>
          </a:p>
          <a:p>
            <a:pPr algn="ctr"/>
            <a:r>
              <a:rPr lang="el-GR" sz="2400" b="1" dirty="0">
                <a:latin typeface="GFS Porson" panose="02000000000000000000" pitchFamily="50" charset="-95"/>
                <a:cs typeface="David" panose="020E0502060401010101" pitchFamily="34" charset="-79"/>
              </a:rPr>
              <a:t>Γένεσις</a:t>
            </a:r>
            <a:endParaRPr lang="en-US" sz="2400" b="1" dirty="0">
              <a:latin typeface="GFS Porson" panose="02000000000000000000" pitchFamily="50" charset="-95"/>
              <a:cs typeface="David" panose="020E0502060401010101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5DFDD4-4709-43F2-8489-7611D89C702D}"/>
              </a:ext>
            </a:extLst>
          </p:cNvPr>
          <p:cNvSpPr txBox="1"/>
          <p:nvPr/>
        </p:nvSpPr>
        <p:spPr>
          <a:xfrm>
            <a:off x="2534294" y="3198165"/>
            <a:ext cx="1544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הכיליון</a:t>
            </a:r>
            <a:endParaRPr lang="en-US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el-GR" sz="2400" b="1" dirty="0">
                <a:latin typeface="GFS Porson" panose="02000000000000000000" pitchFamily="50" charset="-95"/>
                <a:cs typeface="David" panose="020E0502060401010101" pitchFamily="34" charset="-79"/>
              </a:rPr>
              <a:t>Φθορά</a:t>
            </a:r>
            <a:endParaRPr lang="en-US" sz="2400" b="1" dirty="0">
              <a:latin typeface="GFS Porson" panose="02000000000000000000" pitchFamily="50" charset="-95"/>
              <a:cs typeface="David" panose="020E0502060401010101" pitchFamily="34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0B899A-EF73-4CE3-BF9C-6A40B60AD6E3}"/>
              </a:ext>
            </a:extLst>
          </p:cNvPr>
          <p:cNvSpPr txBox="1"/>
          <p:nvPr/>
        </p:nvSpPr>
        <p:spPr>
          <a:xfrm>
            <a:off x="1979709" y="143357"/>
            <a:ext cx="8696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התפיסה הבסיסית של תהליכי הטבע אצל ההוגים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המילטים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000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2C8748-7C9C-4ED2-A218-464D0C0E2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9DD662-4FA9-4057-8B19-7BA01487B01F}"/>
              </a:ext>
            </a:extLst>
          </p:cNvPr>
          <p:cNvSpPr txBox="1"/>
          <p:nvPr/>
        </p:nvSpPr>
        <p:spPr>
          <a:xfrm>
            <a:off x="1891645" y="94268"/>
            <a:ext cx="8408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3200" b="1" dirty="0">
                <a:solidFill>
                  <a:schemeClr val="bg1"/>
                </a:solidFill>
                <a:latin typeface="Guttman Yad-Light" panose="02010401010101010101" pitchFamily="2" charset="-79"/>
                <a:cs typeface="Guttman Yad-Light" panose="02010401010101010101" pitchFamily="2" charset="-79"/>
              </a:rPr>
              <a:t>"לאותו נהר אין נכנסים פעמים..."</a:t>
            </a:r>
            <a:endParaRPr lang="x-none" sz="3200" b="1" dirty="0">
              <a:solidFill>
                <a:schemeClr val="bg1"/>
              </a:solidFill>
              <a:latin typeface="David" panose="020E0502060401010101" pitchFamily="34" charset="-79"/>
              <a:cs typeface="Guttman Yad-Light" panose="0201040101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89437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-9144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פר' 124: </a:t>
            </a:r>
          </a:p>
          <a:p>
            <a:pPr algn="ctr" rtl="1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"כערימה מגובבת באקראי סדר העולם (</a:t>
            </a:r>
            <a:r>
              <a:rPr lang="en-GB" sz="2800" b="1" dirty="0" err="1">
                <a:latin typeface="David" panose="020E0502060401010101" pitchFamily="34" charset="-79"/>
                <a:cs typeface="David" panose="020E0502060401010101" pitchFamily="34" charset="-79"/>
              </a:rPr>
              <a:t>kosmos</a:t>
            </a: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) היפה ביותר..." </a:t>
            </a:r>
            <a:endParaRPr lang="en-US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D83ACA-9516-4D3A-83D6-69B7DC7C1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21800"/>
            <a:ext cx="736199" cy="736199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2284724"/>
            <a:ext cx="5232204" cy="2109512"/>
            <a:chOff x="0" y="2291018"/>
            <a:chExt cx="5232204" cy="210951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678822"/>
              <a:ext cx="5232204" cy="172170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906779" y="2291018"/>
              <a:ext cx="34104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sz="2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פר'</a:t>
              </a:r>
              <a:r>
                <a:rPr lang="he-IL" sz="2000" dirty="0">
                  <a:latin typeface="David" panose="020E0502060401010101" pitchFamily="34" charset="-79"/>
                  <a:cs typeface="David" panose="020E0502060401010101" pitchFamily="34" charset="-79"/>
                </a:rPr>
                <a:t> </a:t>
              </a:r>
              <a:r>
                <a:rPr lang="he-IL" sz="2000" b="1" i="1" dirty="0">
                  <a:latin typeface="David" panose="020E0502060401010101" pitchFamily="34" charset="-79"/>
                  <a:cs typeface="David" panose="020E0502060401010101" pitchFamily="34" charset="-79"/>
                </a:rPr>
                <a:t> </a:t>
              </a:r>
              <a:r>
                <a:rPr lang="he-IL" sz="2000" b="1" dirty="0">
                  <a:latin typeface="David" panose="020E0502060401010101" pitchFamily="34" charset="-79"/>
                  <a:cs typeface="David" panose="020E0502060401010101" pitchFamily="34" charset="-79"/>
                </a:rPr>
                <a:t>52: "הזמן הוא ילד משחק..."</a:t>
              </a:r>
              <a:endParaRPr lang="en-US" sz="20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224022" y="1530672"/>
            <a:ext cx="6967978" cy="5371635"/>
            <a:chOff x="5224022" y="1530672"/>
            <a:chExt cx="6967978" cy="537163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4022" y="2678822"/>
              <a:ext cx="6967978" cy="401030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309903" y="1530672"/>
              <a:ext cx="6796216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 rtl="1"/>
              <a:r>
                <a:rPr lang="he-IL" b="1" dirty="0">
                  <a:latin typeface="David" panose="020E0502060401010101" pitchFamily="34" charset="-79"/>
                  <a:cs typeface="David" panose="020E0502060401010101" pitchFamily="34" charset="-79"/>
                </a:rPr>
                <a:t>פר' 53: "הקרב</a:t>
              </a:r>
              <a:r>
                <a:rPr lang="en-US" b="1" dirty="0">
                  <a:latin typeface="David" panose="020E0502060401010101" pitchFamily="34" charset="-79"/>
                  <a:cs typeface="David" panose="020E0502060401010101" pitchFamily="34" charset="-79"/>
                </a:rPr>
                <a:t> </a:t>
              </a:r>
              <a:r>
                <a:rPr lang="he-IL" b="1" dirty="0">
                  <a:latin typeface="David" panose="020E0502060401010101" pitchFamily="34" charset="-79"/>
                  <a:cs typeface="David" panose="020E0502060401010101" pitchFamily="34" charset="-79"/>
                </a:rPr>
                <a:t>(או המלחמה) לכל הוא אב, </a:t>
              </a:r>
            </a:p>
            <a:p>
              <a:pPr marL="0" lvl="1" algn="ctr" rtl="1"/>
              <a:r>
                <a:rPr lang="he-IL" b="1" dirty="0">
                  <a:latin typeface="David" panose="020E0502060401010101" pitchFamily="34" charset="-79"/>
                  <a:cs typeface="David" panose="020E0502060401010101" pitchFamily="34" charset="-79"/>
                </a:rPr>
                <a:t>ולכל הוא מלך</a:t>
              </a:r>
            </a:p>
            <a:p>
              <a:pPr marL="0" lvl="1" algn="ctr" rtl="1"/>
              <a:r>
                <a:rPr lang="he-IL" b="1" dirty="0">
                  <a:latin typeface="David" panose="020E0502060401010101" pitchFamily="34" charset="-79"/>
                  <a:cs typeface="David" panose="020E0502060401010101" pitchFamily="34" charset="-79"/>
                </a:rPr>
                <a:t>את אלה יציג כאלים, את אלה כבני אדם</a:t>
              </a:r>
            </a:p>
            <a:p>
              <a:pPr marL="0" lvl="1" algn="ctr" rtl="1"/>
              <a:r>
                <a:rPr lang="he-IL" b="1" dirty="0">
                  <a:latin typeface="David" panose="020E0502060401010101" pitchFamily="34" charset="-79"/>
                  <a:cs typeface="David" panose="020E0502060401010101" pitchFamily="34" charset="-79"/>
                </a:rPr>
                <a:t>את אלה יעשה עבדים, ואלה בני-חורין"</a:t>
              </a:r>
              <a:endParaRPr lang="en-US" sz="14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  <a:p>
              <a:pPr algn="ctr"/>
              <a:endParaRPr lang="en-US" sz="2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32204" y="6640697"/>
              <a:ext cx="69597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/>
                <a:t>Battle of </a:t>
              </a:r>
              <a:r>
                <a:rPr lang="en-US" sz="1050" b="1" dirty="0" err="1"/>
                <a:t>Gruenwald</a:t>
              </a:r>
              <a:r>
                <a:rPr lang="en-US" sz="1050" b="1" dirty="0"/>
                <a:t>, by Jan </a:t>
              </a:r>
              <a:r>
                <a:rPr lang="en-US" sz="1050" b="1" dirty="0" err="1"/>
                <a:t>Matejko</a:t>
              </a:r>
              <a:endParaRPr lang="en-US" sz="105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021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997" y="979424"/>
            <a:ext cx="6578505" cy="5275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997" y="0"/>
            <a:ext cx="6578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b="1" dirty="0"/>
              <a:t>פר' 60:</a:t>
            </a:r>
          </a:p>
          <a:p>
            <a:pPr algn="ctr" rtl="1"/>
            <a:r>
              <a:rPr lang="he-IL" b="1" dirty="0"/>
              <a:t>דרך מעלה מטה אחת היא והיינו-הך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D83ACA-9516-4D3A-83D6-69B7DC7C1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83053"/>
            <a:ext cx="8636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919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129" y="753381"/>
            <a:ext cx="3190875" cy="4286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65831" y="384049"/>
            <a:ext cx="7205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b="1" dirty="0" err="1">
                <a:solidFill>
                  <a:schemeClr val="bg1"/>
                </a:solidFill>
              </a:rPr>
              <a:t>פארמניד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ֶ</a:t>
            </a:r>
            <a:r>
              <a:rPr lang="he-IL" b="1" dirty="0" err="1">
                <a:solidFill>
                  <a:schemeClr val="bg1"/>
                </a:solidFill>
              </a:rPr>
              <a:t>ס</a:t>
            </a:r>
            <a:r>
              <a:rPr lang="he-IL" b="1" dirty="0">
                <a:solidFill>
                  <a:schemeClr val="bg1"/>
                </a:solidFill>
              </a:rPr>
              <a:t> </a:t>
            </a:r>
            <a:r>
              <a:rPr lang="he-IL" b="1" dirty="0" err="1">
                <a:solidFill>
                  <a:schemeClr val="bg1"/>
                </a:solidFill>
              </a:rPr>
              <a:t>מאל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ֶ</a:t>
            </a:r>
            <a:r>
              <a:rPr lang="he-IL" b="1" dirty="0" err="1">
                <a:solidFill>
                  <a:schemeClr val="bg1"/>
                </a:solidFill>
              </a:rPr>
              <a:t>א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ָ</a:t>
            </a:r>
            <a:r>
              <a:rPr lang="he-IL" b="1" dirty="0" err="1">
                <a:solidFill>
                  <a:schemeClr val="bg1"/>
                </a:solidFill>
              </a:rPr>
              <a:t>ה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he-IL" b="1" dirty="0">
                <a:solidFill>
                  <a:schemeClr val="bg1"/>
                </a:solidFill>
              </a:rPr>
              <a:t> (מאה 5 לפנה"ס)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496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0" y="0"/>
            <a:ext cx="7620000" cy="390876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r" rtl="1"/>
            <a:r>
              <a:rPr lang="he-IL" sz="1600" b="1" dirty="0"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הסוסות אשר אותי נושאות ככל אשר יצרי יגיע, ליווני</a:t>
            </a:r>
          </a:p>
          <a:p>
            <a:pPr algn="r" rtl="1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משהוליכוני והובילוני אל הדרך רבת התהילה של האלה...</a:t>
            </a:r>
          </a:p>
          <a:p>
            <a:pPr algn="r" rtl="1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שם, השערים של נתיבי הלילה והיום</a:t>
            </a:r>
          </a:p>
          <a:p>
            <a:pPr algn="r" rtl="1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אותם מזה משקוף מחזיק ומזה סף של אבן...</a:t>
            </a:r>
          </a:p>
          <a:p>
            <a:pPr algn="r" rtl="1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ואותי האלה בהארת פנים קדמה וידי בידה הימנית לקחה </a:t>
            </a:r>
          </a:p>
          <a:p>
            <a:pPr algn="r" rtl="1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ובזו הלשון אמרה:</a:t>
            </a: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נער!....שמח! מאחר ששום גורל רע לא שלחך לבוא בדרך זו...</a:t>
            </a:r>
          </a:p>
          <a:p>
            <a:pPr algn="r" rtl="1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אלא דין וצדק. </a:t>
            </a:r>
          </a:p>
          <a:p>
            <a:pPr algn="r" rtl="1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חייב אתה שתהא למד הכל</a:t>
            </a:r>
          </a:p>
          <a:p>
            <a:pPr algn="r" rtl="1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גם את ליבה הבלתי-זע של האמת המעוגלת היטב </a:t>
            </a:r>
          </a:p>
          <a:p>
            <a:pPr algn="r" rtl="1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וגם את מה שנראה לבני תמותה, ובו אין שכנוע אמת."</a:t>
            </a:r>
          </a:p>
          <a:p>
            <a:pPr algn="r" rtl="1"/>
            <a:endParaRPr lang="he-IL" sz="16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r>
              <a:rPr lang="he-IL" sz="1600" b="1" dirty="0">
                <a:latin typeface="David" panose="020E0502060401010101" pitchFamily="34" charset="-79"/>
                <a:cs typeface="David" panose="020E0502060401010101" pitchFamily="34" charset="-79"/>
              </a:rPr>
              <a:t>-מתוך פר' 1 </a:t>
            </a:r>
            <a:r>
              <a:rPr lang="he-IL" sz="1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לפארמנידס</a:t>
            </a:r>
            <a:endParaRPr lang="en-US" sz="1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0795"/>
            <a:ext cx="7389341" cy="48672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BD8D094-D225-4CAE-B3B0-E8AED2AFB24F}"/>
              </a:ext>
            </a:extLst>
          </p:cNvPr>
          <p:cNvSpPr txBox="1"/>
          <p:nvPr/>
        </p:nvSpPr>
        <p:spPr>
          <a:xfrm>
            <a:off x="1693002" y="6334781"/>
            <a:ext cx="4015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400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אפולון</a:t>
            </a:r>
            <a:r>
              <a:rPr lang="he-IL" sz="14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במרכבת השמש</a:t>
            </a:r>
          </a:p>
          <a:p>
            <a:pPr algn="ctr" rtl="1"/>
            <a:r>
              <a:rPr lang="en-US" sz="1400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Luca Giordano</a:t>
            </a:r>
            <a:endParaRPr lang="x-none" sz="1400" b="1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518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38" y="656875"/>
            <a:ext cx="4127385" cy="55442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5318" y="125653"/>
            <a:ext cx="53035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"בוא, אפוא, אני אגיד </a:t>
            </a:r>
          </a:p>
          <a:p>
            <a:pPr algn="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ואתה </a:t>
            </a:r>
            <a:r>
              <a:rPr lang="he-IL" sz="2000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משתשמע</a:t>
            </a:r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דברי תשמור</a:t>
            </a:r>
          </a:p>
          <a:p>
            <a:pPr algn="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מהן דרכי החקר היחידות להכרה:</a:t>
            </a:r>
          </a:p>
          <a:p>
            <a:pPr algn="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האחת – שהווה ואי אפשר לא להיות</a:t>
            </a:r>
          </a:p>
          <a:p>
            <a:pPr algn="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הוא נתיב השכנוע כי מלווה הוא לאמת.</a:t>
            </a:r>
          </a:p>
          <a:p>
            <a:pPr algn="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האחרת – שאיננה וחיוב הוא לא להיות</a:t>
            </a:r>
          </a:p>
          <a:p>
            <a:pPr algn="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וזאת אני מורה לך שבלתי-בת-הבחנה היא מכל וכל</a:t>
            </a:r>
          </a:p>
          <a:p>
            <a:pPr algn="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כי לא תדע את אשר לא הווה..."</a:t>
            </a:r>
            <a:endParaRPr lang="en-US" sz="20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59134" y="3428999"/>
            <a:ext cx="4489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"כי לעולם לא יאלץ הדבר הזה:</a:t>
            </a:r>
            <a:r>
              <a:rPr lang="en-US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היות לא הווים."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5426" y="4885686"/>
            <a:ext cx="42976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"הווה או לא הווה</a:t>
            </a:r>
          </a:p>
          <a:p>
            <a:pPr algn="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אכן כבר הוכרע כפי שהכרח</a:t>
            </a:r>
          </a:p>
          <a:p>
            <a:pPr algn="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שזו </a:t>
            </a:r>
            <a:r>
              <a:rPr lang="he-IL" sz="2000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תעזב</a:t>
            </a:r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בלתי-נחשבת, חסרת שם</a:t>
            </a:r>
          </a:p>
          <a:p>
            <a:pPr algn="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וזו – שהווה וממשית היא."</a:t>
            </a:r>
          </a:p>
        </p:txBody>
      </p:sp>
    </p:spTree>
    <p:extLst>
      <p:ext uri="{BB962C8B-B14F-4D97-AF65-F5344CB8AC3E}">
        <p14:creationId xmlns:p14="http://schemas.microsoft.com/office/powerpoint/2010/main" val="419600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31C36E-D888-4925-BA42-E76E0C960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83053"/>
            <a:ext cx="863600" cy="863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9E38C1-91B7-4B90-B175-76BC49510522}"/>
              </a:ext>
            </a:extLst>
          </p:cNvPr>
          <p:cNvSpPr txBox="1"/>
          <p:nvPr/>
        </p:nvSpPr>
        <p:spPr>
          <a:xfrm>
            <a:off x="1150070" y="301657"/>
            <a:ext cx="9935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Palatino Linotype" panose="02040502050505030304" pitchFamily="18" charset="0"/>
              </a:rPr>
              <a:t>“It depends on what the meaning of ‘Is’ is…”</a:t>
            </a:r>
          </a:p>
          <a:p>
            <a:pPr algn="ctr"/>
            <a:r>
              <a:rPr lang="he-IL" sz="2400" b="1" dirty="0">
                <a:latin typeface="Palatino Linotype" panose="02040502050505030304" pitchFamily="18" charset="0"/>
              </a:rPr>
              <a:t>- נשיא ארה"ב ביל קלינטון</a:t>
            </a:r>
            <a:endParaRPr lang="x-none" sz="2400" b="1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31092" y="1914959"/>
            <a:ext cx="296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dirty="0" err="1"/>
              <a:t>סוקראטס</a:t>
            </a:r>
            <a:r>
              <a:rPr lang="he-IL" dirty="0"/>
              <a:t> </a:t>
            </a:r>
            <a:r>
              <a:rPr lang="he-IL" b="1" dirty="0"/>
              <a:t>הוא </a:t>
            </a:r>
            <a:r>
              <a:rPr lang="he-IL" dirty="0"/>
              <a:t>חיוור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6356" y="1825140"/>
            <a:ext cx="1540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Socrates </a:t>
            </a:r>
            <a:r>
              <a:rPr lang="en-US" b="1" dirty="0"/>
              <a:t>is </a:t>
            </a:r>
            <a:r>
              <a:rPr lang="en-US" dirty="0"/>
              <a:t>pale.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9318" y="4465137"/>
            <a:ext cx="2965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dirty="0"/>
              <a:t>שימוש ה"אימות"</a:t>
            </a:r>
          </a:p>
          <a:p>
            <a:pPr algn="ctr"/>
            <a:r>
              <a:rPr lang="en-US" b="1" dirty="0"/>
              <a:t>Verification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36940" y="2743429"/>
            <a:ext cx="2965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b="1" dirty="0"/>
              <a:t>שימוש ה"זיהוי"</a:t>
            </a:r>
          </a:p>
          <a:p>
            <a:pPr algn="ctr"/>
            <a:r>
              <a:rPr lang="en-US" b="1" dirty="0"/>
              <a:t>Identification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6356" y="2768372"/>
            <a:ext cx="1540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Socrates </a:t>
            </a:r>
            <a:r>
              <a:rPr lang="en-US" b="1" dirty="0"/>
              <a:t>is </a:t>
            </a:r>
            <a:r>
              <a:rPr lang="en-US" dirty="0"/>
              <a:t>a man.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1114" y="2873690"/>
            <a:ext cx="296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dirty="0" err="1"/>
              <a:t>סוקראטס</a:t>
            </a:r>
            <a:r>
              <a:rPr lang="he-IL" dirty="0"/>
              <a:t> </a:t>
            </a:r>
            <a:r>
              <a:rPr lang="he-IL" b="1" dirty="0"/>
              <a:t>הוא </a:t>
            </a:r>
            <a:r>
              <a:rPr lang="he-IL" dirty="0"/>
              <a:t>אדם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36940" y="3604283"/>
            <a:ext cx="2965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b="1" dirty="0"/>
              <a:t>שימוש "הקיום"</a:t>
            </a:r>
          </a:p>
          <a:p>
            <a:pPr algn="ctr"/>
            <a:r>
              <a:rPr lang="en-US" b="1" dirty="0"/>
              <a:t>Existence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46356" y="3604283"/>
            <a:ext cx="1540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</a:t>
            </a:r>
            <a:r>
              <a:rPr lang="en-US" b="1" dirty="0"/>
              <a:t>is </a:t>
            </a:r>
            <a:r>
              <a:rPr lang="en-US" dirty="0"/>
              <a:t>Socrates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01114" y="3742782"/>
            <a:ext cx="296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dirty="0"/>
              <a:t>הנה </a:t>
            </a:r>
            <a:r>
              <a:rPr lang="he-IL" dirty="0" err="1"/>
              <a:t>סוקראטס</a:t>
            </a:r>
            <a:r>
              <a:rPr lang="he-IL" dirty="0"/>
              <a:t>!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319318" y="1882575"/>
            <a:ext cx="2965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dirty="0"/>
              <a:t>השימוש ה"אוגד"</a:t>
            </a:r>
          </a:p>
          <a:p>
            <a:pPr algn="ctr"/>
            <a:r>
              <a:rPr lang="en-US" b="1" dirty="0"/>
              <a:t>Predication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6356" y="4547515"/>
            <a:ext cx="1540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That’</a:t>
            </a:r>
            <a:r>
              <a:rPr lang="en-US" b="1" dirty="0"/>
              <a:t>s</a:t>
            </a:r>
            <a:r>
              <a:rPr lang="en-US" dirty="0"/>
              <a:t> the way it </a:t>
            </a:r>
            <a:r>
              <a:rPr lang="en-US" b="1" dirty="0"/>
              <a:t>is.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01114" y="4611874"/>
            <a:ext cx="296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dirty="0"/>
              <a:t>ככה </a:t>
            </a:r>
            <a:r>
              <a:rPr lang="he-IL" dirty="0"/>
              <a:t>זה!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64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202DFE-AD1E-4D8E-B780-CBCACDEB63A9}"/>
              </a:ext>
            </a:extLst>
          </p:cNvPr>
          <p:cNvSpPr txBox="1"/>
          <p:nvPr/>
        </p:nvSpPr>
        <p:spPr>
          <a:xfrm>
            <a:off x="0" y="944880"/>
            <a:ext cx="7467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latin typeface="GFS Porson" panose="02000000000000000000" pitchFamily="50" charset="-95"/>
              </a:rPr>
              <a:t>Τὸ γὰρ αὐτὸ νοεῖν ἐστίν τε καἰ εἶναι</a:t>
            </a:r>
          </a:p>
          <a:p>
            <a:pPr algn="ctr"/>
            <a:endParaRPr lang="en-US" sz="3200" b="1" dirty="0">
              <a:latin typeface="Guttman Stam1" panose="02010401010101010101" pitchFamily="2" charset="-79"/>
              <a:cs typeface="Guttman Stam1" panose="02010401010101010101" pitchFamily="2" charset="-79"/>
            </a:endParaRPr>
          </a:p>
          <a:p>
            <a:pPr algn="ctr"/>
            <a:r>
              <a:rPr lang="he-IL" sz="3200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כי אותו דבר הווה להכרה ולהוויה</a:t>
            </a:r>
            <a:endParaRPr lang="en-US" sz="3200" b="1" dirty="0">
              <a:latin typeface="Guttman Stam1" panose="02010401010101010101" pitchFamily="2" charset="-79"/>
              <a:cs typeface="Guttman Stam1" panose="02010401010101010101" pitchFamily="2" charset="-79"/>
            </a:endParaRPr>
          </a:p>
          <a:p>
            <a:pPr algn="ctr"/>
            <a:endParaRPr lang="en-US" sz="3200" b="1" dirty="0">
              <a:latin typeface="Guttman Stam1" panose="02010401010101010101" pitchFamily="2" charset="-79"/>
              <a:cs typeface="Guttman Stam1" panose="02010401010101010101" pitchFamily="2" charset="-79"/>
            </a:endParaRPr>
          </a:p>
          <a:p>
            <a:pPr algn="ctr"/>
            <a:r>
              <a:rPr lang="en-US" sz="2800" b="1" dirty="0">
                <a:latin typeface="Palatino Linotype" panose="02040502050505030304" pitchFamily="18" charset="0"/>
                <a:cs typeface="Guttman Stam1" panose="02010401010101010101" pitchFamily="2" charset="-79"/>
              </a:rPr>
              <a:t>For the same </a:t>
            </a:r>
            <a:r>
              <a:rPr lang="en-US" sz="2800" b="1" i="1" dirty="0">
                <a:latin typeface="Palatino Linotype" panose="02040502050505030304" pitchFamily="18" charset="0"/>
                <a:cs typeface="Guttman Stam1" panose="02010401010101010101" pitchFamily="2" charset="-79"/>
              </a:rPr>
              <a:t>is </a:t>
            </a:r>
            <a:r>
              <a:rPr lang="en-US" sz="2800" b="1" dirty="0">
                <a:latin typeface="Palatino Linotype" panose="02040502050505030304" pitchFamily="18" charset="0"/>
                <a:cs typeface="Guttman Stam1" panose="02010401010101010101" pitchFamily="2" charset="-79"/>
              </a:rPr>
              <a:t>for thinking and for being</a:t>
            </a:r>
            <a:endParaRPr lang="x-none" sz="2800" b="1" dirty="0">
              <a:latin typeface="Palatino Linotype" panose="02040502050505030304" pitchFamily="18" charset="0"/>
              <a:cs typeface="Guttman Stam1" panose="02010401010101010101" pitchFamily="2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417CCA-38BB-419D-9B56-DA1DF5F07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480" y="-818"/>
            <a:ext cx="4795520" cy="68588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D6EF2A-CFF5-4EE2-8172-AB99BF213EF1}"/>
              </a:ext>
            </a:extLst>
          </p:cNvPr>
          <p:cNvSpPr txBox="1"/>
          <p:nvPr/>
        </p:nvSpPr>
        <p:spPr>
          <a:xfrm>
            <a:off x="7752080" y="6492240"/>
            <a:ext cx="387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פארמנידס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", מאת רפאל</a:t>
            </a:r>
            <a:endParaRPr lang="x-none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459C10-30A2-49F2-9544-77F2795CD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83053"/>
            <a:ext cx="8636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76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E34FD6-9D89-471D-8D6E-D5F9840E9C5B}"/>
              </a:ext>
            </a:extLst>
          </p:cNvPr>
          <p:cNvSpPr txBox="1"/>
          <p:nvPr/>
        </p:nvSpPr>
        <p:spPr>
          <a:xfrm>
            <a:off x="3393649" y="2592371"/>
            <a:ext cx="47511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Book Antiqua" panose="02040602050305030304" pitchFamily="18" charset="0"/>
              </a:rPr>
              <a:t>EX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Book Antiqua" panose="02040602050305030304" pitchFamily="18" charset="0"/>
              </a:rPr>
              <a:t>NIHILO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Book Antiqua" panose="02040602050305030304" pitchFamily="18" charset="0"/>
              </a:rPr>
              <a:t>NIHIL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Book Antiqua" panose="02040602050305030304" pitchFamily="18" charset="0"/>
              </a:rPr>
              <a:t>FIT</a:t>
            </a:r>
            <a:endParaRPr lang="x-none" sz="32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67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F94D68-9B98-41AC-9B53-3B11B18B1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83053"/>
            <a:ext cx="863600" cy="863600"/>
          </a:xfrm>
          <a:prstGeom prst="rect">
            <a:avLst/>
          </a:prstGeom>
        </p:spPr>
      </p:pic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2B130EF6-D156-4781-9D99-ECE77C82F979}"/>
              </a:ext>
            </a:extLst>
          </p:cNvPr>
          <p:cNvSpPr/>
          <p:nvPr/>
        </p:nvSpPr>
        <p:spPr>
          <a:xfrm>
            <a:off x="4751326" y="4886960"/>
            <a:ext cx="3153726" cy="1219200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BEING </a:t>
            </a:r>
            <a:r>
              <a:rPr lang="he-IL" b="1" dirty="0">
                <a:solidFill>
                  <a:schemeClr val="tx1"/>
                </a:solidFill>
              </a:rPr>
              <a:t> (הוויה)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i="1" dirty="0">
                <a:solidFill>
                  <a:schemeClr val="tx1"/>
                </a:solidFill>
              </a:rPr>
              <a:t>To On</a:t>
            </a:r>
            <a:endParaRPr lang="x-none" b="1" i="1" dirty="0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206916E-5AED-415E-A41C-CB2F288987A8}"/>
              </a:ext>
            </a:extLst>
          </p:cNvPr>
          <p:cNvGrpSpPr/>
          <p:nvPr/>
        </p:nvGrpSpPr>
        <p:grpSpPr>
          <a:xfrm>
            <a:off x="2578236" y="1559560"/>
            <a:ext cx="7978004" cy="3738880"/>
            <a:chOff x="2578236" y="1559560"/>
            <a:chExt cx="7978004" cy="3738880"/>
          </a:xfrm>
        </p:grpSpPr>
        <p:sp>
          <p:nvSpPr>
            <p:cNvPr id="3" name="Arrow: Curved Left 2">
              <a:extLst>
                <a:ext uri="{FF2B5EF4-FFF2-40B4-BE49-F238E27FC236}">
                  <a16:creationId xmlns:a16="http://schemas.microsoft.com/office/drawing/2014/main" id="{9C3E7EA1-CDE9-4916-9224-2E330670D12A}"/>
                </a:ext>
              </a:extLst>
            </p:cNvPr>
            <p:cNvSpPr/>
            <p:nvPr/>
          </p:nvSpPr>
          <p:spPr>
            <a:xfrm flipH="1">
              <a:off x="4078614" y="2524760"/>
              <a:ext cx="672712" cy="2773680"/>
            </a:xfrm>
            <a:prstGeom prst="curvedLeftArrow">
              <a:avLst>
                <a:gd name="adj1" fmla="val 25000"/>
                <a:gd name="adj2" fmla="val 50000"/>
                <a:gd name="adj3" fmla="val 3417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>
                <a:solidFill>
                  <a:schemeClr val="tx1"/>
                </a:solidFill>
              </a:endParaRPr>
            </a:p>
          </p:txBody>
        </p:sp>
        <p:sp>
          <p:nvSpPr>
            <p:cNvPr id="4" name="Arrow: Curved Left 3">
              <a:extLst>
                <a:ext uri="{FF2B5EF4-FFF2-40B4-BE49-F238E27FC236}">
                  <a16:creationId xmlns:a16="http://schemas.microsoft.com/office/drawing/2014/main" id="{41A796A5-2FBF-45B9-BB5C-995235735382}"/>
                </a:ext>
              </a:extLst>
            </p:cNvPr>
            <p:cNvSpPr/>
            <p:nvPr/>
          </p:nvSpPr>
          <p:spPr>
            <a:xfrm rot="10800000" flipH="1">
              <a:off x="7905052" y="2438400"/>
              <a:ext cx="700468" cy="2687320"/>
            </a:xfrm>
            <a:prstGeom prst="curvedLeftArrow">
              <a:avLst>
                <a:gd name="adj1" fmla="val 25000"/>
                <a:gd name="adj2" fmla="val 50000"/>
                <a:gd name="adj3" fmla="val 3181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>
                <a:solidFill>
                  <a:schemeClr val="tx1"/>
                </a:solidFill>
              </a:endParaRPr>
            </a:p>
          </p:txBody>
        </p:sp>
        <p:sp>
          <p:nvSpPr>
            <p:cNvPr id="6" name="Flowchart: Terminator 5">
              <a:extLst>
                <a:ext uri="{FF2B5EF4-FFF2-40B4-BE49-F238E27FC236}">
                  <a16:creationId xmlns:a16="http://schemas.microsoft.com/office/drawing/2014/main" id="{04C77471-3803-44BF-82B0-544ABEDD3BF6}"/>
                </a:ext>
              </a:extLst>
            </p:cNvPr>
            <p:cNvSpPr/>
            <p:nvPr/>
          </p:nvSpPr>
          <p:spPr>
            <a:xfrm>
              <a:off x="4751326" y="1559560"/>
              <a:ext cx="3153726" cy="1376680"/>
            </a:xfrm>
            <a:prstGeom prst="flowChartTerminator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he-IL" b="1" dirty="0">
                  <a:solidFill>
                    <a:schemeClr val="tx1"/>
                  </a:solidFill>
                </a:rPr>
                <a:t>הישים שמתהווים וכלים</a:t>
              </a:r>
              <a:endParaRPr lang="el-GR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The various beings which come to be and pass away</a:t>
              </a:r>
            </a:p>
            <a:p>
              <a:pPr algn="ctr" rtl="1"/>
              <a:r>
                <a:rPr lang="en-US" b="1" i="1" dirty="0">
                  <a:solidFill>
                    <a:schemeClr val="tx1"/>
                  </a:solidFill>
                </a:rPr>
                <a:t>Ta </a:t>
              </a:r>
              <a:r>
                <a:rPr lang="en-US" b="1" i="1" dirty="0" err="1">
                  <a:solidFill>
                    <a:schemeClr val="tx1"/>
                  </a:solidFill>
                </a:rPr>
                <a:t>Onta</a:t>
              </a:r>
              <a:r>
                <a:rPr lang="en-US" b="1" i="1" dirty="0">
                  <a:solidFill>
                    <a:schemeClr val="tx1"/>
                  </a:solidFill>
                </a:rPr>
                <a:t> </a:t>
              </a:r>
              <a:endParaRPr lang="he-IL" b="1" i="1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A0842D3-C208-454A-AB33-D308ED7C4975}"/>
                </a:ext>
              </a:extLst>
            </p:cNvPr>
            <p:cNvSpPr txBox="1"/>
            <p:nvPr/>
          </p:nvSpPr>
          <p:spPr>
            <a:xfrm>
              <a:off x="8351520" y="3198166"/>
              <a:ext cx="22047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sz="2400" b="1" dirty="0">
                  <a:latin typeface="David" panose="020E0502060401010101" pitchFamily="34" charset="-79"/>
                  <a:cs typeface="David" panose="020E0502060401010101" pitchFamily="34" charset="-79"/>
                </a:rPr>
                <a:t>התהוות</a:t>
              </a:r>
            </a:p>
            <a:p>
              <a:pPr algn="ctr"/>
              <a:r>
                <a:rPr lang="el-GR" sz="2400" b="1" dirty="0">
                  <a:latin typeface="GFS Porson" panose="02000000000000000000" pitchFamily="50" charset="-95"/>
                  <a:cs typeface="David" panose="020E0502060401010101" pitchFamily="34" charset="-79"/>
                </a:rPr>
                <a:t>Γένεσις</a:t>
              </a:r>
              <a:endParaRPr lang="en-US" sz="2400" b="1" dirty="0">
                <a:latin typeface="GFS Porson" panose="02000000000000000000" pitchFamily="50" charset="-95"/>
                <a:cs typeface="David" panose="020E0502060401010101" pitchFamily="34" charset="-79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E5DFDD4-4709-43F2-8489-7611D89C702D}"/>
                </a:ext>
              </a:extLst>
            </p:cNvPr>
            <p:cNvSpPr txBox="1"/>
            <p:nvPr/>
          </p:nvSpPr>
          <p:spPr>
            <a:xfrm>
              <a:off x="2578236" y="3198165"/>
              <a:ext cx="15443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e-IL" sz="2400" b="1" dirty="0">
                  <a:latin typeface="David" panose="020E0502060401010101" pitchFamily="34" charset="-79"/>
                  <a:cs typeface="David" panose="020E0502060401010101" pitchFamily="34" charset="-79"/>
                </a:rPr>
                <a:t>הכיליון</a:t>
              </a:r>
              <a:endParaRPr lang="en-US" sz="2400" b="1" dirty="0">
                <a:latin typeface="David" panose="020E0502060401010101" pitchFamily="34" charset="-79"/>
                <a:cs typeface="David" panose="020E0502060401010101" pitchFamily="34" charset="-79"/>
              </a:endParaRPr>
            </a:p>
            <a:p>
              <a:pPr algn="ctr"/>
              <a:r>
                <a:rPr lang="el-GR" sz="2400" b="1" dirty="0">
                  <a:latin typeface="GFS Porson" panose="02000000000000000000" pitchFamily="50" charset="-95"/>
                  <a:cs typeface="David" panose="020E0502060401010101" pitchFamily="34" charset="-79"/>
                </a:rPr>
                <a:t>Φθορά</a:t>
              </a:r>
              <a:endParaRPr lang="en-US" sz="2400" b="1" dirty="0">
                <a:latin typeface="GFS Porson" panose="02000000000000000000" pitchFamily="50" charset="-95"/>
                <a:cs typeface="David" panose="020E0502060401010101" pitchFamily="34" charset="-79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40B899A-EF73-4CE3-BF9C-6A40B60AD6E3}"/>
              </a:ext>
            </a:extLst>
          </p:cNvPr>
          <p:cNvSpPr txBox="1"/>
          <p:nvPr/>
        </p:nvSpPr>
        <p:spPr>
          <a:xfrm>
            <a:off x="1979709" y="143357"/>
            <a:ext cx="8696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התפיסה הבסיסית של תהליכי הטבע אצל ההוגים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המילטים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116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7641</TotalTime>
  <Words>746</Words>
  <Application>Microsoft Office PowerPoint</Application>
  <PresentationFormat>Widescreen</PresentationFormat>
  <Paragraphs>148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Book Antiqua</vt:lpstr>
      <vt:lpstr>Calibri</vt:lpstr>
      <vt:lpstr>Calibri Light</vt:lpstr>
      <vt:lpstr>David</vt:lpstr>
      <vt:lpstr>GFS Porson</vt:lpstr>
      <vt:lpstr>Guttman Stam1</vt:lpstr>
      <vt:lpstr>Guttman Yad-Light</vt:lpstr>
      <vt:lpstr>Palatino Linotype</vt:lpstr>
      <vt:lpstr>Office Theme</vt:lpstr>
      <vt:lpstr>מבוא לפילוסופיה יוונית – סמסטר סתיו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ΠΟΛΙΤΕΙΑ ΤΟΥ ΠΛΑΤΟΝΟΣ</dc:title>
  <dc:creator>Andy German</dc:creator>
  <cp:lastModifiedBy>Andy German</cp:lastModifiedBy>
  <cp:revision>108</cp:revision>
  <dcterms:created xsi:type="dcterms:W3CDTF">2020-03-16T20:46:23Z</dcterms:created>
  <dcterms:modified xsi:type="dcterms:W3CDTF">2022-11-15T13:15:11Z</dcterms:modified>
</cp:coreProperties>
</file>