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435B0-1CB7-4E59-BBA6-CC4A173AC6D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66511-807F-4847-8B67-8CFA5FF8F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91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435B0-1CB7-4E59-BBA6-CC4A173AC6D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66511-807F-4847-8B67-8CFA5FF8F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1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435B0-1CB7-4E59-BBA6-CC4A173AC6D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66511-807F-4847-8B67-8CFA5FF8F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041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435B0-1CB7-4E59-BBA6-CC4A173AC6D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66511-807F-4847-8B67-8CFA5FF8F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19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435B0-1CB7-4E59-BBA6-CC4A173AC6D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66511-807F-4847-8B67-8CFA5FF8F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337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435B0-1CB7-4E59-BBA6-CC4A173AC6D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66511-807F-4847-8B67-8CFA5FF8F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166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435B0-1CB7-4E59-BBA6-CC4A173AC6D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66511-807F-4847-8B67-8CFA5FF8F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00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435B0-1CB7-4E59-BBA6-CC4A173AC6D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66511-807F-4847-8B67-8CFA5FF8F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06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435B0-1CB7-4E59-BBA6-CC4A173AC6D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66511-807F-4847-8B67-8CFA5FF8F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90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435B0-1CB7-4E59-BBA6-CC4A173AC6D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66511-807F-4847-8B67-8CFA5FF8F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11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435B0-1CB7-4E59-BBA6-CC4A173AC6D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66511-807F-4847-8B67-8CFA5FF8F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72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435B0-1CB7-4E59-BBA6-CC4A173AC6D5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66511-807F-4847-8B67-8CFA5FF8F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50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dirty="0" smtClean="0"/>
              <a:t>אגואיזם ומוסר</a:t>
            </a:r>
            <a:endParaRPr lang="en-US" sz="6000" dirty="0"/>
          </a:p>
        </p:txBody>
      </p:sp>
      <p:pic>
        <p:nvPicPr>
          <p:cNvPr id="4" name="Content Placeholder 3" descr="Versículo do dia - O tal do egoísmo - JC na Vei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3" y="1960057"/>
            <a:ext cx="4257963" cy="4257963"/>
          </a:xfrm>
        </p:spPr>
      </p:pic>
    </p:spTree>
    <p:extLst>
      <p:ext uri="{BB962C8B-B14F-4D97-AF65-F5344CB8AC3E}">
        <p14:creationId xmlns:p14="http://schemas.microsoft.com/office/powerpoint/2010/main" val="168740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5748"/>
          </a:xfrm>
        </p:spPr>
        <p:txBody>
          <a:bodyPr/>
          <a:lstStyle/>
          <a:p>
            <a:pPr algn="ctr" rtl="1"/>
            <a:r>
              <a:rPr lang="he-IL" dirty="0" smtClean="0"/>
              <a:t>האתגר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2473"/>
            <a:ext cx="8989291" cy="5200071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he-IL" dirty="0" smtClean="0"/>
              <a:t>--פגשנו האתגר </a:t>
            </a:r>
            <a:r>
              <a:rPr lang="he-IL" dirty="0" err="1" smtClean="0"/>
              <a:t>הרלטיביסטי</a:t>
            </a:r>
            <a:r>
              <a:rPr lang="he-IL" dirty="0" smtClean="0"/>
              <a:t>, לעומתו האתגר האגואיסטי:     האם המוסר רציונאלי?</a:t>
            </a:r>
          </a:p>
          <a:p>
            <a:pPr marL="0" indent="0" algn="r" rtl="1">
              <a:buNone/>
            </a:pPr>
            <a:r>
              <a:rPr lang="he-IL" dirty="0" smtClean="0"/>
              <a:t>--סיפור טבעת </a:t>
            </a:r>
            <a:r>
              <a:rPr lang="he-IL" dirty="0" err="1" smtClean="0"/>
              <a:t>גיגס</a:t>
            </a:r>
            <a:endParaRPr lang="he-IL" dirty="0" smtClean="0"/>
          </a:p>
          <a:p>
            <a:pPr marL="0" indent="0" algn="r" rtl="1">
              <a:buNone/>
            </a:pPr>
            <a:r>
              <a:rPr lang="he-IL" dirty="0" smtClean="0"/>
              <a:t>--שאלה:</a:t>
            </a:r>
            <a:r>
              <a:rPr lang="en-US" dirty="0" smtClean="0"/>
              <a:t> </a:t>
            </a:r>
            <a:r>
              <a:rPr lang="he-IL" dirty="0" smtClean="0"/>
              <a:t>האם כל אדם רציונאלי ינהג כאגואיסט בתנאי של </a:t>
            </a:r>
            <a:r>
              <a:rPr lang="he-IL" dirty="0" err="1" smtClean="0"/>
              <a:t>גיגס</a:t>
            </a:r>
            <a:r>
              <a:rPr lang="he-IL" dirty="0" smtClean="0"/>
              <a:t>? ← השאלה הגדולה: האם למוסר יש ערך פנימי?</a:t>
            </a:r>
            <a:r>
              <a:rPr lang="en-US" dirty="0" smtClean="0"/>
              <a:t> </a:t>
            </a:r>
            <a:r>
              <a:rPr lang="he-IL" dirty="0" smtClean="0"/>
              <a:t>← האם זה רציונאלי להתנהג באופן מוסרי לשמו או שמא רק אגואיזם הוא הרציונלי באמת? </a:t>
            </a:r>
          </a:p>
          <a:p>
            <a:pPr marL="0" indent="0" algn="r" rtl="1">
              <a:buNone/>
            </a:pPr>
            <a:r>
              <a:rPr lang="he-IL" dirty="0" smtClean="0"/>
              <a:t>הערות:</a:t>
            </a:r>
            <a:r>
              <a:rPr lang="en-US" dirty="0" smtClean="0"/>
              <a:t> </a:t>
            </a:r>
            <a:r>
              <a:rPr lang="he-IL" dirty="0" smtClean="0"/>
              <a:t>(א) "אושר" כסיפוק מקסימאלי של העדפות, (ב) אגואיסט מתוחכם </a:t>
            </a:r>
          </a:p>
          <a:p>
            <a:pPr marL="0" indent="0" algn="r" rtl="1">
              <a:buNone/>
            </a:pPr>
            <a:r>
              <a:rPr lang="he-IL" dirty="0" smtClean="0"/>
              <a:t>--למה להיות מוסרי? = האם </a:t>
            </a:r>
            <a:r>
              <a:rPr lang="he-IL" dirty="0" smtClean="0"/>
              <a:t>יש צידוק למוסר? (אם לא, אין טעם להגות תיאוריות מוסר) ← הספקנות האולטימטיבית לגבי המוסר (שימו לב:</a:t>
            </a:r>
            <a:r>
              <a:rPr lang="en-US" dirty="0" smtClean="0"/>
              <a:t> </a:t>
            </a:r>
            <a:r>
              <a:rPr lang="he-IL" dirty="0" smtClean="0"/>
              <a:t>ההנחה כאן ש"מוסר" מנוגד לאגואיזם</a:t>
            </a:r>
            <a:r>
              <a:rPr lang="he-IL" dirty="0" smtClean="0"/>
              <a:t>).  </a:t>
            </a:r>
          </a:p>
          <a:p>
            <a:pPr marL="0" indent="0" algn="r" rtl="1">
              <a:buNone/>
            </a:pPr>
            <a:r>
              <a:rPr lang="he-IL" dirty="0" smtClean="0"/>
              <a:t>--מטרה</a:t>
            </a:r>
            <a:endParaRPr lang="he-IL" dirty="0" smtClean="0"/>
          </a:p>
          <a:p>
            <a:pPr marL="0" indent="0" algn="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8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הגדרות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786091" cy="4351338"/>
          </a:xfrm>
        </p:spPr>
        <p:txBody>
          <a:bodyPr/>
          <a:lstStyle/>
          <a:p>
            <a:pPr marL="0" indent="0" algn="r" rtl="1">
              <a:buNone/>
            </a:pPr>
            <a:endParaRPr lang="he-IL" b="1" dirty="0" smtClean="0"/>
          </a:p>
          <a:p>
            <a:pPr marL="0" indent="0" algn="r" rtl="1">
              <a:buNone/>
            </a:pPr>
            <a:r>
              <a:rPr lang="he-IL" b="1" dirty="0" smtClean="0"/>
              <a:t>אגואיזם פסיכולוגי </a:t>
            </a:r>
            <a:r>
              <a:rPr lang="he-IL" dirty="0" smtClean="0"/>
              <a:t>= לבני אדם אין </a:t>
            </a:r>
            <a:r>
              <a:rPr lang="he-IL" i="1" dirty="0" smtClean="0"/>
              <a:t>בכלל</a:t>
            </a:r>
            <a:r>
              <a:rPr lang="he-IL" dirty="0" smtClean="0"/>
              <a:t> מניעים אלטרואיסטים בסיסיים</a:t>
            </a:r>
          </a:p>
          <a:p>
            <a:pPr marL="0" indent="0" algn="r">
              <a:buNone/>
            </a:pPr>
            <a:endParaRPr lang="he-IL" dirty="0"/>
          </a:p>
          <a:p>
            <a:pPr marL="0" indent="0" algn="r" rtl="1">
              <a:buNone/>
            </a:pPr>
            <a:r>
              <a:rPr lang="he-IL" b="1" dirty="0" smtClean="0"/>
              <a:t>אגואיזם נורמטיבי </a:t>
            </a:r>
            <a:r>
              <a:rPr lang="he-IL" dirty="0" smtClean="0"/>
              <a:t>= </a:t>
            </a:r>
            <a:r>
              <a:rPr lang="he-IL" i="1" dirty="0" smtClean="0"/>
              <a:t>מן הראוי </a:t>
            </a:r>
            <a:r>
              <a:rPr lang="he-IL" dirty="0" smtClean="0"/>
              <a:t>שבני אדם יפעלו תמיד בחשבון אחרון למען האינטרס שלהם</a:t>
            </a:r>
          </a:p>
          <a:p>
            <a:pPr marL="0" indent="0" algn="r">
              <a:buNone/>
            </a:pPr>
            <a:endParaRPr lang="he-IL" dirty="0" smtClean="0"/>
          </a:p>
          <a:p>
            <a:pPr marL="0" indent="0" algn="r">
              <a:buNone/>
            </a:pPr>
            <a:r>
              <a:rPr lang="he-IL" dirty="0" smtClean="0"/>
              <a:t>אנו מעוניינים לבחון את כוח המשיכה של האגואיזם הנורמטיבי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8417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0257"/>
          </a:xfrm>
        </p:spPr>
        <p:txBody>
          <a:bodyPr/>
          <a:lstStyle/>
          <a:p>
            <a:pPr algn="ctr"/>
            <a:r>
              <a:rPr lang="he-IL" dirty="0" smtClean="0"/>
              <a:t>שלוש טענות מרכזיות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6982"/>
            <a:ext cx="8887691" cy="4828453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he-IL" dirty="0" smtClean="0"/>
              <a:t>1. אגואיזם פסיכולוגי כנראה שגוי. אם אגואיזם פסיכולוגי שגוי, אז אגואיזם נורמטיבי הופך לא-אינטואיטיבי או אף אבסורדי</a:t>
            </a:r>
          </a:p>
          <a:p>
            <a:pPr marL="514350" indent="-514350" algn="r" rtl="1">
              <a:buAutoNum type="arabicPeriod"/>
            </a:pPr>
            <a:endParaRPr lang="he-IL" dirty="0" smtClean="0"/>
          </a:p>
          <a:p>
            <a:pPr marL="0" indent="0" algn="r" rtl="1">
              <a:buNone/>
            </a:pPr>
            <a:r>
              <a:rPr lang="he-IL" dirty="0" smtClean="0"/>
              <a:t>2. אפילו אם אגואיזם פסיכולוגי נכון, הוא מכשיל את עצמו. לכן לא יהא זה הגיוני מצד אגואיזם נורמטיבי להמליץ </a:t>
            </a:r>
            <a:r>
              <a:rPr lang="he-IL" dirty="0" smtClean="0"/>
              <a:t>על התנהגות אגואיסטית, </a:t>
            </a:r>
            <a:r>
              <a:rPr lang="he-IL" dirty="0" smtClean="0"/>
              <a:t>ומכאן שאגואיזם נורמטיבי מאבד את ההיגיון שבו</a:t>
            </a:r>
          </a:p>
          <a:p>
            <a:pPr marL="0" indent="0" algn="r" rtl="1">
              <a:buNone/>
            </a:pPr>
            <a:endParaRPr lang="he-IL" dirty="0" smtClean="0"/>
          </a:p>
          <a:p>
            <a:pPr marL="0" indent="0" algn="r" rtl="1">
              <a:buNone/>
            </a:pPr>
            <a:r>
              <a:rPr lang="he-IL" dirty="0" smtClean="0"/>
              <a:t>3. בעיה לוגית באגואיזם נורמטיבי</a:t>
            </a:r>
          </a:p>
          <a:p>
            <a:pPr marL="0" indent="0" algn="r" rtl="1">
              <a:buNone/>
            </a:pPr>
            <a:endParaRPr lang="he-IL" dirty="0"/>
          </a:p>
          <a:p>
            <a:pPr marL="0" indent="0" algn="r" rtl="1">
              <a:buNone/>
            </a:pPr>
            <a:r>
              <a:rPr lang="he-IL" dirty="0" smtClean="0"/>
              <a:t>אם טענות אלה נכונות הן פוגמות ביומרת האגואיזם הנורמטיבי להציג עליונות רציונאלית!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802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 smtClean="0"/>
              <a:t>הטענה הראשונה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8" y="1825624"/>
            <a:ext cx="9624291" cy="4630593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dirty="0" smtClean="0"/>
              <a:t>א. בדיקה אמפירית של אגואיזם פסיכולוגי</a:t>
            </a:r>
          </a:p>
          <a:p>
            <a:pPr marL="0" indent="0" algn="r" rtl="1">
              <a:buNone/>
            </a:pPr>
            <a:r>
              <a:rPr lang="he-IL" dirty="0" smtClean="0"/>
              <a:t>(</a:t>
            </a:r>
            <a:r>
              <a:rPr lang="en-US" dirty="0" err="1" smtClean="0"/>
              <a:t>i</a:t>
            </a:r>
            <a:r>
              <a:rPr lang="he-IL" dirty="0" smtClean="0"/>
              <a:t>) תצפיתית: נראה שבני אדם נוהגים לא מעט באופן לא-אגואיסטי (תרומות, פעילות התנדבותית, ויתור למען אחרים). לא נדמה שעושים הצגה</a:t>
            </a:r>
          </a:p>
          <a:p>
            <a:pPr marL="0" indent="0" algn="r" rtl="1">
              <a:buNone/>
            </a:pPr>
            <a:r>
              <a:rPr lang="he-IL" dirty="0" smtClean="0"/>
              <a:t>(</a:t>
            </a:r>
            <a:r>
              <a:rPr lang="en-US" dirty="0" smtClean="0"/>
              <a:t>ii</a:t>
            </a:r>
            <a:r>
              <a:rPr lang="he-IL" dirty="0" smtClean="0"/>
              <a:t>) התנהגות </a:t>
            </a:r>
            <a:r>
              <a:rPr lang="he-IL" dirty="0" err="1" smtClean="0"/>
              <a:t>פרוסוציאלית</a:t>
            </a:r>
            <a:r>
              <a:rPr lang="he-IL" dirty="0" smtClean="0"/>
              <a:t> בעולם החי. (בנו זה אף עובר גבולות המין)</a:t>
            </a:r>
            <a:endParaRPr lang="he-IL" dirty="0"/>
          </a:p>
          <a:p>
            <a:pPr marL="0" indent="0" algn="r" rtl="1">
              <a:buNone/>
            </a:pPr>
            <a:r>
              <a:rPr lang="he-IL" dirty="0" smtClean="0"/>
              <a:t>(</a:t>
            </a:r>
            <a:r>
              <a:rPr lang="en-US" dirty="0" smtClean="0"/>
              <a:t>iii</a:t>
            </a:r>
            <a:r>
              <a:rPr lang="he-IL" dirty="0" smtClean="0"/>
              <a:t>) הערה ביקורתית:</a:t>
            </a:r>
            <a:r>
              <a:rPr lang="en-US" dirty="0" smtClean="0"/>
              <a:t> </a:t>
            </a:r>
            <a:r>
              <a:rPr lang="he-IL" dirty="0" smtClean="0"/>
              <a:t>תנאי-קצה. ← תשובות: (1) למה רלוונטי? (2) אפילו שם נצפית הקרבה ממשית למען הזולת</a:t>
            </a:r>
            <a:endParaRPr lang="en-US" dirty="0" smtClean="0"/>
          </a:p>
          <a:p>
            <a:pPr marL="0" indent="0" algn="r" rtl="1">
              <a:buNone/>
            </a:pPr>
            <a:r>
              <a:rPr lang="he-IL" dirty="0" smtClean="0"/>
              <a:t>(</a:t>
            </a:r>
            <a:r>
              <a:rPr lang="en-US" dirty="0" smtClean="0"/>
              <a:t>iv</a:t>
            </a:r>
            <a:r>
              <a:rPr lang="he-IL" dirty="0" smtClean="0"/>
              <a:t>) ניתוח ציני של התנהגות אלטרואיסטית לכאורה ← </a:t>
            </a:r>
            <a:r>
              <a:rPr lang="en-US" dirty="0" smtClean="0"/>
              <a:t>Batson</a:t>
            </a:r>
            <a:endParaRPr lang="he-IL" dirty="0" smtClean="0"/>
          </a:p>
          <a:p>
            <a:pPr marL="0" indent="0" algn="r" rtl="1">
              <a:buNone/>
            </a:pPr>
            <a:r>
              <a:rPr lang="he-IL" dirty="0" smtClean="0"/>
              <a:t>(</a:t>
            </a:r>
            <a:r>
              <a:rPr lang="en-US" dirty="0" smtClean="0"/>
              <a:t>v</a:t>
            </a:r>
            <a:r>
              <a:rPr lang="he-IL" dirty="0" smtClean="0"/>
              <a:t>) לאור הנ"ל, המשך החזקה באגואיזם פסיכולוגי נדמה כ"תיאוריית קונספירציה"...</a:t>
            </a:r>
          </a:p>
          <a:p>
            <a:pPr marL="0" indent="0" algn="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923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1093"/>
          </a:xfrm>
        </p:spPr>
        <p:txBody>
          <a:bodyPr/>
          <a:lstStyle/>
          <a:p>
            <a:pPr algn="ctr" rtl="1"/>
            <a:r>
              <a:rPr lang="he-IL" dirty="0" smtClean="0"/>
              <a:t>הטענה הראשונה (המשך)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044709" cy="4351338"/>
          </a:xfrm>
        </p:spPr>
        <p:txBody>
          <a:bodyPr>
            <a:normAutofit lnSpcReduction="10000"/>
          </a:bodyPr>
          <a:lstStyle/>
          <a:p>
            <a:pPr marL="0" indent="0" algn="r">
              <a:buNone/>
            </a:pPr>
            <a:r>
              <a:rPr lang="he-IL" dirty="0" smtClean="0"/>
              <a:t>ב. אבחנות מושגיות</a:t>
            </a:r>
          </a:p>
          <a:p>
            <a:pPr marL="0" indent="0" algn="r" rtl="1">
              <a:buNone/>
            </a:pPr>
            <a:r>
              <a:rPr lang="he-IL" u="sng" dirty="0" smtClean="0"/>
              <a:t>טענה</a:t>
            </a:r>
            <a:r>
              <a:rPr lang="he-IL" dirty="0" smtClean="0"/>
              <a:t>: "כל מה שאנשים עושים מרצונם החופשי הוא בהכרח אגואיסטי, כי אם כך בחרו לנהוג, אז זה מה שהם הכי רצו לעשות!"</a:t>
            </a:r>
          </a:p>
          <a:p>
            <a:pPr marL="0" indent="0" algn="r" rtl="1">
              <a:buNone/>
            </a:pPr>
            <a:r>
              <a:rPr lang="he-IL" dirty="0" smtClean="0"/>
              <a:t> ← בלבול מושגי (מניע/תכלית)</a:t>
            </a:r>
          </a:p>
          <a:p>
            <a:pPr marL="0" indent="0" algn="r" rtl="1">
              <a:buNone/>
            </a:pPr>
            <a:r>
              <a:rPr lang="he-IL" dirty="0" smtClean="0"/>
              <a:t> ← לא הסוג הנכון של טיעון </a:t>
            </a:r>
            <a:r>
              <a:rPr lang="he-IL" dirty="0" smtClean="0"/>
              <a:t>(איש לא התכוון לטעון שאלטרואיזם הוא סתירה בגוף המושג...) </a:t>
            </a:r>
            <a:r>
              <a:rPr lang="he-IL" dirty="0" smtClean="0"/>
              <a:t>← חזרה לנתונים האמפיריים</a:t>
            </a:r>
          </a:p>
          <a:p>
            <a:pPr marL="0" indent="0" algn="r" rtl="1">
              <a:buNone/>
            </a:pPr>
            <a:r>
              <a:rPr lang="he-IL" dirty="0" smtClean="0"/>
              <a:t> ← אם כל אלטרואיזם הופך בהגדרה לאגואיזם, אז האבחנה הופכת חסרת ענין  ← אבל האבחנה לא חסרת ענין בעינינו </a:t>
            </a:r>
          </a:p>
          <a:p>
            <a:pPr marL="0" indent="0" algn="r" rtl="1">
              <a:buNone/>
            </a:pPr>
            <a:endParaRPr lang="he-IL" dirty="0"/>
          </a:p>
          <a:p>
            <a:pPr marL="0" indent="0" algn="r" rtl="1">
              <a:buNone/>
            </a:pPr>
            <a:r>
              <a:rPr lang="he-IL" dirty="0" smtClean="0"/>
              <a:t>ג. אינטרוספקציה: מישהו חושב שהוא אגואיסט מוחלט? </a:t>
            </a:r>
          </a:p>
          <a:p>
            <a:pPr marL="0" indent="0" algn="r" rtl="1">
              <a:buNone/>
            </a:pPr>
            <a:endParaRPr lang="he-IL" dirty="0" smtClean="0"/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872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 smtClean="0"/>
              <a:t>הטענה הראשונה – מסקנה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749145" cy="4351338"/>
          </a:xfrm>
        </p:spPr>
        <p:txBody>
          <a:bodyPr/>
          <a:lstStyle/>
          <a:p>
            <a:pPr marL="0" indent="0" algn="r" rtl="1">
              <a:buNone/>
            </a:pPr>
            <a:r>
              <a:rPr lang="he-IL" dirty="0" smtClean="0"/>
              <a:t>אם אכן אגואיזם פסיכולוגי איננו נכון, מה נסיק מכך לגבי אגואיזם נורמטיבי?</a:t>
            </a:r>
          </a:p>
          <a:p>
            <a:pPr marL="0" indent="0" algn="r" rtl="1">
              <a:buNone/>
            </a:pPr>
            <a:r>
              <a:rPr lang="he-IL" u="sng" dirty="0" smtClean="0"/>
              <a:t>טענה</a:t>
            </a:r>
            <a:r>
              <a:rPr lang="he-IL" dirty="0" smtClean="0"/>
              <a:t>: אם אגואיזם פסיכולוגי אינו נכון, אגואיזם נורמטיבי הופך אבסורדי.</a:t>
            </a:r>
          </a:p>
          <a:p>
            <a:pPr marL="0" indent="0" algn="r" rtl="1">
              <a:buNone/>
            </a:pPr>
            <a:r>
              <a:rPr lang="he-IL" dirty="0" smtClean="0"/>
              <a:t>אמנם אין סתירה לוגית, אבל: </a:t>
            </a:r>
          </a:p>
          <a:p>
            <a:pPr marL="0" indent="0" algn="r" rtl="1">
              <a:buNone/>
            </a:pPr>
            <a:r>
              <a:rPr lang="he-IL" dirty="0" smtClean="0"/>
              <a:t>א. מאבד הגיונו הפנימי</a:t>
            </a:r>
          </a:p>
          <a:p>
            <a:pPr marL="0" indent="0" algn="r" rtl="1">
              <a:buNone/>
            </a:pPr>
            <a:r>
              <a:rPr lang="he-IL" dirty="0" smtClean="0"/>
              <a:t>ב. מאבד כוח המשיכה שלו ("להיות נפש חופשית")</a:t>
            </a:r>
          </a:p>
          <a:p>
            <a:pPr marL="0" indent="0" algn="r" rtl="1">
              <a:buNone/>
            </a:pPr>
            <a:r>
              <a:rPr lang="he-IL" dirty="0"/>
              <a:t>←</a:t>
            </a:r>
            <a:r>
              <a:rPr lang="he-IL" dirty="0" smtClean="0"/>
              <a:t> אגואיזם נורמטיבי מאבד היומרה </a:t>
            </a:r>
            <a:r>
              <a:rPr lang="he-IL" dirty="0" smtClean="0"/>
              <a:t>לעדיפות רציונאלית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293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52839"/>
          </a:xfrm>
        </p:spPr>
        <p:txBody>
          <a:bodyPr/>
          <a:lstStyle/>
          <a:p>
            <a:pPr algn="ctr" rtl="1"/>
            <a:r>
              <a:rPr lang="he-IL" dirty="0" smtClean="0"/>
              <a:t>הטענה </a:t>
            </a:r>
            <a:r>
              <a:rPr lang="he-IL" dirty="0" err="1" smtClean="0"/>
              <a:t>השניה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813800" cy="4351338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he-IL" dirty="0" smtClean="0"/>
              <a:t>גם אם אגואיזם פסיכולוגי לא נכון אוניברסלית, בכ"ז ודאי </a:t>
            </a:r>
            <a:r>
              <a:rPr lang="he-IL" i="1" dirty="0" smtClean="0"/>
              <a:t>ישנם</a:t>
            </a:r>
            <a:r>
              <a:rPr lang="he-IL" dirty="0" smtClean="0"/>
              <a:t> אנשים שהם אגואיסטים פסיכולוגיים. השאלה היא: האם </a:t>
            </a:r>
            <a:r>
              <a:rPr lang="he-IL" i="1" dirty="0" smtClean="0"/>
              <a:t>הם</a:t>
            </a:r>
            <a:r>
              <a:rPr lang="he-IL" dirty="0" smtClean="0"/>
              <a:t> האנשים המאושרים ביותר? אם כן, יתכן שלפחות לגביהם אגואיזם נורמטיבי הוא הרציונאלי ביותר? האם "רשע וטוב לו"? </a:t>
            </a:r>
          </a:p>
          <a:p>
            <a:pPr marL="0" indent="0" algn="r" rtl="1">
              <a:buNone/>
            </a:pPr>
            <a:r>
              <a:rPr lang="he-IL" dirty="0" smtClean="0"/>
              <a:t>נזכור:</a:t>
            </a:r>
            <a:r>
              <a:rPr lang="en-US" dirty="0" smtClean="0"/>
              <a:t> </a:t>
            </a:r>
            <a:r>
              <a:rPr lang="he-IL" dirty="0" smtClean="0"/>
              <a:t>(א) "אושר" כסיפוק מקסימאלי של העדפות, (ב) אגואיסט מתוחכם</a:t>
            </a:r>
          </a:p>
          <a:p>
            <a:pPr marL="0" indent="0" algn="r" rtl="1">
              <a:buNone/>
            </a:pPr>
            <a:r>
              <a:rPr lang="he-IL" dirty="0" smtClean="0"/>
              <a:t>נימוקים לפקפק: (א) הטוב שבחברות; (ב) הטוב שבנתינה; (ג) הטוב שבכבוד-עצמי, והתלות שלו בכבוד מאחרים... ← כיצורים חברתיים, חלק משמעותי מהאושר בחיינו הוא טוב שיתופי  ← האגואיסט הפסיכולוגי מסוגל לאושר </a:t>
            </a:r>
            <a:r>
              <a:rPr lang="he-IL" i="1" dirty="0" smtClean="0"/>
              <a:t>מוגבל</a:t>
            </a:r>
            <a:r>
              <a:rPr lang="he-IL" dirty="0" smtClean="0"/>
              <a:t> – </a:t>
            </a:r>
            <a:r>
              <a:rPr lang="he-IL" dirty="0" smtClean="0"/>
              <a:t>(כמו </a:t>
            </a:r>
            <a:r>
              <a:rPr lang="he-IL" dirty="0"/>
              <a:t>"</a:t>
            </a:r>
            <a:r>
              <a:rPr lang="he-IL" dirty="0" smtClean="0"/>
              <a:t>אוטיזם" קשה)</a:t>
            </a:r>
            <a:endParaRPr lang="he-IL" dirty="0" smtClean="0"/>
          </a:p>
          <a:p>
            <a:pPr marL="0" indent="0" algn="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897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הטענה </a:t>
            </a:r>
            <a:r>
              <a:rPr lang="he-IL" dirty="0" err="1" smtClean="0"/>
              <a:t>השניה</a:t>
            </a:r>
            <a:r>
              <a:rPr lang="he-IL" dirty="0" smtClean="0"/>
              <a:t> - מסקנה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8896927" cy="4602885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dirty="0" smtClean="0"/>
              <a:t>אם היכולת לאושר של האגואיסט הפסיכולוגי מוגבלת רק לסוגי אושר מסוימים ולא לאחרים ששאר בני-אדם נהנים מהם, אז אולי מנקודת </a:t>
            </a:r>
            <a:r>
              <a:rPr lang="he-IL" i="1" dirty="0" smtClean="0"/>
              <a:t>מבטו</a:t>
            </a:r>
            <a:r>
              <a:rPr lang="he-IL" dirty="0" smtClean="0"/>
              <a:t> המוגבלת הוא ממקסם את האושר שלו בהתנהגותו האגואיסטית, אבל לאדם הסביר נדמה שהוא מפסיד אושר משמעותי. (השווה לבעל פוביה חברתית). ← לא באמת נקנא בו</a:t>
            </a:r>
          </a:p>
          <a:p>
            <a:pPr marL="0" indent="0" algn="r" rtl="1">
              <a:buNone/>
            </a:pPr>
            <a:r>
              <a:rPr lang="he-IL" dirty="0" smtClean="0"/>
              <a:t> ← מנקודת מבט של אושר עילאי </a:t>
            </a:r>
            <a:r>
              <a:rPr lang="he-IL" i="1" dirty="0" smtClean="0"/>
              <a:t>אובייקטיבי</a:t>
            </a:r>
            <a:r>
              <a:rPr lang="he-IL" dirty="0" smtClean="0"/>
              <a:t> זה לא רציונאלי לרצות להיות אגואיסט פסיכולוגי, גם לו היינו יכולים לשחזר תנאי טבעת </a:t>
            </a:r>
            <a:r>
              <a:rPr lang="he-IL" dirty="0" err="1" smtClean="0"/>
              <a:t>גיגס</a:t>
            </a:r>
            <a:r>
              <a:rPr lang="he-IL" dirty="0" smtClean="0"/>
              <a:t>.</a:t>
            </a:r>
          </a:p>
          <a:p>
            <a:pPr marL="0" indent="0" algn="r" rtl="1">
              <a:buNone/>
            </a:pPr>
            <a:r>
              <a:rPr lang="he-IL" dirty="0" smtClean="0"/>
              <a:t> ← אם היכולת להתנהג כאגואיסט פסיכולוגי אינה המתכון הטוב לאושר </a:t>
            </a:r>
            <a:r>
              <a:rPr lang="he-IL" dirty="0" err="1" smtClean="0"/>
              <a:t>מירבי</a:t>
            </a:r>
            <a:r>
              <a:rPr lang="he-IL" dirty="0" smtClean="0"/>
              <a:t>, מה ההיגיון שנותר באגואיזם נורמטיבי? במה הוא מדריך ל"טוב</a:t>
            </a:r>
            <a:r>
              <a:rPr lang="he-IL" dirty="0"/>
              <a:t>"? </a:t>
            </a:r>
            <a:r>
              <a:rPr lang="he-IL" dirty="0" smtClean="0"/>
              <a:t>   ← איבוד היומרה לעליונות רציונאלית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72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הטענה השלישית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7817"/>
            <a:ext cx="8915400" cy="5043056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he-IL" dirty="0" smtClean="0"/>
              <a:t>אגואיזם נורמטיבי נתקל בפרדוקס בנסותו לצוות מרשם מוסרי: </a:t>
            </a:r>
          </a:p>
          <a:p>
            <a:pPr marL="0" indent="0" algn="r" rtl="1">
              <a:buNone/>
            </a:pPr>
            <a:r>
              <a:rPr lang="he-IL" dirty="0" smtClean="0"/>
              <a:t>המרשם המוסרי של האגואיסט הוא שכל אחד יעשה תמיד רק מה שטוב עבורו. ← </a:t>
            </a:r>
          </a:p>
          <a:p>
            <a:pPr marL="0" indent="0" algn="r" rtl="1">
              <a:buNone/>
            </a:pPr>
            <a:r>
              <a:rPr lang="he-IL" u="sng" dirty="0" smtClean="0"/>
              <a:t>שאלה</a:t>
            </a:r>
            <a:r>
              <a:rPr lang="he-IL" dirty="0" smtClean="0"/>
              <a:t>: למי מתייחס "עבורו"?</a:t>
            </a:r>
          </a:p>
          <a:p>
            <a:pPr marL="0" indent="0" algn="r" rtl="1">
              <a:buNone/>
            </a:pPr>
            <a:r>
              <a:rPr lang="he-IL" dirty="0" smtClean="0"/>
              <a:t>תשובה א: לאגואיסט ← בעיה: זה מרשם לאלטרואיזם</a:t>
            </a:r>
          </a:p>
          <a:p>
            <a:pPr marL="0" indent="0" algn="r" rtl="1">
              <a:buNone/>
            </a:pPr>
            <a:r>
              <a:rPr lang="he-IL" dirty="0" smtClean="0"/>
              <a:t>תשובה ב: ל"כל אחד"  ← בעיה: זה מרשם שלא מבטא נכונה את העדפותיו של האגואיסט</a:t>
            </a:r>
          </a:p>
          <a:p>
            <a:pPr marL="0" indent="0" algn="r" rtl="1">
              <a:buNone/>
            </a:pPr>
            <a:r>
              <a:rPr lang="he-IL" dirty="0" smtClean="0"/>
              <a:t>נראה ששורש הבעיה בניסיון לנסח נורמה כללית עבור עמדה שבמהותה מחריגה את האגואיסט מהכלל. ← </a:t>
            </a:r>
          </a:p>
          <a:p>
            <a:pPr marL="0" indent="0" algn="r" rtl="1">
              <a:buNone/>
            </a:pPr>
            <a:r>
              <a:rPr lang="he-IL" dirty="0" smtClean="0"/>
              <a:t>מסקנה: הניתוח של קשיי האגואיזם מחזק את ההיגיון בפניה לחיפוש תיאוריות מוסריות שאינן אגואיסטיות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870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6235</TotalTime>
  <Words>801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אגואיזם ומוסר</vt:lpstr>
      <vt:lpstr>האתגר</vt:lpstr>
      <vt:lpstr>הגדרות</vt:lpstr>
      <vt:lpstr>שלוש טענות מרכזיות</vt:lpstr>
      <vt:lpstr>הטענה הראשונה</vt:lpstr>
      <vt:lpstr>הטענה הראשונה (המשך)</vt:lpstr>
      <vt:lpstr>הטענה הראשונה – מסקנה </vt:lpstr>
      <vt:lpstr>הטענה השניה</vt:lpstr>
      <vt:lpstr>הטענה השניה - מסקנה</vt:lpstr>
      <vt:lpstr>הטענה השלישית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אגואיזם</dc:title>
  <dc:creator>Windows User</dc:creator>
  <cp:lastModifiedBy>Windows User</cp:lastModifiedBy>
  <cp:revision>50</cp:revision>
  <dcterms:created xsi:type="dcterms:W3CDTF">2020-03-30T15:01:56Z</dcterms:created>
  <dcterms:modified xsi:type="dcterms:W3CDTF">2021-04-07T09:33:10Z</dcterms:modified>
</cp:coreProperties>
</file>