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0" r:id="rId1"/>
  </p:sldMasterIdLst>
  <p:notesMasterIdLst>
    <p:notesMasterId r:id="rId10"/>
  </p:notesMasterIdLst>
  <p:sldIdLst>
    <p:sldId id="259" r:id="rId2"/>
    <p:sldId id="323" r:id="rId3"/>
    <p:sldId id="324" r:id="rId4"/>
    <p:sldId id="325" r:id="rId5"/>
    <p:sldId id="326" r:id="rId6"/>
    <p:sldId id="327" r:id="rId7"/>
    <p:sldId id="328" r:id="rId8"/>
    <p:sldId id="329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y German" initials="AG" lastIdx="1" clrIdx="0">
    <p:extLst>
      <p:ext uri="{19B8F6BF-5375-455C-9EA6-DF929625EA0E}">
        <p15:presenceInfo xmlns:p15="http://schemas.microsoft.com/office/powerpoint/2012/main" userId="05ae5c36d565a09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7F276B-D756-4400-843A-4750C1B8EC4C}" type="datetimeFigureOut">
              <a:rPr lang="x-none" smtClean="0"/>
              <a:t>10/26/2021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66AAB4-F6CE-43C3-B8E2-F4209171FCC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56689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29A9E2-D8BF-45FD-8A6D-C91299852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DC11CBB-9938-4F59-96FC-34F5D87FBE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7201CB2-EBC4-4DE6-8BE7-9B23019DF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10/26/2021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506C053-F5C9-4365-8A34-F4B3D8B45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EEA90CA-B63F-4A19-8242-63FB25B72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42958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09255D-A716-44A4-9E71-69C8A6570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7B0EC5B-0153-4BD6-8F34-3282909DA5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E45C051-ACE9-4061-9F17-D2009CFE6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10/26/2021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600B1ED-EC5C-44DF-A870-5B38220D3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6897BD9-8644-4538-BB76-9FAAC220D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12121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8A07D3-0219-4FBF-9A9F-34BDF9704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6853E01-3CAD-4DBB-8823-DE891A5688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5A88E72-B718-4DB1-AB91-329B9F8BE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10/26/2021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781434E-08DE-4C9A-AC11-A2EC68E19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5AF23E6-4B20-4BE8-9B11-8CC7BCC9B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14057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4D8AEC-A9E6-4A98-8833-49571417B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DCA29CC-4495-49A5-A0C5-D6F5C51C58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78727C4-1E9A-4649-B987-214036A092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129D89F-8645-4116-9A01-727E38A5F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10/26/2021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A0AAFE5-5299-45CC-AF40-FD370E452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02B07C7-3684-421E-9F36-F0B2E50BF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49431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04FF28-652F-4412-B10C-F4596F4F5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E35C246-2833-476D-842F-BA8A2176B7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99C36EE-BFE3-4EE2-9AC7-3D935E2D5A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F296FFAB-6C3D-46F8-8CA3-2D9A00971C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57CAEB3-1F56-4CF7-B274-498C08E44E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1724ADD1-B5FC-4F6A-955C-4D104E029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10/26/2021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8E6F4DD9-5F13-4C6A-B96C-9659B199D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B51DCCF-1285-45A6-BACF-3CF9F7130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48383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3D79FFD-334E-4037-95A1-66C8B8848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2582E94F-E88C-4BF6-A534-0538C56D4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10/26/2021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65702D5-DE6F-45E6-A397-6F1B81AD4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794BDE5-5FAD-4302-B527-19FB518D0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92396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B46D01C2-90FB-4DE6-B5BE-4A35EE277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10/26/2021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E1DE07E1-5F3F-4BCA-9815-1E7650137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5425626-F060-4F54-81CC-FD2C9C7B4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179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7E3D96-CF71-4870-9BD8-DD915FA86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64C01CF-5DED-4548-87F5-95152067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32B23D8-1633-4683-A077-AFCC29B8C6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E101948-931B-4EE0-99BD-5C30B34BA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10/26/2021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AFB6BDF-C237-475C-9CB4-E7F5B83AC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80C353E-1ECC-49D1-A38B-A4DC2E3E2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96111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16030F-EEE1-428F-8047-1CD16A083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4E570DB-34F4-4C87-8B60-6728C3C522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C7F6316-FA70-4757-B9A8-3534BC8FFB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BB3667F-649C-4E5A-A035-8C4A0F871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10/26/2021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CBC5013-4230-4E9B-9B12-1CFC2A3BF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6E2CF8E-4918-4600-A517-F9A7878EB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31749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A82A31B-C022-44A7-B93E-1FAEA816D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D4B1F4A-5C04-4F16-88F3-B43D28E1E5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13C7F35-41F0-4DE9-A043-B775E4D8B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10/26/2021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B3E9425-00F6-4A26-A8B9-2B4222122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0AE29B8-CEB0-47EE-8745-13B42F508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0155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B5FB3CAA-4B21-4CB6-AA14-E3FDD179FF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7E76884-F036-493D-85D3-43C2B80620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BED8317-D423-4F28-9661-74FB8A80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10/26/2021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16938C4-DEBF-4513-A4BD-5836E880A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0447671-B310-44E5-A299-E2DBB153E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3226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E35235F-A085-477E-8234-48C94FE78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1648506-8D3D-487B-8467-07E217753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7DEBE27-1BAD-47DC-B3D0-7C12554014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CE9E8-7562-4D0A-9B4B-955B156BD39A}" type="datetimeFigureOut">
              <a:rPr lang="x-none" smtClean="0"/>
              <a:t>10/26/2021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667EAF0-7A76-4025-BED7-890323BB2E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3CF55F4-3BE7-4340-B678-EA5748C50A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94885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xmlns="" id="{5626D271-F6D7-4F19-93DF-B3BD36478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160256"/>
            <a:ext cx="9603275" cy="527901"/>
          </a:xfrm>
        </p:spPr>
        <p:txBody>
          <a:bodyPr>
            <a:noAutofit/>
          </a:bodyPr>
          <a:lstStyle/>
          <a:p>
            <a:pPr algn="ctr"/>
            <a:r>
              <a:rPr lang="he-IL" sz="2800" b="1" dirty="0">
                <a:latin typeface="David" panose="020E0502060401010101" pitchFamily="34" charset="-79"/>
                <a:cs typeface="David" panose="020E0502060401010101" pitchFamily="34" charset="-79"/>
              </a:rPr>
              <a:t>מבוא לפילוסופיה יוונית – סמסטר סתיו</a:t>
            </a:r>
            <a:endParaRPr lang="x-none" sz="28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xmlns="" id="{F5CDDCA6-AAB3-4AAE-BDDE-118E273BC5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8775" y="955040"/>
            <a:ext cx="10341353" cy="5285505"/>
          </a:xfrm>
        </p:spPr>
        <p:txBody>
          <a:bodyPr>
            <a:normAutofit fontScale="85000" lnSpcReduction="20000"/>
          </a:bodyPr>
          <a:lstStyle/>
          <a:p>
            <a:pPr marL="0" indent="0" algn="ctr" rtl="1">
              <a:buNone/>
            </a:pPr>
            <a:r>
              <a:rPr lang="he-IL" sz="3400" b="1" dirty="0">
                <a:latin typeface="David" panose="020E0502060401010101" pitchFamily="34" charset="-79"/>
                <a:cs typeface="David" panose="020E0502060401010101" pitchFamily="34" charset="-79"/>
              </a:rPr>
              <a:t> מבנה השיעור</a:t>
            </a:r>
          </a:p>
          <a:p>
            <a:pPr marL="457200" indent="-457200" algn="r" rtl="1">
              <a:buFont typeface="+mj-lt"/>
              <a:buAutoNum type="arabicPeriod"/>
            </a:pPr>
            <a:r>
              <a:rPr lang="he-IL" sz="34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מנהלה </a:t>
            </a:r>
            <a:endParaRPr lang="he-IL" sz="34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457200" indent="-457200" algn="r" rtl="1">
              <a:buFont typeface="+mj-lt"/>
              <a:buAutoNum type="arabicPeriod"/>
            </a:pPr>
            <a:r>
              <a:rPr lang="he-IL" sz="34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תאליס</a:t>
            </a:r>
            <a:endParaRPr lang="he-IL" sz="3400" b="1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914400" lvl="1" indent="-457200" algn="r" rtl="1">
              <a:buFont typeface="+mj-lt"/>
              <a:buAutoNum type="arabicPeriod"/>
            </a:pP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מה </a:t>
            </a:r>
            <a:r>
              <a:rPr lang="he-IL" sz="30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היתה</a:t>
            </a: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השאלה?</a:t>
            </a:r>
          </a:p>
          <a:p>
            <a:pPr marL="914400" lvl="1" indent="-457200" algn="r" rtl="1">
              <a:buFont typeface="+mj-lt"/>
              <a:buAutoNum type="arabicPeriod"/>
            </a:pPr>
            <a:r>
              <a:rPr lang="en-US" sz="3000" b="1" i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Archê</a:t>
            </a:r>
            <a:r>
              <a:rPr lang="he-IL" sz="3000" b="1" i="1" dirty="0" smtClean="0">
                <a:latin typeface="David" panose="020E0502060401010101" pitchFamily="34" charset="-79"/>
                <a:cs typeface="David" panose="020E0502060401010101" pitchFamily="34" charset="-79"/>
              </a:rPr>
              <a:t> מהו?</a:t>
            </a:r>
            <a:endParaRPr lang="he-IL" sz="3000" b="1" i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914400" lvl="1" indent="-457200" algn="r" rtl="1">
              <a:buFont typeface="+mj-lt"/>
              <a:buAutoNum type="arabicPeriod"/>
            </a:pP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הסכימה </a:t>
            </a:r>
            <a:r>
              <a:rPr lang="he-IL" sz="30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המילטית</a:t>
            </a: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של הטבע</a:t>
            </a:r>
            <a:endParaRPr lang="he-IL" sz="30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457200" indent="-457200" algn="r" rtl="1">
              <a:buFont typeface="+mj-lt"/>
              <a:buAutoNum type="arabicPeriod"/>
            </a:pPr>
            <a:r>
              <a:rPr lang="he-IL" sz="34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אנקסימנדרוס</a:t>
            </a:r>
            <a:endParaRPr lang="he-IL" sz="34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914400" lvl="1" indent="-457200" algn="r" rtl="1">
              <a:buFont typeface="+mj-lt"/>
              <a:buAutoNum type="arabicPeriod"/>
            </a:pP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"הבלתי מוגבל" (</a:t>
            </a:r>
            <a:r>
              <a:rPr lang="en-US" sz="2600" b="1" i="1" dirty="0" smtClean="0">
                <a:latin typeface="David" panose="020E0502060401010101" pitchFamily="34" charset="-79"/>
                <a:cs typeface="David" panose="020E0502060401010101" pitchFamily="34" charset="-79"/>
              </a:rPr>
              <a:t>to </a:t>
            </a:r>
            <a:r>
              <a:rPr lang="en-US" sz="2600" b="1" i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apeiron</a:t>
            </a:r>
            <a:r>
              <a:rPr lang="he-IL" sz="3000" b="1" i="1" dirty="0" smtClean="0">
                <a:latin typeface="David" panose="020E0502060401010101" pitchFamily="34" charset="-79"/>
                <a:cs typeface="David" panose="020E0502060401010101" pitchFamily="34" charset="-79"/>
              </a:rPr>
              <a:t>) </a:t>
            </a: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כראשית</a:t>
            </a:r>
            <a:endParaRPr lang="he-IL" sz="30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914400" lvl="1" indent="-457200" algn="r" rtl="1">
              <a:buFont typeface="+mj-lt"/>
              <a:buAutoNum type="arabicPeriod"/>
            </a:pP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צדק?</a:t>
            </a:r>
          </a:p>
          <a:p>
            <a:pPr marL="914400" lvl="1" indent="-457200" algn="r" rtl="1">
              <a:buFont typeface="+mj-lt"/>
              <a:buAutoNum type="arabicPeriod"/>
            </a:pP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זמן?</a:t>
            </a:r>
            <a:endParaRPr lang="he-IL" sz="30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457200" indent="-457200" algn="r" rtl="1">
              <a:buFont typeface="+mj-lt"/>
              <a:buAutoNum type="arabicPeriod"/>
            </a:pPr>
            <a:r>
              <a:rPr lang="he-IL" sz="34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אנקסימניס</a:t>
            </a:r>
            <a:endParaRPr lang="he-IL" sz="3400" b="1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914400" lvl="1" indent="-457200" algn="r" rtl="1">
              <a:buFont typeface="+mj-lt"/>
              <a:buAutoNum type="arabicPeriod"/>
            </a:pP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האוויר כראשית – למה?</a:t>
            </a:r>
          </a:p>
          <a:p>
            <a:pPr marL="914400" lvl="1" indent="-457200" algn="r" rtl="1">
              <a:buFont typeface="+mj-lt"/>
              <a:buAutoNum type="arabicPeriod"/>
            </a:pP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הידחסות והידללות ככוחות טבע</a:t>
            </a:r>
            <a:endParaRPr lang="he-IL" sz="30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457200" indent="-457200" algn="r" rtl="1">
              <a:buFont typeface="+mj-lt"/>
              <a:buAutoNum type="arabicPeriod"/>
            </a:pPr>
            <a:r>
              <a:rPr lang="he-IL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הסכימה </a:t>
            </a:r>
            <a:r>
              <a:rPr lang="he-IL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המילטית</a:t>
            </a:r>
            <a:r>
              <a:rPr lang="he-IL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– השיגים והשגות</a:t>
            </a:r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r" rtl="1"/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r" rtl="1"/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FBD7104-28D8-4A32-A5E3-9A9A20D1D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33785"/>
            <a:ext cx="1152244" cy="115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93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EE02D62F-66B0-4849-9932-2F94687762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66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83E22E3-4C46-4F35-9A21-2C57B51B41E0}"/>
              </a:ext>
            </a:extLst>
          </p:cNvPr>
          <p:cNvSpPr txBox="1"/>
          <p:nvPr/>
        </p:nvSpPr>
        <p:spPr>
          <a:xfrm>
            <a:off x="0" y="2222997"/>
            <a:ext cx="80601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הפילוסופיה במובנה היווני:</a:t>
            </a:r>
          </a:p>
          <a:p>
            <a:pPr algn="ctr" rtl="1"/>
            <a:r>
              <a:rPr lang="he-IL" sz="2400" b="1" dirty="0" err="1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הנסיון</a:t>
            </a:r>
            <a:r>
              <a:rPr lang="he-IL" sz="24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לתת לוגוס </a:t>
            </a:r>
            <a:r>
              <a:rPr lang="he-IL" sz="2400" b="1" dirty="0" smtClean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(הסבר) שתופס </a:t>
            </a:r>
            <a:r>
              <a:rPr lang="he-IL" sz="24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או משקף את </a:t>
            </a:r>
            <a:r>
              <a:rPr lang="he-IL" sz="2400" b="1" dirty="0" smtClean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הלוגוס (המבנה התבוני) הטמון </a:t>
            </a:r>
            <a:r>
              <a:rPr lang="he-IL" sz="2400" b="1" dirty="0" err="1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בפיזיס</a:t>
            </a:r>
            <a:r>
              <a:rPr lang="he-IL" sz="24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עצמו, לוגוס המשוחרר מסמכות המיתוס </a:t>
            </a:r>
            <a:r>
              <a:rPr lang="he-IL" sz="2400" b="1" dirty="0" err="1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והנומוס</a:t>
            </a:r>
            <a:r>
              <a:rPr lang="he-IL" sz="24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לתוכם נולדנו.</a:t>
            </a:r>
            <a:endParaRPr lang="x-none" sz="3200" b="1" dirty="0">
              <a:solidFill>
                <a:schemeClr val="bg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29D83ACA-9516-4D3A-83D6-69B7DC7C12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83053"/>
            <a:ext cx="8636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77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1DF65A5-D026-4BE2-9F87-EC7749C61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4174936" cy="507450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3D3F9DE-02EC-4970-B7FD-CEB73D737B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83053"/>
            <a:ext cx="863600" cy="863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6CC0527-139C-41DF-A3EB-2D6090DDD95E}"/>
              </a:ext>
            </a:extLst>
          </p:cNvPr>
          <p:cNvSpPr txBox="1"/>
          <p:nvPr/>
        </p:nvSpPr>
        <p:spPr>
          <a:xfrm>
            <a:off x="6096000" y="169682"/>
            <a:ext cx="55052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>
                <a:latin typeface="GFS Porson" panose="02000000000000000000" pitchFamily="50" charset="-95"/>
              </a:rPr>
              <a:t>Θαλῆς</a:t>
            </a:r>
          </a:p>
          <a:p>
            <a:pPr algn="ctr"/>
            <a:r>
              <a:rPr lang="he-IL" sz="2800" b="1" dirty="0" err="1">
                <a:latin typeface="David" panose="020E0502060401010101" pitchFamily="34" charset="-79"/>
                <a:cs typeface="David" panose="020E0502060401010101" pitchFamily="34" charset="-79"/>
              </a:rPr>
              <a:t>תאליס</a:t>
            </a:r>
            <a:endParaRPr lang="en-US" sz="28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r>
              <a:rPr lang="en-US" sz="2800" b="1" dirty="0">
                <a:latin typeface="GFS Porson" panose="02000000000000000000" pitchFamily="50" charset="-95"/>
              </a:rPr>
              <a:t>T</a:t>
            </a:r>
            <a:r>
              <a:rPr lang="el-GR" sz="2800" b="1" dirty="0">
                <a:latin typeface="GFS Porson" panose="02000000000000000000" pitchFamily="50" charset="-95"/>
              </a:rPr>
              <a:t>  </a:t>
            </a:r>
            <a:r>
              <a:rPr lang="en-US" sz="2800" b="1" dirty="0">
                <a:latin typeface="Palatino Linotype" panose="02040502050505030304" pitchFamily="18" charset="0"/>
              </a:rPr>
              <a:t>Thales</a:t>
            </a:r>
            <a:r>
              <a:rPr lang="el-GR" sz="2800" b="1" dirty="0">
                <a:latin typeface="GFS Porson" panose="02000000000000000000" pitchFamily="50" charset="-95"/>
              </a:rPr>
              <a:t>	</a:t>
            </a:r>
            <a:endParaRPr lang="x-none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2222C20-38A7-4D71-9E9E-594FFEE2F839}"/>
              </a:ext>
            </a:extLst>
          </p:cNvPr>
          <p:cNvSpPr txBox="1"/>
          <p:nvPr/>
        </p:nvSpPr>
        <p:spPr>
          <a:xfrm>
            <a:off x="5723640" y="1797671"/>
            <a:ext cx="62499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he-IL" sz="2000" b="1" dirty="0">
                <a:latin typeface="David" panose="020E0502060401010101" pitchFamily="34" charset="-79"/>
                <a:cs typeface="David" panose="020E0502060401010101" pitchFamily="34" charset="-79"/>
              </a:rPr>
              <a:t>"מבין אלה שהתפלספו לראשונה, רובם חשבו כי הראשיות (</a:t>
            </a:r>
            <a:r>
              <a:rPr lang="en-GB" sz="2000" b="1" i="1" dirty="0" err="1">
                <a:latin typeface="David" panose="020E0502060401010101" pitchFamily="34" charset="-79"/>
                <a:cs typeface="David" panose="020E0502060401010101" pitchFamily="34" charset="-79"/>
              </a:rPr>
              <a:t>archas</a:t>
            </a:r>
            <a:r>
              <a:rPr lang="he-IL" sz="2000" b="1" i="1" dirty="0">
                <a:latin typeface="David" panose="020E0502060401010101" pitchFamily="34" charset="-79"/>
                <a:cs typeface="David" panose="020E0502060401010101" pitchFamily="34" charset="-79"/>
              </a:rPr>
              <a:t>) </a:t>
            </a:r>
            <a:r>
              <a:rPr lang="he-IL" sz="2000" b="1" dirty="0">
                <a:latin typeface="David" panose="020E0502060401010101" pitchFamily="34" charset="-79"/>
                <a:cs typeface="David" panose="020E0502060401010101" pitchFamily="34" charset="-79"/>
              </a:rPr>
              <a:t>של כל הדברים הן מטיבו של החומר (</a:t>
            </a:r>
            <a:r>
              <a:rPr lang="en-GB" sz="2000" b="1" i="1" dirty="0" err="1">
                <a:latin typeface="David" panose="020E0502060401010101" pitchFamily="34" charset="-79"/>
                <a:cs typeface="David" panose="020E0502060401010101" pitchFamily="34" charset="-79"/>
              </a:rPr>
              <a:t>hyle</a:t>
            </a:r>
            <a:r>
              <a:rPr lang="he-IL" sz="2000" b="1" dirty="0">
                <a:latin typeface="David" panose="020E0502060401010101" pitchFamily="34" charset="-79"/>
                <a:cs typeface="David" panose="020E0502060401010101" pitchFamily="34" charset="-79"/>
              </a:rPr>
              <a:t>) בלבד.  כי זה שממנו נהיו כל הדברים (</a:t>
            </a:r>
            <a:r>
              <a:rPr lang="en-GB" sz="2000" b="1" i="1" dirty="0">
                <a:latin typeface="David" panose="020E0502060401010101" pitchFamily="34" charset="-79"/>
                <a:cs typeface="David" panose="020E0502060401010101" pitchFamily="34" charset="-79"/>
              </a:rPr>
              <a:t>ta </a:t>
            </a:r>
            <a:r>
              <a:rPr lang="en-GB" sz="2000" b="1" i="1" dirty="0" err="1">
                <a:latin typeface="David" panose="020E0502060401010101" pitchFamily="34" charset="-79"/>
                <a:cs typeface="David" panose="020E0502060401010101" pitchFamily="34" charset="-79"/>
              </a:rPr>
              <a:t>onta</a:t>
            </a:r>
            <a:r>
              <a:rPr lang="he-IL" sz="2000" b="1" dirty="0">
                <a:latin typeface="David" panose="020E0502060401010101" pitchFamily="34" charset="-79"/>
                <a:cs typeface="David" panose="020E0502060401010101" pitchFamily="34" charset="-79"/>
              </a:rPr>
              <a:t>) וזה שממנו </a:t>
            </a:r>
            <a:r>
              <a:rPr lang="he-IL" sz="2000" b="1" dirty="0" err="1">
                <a:latin typeface="David" panose="020E0502060401010101" pitchFamily="34" charset="-79"/>
                <a:cs typeface="David" panose="020E0502060401010101" pitchFamily="34" charset="-79"/>
              </a:rPr>
              <a:t>נתהוו</a:t>
            </a:r>
            <a:r>
              <a:rPr lang="he-IL" sz="2000" b="1" dirty="0">
                <a:latin typeface="David" panose="020E0502060401010101" pitchFamily="34" charset="-79"/>
                <a:cs typeface="David" panose="020E0502060401010101" pitchFamily="34" charset="-79"/>
              </a:rPr>
              <a:t> (</a:t>
            </a:r>
            <a:r>
              <a:rPr lang="en-GB" sz="2000" b="1" i="1" dirty="0" err="1">
                <a:latin typeface="David" panose="020E0502060401010101" pitchFamily="34" charset="-79"/>
                <a:cs typeface="David" panose="020E0502060401010101" pitchFamily="34" charset="-79"/>
              </a:rPr>
              <a:t>gignesthai</a:t>
            </a:r>
            <a:r>
              <a:rPr lang="he-IL" sz="2000" b="1" dirty="0">
                <a:latin typeface="David" panose="020E0502060401010101" pitchFamily="34" charset="-79"/>
                <a:cs typeface="David" panose="020E0502060401010101" pitchFamily="34" charset="-79"/>
              </a:rPr>
              <a:t>) לראשונה ושאליו יחזרו לבסוף....עליו אומרים הם שהוא יסוד ושהוא ראשית (</a:t>
            </a:r>
            <a:r>
              <a:rPr lang="en-GB" sz="2000" b="1" i="1" dirty="0">
                <a:latin typeface="David" panose="020E0502060401010101" pitchFamily="34" charset="-79"/>
                <a:cs typeface="David" panose="020E0502060401010101" pitchFamily="34" charset="-79"/>
              </a:rPr>
              <a:t>arche</a:t>
            </a:r>
            <a:r>
              <a:rPr lang="he-IL" sz="2000" b="1" dirty="0">
                <a:latin typeface="David" panose="020E0502060401010101" pitchFamily="34" charset="-79"/>
                <a:cs typeface="David" panose="020E0502060401010101" pitchFamily="34" charset="-79"/>
              </a:rPr>
              <a:t>) הדברים. ולפיכך חושבים הם שאין שום דבר מתהווה או נפסד, שכן טבע כזה משתמר תמיד ....אולם על מספרן וטיבן של ראשויות כאלה, אין כולם אומרים אותו הדבר, אלא </a:t>
            </a:r>
            <a:r>
              <a:rPr lang="he-IL" sz="2000" b="1" dirty="0" err="1">
                <a:latin typeface="David" panose="020E0502060401010101" pitchFamily="34" charset="-79"/>
                <a:cs typeface="David" panose="020E0502060401010101" pitchFamily="34" charset="-79"/>
              </a:rPr>
              <a:t>תאליס</a:t>
            </a:r>
            <a:r>
              <a:rPr lang="he-IL" sz="2000" b="1" dirty="0">
                <a:latin typeface="David" panose="020E0502060401010101" pitchFamily="34" charset="-79"/>
                <a:cs typeface="David" panose="020E0502060401010101" pitchFamily="34" charset="-79"/>
              </a:rPr>
              <a:t>, שהוא ראש הפילוסופיה ממין זה, אומר שהוא מים (ומטעם זה חיווה דעה שהארץ צפה על מים)...."</a:t>
            </a:r>
            <a:endParaRPr lang="x-none" sz="20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6493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8865E69-70EE-4D31-827C-745E2240B9EA}"/>
              </a:ext>
            </a:extLst>
          </p:cNvPr>
          <p:cNvSpPr txBox="1"/>
          <p:nvPr/>
        </p:nvSpPr>
        <p:spPr>
          <a:xfrm>
            <a:off x="2834325" y="122548"/>
            <a:ext cx="652334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3200" b="1" dirty="0">
                <a:latin typeface="GFS Porson" panose="02000000000000000000" pitchFamily="50" charset="-95"/>
              </a:rPr>
              <a:t> </a:t>
            </a:r>
            <a:r>
              <a:rPr lang="el-GR" sz="3200" b="1" dirty="0">
                <a:latin typeface="GFS Porson" panose="02000000000000000000" pitchFamily="50" charset="-95"/>
              </a:rPr>
              <a:t>ἀρχή</a:t>
            </a:r>
            <a:r>
              <a:rPr lang="en-US" sz="3200" b="1" dirty="0">
                <a:latin typeface="GFS Porson" panose="02000000000000000000" pitchFamily="50" charset="-95"/>
              </a:rPr>
              <a:t> (</a:t>
            </a:r>
            <a:r>
              <a:rPr lang="en-US" sz="3200" b="1" dirty="0">
                <a:latin typeface="Palatino Linotype" panose="02040502050505030304" pitchFamily="18" charset="0"/>
              </a:rPr>
              <a:t>Arche)</a:t>
            </a:r>
            <a:endParaRPr lang="en-US" sz="3200" b="1" dirty="0"/>
          </a:p>
          <a:p>
            <a:pPr algn="ctr" rtl="1"/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ה"ראשית" - אבל באיזה מובן של ראשוניות?</a:t>
            </a:r>
            <a:endParaRPr lang="x-none" sz="3200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endParaRPr lang="x-none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3A0CA98-A9A4-40F1-BD13-62825BDD2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5731" y="2007909"/>
            <a:ext cx="3647544" cy="284218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CB125BA-448F-4DC6-B5E8-34491A5F42C1}"/>
              </a:ext>
            </a:extLst>
          </p:cNvPr>
          <p:cNvSpPr txBox="1"/>
          <p:nvPr/>
        </p:nvSpPr>
        <p:spPr>
          <a:xfrm>
            <a:off x="8055731" y="4850090"/>
            <a:ext cx="3647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b="1" dirty="0"/>
              <a:t>ראשית בזמן</a:t>
            </a:r>
            <a:endParaRPr lang="x-none" b="1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6B7A4846-0A9B-41B5-B3FC-C03B6A585565}"/>
              </a:ext>
            </a:extLst>
          </p:cNvPr>
          <p:cNvGrpSpPr/>
          <p:nvPr/>
        </p:nvGrpSpPr>
        <p:grpSpPr>
          <a:xfrm>
            <a:off x="4355185" y="2007909"/>
            <a:ext cx="3419856" cy="4912209"/>
            <a:chOff x="4355185" y="2007909"/>
            <a:chExt cx="3419856" cy="491220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xmlns="" id="{BE7F43B1-1D99-4A1D-89B3-F004EE21A9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55185" y="2007909"/>
              <a:ext cx="3419856" cy="457200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7C5F260A-B40E-4BC6-B6A0-A712FF15B739}"/>
                </a:ext>
              </a:extLst>
            </p:cNvPr>
            <p:cNvSpPr txBox="1"/>
            <p:nvPr/>
          </p:nvSpPr>
          <p:spPr>
            <a:xfrm>
              <a:off x="4512297" y="6550786"/>
              <a:ext cx="31674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e-IL" b="1" dirty="0"/>
                <a:t>שלטון, ריבונות, כוח</a:t>
              </a:r>
              <a:endParaRPr lang="x-none" b="1"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DBB986BA-B994-47E5-9D83-345B98CDBA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069" y="2007909"/>
            <a:ext cx="3385367" cy="431747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BA9A5C6-0113-4226-BD2C-0A489628C283}"/>
              </a:ext>
            </a:extLst>
          </p:cNvPr>
          <p:cNvSpPr txBox="1"/>
          <p:nvPr/>
        </p:nvSpPr>
        <p:spPr>
          <a:xfrm>
            <a:off x="611824" y="6325385"/>
            <a:ext cx="3419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b="1" dirty="0"/>
              <a:t>עקרון שולט</a:t>
            </a:r>
            <a:endParaRPr lang="x-none" b="1" dirty="0"/>
          </a:p>
        </p:txBody>
      </p:sp>
    </p:spTree>
    <p:extLst>
      <p:ext uri="{BB962C8B-B14F-4D97-AF65-F5344CB8AC3E}">
        <p14:creationId xmlns:p14="http://schemas.microsoft.com/office/powerpoint/2010/main" val="2290757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FF94D68-9B98-41AC-9B53-3B11B18B15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83053"/>
            <a:ext cx="863600" cy="863600"/>
          </a:xfrm>
          <a:prstGeom prst="rect">
            <a:avLst/>
          </a:prstGeom>
        </p:spPr>
      </p:pic>
      <p:sp>
        <p:nvSpPr>
          <p:cNvPr id="3" name="Arrow: Curved Left 2">
            <a:extLst>
              <a:ext uri="{FF2B5EF4-FFF2-40B4-BE49-F238E27FC236}">
                <a16:creationId xmlns:a16="http://schemas.microsoft.com/office/drawing/2014/main" xmlns="" id="{9C3E7EA1-CDE9-4916-9224-2E330670D12A}"/>
              </a:ext>
            </a:extLst>
          </p:cNvPr>
          <p:cNvSpPr/>
          <p:nvPr/>
        </p:nvSpPr>
        <p:spPr>
          <a:xfrm flipH="1">
            <a:off x="4078614" y="2524760"/>
            <a:ext cx="672712" cy="2773680"/>
          </a:xfrm>
          <a:prstGeom prst="curvedLeftArrow">
            <a:avLst>
              <a:gd name="adj1" fmla="val 25000"/>
              <a:gd name="adj2" fmla="val 50000"/>
              <a:gd name="adj3" fmla="val 3417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chemeClr val="tx1"/>
              </a:solidFill>
            </a:endParaRPr>
          </a:p>
        </p:txBody>
      </p:sp>
      <p:sp>
        <p:nvSpPr>
          <p:cNvPr id="4" name="Arrow: Curved Left 3">
            <a:extLst>
              <a:ext uri="{FF2B5EF4-FFF2-40B4-BE49-F238E27FC236}">
                <a16:creationId xmlns:a16="http://schemas.microsoft.com/office/drawing/2014/main" xmlns="" id="{41A796A5-2FBF-45B9-BB5C-995235735382}"/>
              </a:ext>
            </a:extLst>
          </p:cNvPr>
          <p:cNvSpPr/>
          <p:nvPr/>
        </p:nvSpPr>
        <p:spPr>
          <a:xfrm rot="10800000" flipH="1">
            <a:off x="7905052" y="2438400"/>
            <a:ext cx="700468" cy="2687320"/>
          </a:xfrm>
          <a:prstGeom prst="curvedLeftArrow">
            <a:avLst>
              <a:gd name="adj1" fmla="val 25000"/>
              <a:gd name="adj2" fmla="val 50000"/>
              <a:gd name="adj3" fmla="val 318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chemeClr val="tx1"/>
              </a:solidFill>
            </a:endParaRPr>
          </a:p>
        </p:txBody>
      </p:sp>
      <p:sp>
        <p:nvSpPr>
          <p:cNvPr id="5" name="Flowchart: Terminator 4">
            <a:extLst>
              <a:ext uri="{FF2B5EF4-FFF2-40B4-BE49-F238E27FC236}">
                <a16:creationId xmlns:a16="http://schemas.microsoft.com/office/drawing/2014/main" xmlns="" id="{2B130EF6-D156-4781-9D99-ECE77C82F979}"/>
              </a:ext>
            </a:extLst>
          </p:cNvPr>
          <p:cNvSpPr/>
          <p:nvPr/>
        </p:nvSpPr>
        <p:spPr>
          <a:xfrm>
            <a:off x="4751326" y="4886960"/>
            <a:ext cx="3153726" cy="1219200"/>
          </a:xfrm>
          <a:prstGeom prst="flowChartTerminator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he-IL" b="1" dirty="0" smtClean="0">
                <a:solidFill>
                  <a:schemeClr val="tx1"/>
                </a:solidFill>
              </a:rPr>
              <a:t>הראשית, </a:t>
            </a:r>
            <a:r>
              <a:rPr lang="he-IL" b="1" dirty="0">
                <a:solidFill>
                  <a:schemeClr val="tx1"/>
                </a:solidFill>
              </a:rPr>
              <a:t>שהווה </a:t>
            </a:r>
            <a:r>
              <a:rPr lang="he-IL" b="1" dirty="0" smtClean="0">
                <a:solidFill>
                  <a:schemeClr val="tx1"/>
                </a:solidFill>
              </a:rPr>
              <a:t>הוויית אמת</a:t>
            </a:r>
            <a:endParaRPr lang="he-IL" b="1" dirty="0">
              <a:solidFill>
                <a:schemeClr val="tx1"/>
              </a:solidFill>
            </a:endParaRPr>
          </a:p>
          <a:p>
            <a:pPr algn="ctr" rtl="1"/>
            <a:r>
              <a:rPr lang="en-US" b="1" dirty="0">
                <a:solidFill>
                  <a:schemeClr val="tx1"/>
                </a:solidFill>
              </a:rPr>
              <a:t>The </a:t>
            </a:r>
            <a:r>
              <a:rPr lang="en-US" b="1" i="1" dirty="0" err="1">
                <a:solidFill>
                  <a:schemeClr val="tx1"/>
                </a:solidFill>
              </a:rPr>
              <a:t>Archê</a:t>
            </a:r>
            <a:r>
              <a:rPr lang="en-US" b="1" i="1" dirty="0">
                <a:solidFill>
                  <a:schemeClr val="tx1"/>
                </a:solidFill>
              </a:rPr>
              <a:t>, </a:t>
            </a:r>
            <a:r>
              <a:rPr lang="en-US" b="1" dirty="0">
                <a:solidFill>
                  <a:schemeClr val="tx1"/>
                </a:solidFill>
              </a:rPr>
              <a:t>which truly IS.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BEING </a:t>
            </a:r>
            <a:r>
              <a:rPr lang="he-IL" b="1" dirty="0">
                <a:solidFill>
                  <a:schemeClr val="tx1"/>
                </a:solidFill>
              </a:rPr>
              <a:t> </a:t>
            </a:r>
            <a:r>
              <a:rPr lang="he-IL" b="1" dirty="0" smtClean="0">
                <a:solidFill>
                  <a:schemeClr val="tx1"/>
                </a:solidFill>
              </a:rPr>
              <a:t>(הוויה</a:t>
            </a:r>
            <a:r>
              <a:rPr lang="he-IL" b="1" dirty="0">
                <a:solidFill>
                  <a:schemeClr val="tx1"/>
                </a:solidFill>
              </a:rPr>
              <a:t>)</a:t>
            </a:r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i="1" dirty="0">
                <a:solidFill>
                  <a:schemeClr val="tx1"/>
                </a:solidFill>
              </a:rPr>
              <a:t>To On</a:t>
            </a:r>
            <a:endParaRPr lang="x-none" b="1" i="1" dirty="0">
              <a:solidFill>
                <a:schemeClr val="tx1"/>
              </a:solidFill>
            </a:endParaRPr>
          </a:p>
        </p:txBody>
      </p:sp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xmlns="" id="{04C77471-3803-44BF-82B0-544ABEDD3BF6}"/>
              </a:ext>
            </a:extLst>
          </p:cNvPr>
          <p:cNvSpPr/>
          <p:nvPr/>
        </p:nvSpPr>
        <p:spPr>
          <a:xfrm>
            <a:off x="4751326" y="1559560"/>
            <a:ext cx="3153726" cy="1376680"/>
          </a:xfrm>
          <a:prstGeom prst="flowChartTerminator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he-IL" b="1" dirty="0">
                <a:solidFill>
                  <a:schemeClr val="tx1"/>
                </a:solidFill>
              </a:rPr>
              <a:t>הישים שמתהווים וכלים</a:t>
            </a:r>
            <a:endParaRPr lang="el-GR" b="1" dirty="0">
              <a:solidFill>
                <a:schemeClr val="tx1"/>
              </a:solidFill>
            </a:endParaRP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The various beings (dogs, trees, men) which come to be and pass away</a:t>
            </a:r>
          </a:p>
          <a:p>
            <a:pPr algn="ctr" rtl="1"/>
            <a:r>
              <a:rPr lang="en-US" b="1" i="1" dirty="0">
                <a:solidFill>
                  <a:schemeClr val="tx1"/>
                </a:solidFill>
              </a:rPr>
              <a:t>Ta </a:t>
            </a:r>
            <a:r>
              <a:rPr lang="en-US" b="1" i="1" dirty="0" err="1">
                <a:solidFill>
                  <a:schemeClr val="tx1"/>
                </a:solidFill>
              </a:rPr>
              <a:t>Onta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endParaRPr lang="he-IL" b="1" i="1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A0842D3-C208-454A-AB33-D308ED7C4975}"/>
              </a:ext>
            </a:extLst>
          </p:cNvPr>
          <p:cNvSpPr txBox="1"/>
          <p:nvPr/>
        </p:nvSpPr>
        <p:spPr>
          <a:xfrm>
            <a:off x="8351520" y="3198166"/>
            <a:ext cx="2204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התהוות</a:t>
            </a:r>
          </a:p>
          <a:p>
            <a:pPr algn="ctr"/>
            <a:r>
              <a:rPr lang="el-GR" sz="2400" b="1" dirty="0">
                <a:latin typeface="GFS Porson" panose="02000000000000000000" pitchFamily="50" charset="-95"/>
                <a:cs typeface="David" panose="020E0502060401010101" pitchFamily="34" charset="-79"/>
              </a:rPr>
              <a:t>Γένεσις</a:t>
            </a:r>
            <a:endParaRPr lang="en-US" sz="2400" b="1" dirty="0">
              <a:latin typeface="GFS Porson" panose="02000000000000000000" pitchFamily="50" charset="-95"/>
              <a:cs typeface="David" panose="020E0502060401010101" pitchFamily="34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E5DFDD4-4709-43F2-8489-7611D89C702D}"/>
              </a:ext>
            </a:extLst>
          </p:cNvPr>
          <p:cNvSpPr txBox="1"/>
          <p:nvPr/>
        </p:nvSpPr>
        <p:spPr>
          <a:xfrm>
            <a:off x="2534294" y="3198165"/>
            <a:ext cx="1544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הכיליון</a:t>
            </a:r>
            <a:endParaRPr lang="en-US" sz="24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r>
              <a:rPr lang="el-GR" sz="2400" b="1" dirty="0">
                <a:latin typeface="GFS Porson" panose="02000000000000000000" pitchFamily="50" charset="-95"/>
                <a:cs typeface="David" panose="020E0502060401010101" pitchFamily="34" charset="-79"/>
              </a:rPr>
              <a:t>Φθορά</a:t>
            </a:r>
            <a:endParaRPr lang="en-US" sz="2400" b="1" dirty="0">
              <a:latin typeface="GFS Porson" panose="02000000000000000000" pitchFamily="50" charset="-95"/>
              <a:cs typeface="David" panose="020E0502060401010101" pitchFamily="34" charset="-79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40B899A-EF73-4CE3-BF9C-6A40B60AD6E3}"/>
              </a:ext>
            </a:extLst>
          </p:cNvPr>
          <p:cNvSpPr txBox="1"/>
          <p:nvPr/>
        </p:nvSpPr>
        <p:spPr>
          <a:xfrm>
            <a:off x="1979709" y="143357"/>
            <a:ext cx="8696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התפיסה הבסיסית של תהליכי הטבע אצל ההוגים </a:t>
            </a:r>
            <a:r>
              <a:rPr lang="he-IL" sz="2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המילטים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endParaRPr lang="he-IL" sz="2400" b="1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 rtl="1"/>
            <a:r>
              <a:rPr lang="he-IL" sz="24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מיסודו 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של </a:t>
            </a:r>
            <a:r>
              <a:rPr lang="he-IL" sz="2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תאליס</a:t>
            </a:r>
            <a:endParaRPr lang="x-none" sz="24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4637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3D3F9DE-02EC-4970-B7FD-CEB73D737B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83053"/>
            <a:ext cx="863600" cy="863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6CC0527-139C-41DF-A3EB-2D6090DDD95E}"/>
              </a:ext>
            </a:extLst>
          </p:cNvPr>
          <p:cNvSpPr txBox="1"/>
          <p:nvPr/>
        </p:nvSpPr>
        <p:spPr>
          <a:xfrm>
            <a:off x="6096000" y="169682"/>
            <a:ext cx="55052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>
                <a:latin typeface="GFS Porson" panose="02000000000000000000" pitchFamily="50" charset="-95"/>
              </a:rPr>
              <a:t>Ἁναξίμανδρος</a:t>
            </a:r>
          </a:p>
          <a:p>
            <a:pPr algn="ctr" rtl="1"/>
            <a:r>
              <a:rPr lang="he-IL" sz="2800" b="1" dirty="0" err="1">
                <a:latin typeface="David" panose="020E0502060401010101" pitchFamily="34" charset="-79"/>
                <a:cs typeface="David" panose="020E0502060401010101" pitchFamily="34" charset="-79"/>
              </a:rPr>
              <a:t>אנקסימאנדרוס</a:t>
            </a:r>
            <a:endParaRPr lang="en-US" sz="28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r>
              <a:rPr lang="en-US" sz="2800" b="1" dirty="0">
                <a:latin typeface="Palatino Linotype" panose="02040502050505030304" pitchFamily="18" charset="0"/>
              </a:rPr>
              <a:t>Anaximander</a:t>
            </a:r>
            <a:endParaRPr lang="x-none" sz="2800" b="1" dirty="0">
              <a:latin typeface="Palatino Linotype" panose="0204050205050503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2222C20-38A7-4D71-9E9E-594FFEE2F839}"/>
              </a:ext>
            </a:extLst>
          </p:cNvPr>
          <p:cNvSpPr txBox="1"/>
          <p:nvPr/>
        </p:nvSpPr>
        <p:spPr>
          <a:xfrm>
            <a:off x="5971706" y="1741345"/>
            <a:ext cx="624997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"מבין אלה האומרים כי הוא [קרי, ה-</a:t>
            </a:r>
            <a:r>
              <a:rPr lang="en-US" sz="2400" b="1" dirty="0">
                <a:latin typeface="David" panose="020E0502060401010101" pitchFamily="34" charset="-79"/>
                <a:cs typeface="David" panose="020E0502060401010101" pitchFamily="34" charset="-79"/>
              </a:rPr>
              <a:t>arche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] הינו אחד, ומונע, ובלתי מוגבל, </a:t>
            </a:r>
            <a:r>
              <a:rPr lang="he-IL" sz="2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אנאקסימנדרוס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 בן </a:t>
            </a:r>
            <a:r>
              <a:rPr lang="he-IL" sz="2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פרקסיאדוס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lang="he-IL" sz="2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ממליטוס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, היה לתלמיד וממשיכו של </a:t>
            </a:r>
            <a:r>
              <a:rPr lang="he-IL" sz="2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תאלס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 ואמר שהראשית והמרכיב הבסיסי של כל הישים הוא הבלתי מוגבל (</a:t>
            </a:r>
            <a:r>
              <a:rPr lang="en-US" sz="2400" b="1" i="1" dirty="0">
                <a:latin typeface="David" panose="020E0502060401010101" pitchFamily="34" charset="-79"/>
                <a:cs typeface="David" panose="020E0502060401010101" pitchFamily="34" charset="-79"/>
              </a:rPr>
              <a:t>apeiron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), והוא הראשון </a:t>
            </a:r>
            <a:r>
              <a:rPr lang="he-IL" sz="2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שההנהיג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 שם זה ל-</a:t>
            </a:r>
            <a:r>
              <a:rPr lang="en-US" sz="2400" b="1" dirty="0" err="1">
                <a:latin typeface="David" panose="020E0502060401010101" pitchFamily="34" charset="-79"/>
                <a:cs typeface="David" panose="020E0502060401010101" pitchFamily="34" charset="-79"/>
              </a:rPr>
              <a:t>archê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. והוא אומר שאיננה מים ולא אף אחד מאותם הדברים המכונים יסודות, אלא טבע אחר, בלתי מוגבל (</a:t>
            </a:r>
            <a:r>
              <a:rPr lang="en-US" sz="2400" b="1" i="1" dirty="0">
                <a:latin typeface="David" panose="020E0502060401010101" pitchFamily="34" charset="-79"/>
                <a:cs typeface="David" panose="020E0502060401010101" pitchFamily="34" charset="-79"/>
              </a:rPr>
              <a:t>apeiron</a:t>
            </a:r>
            <a:r>
              <a:rPr lang="he-IL" sz="2400" b="1" i="1" dirty="0"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, שממנו מתהווים השמיים וכל העולמות (</a:t>
            </a:r>
            <a:r>
              <a:rPr lang="en-US" sz="2400" b="1" dirty="0" err="1">
                <a:latin typeface="David" panose="020E0502060401010101" pitchFamily="34" charset="-79"/>
                <a:cs typeface="David" panose="020E0502060401010101" pitchFamily="34" charset="-79"/>
              </a:rPr>
              <a:t>kosmous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)..."מתוך אלה שמהם מתהווים כל ההווים, לתוכם גם </a:t>
            </a:r>
            <a:r>
              <a:rPr lang="he-IL" sz="2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כליונם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, על פי ההכרח. שהרי נותנים הם דין וגמול האחד לשני בשל אי-צדקתם לפי סדר הזמן."</a:t>
            </a:r>
            <a:endParaRPr lang="x-none" sz="28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0F1B81C-22AD-4F28-96D7-FEA71C430F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971707" cy="5971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832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A89AE7A-2AB9-47DD-95AA-235879FD54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160" y="25401"/>
            <a:ext cx="5608851" cy="68325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A0A5A7B-84D4-428D-B068-F1334F71A7CB}"/>
              </a:ext>
            </a:extLst>
          </p:cNvPr>
          <p:cNvSpPr txBox="1"/>
          <p:nvPr/>
        </p:nvSpPr>
        <p:spPr>
          <a:xfrm>
            <a:off x="1595120" y="213360"/>
            <a:ext cx="58724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>
                <a:latin typeface="GFS Porson" panose="02000000000000000000" pitchFamily="50" charset="-95"/>
              </a:rPr>
              <a:t>Ἁναξιμένης</a:t>
            </a:r>
          </a:p>
          <a:p>
            <a:pPr algn="ctr"/>
            <a:r>
              <a:rPr lang="he-IL" sz="3200" b="1" dirty="0" err="1">
                <a:latin typeface="David" panose="020E0502060401010101" pitchFamily="34" charset="-79"/>
                <a:cs typeface="David" panose="020E0502060401010101" pitchFamily="34" charset="-79"/>
              </a:rPr>
              <a:t>אנקסימניס</a:t>
            </a:r>
            <a:endParaRPr lang="he-IL" sz="32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r>
              <a:rPr lang="en-US" sz="3200" b="1" dirty="0">
                <a:latin typeface="Palatino Linotype" panose="02040502050505030304" pitchFamily="18" charset="0"/>
                <a:cs typeface="David" panose="020E0502060401010101" pitchFamily="34" charset="-79"/>
              </a:rPr>
              <a:t>Anaximenes</a:t>
            </a:r>
            <a:endParaRPr lang="x-none" sz="3200" b="1" dirty="0">
              <a:latin typeface="Palatino Linotype" panose="02040502050505030304" pitchFamily="18" charset="0"/>
              <a:cs typeface="David" panose="020E0502060401010101" pitchFamily="34" charset="-79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EAC4135-D3CD-4A17-B879-638E8EAAAF20}"/>
              </a:ext>
            </a:extLst>
          </p:cNvPr>
          <p:cNvSpPr txBox="1"/>
          <p:nvPr/>
        </p:nvSpPr>
        <p:spPr>
          <a:xfrm>
            <a:off x="741680" y="1996380"/>
            <a:ext cx="587248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"</a:t>
            </a:r>
            <a:r>
              <a:rPr lang="he-IL" sz="2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אנקסימניס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 בן </a:t>
            </a:r>
            <a:r>
              <a:rPr lang="he-IL" sz="2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אוירוסטראטוס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, איש </a:t>
            </a:r>
            <a:r>
              <a:rPr lang="he-IL" sz="2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מילטוס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, חברו של </a:t>
            </a:r>
            <a:r>
              <a:rPr lang="he-IL" sz="2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אנקסימאנדרוס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. מצד אחד גם הוא אומר שה</a:t>
            </a:r>
            <a:r>
              <a:rPr lang="en-US" sz="2400" b="1" dirty="0" err="1">
                <a:latin typeface="David" panose="020E0502060401010101" pitchFamily="34" charset="-79"/>
                <a:cs typeface="David" panose="020E0502060401010101" pitchFamily="34" charset="-79"/>
              </a:rPr>
              <a:t>physis</a:t>
            </a:r>
            <a:r>
              <a:rPr lang="en-US" sz="2400" b="1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 היסודי הוא אחד ובלתי-מוגבל [מבחינה כמותית?] כפי שאמר גם ההוא (</a:t>
            </a:r>
            <a:r>
              <a:rPr lang="he-IL" sz="2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אנקסימאנדרוס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), אבל לא </a:t>
            </a:r>
            <a:r>
              <a:rPr lang="he-IL" sz="2400" b="1" i="1" dirty="0">
                <a:latin typeface="David" panose="020E0502060401010101" pitchFamily="34" charset="-79"/>
                <a:cs typeface="David" panose="020E0502060401010101" pitchFamily="34" charset="-79"/>
              </a:rPr>
              <a:t>בלתי מוגדר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 אלא מוגדר, והוא אומר שהיא אוויר (</a:t>
            </a:r>
            <a:r>
              <a:rPr lang="en-GB" sz="2400" b="1" dirty="0" err="1">
                <a:latin typeface="David" panose="020E0502060401010101" pitchFamily="34" charset="-79"/>
                <a:cs typeface="David" panose="020E0502060401010101" pitchFamily="34" charset="-79"/>
              </a:rPr>
              <a:t>aer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). והוא (האוויר) נבדל באשר למהותו ע"י קלישות ודחיסות. בהידללות נעשה אש, ובהידחסו רוח, ואחר כך ענן, ועוד יותר – מים, אחר כך אדמה, ואבנים וכל השאר נעשים מאלו. וגם הוא עושה את התנועה לנצחית, ובגללה מתרחש גם השינוי."</a:t>
            </a:r>
            <a:endParaRPr lang="x-none" sz="24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EBC8621-BCEA-439F-947B-89D65CB63B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83053"/>
            <a:ext cx="8636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750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FF94D68-9B98-41AC-9B53-3B11B18B15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83053"/>
            <a:ext cx="863600" cy="8636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2085027" y="1227415"/>
            <a:ext cx="8021946" cy="4546600"/>
            <a:chOff x="2534294" y="1559560"/>
            <a:chExt cx="8021946" cy="4546600"/>
          </a:xfrm>
        </p:grpSpPr>
        <p:sp>
          <p:nvSpPr>
            <p:cNvPr id="3" name="Arrow: Curved Left 2">
              <a:extLst>
                <a:ext uri="{FF2B5EF4-FFF2-40B4-BE49-F238E27FC236}">
                  <a16:creationId xmlns:a16="http://schemas.microsoft.com/office/drawing/2014/main" xmlns="" id="{9C3E7EA1-CDE9-4916-9224-2E330670D12A}"/>
                </a:ext>
              </a:extLst>
            </p:cNvPr>
            <p:cNvSpPr/>
            <p:nvPr/>
          </p:nvSpPr>
          <p:spPr>
            <a:xfrm flipH="1">
              <a:off x="4078614" y="2524760"/>
              <a:ext cx="672712" cy="2773680"/>
            </a:xfrm>
            <a:prstGeom prst="curvedLeftArrow">
              <a:avLst>
                <a:gd name="adj1" fmla="val 25000"/>
                <a:gd name="adj2" fmla="val 50000"/>
                <a:gd name="adj3" fmla="val 3417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>
                <a:solidFill>
                  <a:schemeClr val="tx1"/>
                </a:solidFill>
              </a:endParaRPr>
            </a:p>
          </p:txBody>
        </p:sp>
        <p:sp>
          <p:nvSpPr>
            <p:cNvPr id="4" name="Arrow: Curved Left 3">
              <a:extLst>
                <a:ext uri="{FF2B5EF4-FFF2-40B4-BE49-F238E27FC236}">
                  <a16:creationId xmlns:a16="http://schemas.microsoft.com/office/drawing/2014/main" xmlns="" id="{41A796A5-2FBF-45B9-BB5C-995235735382}"/>
                </a:ext>
              </a:extLst>
            </p:cNvPr>
            <p:cNvSpPr/>
            <p:nvPr/>
          </p:nvSpPr>
          <p:spPr>
            <a:xfrm rot="10800000" flipH="1">
              <a:off x="7905052" y="2438400"/>
              <a:ext cx="700468" cy="2687320"/>
            </a:xfrm>
            <a:prstGeom prst="curvedLeftArrow">
              <a:avLst>
                <a:gd name="adj1" fmla="val 25000"/>
                <a:gd name="adj2" fmla="val 50000"/>
                <a:gd name="adj3" fmla="val 3181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>
                <a:solidFill>
                  <a:schemeClr val="tx1"/>
                </a:solidFill>
              </a:endParaRPr>
            </a:p>
          </p:txBody>
        </p:sp>
        <p:sp>
          <p:nvSpPr>
            <p:cNvPr id="5" name="Flowchart: Terminator 4">
              <a:extLst>
                <a:ext uri="{FF2B5EF4-FFF2-40B4-BE49-F238E27FC236}">
                  <a16:creationId xmlns:a16="http://schemas.microsoft.com/office/drawing/2014/main" xmlns="" id="{2B130EF6-D156-4781-9D99-ECE77C82F979}"/>
                </a:ext>
              </a:extLst>
            </p:cNvPr>
            <p:cNvSpPr/>
            <p:nvPr/>
          </p:nvSpPr>
          <p:spPr>
            <a:xfrm>
              <a:off x="4751326" y="4886960"/>
              <a:ext cx="3153726" cy="1219200"/>
            </a:xfrm>
            <a:prstGeom prst="flowChartTerminator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el-GR" sz="3200" b="1" i="1" dirty="0">
                  <a:solidFill>
                    <a:schemeClr val="tx1"/>
                  </a:solidFill>
                </a:rPr>
                <a:t>Ἅερ</a:t>
              </a:r>
            </a:p>
            <a:p>
              <a:pPr algn="ctr" rtl="1"/>
              <a:r>
                <a:rPr lang="he-IL" sz="3200" b="1" i="1" dirty="0">
                  <a:solidFill>
                    <a:schemeClr val="tx1"/>
                  </a:solidFill>
                </a:rPr>
                <a:t>אוויר</a:t>
              </a:r>
              <a:endParaRPr lang="x-none" sz="3200" b="1" i="1" dirty="0">
                <a:solidFill>
                  <a:schemeClr val="tx1"/>
                </a:solidFill>
              </a:endParaRPr>
            </a:p>
          </p:txBody>
        </p:sp>
        <p:sp>
          <p:nvSpPr>
            <p:cNvPr id="6" name="Flowchart: Terminator 5">
              <a:extLst>
                <a:ext uri="{FF2B5EF4-FFF2-40B4-BE49-F238E27FC236}">
                  <a16:creationId xmlns:a16="http://schemas.microsoft.com/office/drawing/2014/main" xmlns="" id="{04C77471-3803-44BF-82B0-544ABEDD3BF6}"/>
                </a:ext>
              </a:extLst>
            </p:cNvPr>
            <p:cNvSpPr/>
            <p:nvPr/>
          </p:nvSpPr>
          <p:spPr>
            <a:xfrm>
              <a:off x="4751326" y="1559560"/>
              <a:ext cx="3153726" cy="1376680"/>
            </a:xfrm>
            <a:prstGeom prst="flowChartTerminator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he-IL" sz="2000" b="1" dirty="0">
                  <a:solidFill>
                    <a:schemeClr val="tx1"/>
                  </a:solidFill>
                </a:rPr>
                <a:t>הישים שמתהווים וכלים</a:t>
              </a:r>
              <a:endParaRPr lang="el-G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DA0842D3-C208-454A-AB33-D308ED7C4975}"/>
                </a:ext>
              </a:extLst>
            </p:cNvPr>
            <p:cNvSpPr txBox="1"/>
            <p:nvPr/>
          </p:nvSpPr>
          <p:spPr>
            <a:xfrm>
              <a:off x="8351520" y="3198166"/>
              <a:ext cx="22047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he-IL" sz="2400" b="1" dirty="0">
                  <a:latin typeface="David" panose="020E0502060401010101" pitchFamily="34" charset="-79"/>
                  <a:cs typeface="David" panose="020E0502060401010101" pitchFamily="34" charset="-79"/>
                </a:rPr>
                <a:t>"הדחיסה"</a:t>
              </a:r>
              <a:endParaRPr lang="en-US" sz="2400" b="1" dirty="0">
                <a:latin typeface="GFS Porson" panose="02000000000000000000" pitchFamily="50" charset="-95"/>
                <a:cs typeface="David" panose="020E0502060401010101" pitchFamily="34" charset="-79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4E5DFDD4-4709-43F2-8489-7611D89C702D}"/>
                </a:ext>
              </a:extLst>
            </p:cNvPr>
            <p:cNvSpPr txBox="1"/>
            <p:nvPr/>
          </p:nvSpPr>
          <p:spPr>
            <a:xfrm>
              <a:off x="2534294" y="3198165"/>
              <a:ext cx="154432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he-IL" sz="2400" b="1" dirty="0">
                  <a:latin typeface="David" panose="020E0502060401010101" pitchFamily="34" charset="-79"/>
                  <a:cs typeface="David" panose="020E0502060401010101" pitchFamily="34" charset="-79"/>
                </a:rPr>
                <a:t>"דילול"</a:t>
              </a:r>
            </a:p>
            <a:p>
              <a:pPr algn="ctr" rtl="1"/>
              <a:r>
                <a:rPr lang="he-IL" sz="2400" b="1" dirty="0">
                  <a:latin typeface="David" panose="020E0502060401010101" pitchFamily="34" charset="-79"/>
                  <a:cs typeface="David" panose="020E0502060401010101" pitchFamily="34" charset="-79"/>
                </a:rPr>
                <a:t>או</a:t>
              </a:r>
            </a:p>
            <a:p>
              <a:pPr algn="ctr" rtl="1"/>
              <a:r>
                <a:rPr lang="he-IL" sz="2400" b="1" dirty="0">
                  <a:latin typeface="David" panose="020E0502060401010101" pitchFamily="34" charset="-79"/>
                  <a:cs typeface="David" panose="020E0502060401010101" pitchFamily="34" charset="-79"/>
                </a:rPr>
                <a:t>התפוררות</a:t>
              </a:r>
              <a:endParaRPr lang="en-US" sz="2400" b="1" dirty="0">
                <a:latin typeface="GFS Porson" panose="02000000000000000000" pitchFamily="50" charset="-95"/>
                <a:cs typeface="David" panose="020E0502060401010101" pitchFamily="34" charset="-79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40B899A-EF73-4CE3-BF9C-6A40B60AD6E3}"/>
              </a:ext>
            </a:extLst>
          </p:cNvPr>
          <p:cNvSpPr txBox="1"/>
          <p:nvPr/>
        </p:nvSpPr>
        <p:spPr>
          <a:xfrm>
            <a:off x="1747520" y="185436"/>
            <a:ext cx="8696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3600" b="1" dirty="0">
                <a:latin typeface="David" panose="020E0502060401010101" pitchFamily="34" charset="-79"/>
                <a:cs typeface="David" panose="020E0502060401010101" pitchFamily="34" charset="-79"/>
              </a:rPr>
              <a:t>התהוות </a:t>
            </a:r>
            <a:r>
              <a:rPr lang="he-IL" sz="3600" b="1" dirty="0" err="1">
                <a:latin typeface="David" panose="020E0502060401010101" pitchFamily="34" charset="-79"/>
                <a:cs typeface="David" panose="020E0502060401010101" pitchFamily="34" charset="-79"/>
              </a:rPr>
              <a:t>וכליון</a:t>
            </a:r>
            <a:r>
              <a:rPr lang="he-IL" sz="3600" b="1" dirty="0">
                <a:latin typeface="David" panose="020E0502060401010101" pitchFamily="34" charset="-79"/>
                <a:cs typeface="David" panose="020E0502060401010101" pitchFamily="34" charset="-79"/>
              </a:rPr>
              <a:t> עפ"י </a:t>
            </a:r>
            <a:r>
              <a:rPr lang="he-IL" sz="3600" b="1" dirty="0" err="1">
                <a:latin typeface="David" panose="020E0502060401010101" pitchFamily="34" charset="-79"/>
                <a:cs typeface="David" panose="020E0502060401010101" pitchFamily="34" charset="-79"/>
              </a:rPr>
              <a:t>אנקסימניס</a:t>
            </a:r>
            <a:endParaRPr lang="x-none" sz="36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8BF4C27-67C0-4AE4-8B3E-D77C0757BB27}"/>
              </a:ext>
            </a:extLst>
          </p:cNvPr>
          <p:cNvSpPr txBox="1"/>
          <p:nvPr/>
        </p:nvSpPr>
        <p:spPr>
          <a:xfrm>
            <a:off x="2008827" y="6150787"/>
            <a:ext cx="81743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2800" b="1" dirty="0"/>
              <a:t>חומר יסודי + שני כוחות נוגדים = הסבר מדעי-חומרי!</a:t>
            </a:r>
            <a:endParaRPr lang="x-none" sz="2800" b="1" dirty="0"/>
          </a:p>
        </p:txBody>
      </p:sp>
    </p:spTree>
    <p:extLst>
      <p:ext uri="{BB962C8B-B14F-4D97-AF65-F5344CB8AC3E}">
        <p14:creationId xmlns:p14="http://schemas.microsoft.com/office/powerpoint/2010/main" val="3286668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5963</TotalTime>
  <Words>513</Words>
  <Application>Microsoft Office PowerPoint</Application>
  <PresentationFormat>Widescreen</PresentationFormat>
  <Paragraphs>56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David</vt:lpstr>
      <vt:lpstr>GFS Porson</vt:lpstr>
      <vt:lpstr>Palatino Linotype</vt:lpstr>
      <vt:lpstr>Office Theme</vt:lpstr>
      <vt:lpstr>מבוא לפילוסופיה יוונית – סמסטר סתיו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Η ΠΟΛΙΤΕΙΑ ΤΟΥ ΠΛΑΤΟΝΟΣ</dc:title>
  <dc:creator>Andy German</dc:creator>
  <cp:lastModifiedBy>Andy German</cp:lastModifiedBy>
  <cp:revision>64</cp:revision>
  <dcterms:created xsi:type="dcterms:W3CDTF">2020-03-16T20:46:23Z</dcterms:created>
  <dcterms:modified xsi:type="dcterms:W3CDTF">2021-10-26T06:36:50Z</dcterms:modified>
</cp:coreProperties>
</file>