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5133" r:id="rId1"/>
  </p:sldMasterIdLst>
  <p:notesMasterIdLst>
    <p:notesMasterId r:id="rId70"/>
  </p:notesMasterIdLst>
  <p:handoutMasterIdLst>
    <p:handoutMasterId r:id="rId71"/>
  </p:handoutMasterIdLst>
  <p:sldIdLst>
    <p:sldId id="256" r:id="rId2"/>
    <p:sldId id="1395" r:id="rId3"/>
    <p:sldId id="1419" r:id="rId4"/>
    <p:sldId id="720" r:id="rId5"/>
    <p:sldId id="721" r:id="rId6"/>
    <p:sldId id="1416" r:id="rId7"/>
    <p:sldId id="723" r:id="rId8"/>
    <p:sldId id="725" r:id="rId9"/>
    <p:sldId id="1417" r:id="rId10"/>
    <p:sldId id="1418" r:id="rId11"/>
    <p:sldId id="726" r:id="rId12"/>
    <p:sldId id="1382" r:id="rId13"/>
    <p:sldId id="724" r:id="rId14"/>
    <p:sldId id="731" r:id="rId15"/>
    <p:sldId id="732" r:id="rId16"/>
    <p:sldId id="1421" r:id="rId17"/>
    <p:sldId id="1420" r:id="rId18"/>
    <p:sldId id="1424" r:id="rId19"/>
    <p:sldId id="1425" r:id="rId20"/>
    <p:sldId id="1114" r:id="rId21"/>
    <p:sldId id="739" r:id="rId22"/>
    <p:sldId id="747" r:id="rId23"/>
    <p:sldId id="1426" r:id="rId24"/>
    <p:sldId id="1392" r:id="rId25"/>
    <p:sldId id="744" r:id="rId26"/>
    <p:sldId id="1391" r:id="rId27"/>
    <p:sldId id="1393" r:id="rId28"/>
    <p:sldId id="1394" r:id="rId29"/>
    <p:sldId id="751" r:id="rId30"/>
    <p:sldId id="1431" r:id="rId31"/>
    <p:sldId id="1432" r:id="rId32"/>
    <p:sldId id="743" r:id="rId33"/>
    <p:sldId id="752" r:id="rId34"/>
    <p:sldId id="1383" r:id="rId35"/>
    <p:sldId id="1428" r:id="rId36"/>
    <p:sldId id="1427" r:id="rId37"/>
    <p:sldId id="1390" r:id="rId38"/>
    <p:sldId id="1384" r:id="rId39"/>
    <p:sldId id="1385" r:id="rId40"/>
    <p:sldId id="1386" r:id="rId41"/>
    <p:sldId id="1387" r:id="rId42"/>
    <p:sldId id="1388" r:id="rId43"/>
    <p:sldId id="1389" r:id="rId44"/>
    <p:sldId id="757" r:id="rId45"/>
    <p:sldId id="759" r:id="rId46"/>
    <p:sldId id="760" r:id="rId47"/>
    <p:sldId id="761" r:id="rId48"/>
    <p:sldId id="762" r:id="rId49"/>
    <p:sldId id="763" r:id="rId50"/>
    <p:sldId id="1430" r:id="rId51"/>
    <p:sldId id="765" r:id="rId52"/>
    <p:sldId id="767" r:id="rId53"/>
    <p:sldId id="768" r:id="rId54"/>
    <p:sldId id="777" r:id="rId55"/>
    <p:sldId id="784" r:id="rId56"/>
    <p:sldId id="786" r:id="rId57"/>
    <p:sldId id="1396" r:id="rId58"/>
    <p:sldId id="782" r:id="rId59"/>
    <p:sldId id="1414" r:id="rId60"/>
    <p:sldId id="1401" r:id="rId61"/>
    <p:sldId id="1403" r:id="rId62"/>
    <p:sldId id="1404" r:id="rId63"/>
    <p:sldId id="1405" r:id="rId64"/>
    <p:sldId id="1406" r:id="rId65"/>
    <p:sldId id="1407" r:id="rId66"/>
    <p:sldId id="1408" r:id="rId67"/>
    <p:sldId id="1410" r:id="rId68"/>
    <p:sldId id="1413" r:id="rId69"/>
  </p:sldIdLst>
  <p:sldSz cx="9144000" cy="6858000" type="screen4x3"/>
  <p:notesSz cx="6669088" cy="97758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49" autoAdjust="0"/>
    <p:restoredTop sz="63091" autoAdjust="0"/>
  </p:normalViewPr>
  <p:slideViewPr>
    <p:cSldViewPr>
      <p:cViewPr varScale="1">
        <p:scale>
          <a:sx n="72" d="100"/>
          <a:sy n="72" d="100"/>
        </p:scale>
        <p:origin x="273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836" y="-90"/>
      </p:cViewPr>
      <p:guideLst>
        <p:guide orient="horz" pos="307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FFB01E-75F0-4017-B5BA-1CEA3D1BB382}" type="doc">
      <dgm:prSet loTypeId="urn:microsoft.com/office/officeart/2005/8/layout/default#1" loCatId="list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pPr rtl="1"/>
          <a:endParaRPr lang="he-IL"/>
        </a:p>
      </dgm:t>
    </dgm:pt>
    <dgm:pt modelId="{37245573-CC7A-4215-A1E7-1EEE39DD7924}">
      <dgm:prSet phldrT="[Text]"/>
      <dgm:spPr/>
      <dgm:t>
        <a:bodyPr/>
        <a:lstStyle/>
        <a:p>
          <a:pPr rtl="1"/>
          <a:r>
            <a:rPr lang="he-IL" dirty="0"/>
            <a:t>אובססיות</a:t>
          </a:r>
        </a:p>
      </dgm:t>
    </dgm:pt>
    <dgm:pt modelId="{9D4C1F43-BE9A-4DE1-BB9A-FBF9A787084B}" type="parTrans" cxnId="{FE9064E7-24D5-4F90-96BB-C19EF7BA16DB}">
      <dgm:prSet/>
      <dgm:spPr/>
      <dgm:t>
        <a:bodyPr/>
        <a:lstStyle/>
        <a:p>
          <a:pPr rtl="1"/>
          <a:endParaRPr lang="he-IL"/>
        </a:p>
      </dgm:t>
    </dgm:pt>
    <dgm:pt modelId="{FD3FF688-E24D-4A2B-8143-D64F3DFD05B2}" type="sibTrans" cxnId="{FE9064E7-24D5-4F90-96BB-C19EF7BA16DB}">
      <dgm:prSet/>
      <dgm:spPr/>
      <dgm:t>
        <a:bodyPr/>
        <a:lstStyle/>
        <a:p>
          <a:pPr rtl="1"/>
          <a:endParaRPr lang="he-IL"/>
        </a:p>
      </dgm:t>
    </dgm:pt>
    <dgm:pt modelId="{90AD5335-AE87-46DF-B16A-630C00D7BDCD}">
      <dgm:prSet phldrT="[Text]"/>
      <dgm:spPr/>
      <dgm:t>
        <a:bodyPr/>
        <a:lstStyle/>
        <a:p>
          <a:pPr rtl="1"/>
          <a:r>
            <a:rPr lang="he-IL" dirty="0" err="1"/>
            <a:t>קומפולסיות</a:t>
          </a:r>
          <a:endParaRPr lang="he-IL" dirty="0"/>
        </a:p>
      </dgm:t>
    </dgm:pt>
    <dgm:pt modelId="{FBE51827-EC1A-4781-BC40-82A5E828FC14}" type="parTrans" cxnId="{BBBCDB79-208A-4AEE-9F6D-1B5DC068F084}">
      <dgm:prSet/>
      <dgm:spPr/>
      <dgm:t>
        <a:bodyPr/>
        <a:lstStyle/>
        <a:p>
          <a:pPr rtl="1"/>
          <a:endParaRPr lang="he-IL"/>
        </a:p>
      </dgm:t>
    </dgm:pt>
    <dgm:pt modelId="{DE214357-0DC4-4904-B0C3-D2C240E148BC}" type="sibTrans" cxnId="{BBBCDB79-208A-4AEE-9F6D-1B5DC068F084}">
      <dgm:prSet/>
      <dgm:spPr/>
      <dgm:t>
        <a:bodyPr/>
        <a:lstStyle/>
        <a:p>
          <a:pPr rtl="1"/>
          <a:endParaRPr lang="he-IL"/>
        </a:p>
      </dgm:t>
    </dgm:pt>
    <dgm:pt modelId="{06CF7BE7-211B-46A3-9C97-BE9E4AC8ACC0}" type="pres">
      <dgm:prSet presAssocID="{5DFFB01E-75F0-4017-B5BA-1CEA3D1BB382}" presName="diagram" presStyleCnt="0">
        <dgm:presLayoutVars>
          <dgm:dir/>
          <dgm:resizeHandles val="exact"/>
        </dgm:presLayoutVars>
      </dgm:prSet>
      <dgm:spPr/>
    </dgm:pt>
    <dgm:pt modelId="{9D370793-814C-4E79-BA8D-7E4BA61B1406}" type="pres">
      <dgm:prSet presAssocID="{37245573-CC7A-4215-A1E7-1EEE39DD7924}" presName="node" presStyleLbl="node1" presStyleIdx="0" presStyleCnt="2" custLinFactX="14377" custLinFactNeighborX="100000" custLinFactNeighborY="-13200">
        <dgm:presLayoutVars>
          <dgm:bulletEnabled val="1"/>
        </dgm:presLayoutVars>
      </dgm:prSet>
      <dgm:spPr/>
    </dgm:pt>
    <dgm:pt modelId="{23A1011D-DBCD-445D-AC38-AC8204653F3B}" type="pres">
      <dgm:prSet presAssocID="{FD3FF688-E24D-4A2B-8143-D64F3DFD05B2}" presName="sibTrans" presStyleCnt="0"/>
      <dgm:spPr/>
    </dgm:pt>
    <dgm:pt modelId="{84C72843-0827-43AF-BEDE-059CF3BE151F}" type="pres">
      <dgm:prSet presAssocID="{90AD5335-AE87-46DF-B16A-630C00D7BDCD}" presName="node" presStyleLbl="node1" presStyleIdx="1" presStyleCnt="2" custLinFactX="-10026" custLinFactNeighborX="-100000" custLinFactNeighborY="-13200">
        <dgm:presLayoutVars>
          <dgm:bulletEnabled val="1"/>
        </dgm:presLayoutVars>
      </dgm:prSet>
      <dgm:spPr/>
    </dgm:pt>
  </dgm:ptLst>
  <dgm:cxnLst>
    <dgm:cxn modelId="{BBBCDB79-208A-4AEE-9F6D-1B5DC068F084}" srcId="{5DFFB01E-75F0-4017-B5BA-1CEA3D1BB382}" destId="{90AD5335-AE87-46DF-B16A-630C00D7BDCD}" srcOrd="1" destOrd="0" parTransId="{FBE51827-EC1A-4781-BC40-82A5E828FC14}" sibTransId="{DE214357-0DC4-4904-B0C3-D2C240E148BC}"/>
    <dgm:cxn modelId="{C4FD517B-52DD-4140-8C68-95ED613DF35B}" type="presOf" srcId="{90AD5335-AE87-46DF-B16A-630C00D7BDCD}" destId="{84C72843-0827-43AF-BEDE-059CF3BE151F}" srcOrd="0" destOrd="0" presId="urn:microsoft.com/office/officeart/2005/8/layout/default#1"/>
    <dgm:cxn modelId="{DBD4B58F-F4BC-4830-9BAA-4AD79A1704B5}" type="presOf" srcId="{5DFFB01E-75F0-4017-B5BA-1CEA3D1BB382}" destId="{06CF7BE7-211B-46A3-9C97-BE9E4AC8ACC0}" srcOrd="0" destOrd="0" presId="urn:microsoft.com/office/officeart/2005/8/layout/default#1"/>
    <dgm:cxn modelId="{0A025CE3-311A-4ED0-B193-B1B77B144561}" type="presOf" srcId="{37245573-CC7A-4215-A1E7-1EEE39DD7924}" destId="{9D370793-814C-4E79-BA8D-7E4BA61B1406}" srcOrd="0" destOrd="0" presId="urn:microsoft.com/office/officeart/2005/8/layout/default#1"/>
    <dgm:cxn modelId="{FE9064E7-24D5-4F90-96BB-C19EF7BA16DB}" srcId="{5DFFB01E-75F0-4017-B5BA-1CEA3D1BB382}" destId="{37245573-CC7A-4215-A1E7-1EEE39DD7924}" srcOrd="0" destOrd="0" parTransId="{9D4C1F43-BE9A-4DE1-BB9A-FBF9A787084B}" sibTransId="{FD3FF688-E24D-4A2B-8143-D64F3DFD05B2}"/>
    <dgm:cxn modelId="{13C21657-7CEA-4D89-9074-9194F41314A0}" type="presParOf" srcId="{06CF7BE7-211B-46A3-9C97-BE9E4AC8ACC0}" destId="{9D370793-814C-4E79-BA8D-7E4BA61B1406}" srcOrd="0" destOrd="0" presId="urn:microsoft.com/office/officeart/2005/8/layout/default#1"/>
    <dgm:cxn modelId="{87F3CB6C-DC8D-48D5-BA11-89610302FCCC}" type="presParOf" srcId="{06CF7BE7-211B-46A3-9C97-BE9E4AC8ACC0}" destId="{23A1011D-DBCD-445D-AC38-AC8204653F3B}" srcOrd="1" destOrd="0" presId="urn:microsoft.com/office/officeart/2005/8/layout/default#1"/>
    <dgm:cxn modelId="{F489264F-CE0F-4257-9FE7-F99CD64B7D69}" type="presParOf" srcId="{06CF7BE7-211B-46A3-9C97-BE9E4AC8ACC0}" destId="{84C72843-0827-43AF-BEDE-059CF3BE151F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70793-814C-4E79-BA8D-7E4BA61B1406}">
      <dsp:nvSpPr>
        <dsp:cNvPr id="0" name=""/>
        <dsp:cNvSpPr/>
      </dsp:nvSpPr>
      <dsp:spPr>
        <a:xfrm>
          <a:off x="4225406" y="576065"/>
          <a:ext cx="3839489" cy="2303693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700" kern="1200" dirty="0"/>
            <a:t>אובססיות</a:t>
          </a:r>
        </a:p>
      </dsp:txBody>
      <dsp:txXfrm>
        <a:off x="4225406" y="576065"/>
        <a:ext cx="3839489" cy="2303693"/>
      </dsp:txXfrm>
    </dsp:sp>
    <dsp:sp modelId="{84C72843-0827-43AF-BEDE-059CF3BE151F}">
      <dsp:nvSpPr>
        <dsp:cNvPr id="0" name=""/>
        <dsp:cNvSpPr/>
      </dsp:nvSpPr>
      <dsp:spPr>
        <a:xfrm>
          <a:off x="0" y="576065"/>
          <a:ext cx="3839489" cy="2303693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96000"/>
                <a:lumMod val="104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700" kern="1200" dirty="0" err="1"/>
            <a:t>קומפולסיות</a:t>
          </a:r>
          <a:endParaRPr lang="he-IL" sz="5700" kern="1200" dirty="0"/>
        </a:p>
      </dsp:txBody>
      <dsp:txXfrm>
        <a:off x="0" y="576065"/>
        <a:ext cx="3839489" cy="23036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EC853E1-21A9-46F2-A99F-52E1CA51F8F7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40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02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33425"/>
            <a:ext cx="4884738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43438"/>
            <a:ext cx="5335588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5681B3E-EA02-4339-8B18-EE2B25FEA22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175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FAAFC6-B8A2-474C-AFB1-FFB7CB46EEE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1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6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203CCC-BB81-4FD8-AE73-4AC2232469B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93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106BD78-D2BD-4B86-A273-695890899656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94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106BD78-D2BD-4B86-A273-695890899656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94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3073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4C35E2-5C95-47C6-9827-0C36DF7D797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95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EE3937-704D-40FF-A062-1FF16651101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96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EE3937-704D-40FF-A062-1FF16651101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96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  <p:extLst>
      <p:ext uri="{BB962C8B-B14F-4D97-AF65-F5344CB8AC3E}">
        <p14:creationId xmlns:p14="http://schemas.microsoft.com/office/powerpoint/2010/main" val="1079994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EE3937-704D-40FF-A062-1FF16651101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96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None/>
            </a:pPr>
            <a:endParaRPr lang="he-IL" baseline="0" dirty="0"/>
          </a:p>
        </p:txBody>
      </p:sp>
    </p:spTree>
    <p:extLst>
      <p:ext uri="{BB962C8B-B14F-4D97-AF65-F5344CB8AC3E}">
        <p14:creationId xmlns:p14="http://schemas.microsoft.com/office/powerpoint/2010/main" val="3592128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4C527D-6BD2-491F-94A6-824781603C26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97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7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4C527D-6BD2-491F-94A6-824781603C26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97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7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5C02A1-B935-47D9-832B-CE7B95883ED6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01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7CE663-4C85-4B8C-A1BF-79143BE93F0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03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66C19A-A19A-4369-8ABA-2B38E1CFE19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04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66C19A-A19A-4369-8ABA-2B38E1CFE19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04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None/>
            </a:pPr>
            <a:endParaRPr lang="he-IL" baseline="0" dirty="0"/>
          </a:p>
        </p:txBody>
      </p:sp>
    </p:spTree>
    <p:extLst>
      <p:ext uri="{BB962C8B-B14F-4D97-AF65-F5344CB8AC3E}">
        <p14:creationId xmlns:p14="http://schemas.microsoft.com/office/powerpoint/2010/main" val="3799606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66C19A-A19A-4369-8ABA-2B38E1CFE19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04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FontTx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890480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66C19A-A19A-4369-8ABA-2B38E1CFE19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04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sz="1200" baseline="0" dirty="0"/>
          </a:p>
        </p:txBody>
      </p:sp>
    </p:spTree>
    <p:extLst>
      <p:ext uri="{BB962C8B-B14F-4D97-AF65-F5344CB8AC3E}">
        <p14:creationId xmlns:p14="http://schemas.microsoft.com/office/powerpoint/2010/main" val="1102656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66C19A-A19A-4369-8ABA-2B38E1CFE19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04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endParaRPr lang="he-IL" sz="1200" baseline="0" dirty="0"/>
          </a:p>
        </p:txBody>
      </p:sp>
    </p:spTree>
    <p:extLst>
      <p:ext uri="{BB962C8B-B14F-4D97-AF65-F5344CB8AC3E}">
        <p14:creationId xmlns:p14="http://schemas.microsoft.com/office/powerpoint/2010/main" val="2715620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F86B4E-1BE5-488C-A011-A0E238861FF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12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2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634149-B33B-4707-8778-880A40C7A63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18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8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843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634149-B33B-4707-8778-880A40C7A63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18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8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baseline="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3AE720-E560-4C13-BC5E-DFA42B5E3FAC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16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3AE720-E560-4C13-BC5E-DFA42B5E3FAC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16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3AE720-E560-4C13-BC5E-DFA42B5E3FAC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16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3AE720-E560-4C13-BC5E-DFA42B5E3FAC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16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7B823B-5EA4-41D4-9E64-182BA1FAB46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22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sz="1200" kern="1200" baseline="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681B3E-EA02-4339-8B18-EE2B25FEA22B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909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681B3E-EA02-4339-8B18-EE2B25FEA22B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3632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E506DC-58FA-42D4-BE99-7B4A06BB5ED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24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4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5BCEF7-147E-4833-8944-F38D9C60FF4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23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3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401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689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904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401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401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401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401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401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401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401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E04840-D464-4715-B94D-23B208E6692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29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A2B00E-E100-46DF-8A33-DF0AAEDCD0E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31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E4E3EE-D189-4B51-AD41-BE5722A6B9D4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32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3DC52B6-0406-4255-B165-D7674316563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33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CC530F-401B-4371-9C45-9684C6E72D4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34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4285DB-EA08-4F55-A684-07182F726FA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35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7E8365-C7B8-459C-9B5E-7884506D6CF9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59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197585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F658EC-6965-450D-9921-CBD8830D5D0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37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rtl="1" eaLnBrk="1" hangingPunct="1"/>
            <a:endParaRPr lang="he-IL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23AE4C5-CD09-4A4F-935A-D249C90A449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39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A4DC281-BD3F-413A-A8C3-C1CEE5B641A4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40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EAB723-28FF-4028-9099-4529E2E4BDF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54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AD1C6B-4724-4148-9709-DDE17F65253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57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208F8A-9BAD-4E15-BF76-4DC39EAE2CB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58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baseline="0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8560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B7A2CB-8898-45F4-81E1-FB3BE4BBE49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55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baseline="0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B7A2CB-8898-45F4-81E1-FB3BE4BBE49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55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8276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8DC33B-F8A8-45CC-A198-76FC91F2DB0A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44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4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9E321D-3480-42EC-AD43-A7F41745CD3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46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6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E8A3B8-24E7-4166-AA0E-214D3254D3C3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47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7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8267B2-8104-4BF3-BA28-BF9B29924567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48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8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92FD89B-0E5B-4B90-A85A-18D37629B999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49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E2B131-C036-43C1-8CF1-6DF62929532D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50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627589-0F8E-4314-895E-F5C5750DD8D5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52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2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627589-0F8E-4314-895E-F5C5750DD8D5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52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2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28589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5960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1401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7277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0565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1960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578488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33662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93113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3152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5429550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43851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2619401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76115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432279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20199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7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4" r:id="rId1"/>
    <p:sldLayoutId id="2147485135" r:id="rId2"/>
    <p:sldLayoutId id="2147485136" r:id="rId3"/>
    <p:sldLayoutId id="2147485137" r:id="rId4"/>
    <p:sldLayoutId id="2147485138" r:id="rId5"/>
    <p:sldLayoutId id="2147485139" r:id="rId6"/>
    <p:sldLayoutId id="2147485140" r:id="rId7"/>
    <p:sldLayoutId id="2147485141" r:id="rId8"/>
    <p:sldLayoutId id="2147485142" r:id="rId9"/>
    <p:sldLayoutId id="2147485143" r:id="rId10"/>
    <p:sldLayoutId id="2147485144" r:id="rId11"/>
    <p:sldLayoutId id="2147485145" r:id="rId12"/>
    <p:sldLayoutId id="2147485146" r:id="rId13"/>
    <p:sldLayoutId id="2147485147" r:id="rId14"/>
    <p:sldLayoutId id="2147485148" r:id="rId15"/>
    <p:sldLayoutId id="2147485149" r:id="rId16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88071" y="478582"/>
            <a:ext cx="7056437" cy="9286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e-IL" dirty="0">
                <a:latin typeface="Guttman Mantova-Decor" pitchFamily="2" charset="-79"/>
                <a:cs typeface="Guttman Mantova-Decor" pitchFamily="2" charset="-79"/>
              </a:rPr>
              <a:t>פסיכולוגיה אבנורמלית</a:t>
            </a:r>
            <a:endParaRPr lang="en-US" dirty="0">
              <a:cs typeface="Guttman Mantova-Decor" pitchFamily="2" charset="-79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56100" y="5229225"/>
            <a:ext cx="4787900" cy="143986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דר' נירית סופר-דודק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המחלקה לפסיכולוגיה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אוניברסיטת בן-גוריון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itchFamily="66" charset="0"/>
              <a:cs typeface="Monotype Hadassah" pitchFamily="2" charset="-79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868338" y="2060848"/>
            <a:ext cx="824440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he-IL" sz="3600" dirty="0"/>
              <a:t>מצגת 10</a:t>
            </a:r>
            <a:endParaRPr lang="en-US" sz="3600" dirty="0"/>
          </a:p>
          <a:p>
            <a:pPr algn="ctr"/>
            <a:r>
              <a:rPr lang="he-IL" sz="3600" dirty="0"/>
              <a:t>הפרעה אובססיבית-קומפולסיבית</a:t>
            </a:r>
          </a:p>
          <a:p>
            <a:pPr algn="ctr" rtl="0"/>
            <a:r>
              <a:rPr lang="en-US" sz="3600" dirty="0"/>
              <a:t>(OCD)</a:t>
            </a:r>
            <a:endParaRPr lang="he-IL" sz="3600" dirty="0"/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חשיבות נושא ה-</a:t>
            </a:r>
            <a:r>
              <a:rPr lang="en-US" dirty="0"/>
              <a:t>OCD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1778" y="1905000"/>
            <a:ext cx="6892552" cy="3169643"/>
          </a:xfrm>
        </p:spPr>
        <p:txBody>
          <a:bodyPr>
            <a:normAutofit/>
          </a:bodyPr>
          <a:lstStyle/>
          <a:p>
            <a:pPr algn="r" rtl="1"/>
            <a:r>
              <a:rPr lang="he-IL" sz="2400" dirty="0"/>
              <a:t>הבנה עד כמה ההפרעה קשה, מורכבת ופוגעת בחיים</a:t>
            </a:r>
          </a:p>
          <a:p>
            <a:pPr algn="r" rtl="1"/>
            <a:r>
              <a:rPr lang="he-IL" sz="2400" dirty="0"/>
              <a:t>התקדמויות משמעותיות לגבי אטיולוגיה</a:t>
            </a:r>
          </a:p>
          <a:p>
            <a:pPr algn="r" rtl="1"/>
            <a:r>
              <a:rPr lang="he-IL" sz="2400" dirty="0"/>
              <a:t>פריצות דרך בדרכי טיפול</a:t>
            </a:r>
          </a:p>
          <a:p>
            <a:pPr algn="r" rtl="1"/>
            <a:r>
              <a:rPr lang="he-IL" sz="2400" dirty="0"/>
              <a:t>דוגמא לחשיבות ההבנה העמוקה של פנומנולוגיה של פסיכופתולוגיה, על מנת לדייק באבחנה ובטיפול</a:t>
            </a:r>
          </a:p>
        </p:txBody>
      </p:sp>
    </p:spTree>
    <p:extLst>
      <p:ext uri="{BB962C8B-B14F-4D97-AF65-F5344CB8AC3E}">
        <p14:creationId xmlns:p14="http://schemas.microsoft.com/office/powerpoint/2010/main" val="1343572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Many well-known people have talked publicly about their OCD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736" y="2420888"/>
            <a:ext cx="6591985" cy="863352"/>
          </a:xfrm>
        </p:spPr>
        <p:txBody>
          <a:bodyPr/>
          <a:lstStyle/>
          <a:p>
            <a:r>
              <a:rPr lang="en-US" dirty="0"/>
              <a:t>E.g., Howard Stern, Justin Timberlake, David Beckham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771866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8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dirty="0"/>
              <a:t>הפרעה טורדנית-כפייתית / אובססיבית-קומפולסיבית (</a:t>
            </a:r>
            <a:r>
              <a:rPr lang="en-US" dirty="0"/>
              <a:t>OCD</a:t>
            </a:r>
            <a:r>
              <a:rPr lang="he-IL" dirty="0"/>
              <a:t>)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13407007"/>
              </p:ext>
            </p:extLst>
          </p:nvPr>
        </p:nvGraphicFramePr>
        <p:xfrm>
          <a:off x="611560" y="1700808"/>
          <a:ext cx="806489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אובססיות (מחשבות טורדניות)</a:t>
            </a:r>
            <a:endParaRPr lang="en-US" dirty="0"/>
          </a:p>
        </p:txBody>
      </p:sp>
      <p:sp>
        <p:nvSpPr>
          <p:cNvPr id="1019907" name="Rectangle 3"/>
          <p:cNvSpPr>
            <a:spLocks noGrp="1" noChangeArrowheads="1"/>
          </p:cNvSpPr>
          <p:nvPr>
            <p:ph idx="1"/>
          </p:nvPr>
        </p:nvSpPr>
        <p:spPr>
          <a:xfrm>
            <a:off x="2053680" y="2348880"/>
            <a:ext cx="6480720" cy="2143185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מחשבות / דימויים / דחפים שנכנסים לתודעה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חוזרים ונשנים ומטרידים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תוכן מאוס ומאיים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מאוד קשה להתעלם מהן או לשלוט בהן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9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19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19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990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אובססיות (מחשבות טורדניות)</a:t>
            </a:r>
            <a:endParaRPr lang="en-US" dirty="0"/>
          </a:p>
        </p:txBody>
      </p:sp>
      <p:sp>
        <p:nvSpPr>
          <p:cNvPr id="1019907" name="Rectangle 3"/>
          <p:cNvSpPr>
            <a:spLocks noGrp="1" noChangeArrowheads="1"/>
          </p:cNvSpPr>
          <p:nvPr>
            <p:ph idx="1"/>
          </p:nvPr>
        </p:nvSpPr>
        <p:spPr>
          <a:xfrm>
            <a:off x="2053680" y="2204864"/>
            <a:ext cx="6480720" cy="2583926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לא בעיות חיים </a:t>
            </a:r>
            <a:r>
              <a:rPr lang="he-IL" sz="2400" dirty="0" err="1"/>
              <a:t>אמיתיות</a:t>
            </a:r>
            <a:r>
              <a:rPr lang="he-IL" sz="2400" dirty="0"/>
              <a:t> (כמו ב-</a:t>
            </a:r>
            <a:r>
              <a:rPr lang="en-US" sz="2400" dirty="0"/>
              <a:t>GAD</a:t>
            </a:r>
            <a:r>
              <a:rPr lang="he-IL" sz="2400" dirty="0"/>
              <a:t>) אלא חששות מוגזמים, </a:t>
            </a:r>
            <a:r>
              <a:rPr lang="he-IL" sz="2400" dirty="0" err="1"/>
              <a:t>פנטזמטיים</a:t>
            </a:r>
            <a:r>
              <a:rPr lang="he-IL" sz="2400" dirty="0"/>
              <a:t>, לא הגיוניים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i="1" dirty="0"/>
              <a:t>האם דרסתי מישהו?    האם נדבקתי הרגע באיידס?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i="1" dirty="0"/>
          </a:p>
        </p:txBody>
      </p:sp>
    </p:spTree>
    <p:extLst>
      <p:ext uri="{BB962C8B-B14F-4D97-AF65-F5344CB8AC3E}">
        <p14:creationId xmlns:p14="http://schemas.microsoft.com/office/powerpoint/2010/main" val="9186683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9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990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אובססיות</a:t>
            </a:r>
            <a:endParaRPr lang="en-US" dirty="0"/>
          </a:p>
        </p:txBody>
      </p:sp>
      <p:sp>
        <p:nvSpPr>
          <p:cNvPr id="1024003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2420888"/>
            <a:ext cx="7211144" cy="2172072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בעיקרון, התוכן יכול להיות כל דבר בעולם...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אבל בכל זאת: נראה כי קיים בסיס אבולוציוני</a:t>
            </a:r>
            <a:endParaRPr lang="en-US" sz="2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אובססיות לגבי </a:t>
            </a:r>
            <a:r>
              <a:rPr lang="he-IL" b="1" dirty="0"/>
              <a:t>זיהום</a:t>
            </a:r>
            <a:r>
              <a:rPr lang="he-IL" dirty="0"/>
              <a:t> (קונטמינציה)</a:t>
            </a:r>
            <a:endParaRPr lang="en-US" dirty="0"/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2771800" y="2708920"/>
            <a:ext cx="5373679" cy="2684884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150000"/>
              </a:lnSpc>
              <a:buFontTx/>
              <a:buNone/>
              <a:defRPr/>
            </a:pPr>
            <a:r>
              <a:rPr lang="he-IL" sz="2400" i="1" dirty="0"/>
              <a:t>ישנה הערכה כי כ-85% מ</a:t>
            </a:r>
            <a:r>
              <a:rPr lang="he-IL" sz="2400" i="1" u="sng" dirty="0"/>
              <a:t>ילדים ומתבגרים </a:t>
            </a:r>
            <a:r>
              <a:rPr lang="he-IL" sz="2400" i="1" dirty="0"/>
              <a:t>הסובלים מ-</a:t>
            </a:r>
            <a:r>
              <a:rPr lang="en-US" sz="2400" i="1" dirty="0"/>
              <a:t>OCD</a:t>
            </a:r>
            <a:r>
              <a:rPr lang="he-IL" sz="2400" i="1" dirty="0"/>
              <a:t> חווים חשש כלשהו מזיהום או הידבקות!</a:t>
            </a:r>
            <a:endParaRPr lang="en-US" sz="2400" dirty="0"/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305" y="268854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אובססיות לגבי </a:t>
            </a:r>
            <a:r>
              <a:rPr lang="he-IL" b="1" dirty="0"/>
              <a:t>זיהום</a:t>
            </a:r>
            <a:r>
              <a:rPr lang="he-IL" dirty="0"/>
              <a:t> (קונטמינציה)</a:t>
            </a:r>
            <a:endParaRPr lang="en-US" dirty="0"/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1501956" y="1549744"/>
            <a:ext cx="7317895" cy="2684884"/>
          </a:xfrm>
        </p:spPr>
        <p:txBody>
          <a:bodyPr>
            <a:normAutofit lnSpcReduction="10000"/>
          </a:bodyPr>
          <a:lstStyle/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he-IL" sz="2400" i="1" dirty="0"/>
              <a:t>שני סוגים:</a:t>
            </a:r>
          </a:p>
          <a:p>
            <a:pPr marL="514350" indent="-514350" algn="r" rtl="1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he-IL" sz="2400" dirty="0"/>
              <a:t>חשש לבוא במגע עם אובייקט/אדם (שנתפס כמגעיל או כנגוע בחיידקים)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/>
              <a:t>חשש להידבק במחלות (כאב בטן, הצטננות, איידס, כלבת)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/>
              <a:t>למשל: לא לגעת במושבי אסלה, כסף, או מושבים באוטובוס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73054" y="5805264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400" b="1" i="1" dirty="0"/>
              <a:t>דוגמא</a:t>
            </a:r>
            <a:r>
              <a:rPr lang="he-IL" sz="2400" dirty="0"/>
              <a:t>: מטופלת באשפוז יום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8049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075" grpId="0" uiExpand="1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אובססיות לגבי </a:t>
            </a:r>
            <a:r>
              <a:rPr lang="he-IL" b="1" dirty="0"/>
              <a:t>זיהום</a:t>
            </a:r>
            <a:r>
              <a:rPr lang="he-IL" dirty="0"/>
              <a:t> (קונטמינציה)</a:t>
            </a:r>
            <a:endParaRPr lang="en-US" dirty="0"/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2267744" y="2708920"/>
            <a:ext cx="5517695" cy="1541890"/>
          </a:xfrm>
        </p:spPr>
        <p:txBody>
          <a:bodyPr>
            <a:normAutofit/>
          </a:bodyPr>
          <a:lstStyle/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>
                <a:solidFill>
                  <a:srgbClr val="C00000"/>
                </a:solidFill>
              </a:rPr>
              <a:t>2. </a:t>
            </a:r>
            <a:r>
              <a:rPr lang="he-IL" sz="2400" dirty="0"/>
              <a:t>זיהום </a:t>
            </a:r>
            <a:r>
              <a:rPr lang="he-IL" sz="2400" b="1" dirty="0"/>
              <a:t>סימבולי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/>
              <a:t>מקום / מילה / צבע נחווים כרעים או מזוהמים, ויש להימנע מהם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647292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דוגמאות קליניות</a:t>
            </a:r>
            <a:endParaRPr lang="en-US" dirty="0"/>
          </a:p>
        </p:txBody>
      </p:sp>
      <p:sp>
        <p:nvSpPr>
          <p:cNvPr id="1028099" name="Rectangle 3"/>
          <p:cNvSpPr>
            <a:spLocks noGrp="1" noChangeArrowheads="1"/>
          </p:cNvSpPr>
          <p:nvPr>
            <p:ph idx="1"/>
          </p:nvPr>
        </p:nvSpPr>
        <p:spPr>
          <a:xfrm>
            <a:off x="2195736" y="2132856"/>
            <a:ext cx="5256584" cy="2100064"/>
          </a:xfrm>
        </p:spPr>
        <p:txBody>
          <a:bodyPr>
            <a:normAutofit/>
          </a:bodyPr>
          <a:lstStyle/>
          <a:p>
            <a:pPr algn="l" rtl="0" eaLnBrk="1" hangingPunct="1">
              <a:lnSpc>
                <a:spcPct val="80000"/>
              </a:lnSpc>
              <a:defRPr/>
            </a:pPr>
            <a:r>
              <a:rPr lang="en-US" sz="2400" dirty="0"/>
              <a:t>Katie (</a:t>
            </a:r>
            <a:r>
              <a:rPr lang="en-US" sz="2400" dirty="0" err="1"/>
              <a:t>Chansky</a:t>
            </a:r>
            <a:r>
              <a:rPr lang="en-US" sz="2400" dirty="0"/>
              <a:t>, 2001, p.238) –</a:t>
            </a:r>
          </a:p>
          <a:p>
            <a:pPr marL="0" indent="0" algn="l" rtl="0" eaLnBrk="1" hangingPunct="1">
              <a:lnSpc>
                <a:spcPct val="80000"/>
              </a:lnSpc>
              <a:buNone/>
              <a:defRPr/>
            </a:pPr>
            <a:r>
              <a:rPr lang="en-US" sz="2400" dirty="0"/>
              <a:t>Words can contaminate food, need to blow off the germs.</a:t>
            </a: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דוגמאות קליניות</a:t>
            </a:r>
            <a:endParaRPr lang="en-US" dirty="0"/>
          </a:p>
        </p:txBody>
      </p:sp>
      <p:sp>
        <p:nvSpPr>
          <p:cNvPr id="1028099" name="Rectangle 3"/>
          <p:cNvSpPr>
            <a:spLocks noGrp="1" noChangeArrowheads="1"/>
          </p:cNvSpPr>
          <p:nvPr>
            <p:ph idx="1"/>
          </p:nvPr>
        </p:nvSpPr>
        <p:spPr>
          <a:xfrm>
            <a:off x="2339752" y="2204864"/>
            <a:ext cx="5256584" cy="2448272"/>
          </a:xfrm>
        </p:spPr>
        <p:txBody>
          <a:bodyPr>
            <a:normAutofit/>
          </a:bodyPr>
          <a:lstStyle/>
          <a:p>
            <a:pPr algn="l" rtl="0" eaLnBrk="1" hangingPunct="1">
              <a:lnSpc>
                <a:spcPct val="80000"/>
              </a:lnSpc>
              <a:defRPr/>
            </a:pPr>
            <a:r>
              <a:rPr lang="en-US" sz="2400" dirty="0"/>
              <a:t>Patrick –</a:t>
            </a:r>
          </a:p>
          <a:p>
            <a:pPr marL="0" indent="0" algn="l" rtl="0" eaLnBrk="1" hangingPunct="1">
              <a:lnSpc>
                <a:spcPct val="80000"/>
              </a:lnSpc>
              <a:buNone/>
              <a:defRPr/>
            </a:pPr>
            <a:r>
              <a:rPr lang="en-US" sz="2400" dirty="0"/>
              <a:t>Fear of contracting AIDS, turning into a fear of Canadian things such as Canadian license plates and Canadian hockey players.</a:t>
            </a:r>
          </a:p>
        </p:txBody>
      </p:sp>
    </p:spTree>
    <p:extLst>
      <p:ext uri="{BB962C8B-B14F-4D97-AF65-F5344CB8AC3E}">
        <p14:creationId xmlns:p14="http://schemas.microsoft.com/office/powerpoint/2010/main" val="257714401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דוגמאות קליניות</a:t>
            </a:r>
            <a:endParaRPr lang="en-US" dirty="0"/>
          </a:p>
        </p:txBody>
      </p:sp>
      <p:sp>
        <p:nvSpPr>
          <p:cNvPr id="1026051" name="Rectangle 3"/>
          <p:cNvSpPr>
            <a:spLocks noGrp="1" noChangeArrowheads="1"/>
          </p:cNvSpPr>
          <p:nvPr>
            <p:ph idx="1"/>
          </p:nvPr>
        </p:nvSpPr>
        <p:spPr>
          <a:xfrm>
            <a:off x="2416125" y="2276872"/>
            <a:ext cx="5616624" cy="1668016"/>
          </a:xfrm>
        </p:spPr>
        <p:txBody>
          <a:bodyPr>
            <a:normAutofit/>
          </a:bodyPr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/>
              <a:t>Fear of praying to the devil and becoming gay or having to have a sex-change operation</a:t>
            </a:r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דוגמאות קליניות</a:t>
            </a:r>
            <a:endParaRPr lang="en-US" dirty="0"/>
          </a:p>
        </p:txBody>
      </p:sp>
      <p:sp>
        <p:nvSpPr>
          <p:cNvPr id="1033219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501875"/>
            <a:ext cx="6696744" cy="3036168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sz="2800" dirty="0"/>
              <a:t>Dread waking up in the morning because of constant bargaining: ‘Do you want to do well on your test today or not get cancer?’</a:t>
            </a: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491926"/>
            <a:ext cx="6589199" cy="128089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4000" dirty="0"/>
              <a:t>סוגים של מחשבות/דימויים אובססיביים עיקריים</a:t>
            </a:r>
            <a:endParaRPr lang="en-US" sz="4000" dirty="0"/>
          </a:p>
        </p:txBody>
      </p:sp>
      <p:sp>
        <p:nvSpPr>
          <p:cNvPr id="1034243" name="Rectangle 3"/>
          <p:cNvSpPr>
            <a:spLocks noGrp="1" noChangeArrowheads="1"/>
          </p:cNvSpPr>
          <p:nvPr>
            <p:ph idx="1"/>
          </p:nvPr>
        </p:nvSpPr>
        <p:spPr>
          <a:xfrm>
            <a:off x="2987824" y="2708920"/>
            <a:ext cx="5266928" cy="3168352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u="sng" dirty="0"/>
              <a:t>פגיעה בטעות באדם עצמו או באחר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u="sng" dirty="0"/>
              <a:t>מחשבות אגרסיביות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u="sng" dirty="0"/>
              <a:t>מוסריוּת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u="sng" dirty="0"/>
              <a:t>מחשבות מיניות</a:t>
            </a:r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491926"/>
            <a:ext cx="6589199" cy="128089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4000" dirty="0"/>
              <a:t>סוגים של מחשבות/דימויים אובססיביים עיקריים</a:t>
            </a:r>
            <a:endParaRPr lang="en-US" sz="4000" dirty="0"/>
          </a:p>
        </p:txBody>
      </p:sp>
      <p:sp>
        <p:nvSpPr>
          <p:cNvPr id="1034243" name="Rectangle 3"/>
          <p:cNvSpPr>
            <a:spLocks noGrp="1" noChangeArrowheads="1"/>
          </p:cNvSpPr>
          <p:nvPr>
            <p:ph idx="1"/>
          </p:nvPr>
        </p:nvSpPr>
        <p:spPr>
          <a:xfrm>
            <a:off x="2987824" y="2708920"/>
            <a:ext cx="5266928" cy="504056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u="sng" dirty="0"/>
              <a:t>פגיעה בטעות באדם עצמו או באחר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66520" y="3364250"/>
            <a:ext cx="6851104" cy="16858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"אולי השארתי את הגז דולק וכל המשפחה שלי תמות"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חשש מלחתוך את עצמך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לדמיין אנשים מתים</a:t>
            </a:r>
          </a:p>
        </p:txBody>
      </p:sp>
    </p:spTree>
    <p:extLst>
      <p:ext uri="{BB962C8B-B14F-4D97-AF65-F5344CB8AC3E}">
        <p14:creationId xmlns:p14="http://schemas.microsoft.com/office/powerpoint/2010/main" val="211786005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491926"/>
            <a:ext cx="6589199" cy="128089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4000" dirty="0"/>
              <a:t>סוגים של מחשבות/דימויים אובססיביים עיקריים</a:t>
            </a:r>
            <a:endParaRPr lang="en-US" sz="4000" dirty="0"/>
          </a:p>
        </p:txBody>
      </p:sp>
      <p:sp>
        <p:nvSpPr>
          <p:cNvPr id="1034243" name="Rectangle 3"/>
          <p:cNvSpPr>
            <a:spLocks noGrp="1" noChangeArrowheads="1"/>
          </p:cNvSpPr>
          <p:nvPr>
            <p:ph idx="1"/>
          </p:nvPr>
        </p:nvSpPr>
        <p:spPr>
          <a:xfrm>
            <a:off x="1632735" y="2428428"/>
            <a:ext cx="6995120" cy="2034712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u="sng" dirty="0"/>
              <a:t>מחשבות אגרסיביות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"אני עלול לדקור מישהו"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"אני עלול לרצוח את הילדים שלי"</a:t>
            </a:r>
          </a:p>
        </p:txBody>
      </p:sp>
    </p:spTree>
    <p:extLst>
      <p:ext uri="{BB962C8B-B14F-4D97-AF65-F5344CB8AC3E}">
        <p14:creationId xmlns:p14="http://schemas.microsoft.com/office/powerpoint/2010/main" val="272784460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491926"/>
            <a:ext cx="6589199" cy="128089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4000" dirty="0"/>
              <a:t>סוגים של מחשבות/דימויים אובססיביים עיקריים</a:t>
            </a:r>
            <a:endParaRPr lang="en-US" sz="4000" dirty="0"/>
          </a:p>
        </p:txBody>
      </p:sp>
      <p:sp>
        <p:nvSpPr>
          <p:cNvPr id="1034243" name="Rectangle 3"/>
          <p:cNvSpPr>
            <a:spLocks noGrp="1" noChangeArrowheads="1"/>
          </p:cNvSpPr>
          <p:nvPr>
            <p:ph idx="1"/>
          </p:nvPr>
        </p:nvSpPr>
        <p:spPr>
          <a:xfrm>
            <a:off x="2483768" y="2160380"/>
            <a:ext cx="6216095" cy="4429572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u="sng" dirty="0"/>
              <a:t>מוסריוּת</a:t>
            </a:r>
          </a:p>
          <a:p>
            <a:pPr marL="0" indent="0" algn="r" rtl="1">
              <a:buNone/>
              <a:defRPr/>
            </a:pPr>
            <a:r>
              <a:rPr lang="he-IL" sz="2400" dirty="0"/>
              <a:t>תחושה שאתה חייב להתפלל בגלל חטא שעשית או כדי למנוע אסון</a:t>
            </a:r>
          </a:p>
          <a:p>
            <a:pPr marL="0" indent="0" algn="r" rtl="1">
              <a:buNone/>
              <a:defRPr/>
            </a:pPr>
            <a:r>
              <a:rPr lang="he-IL" sz="2400" dirty="0"/>
              <a:t>("אני חייב להתפלל היום פי 3 מהרגיל כי שכחתי לנשק את המזוזה")</a:t>
            </a:r>
          </a:p>
          <a:p>
            <a:pPr marL="0" indent="0" algn="r" rtl="1">
              <a:buNone/>
              <a:defRPr/>
            </a:pPr>
            <a:endParaRPr lang="he-IL" sz="2400" dirty="0"/>
          </a:p>
          <a:p>
            <a:pPr marL="0" indent="0" algn="r" rtl="1">
              <a:buNone/>
              <a:defRPr/>
            </a:pPr>
            <a:r>
              <a:rPr lang="he-IL" sz="2400" dirty="0"/>
              <a:t>צורך להתנצל ולהתוודות על דברים קטנים</a:t>
            </a:r>
          </a:p>
          <a:p>
            <a:pPr marL="0" indent="0" algn="r" rtl="1">
              <a:buNone/>
              <a:defRPr/>
            </a:pPr>
            <a:endParaRPr lang="he-IL" sz="2400" dirty="0"/>
          </a:p>
          <a:p>
            <a:pPr marL="0" indent="0" algn="r" rtl="1">
              <a:buNone/>
              <a:defRPr/>
            </a:pPr>
            <a:r>
              <a:rPr lang="he-IL" sz="2400" dirty="0"/>
              <a:t>מחשבות חילול הקודש ("אני שונא את אלוהים")</a:t>
            </a:r>
          </a:p>
        </p:txBody>
      </p:sp>
    </p:spTree>
    <p:extLst>
      <p:ext uri="{BB962C8B-B14F-4D97-AF65-F5344CB8AC3E}">
        <p14:creationId xmlns:p14="http://schemas.microsoft.com/office/powerpoint/2010/main" val="399214154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491926"/>
            <a:ext cx="6589199" cy="128089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4000" dirty="0"/>
              <a:t>סוגים של מחשבות/דימויים אובססיביים עיקריים</a:t>
            </a:r>
            <a:endParaRPr lang="en-US" sz="4000" dirty="0"/>
          </a:p>
        </p:txBody>
      </p:sp>
      <p:sp>
        <p:nvSpPr>
          <p:cNvPr id="1034243" name="Rectangle 3"/>
          <p:cNvSpPr>
            <a:spLocks noGrp="1" noChangeArrowheads="1"/>
          </p:cNvSpPr>
          <p:nvPr>
            <p:ph idx="1"/>
          </p:nvPr>
        </p:nvSpPr>
        <p:spPr>
          <a:xfrm>
            <a:off x="1410179" y="2276872"/>
            <a:ext cx="7440231" cy="4429572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u="sng" dirty="0"/>
              <a:t>מחשבות מיניות</a:t>
            </a:r>
          </a:p>
          <a:p>
            <a:pPr marL="0" indent="0" algn="r" rtl="1">
              <a:buNone/>
              <a:defRPr/>
            </a:pPr>
            <a:r>
              <a:rPr lang="he-IL" sz="2400" dirty="0"/>
              <a:t>דימויים של מין או גילוי עריות</a:t>
            </a:r>
          </a:p>
          <a:p>
            <a:pPr marL="0" indent="0" algn="r" rtl="1">
              <a:buNone/>
              <a:defRPr/>
            </a:pPr>
            <a:r>
              <a:rPr lang="he-IL" sz="2400" dirty="0"/>
              <a:t>מחשבות על להסתכל על איזורים אינטימיים של מישהו אחר</a:t>
            </a:r>
          </a:p>
          <a:p>
            <a:pPr marL="0" indent="0" algn="r" rtl="1">
              <a:buNone/>
              <a:defRPr/>
            </a:pPr>
            <a:r>
              <a:rPr lang="he-IL" sz="2400" dirty="0"/>
              <a:t>מחשבות חודרניות לגבי נטייה מינית</a:t>
            </a:r>
          </a:p>
          <a:p>
            <a:pPr marL="0" indent="0" algn="r" rtl="1">
              <a:buNone/>
              <a:defRPr/>
            </a:pPr>
            <a:r>
              <a:rPr lang="he-IL" sz="2400" dirty="0"/>
              <a:t>מחשבות חודרניות על כך שאתה סוטה</a:t>
            </a:r>
            <a:endParaRPr lang="en-US" sz="2400" dirty="0"/>
          </a:p>
          <a:p>
            <a:pPr marL="0" indent="0" algn="r" rtl="1">
              <a:buNone/>
              <a:defRPr/>
            </a:pP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102359787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81248"/>
            <a:ext cx="6120680" cy="1384300"/>
          </a:xfrm>
        </p:spPr>
        <p:txBody>
          <a:bodyPr/>
          <a:lstStyle/>
          <a:p>
            <a:pPr algn="ctr" rtl="1">
              <a:defRPr/>
            </a:pPr>
            <a:r>
              <a:rPr lang="he-IL" sz="3600" dirty="0"/>
              <a:t>מה מבדיל בין אובססיה למחשבה חוזרת רגילה?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2492896"/>
            <a:ext cx="5554960" cy="2460104"/>
          </a:xfrm>
        </p:spPr>
        <p:txBody>
          <a:bodyPr>
            <a:normAutofit/>
          </a:bodyPr>
          <a:lstStyle/>
          <a:p>
            <a:pPr marL="514350" indent="-514350" algn="r" rtl="1">
              <a:buAutoNum type="arabicPeriod"/>
              <a:defRPr/>
            </a:pPr>
            <a:r>
              <a:rPr lang="he-IL" sz="2400" dirty="0"/>
              <a:t>חודרנית וגורמת למצוקה</a:t>
            </a:r>
          </a:p>
          <a:p>
            <a:pPr marL="514350" indent="-514350" algn="r" rtl="1">
              <a:buAutoNum type="arabicPeriod"/>
              <a:defRPr/>
            </a:pPr>
            <a:r>
              <a:rPr lang="he-IL" sz="2400" dirty="0"/>
              <a:t>מגיעה מבפנים, לא מבחוץ</a:t>
            </a:r>
          </a:p>
          <a:p>
            <a:pPr marL="514350" indent="-514350" algn="r" rtl="1">
              <a:buAutoNum type="arabicPeriod"/>
              <a:defRPr/>
            </a:pPr>
            <a:r>
              <a:rPr lang="he-IL" sz="2400" dirty="0"/>
              <a:t>מאוד קשה לשלוט בה</a:t>
            </a:r>
          </a:p>
        </p:txBody>
      </p:sp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2656"/>
            <a:ext cx="8229600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 err="1"/>
              <a:t>קוֹמפוּלסיוֹ</a:t>
            </a:r>
            <a:r>
              <a:rPr lang="he-IL" dirty="0"/>
              <a:t>ת</a:t>
            </a:r>
            <a:endParaRPr lang="en-US" dirty="0"/>
          </a:p>
        </p:txBody>
      </p:sp>
      <p:sp>
        <p:nvSpPr>
          <p:cNvPr id="1041411" name="Rectangle 3"/>
          <p:cNvSpPr>
            <a:spLocks noGrp="1" noChangeArrowheads="1"/>
          </p:cNvSpPr>
          <p:nvPr>
            <p:ph idx="1"/>
          </p:nvPr>
        </p:nvSpPr>
        <p:spPr>
          <a:xfrm>
            <a:off x="1907704" y="2060848"/>
            <a:ext cx="6876256" cy="3660600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תגובה לאובססיות</a:t>
            </a:r>
          </a:p>
          <a:p>
            <a:pPr algn="r" rtl="1" eaLnBrk="1" hangingPunct="1">
              <a:defRPr/>
            </a:pPr>
            <a:r>
              <a:rPr lang="he-IL" sz="2400" dirty="0"/>
              <a:t>טקסים נוקשים בפועל (לשטוף ידיים, לבדוק) או פעולות </a:t>
            </a:r>
            <a:r>
              <a:rPr lang="he-IL" sz="2400" dirty="0" err="1"/>
              <a:t>מנטליות</a:t>
            </a:r>
            <a:r>
              <a:rPr lang="he-IL" sz="2400" dirty="0"/>
              <a:t> (לספור, להתפלל)</a:t>
            </a:r>
          </a:p>
          <a:p>
            <a:pPr algn="r" rtl="1" eaLnBrk="1" hangingPunct="1">
              <a:defRPr/>
            </a:pPr>
            <a:endParaRPr lang="he-IL" sz="2400" dirty="0"/>
          </a:p>
          <a:p>
            <a:pPr algn="r" rtl="1" eaLnBrk="1" hangingPunct="1"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מטרה: הפחתת חרדה, מניעת איום</a:t>
            </a:r>
          </a:p>
          <a:p>
            <a:pPr algn="r" rtl="1" eaLnBrk="1" hangingPunct="1">
              <a:defRPr/>
            </a:pPr>
            <a:r>
              <a:rPr lang="he-IL" sz="2400" dirty="0"/>
              <a:t>לא חייב להיות קשר לוגי בין האובססיה </a:t>
            </a:r>
            <a:r>
              <a:rPr lang="he-IL" sz="2400" dirty="0" err="1"/>
              <a:t>לקומפולסיה</a:t>
            </a:r>
            <a:endParaRPr lang="he-IL" sz="2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1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1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 err="1"/>
              <a:t>קומפולסיות</a:t>
            </a:r>
            <a:endParaRPr lang="en-US" dirty="0"/>
          </a:p>
        </p:txBody>
      </p:sp>
      <p:sp>
        <p:nvSpPr>
          <p:cNvPr id="1049603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2121024"/>
            <a:ext cx="7992888" cy="3900264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/>
              <a:t>רובנו חווינו ביומיום מצבים של חוסר ביטחון וחשש שמשהו חשוב לא נעשה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/>
              <a:t>אולי חזרנו בראשנו על הפעולות שעשינו כדי לוודא שהן אכן נעשו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/>
              <a:t>ב-</a:t>
            </a:r>
            <a:r>
              <a:rPr lang="en-US" sz="2000" dirty="0"/>
              <a:t>OCD</a:t>
            </a:r>
            <a:r>
              <a:rPr lang="he-IL" sz="2000" dirty="0"/>
              <a:t> זה בערך פי 10 יותר אינטנסיבי וזה בלתי-פוסק</a:t>
            </a:r>
            <a:endParaRPr lang="en-US" sz="2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דוגמא</a:t>
            </a:r>
          </a:p>
        </p:txBody>
      </p:sp>
      <p:sp>
        <p:nvSpPr>
          <p:cNvPr id="4" name="Action Button: Video 3">
            <a:hlinkClick r:id="" action="ppaction://noaction" highlightClick="1"/>
          </p:cNvPr>
          <p:cNvSpPr/>
          <p:nvPr/>
        </p:nvSpPr>
        <p:spPr>
          <a:xfrm>
            <a:off x="3635896" y="2996952"/>
            <a:ext cx="2304256" cy="1440160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3275856" y="2996952"/>
            <a:ext cx="21602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Dr. Phil</a:t>
            </a:r>
            <a:endParaRPr lang="he-IL" sz="2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5736" y="5298231"/>
            <a:ext cx="57606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/>
              <a:t>אישה זו מבלה מעל </a:t>
            </a:r>
            <a:r>
              <a:rPr lang="he-IL" sz="2400" b="1" dirty="0"/>
              <a:t>13 שעות ביום </a:t>
            </a:r>
            <a:r>
              <a:rPr lang="he-IL" sz="2400" dirty="0"/>
              <a:t>בטקסים</a:t>
            </a:r>
          </a:p>
        </p:txBody>
      </p:sp>
    </p:spTree>
    <p:extLst>
      <p:ext uri="{BB962C8B-B14F-4D97-AF65-F5344CB8AC3E}">
        <p14:creationId xmlns:p14="http://schemas.microsoft.com/office/powerpoint/2010/main" val="4121568394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סוגי </a:t>
            </a:r>
            <a:r>
              <a:rPr lang="he-IL" dirty="0" err="1"/>
              <a:t>קומפולסיות</a:t>
            </a:r>
            <a:endParaRPr lang="en-US" dirty="0"/>
          </a:p>
        </p:txBody>
      </p:sp>
      <p:sp>
        <p:nvSpPr>
          <p:cNvPr id="1049603" name="Rectangle 3"/>
          <p:cNvSpPr>
            <a:spLocks noGrp="1" noChangeArrowheads="1"/>
          </p:cNvSpPr>
          <p:nvPr>
            <p:ph idx="1"/>
          </p:nvPr>
        </p:nvSpPr>
        <p:spPr>
          <a:xfrm>
            <a:off x="3347864" y="2420888"/>
            <a:ext cx="4142601" cy="3900264"/>
          </a:xfrm>
        </p:spPr>
        <p:txBody>
          <a:bodyPr/>
          <a:lstStyle/>
          <a:p>
            <a:pPr algn="r" rtl="1" eaLnBrk="1" hangingPunct="1">
              <a:lnSpc>
                <a:spcPct val="150000"/>
              </a:lnSpc>
              <a:defRPr/>
            </a:pPr>
            <a:r>
              <a:rPr lang="he-IL" dirty="0"/>
              <a:t>בדיקה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dirty="0"/>
              <a:t>חזרה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dirty="0"/>
              <a:t>עשייה מחדש (</a:t>
            </a:r>
            <a:r>
              <a:rPr lang="en-US" dirty="0"/>
              <a:t>redoing</a:t>
            </a:r>
            <a:r>
              <a:rPr lang="he-IL" dirty="0"/>
              <a:t>), פרפקציוניזם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dirty="0"/>
              <a:t>שיוויון, סימטריה (צעדים, לעיסות, מגע)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dirty="0"/>
              <a:t>סידור (</a:t>
            </a:r>
            <a:r>
              <a:rPr lang="en-US" dirty="0"/>
              <a:t>ordering</a:t>
            </a:r>
            <a:r>
              <a:rPr lang="he-IL" dirty="0"/>
              <a:t>)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dirty="0"/>
              <a:t>ספירה, מספרים</a:t>
            </a:r>
          </a:p>
          <a:p>
            <a:pPr marL="0" indent="0" algn="r" rtl="1" eaLnBrk="1" hangingPunct="1">
              <a:lnSpc>
                <a:spcPct val="150000"/>
              </a:lnSpc>
              <a:buNone/>
              <a:defRPr/>
            </a:pPr>
            <a:r>
              <a:rPr lang="he-IL" dirty="0"/>
              <a:t>(חוקים/אמונות הקשורים למספרים)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9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9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9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60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דוגמאות קליניות</a:t>
            </a:r>
            <a:endParaRPr lang="en-US" dirty="0"/>
          </a:p>
        </p:txBody>
      </p:sp>
      <p:sp>
        <p:nvSpPr>
          <p:cNvPr id="1046531" name="Rectangle 3"/>
          <p:cNvSpPr>
            <a:spLocks noGrp="1" noChangeArrowheads="1"/>
          </p:cNvSpPr>
          <p:nvPr>
            <p:ph idx="1"/>
          </p:nvPr>
        </p:nvSpPr>
        <p:spPr>
          <a:xfrm>
            <a:off x="1706236" y="1932824"/>
            <a:ext cx="7067128" cy="224408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z="2800" dirty="0"/>
              <a:t>Anthony, age six, afraid that he ate poison ivy; demands his mom taste everything before he eats or drinks (reassurance as a “safety behavior”)</a:t>
            </a:r>
          </a:p>
          <a:p>
            <a:pPr algn="l" rtl="0" eaLnBrk="1" hangingPunct="1">
              <a:buFontTx/>
              <a:buNone/>
              <a:defRPr/>
            </a:pPr>
            <a:endParaRPr lang="en-US" sz="2800" dirty="0"/>
          </a:p>
        </p:txBody>
      </p:sp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דוגמאות קליניות</a:t>
            </a:r>
            <a:endParaRPr lang="en-US" dirty="0"/>
          </a:p>
        </p:txBody>
      </p:sp>
      <p:sp>
        <p:nvSpPr>
          <p:cNvPr id="1046531" name="Rectangle 3"/>
          <p:cNvSpPr>
            <a:spLocks noGrp="1" noChangeArrowheads="1"/>
          </p:cNvSpPr>
          <p:nvPr>
            <p:ph idx="1"/>
          </p:nvPr>
        </p:nvSpPr>
        <p:spPr>
          <a:xfrm>
            <a:off x="1706236" y="1772816"/>
            <a:ext cx="7067128" cy="224408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z="2800" dirty="0"/>
              <a:t>George - checking rituals. Homework would take hours because of rechecking the calculator’s answers over and over again.</a:t>
            </a:r>
          </a:p>
          <a:p>
            <a:pPr algn="l" rtl="0" eaLnBrk="1" hangingPunct="1">
              <a:buFontTx/>
              <a:buNone/>
              <a:defRPr/>
            </a:pPr>
            <a:endParaRPr lang="en-US" sz="2800" dirty="0"/>
          </a:p>
        </p:txBody>
      </p:sp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דוגמאות קליניות</a:t>
            </a:r>
            <a:endParaRPr lang="en-US" dirty="0"/>
          </a:p>
        </p:txBody>
      </p:sp>
      <p:sp>
        <p:nvSpPr>
          <p:cNvPr id="1046531" name="Rectangle 3"/>
          <p:cNvSpPr>
            <a:spLocks noGrp="1" noChangeArrowheads="1"/>
          </p:cNvSpPr>
          <p:nvPr>
            <p:ph idx="1"/>
          </p:nvPr>
        </p:nvSpPr>
        <p:spPr>
          <a:xfrm>
            <a:off x="1837656" y="2204864"/>
            <a:ext cx="6696744" cy="224408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z="2800" dirty="0"/>
              <a:t>Noah – checks the mirror multiple times before leaving the house to make sure the look his eyes are portraying is “just right”</a:t>
            </a:r>
          </a:p>
          <a:p>
            <a:pPr algn="l" rtl="0" eaLnBrk="1" hangingPunct="1">
              <a:buFontTx/>
              <a:buNone/>
              <a:defRPr/>
            </a:pPr>
            <a:endParaRPr lang="en-US" sz="2800" dirty="0"/>
          </a:p>
        </p:txBody>
      </p:sp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דוגמאות קליניות</a:t>
            </a:r>
            <a:endParaRPr lang="en-US" dirty="0"/>
          </a:p>
        </p:txBody>
      </p:sp>
      <p:sp>
        <p:nvSpPr>
          <p:cNvPr id="1046531" name="Rectangle 3"/>
          <p:cNvSpPr>
            <a:spLocks noGrp="1" noChangeArrowheads="1"/>
          </p:cNvSpPr>
          <p:nvPr>
            <p:ph idx="1"/>
          </p:nvPr>
        </p:nvSpPr>
        <p:spPr>
          <a:xfrm>
            <a:off x="1475656" y="1628800"/>
            <a:ext cx="6696744" cy="224408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z="2800" dirty="0"/>
              <a:t>Dylan – must avoid odd numbers and multiples of 3. Skips questions on math test or writes wrong answers.</a:t>
            </a:r>
          </a:p>
          <a:p>
            <a:pPr algn="l" rtl="0" eaLnBrk="1" hangingPunct="1">
              <a:buFontTx/>
              <a:buNone/>
              <a:defRPr/>
            </a:pPr>
            <a:endParaRPr lang="en-US" sz="2800" dirty="0"/>
          </a:p>
        </p:txBody>
      </p:sp>
    </p:spTree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איטיות אובססיבית</a:t>
            </a:r>
            <a:endParaRPr lang="en-US" dirty="0"/>
          </a:p>
        </p:txBody>
      </p:sp>
      <p:sp>
        <p:nvSpPr>
          <p:cNvPr id="1053699" name="Rectangle 3"/>
          <p:cNvSpPr>
            <a:spLocks noGrp="1" noChangeArrowheads="1"/>
          </p:cNvSpPr>
          <p:nvPr>
            <p:ph idx="1"/>
          </p:nvPr>
        </p:nvSpPr>
        <p:spPr>
          <a:xfrm>
            <a:off x="2440624" y="2636912"/>
            <a:ext cx="5598352" cy="1740024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000" dirty="0"/>
              <a:t>איטיות בדיבור / אכילה / הליכה / </a:t>
            </a:r>
            <a:r>
              <a:rPr lang="he-IL" sz="2000" dirty="0" err="1"/>
              <a:t>וכו</a:t>
            </a:r>
            <a:r>
              <a:rPr lang="he-IL" sz="2000" dirty="0"/>
              <a:t>' </a:t>
            </a:r>
          </a:p>
          <a:p>
            <a:pPr algn="r" rtl="1" eaLnBrk="1" hangingPunct="1">
              <a:defRPr/>
            </a:pPr>
            <a:r>
              <a:rPr lang="he-IL" sz="2000" dirty="0"/>
              <a:t>ניסיון להפחית את הסיכוי לעשות טעות</a:t>
            </a:r>
            <a:endParaRPr lang="en-US" sz="2000" dirty="0"/>
          </a:p>
        </p:txBody>
      </p:sp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 fontScale="90000"/>
          </a:bodyPr>
          <a:lstStyle/>
          <a:p>
            <a:pPr algn="ctr" rtl="0"/>
            <a:r>
              <a:rPr lang="en-US" dirty="0"/>
              <a:t>Relationship OCD </a:t>
            </a:r>
            <a:r>
              <a:rPr lang="he-IL" dirty="0"/>
              <a:t>)</a:t>
            </a:r>
            <a:r>
              <a:rPr lang="en-US" dirty="0"/>
              <a:t>ROCD</a:t>
            </a:r>
            <a:r>
              <a:rPr lang="he-IL" dirty="0"/>
              <a:t>(</a:t>
            </a:r>
            <a:br>
              <a:rPr lang="en-US" dirty="0"/>
            </a:br>
            <a:r>
              <a:rPr lang="en-US" dirty="0"/>
              <a:t> </a:t>
            </a:r>
            <a:r>
              <a:rPr lang="en-US" sz="2200" dirty="0"/>
              <a:t>Doron, Derby, &amp; </a:t>
            </a:r>
            <a:r>
              <a:rPr lang="en-US" sz="2200" dirty="0" err="1"/>
              <a:t>Szepsenwol</a:t>
            </a:r>
            <a:r>
              <a:rPr lang="en-US" sz="2200" dirty="0"/>
              <a:t> (2014)</a:t>
            </a:r>
            <a:endParaRPr lang="he-IL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700808"/>
            <a:ext cx="8003232" cy="2448272"/>
          </a:xfrm>
        </p:spPr>
        <p:txBody>
          <a:bodyPr>
            <a:normAutofit/>
          </a:bodyPr>
          <a:lstStyle/>
          <a:p>
            <a:pPr algn="r" rtl="1"/>
            <a:r>
              <a:rPr lang="he-IL" sz="2000" dirty="0"/>
              <a:t>לא הגדרה </a:t>
            </a:r>
            <a:r>
              <a:rPr lang="en-US" sz="2000" dirty="0"/>
              <a:t>DSM</a:t>
            </a:r>
            <a:r>
              <a:rPr lang="he-IL" sz="2000" dirty="0"/>
              <a:t>-</a:t>
            </a:r>
            <a:r>
              <a:rPr lang="he-IL" sz="2000" dirty="0" err="1"/>
              <a:t>ית</a:t>
            </a:r>
            <a:r>
              <a:rPr lang="he-IL" sz="2000" dirty="0"/>
              <a:t>, פשוט תכנים שפחות נחקרו</a:t>
            </a:r>
          </a:p>
          <a:p>
            <a:pPr algn="r" rtl="1"/>
            <a:r>
              <a:rPr lang="en-US" sz="2000" dirty="0"/>
              <a:t>OCD</a:t>
            </a:r>
            <a:r>
              <a:rPr lang="he-IL" sz="2000" dirty="0"/>
              <a:t> הסובב סביב מערכת היחסים הרומנטית של האדם</a:t>
            </a:r>
          </a:p>
          <a:p>
            <a:pPr algn="r" rtl="1"/>
            <a:r>
              <a:rPr lang="he-IL" sz="2000" dirty="0"/>
              <a:t>חשוב להפריד בין </a:t>
            </a:r>
            <a:r>
              <a:rPr lang="en-US" sz="2000" dirty="0"/>
              <a:t>ROCD</a:t>
            </a:r>
            <a:r>
              <a:rPr lang="he-IL" sz="2000" dirty="0"/>
              <a:t> למחשבות נורמליות שיש להרבה אנשים!</a:t>
            </a:r>
          </a:p>
          <a:p>
            <a:pPr marL="514350" indent="-514350" algn="r" rtl="1">
              <a:buAutoNum type="arabicPeriod"/>
            </a:pPr>
            <a:r>
              <a:rPr lang="he-IL" sz="2000" i="1" dirty="0"/>
              <a:t>ממוקד במערכת היחסים</a:t>
            </a:r>
          </a:p>
          <a:p>
            <a:pPr marL="514350" indent="-514350" algn="r" rtl="1">
              <a:buNone/>
            </a:pPr>
            <a:r>
              <a:rPr lang="he-IL" sz="2000" dirty="0"/>
              <a:t>	(</a:t>
            </a:r>
            <a:r>
              <a:rPr lang="en-US" sz="2000" dirty="0"/>
              <a:t>Relationship-centered obsessive-compulsive symptoms</a:t>
            </a:r>
            <a:r>
              <a:rPr lang="he-IL" sz="2000" dirty="0"/>
              <a:t>)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48607" y="4708663"/>
            <a:ext cx="7252633" cy="880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he-IL" sz="2000" dirty="0"/>
              <a:t>חרדה, סבל וספקות בין אם נשארים ובין אם מסיימים...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8469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 fontScale="90000"/>
          </a:bodyPr>
          <a:lstStyle/>
          <a:p>
            <a:pPr algn="ctr" rtl="0"/>
            <a:r>
              <a:rPr lang="en-US" dirty="0"/>
              <a:t>Relationship OCD </a:t>
            </a:r>
            <a:r>
              <a:rPr lang="he-IL" dirty="0"/>
              <a:t>)</a:t>
            </a:r>
            <a:r>
              <a:rPr lang="en-US" dirty="0"/>
              <a:t>ROCD</a:t>
            </a:r>
            <a:r>
              <a:rPr lang="he-IL" dirty="0"/>
              <a:t>(</a:t>
            </a:r>
            <a:br>
              <a:rPr lang="en-US" dirty="0"/>
            </a:br>
            <a:r>
              <a:rPr lang="en-US" dirty="0"/>
              <a:t> </a:t>
            </a:r>
            <a:r>
              <a:rPr lang="en-US" sz="2200" dirty="0"/>
              <a:t>Doron, Derby, &amp; </a:t>
            </a:r>
            <a:r>
              <a:rPr lang="en-US" sz="2200" dirty="0" err="1"/>
              <a:t>Szepsenwol</a:t>
            </a:r>
            <a:r>
              <a:rPr lang="en-US" sz="2200" dirty="0"/>
              <a:t> (2014)</a:t>
            </a:r>
            <a:endParaRPr lang="he-IL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84" y="2204864"/>
            <a:ext cx="8003232" cy="1152128"/>
          </a:xfrm>
        </p:spPr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 startAt="2"/>
            </a:pPr>
            <a:r>
              <a:rPr lang="he-IL" sz="2000" i="1" dirty="0"/>
              <a:t>ממוקד בבן- או בת-הזוג</a:t>
            </a:r>
          </a:p>
          <a:p>
            <a:pPr marL="514350" indent="-514350" algn="r" rtl="1">
              <a:buNone/>
            </a:pPr>
            <a:r>
              <a:rPr lang="he-IL" sz="2000" dirty="0"/>
              <a:t>	(</a:t>
            </a:r>
            <a:r>
              <a:rPr lang="en-US" sz="2000" dirty="0"/>
              <a:t>Partner-focused obsessive-compulsive symptoms</a:t>
            </a:r>
            <a:r>
              <a:rPr lang="he-IL" sz="2000" dirty="0"/>
              <a:t>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1520" y="3861048"/>
            <a:ext cx="8003232" cy="1017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r" rtl="1" fontAlgn="auto"/>
            <a:r>
              <a:rPr lang="he-IL" sz="2000" dirty="0"/>
              <a:t>קשר ל-</a:t>
            </a:r>
            <a:r>
              <a:rPr lang="en-US" sz="2000" dirty="0"/>
              <a:t>attachment</a:t>
            </a:r>
            <a:r>
              <a:rPr lang="he-IL" sz="2000" dirty="0"/>
              <a:t>, וליציבות של מושג העצמי</a:t>
            </a:r>
          </a:p>
          <a:p>
            <a:pPr marL="514350" indent="-514350" algn="r" rtl="1" fontAlgn="auto"/>
            <a:r>
              <a:rPr lang="he-IL" sz="2000" dirty="0"/>
              <a:t>קשר לאומדן שווי עצמי על סמך מערכת היחסים</a:t>
            </a:r>
          </a:p>
        </p:txBody>
      </p:sp>
    </p:spTree>
    <p:extLst>
      <p:ext uri="{BB962C8B-B14F-4D97-AF65-F5344CB8AC3E}">
        <p14:creationId xmlns:p14="http://schemas.microsoft.com/office/powerpoint/2010/main" val="254134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476672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en-US" sz="4000" dirty="0"/>
              <a:t>OCD</a:t>
            </a:r>
            <a:r>
              <a:rPr lang="he-IL" sz="4000" dirty="0"/>
              <a:t> לעומת </a:t>
            </a:r>
            <a:r>
              <a:rPr lang="en-US" sz="4000" dirty="0"/>
              <a:t>OCPD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idx="1"/>
          </p:nvPr>
        </p:nvSpPr>
        <p:spPr>
          <a:xfrm>
            <a:off x="2771800" y="1766837"/>
            <a:ext cx="5770984" cy="2808312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השם דומה אך לא להתבלבל...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en-US" dirty="0"/>
              <a:t>OCPD</a:t>
            </a:r>
            <a:r>
              <a:rPr lang="he-IL" dirty="0"/>
              <a:t> – חשיבות לסדר, ארגון, וניקיון, סגנון חיים מאוד מתודי עם שגרה קבועה (שעת יקיצה, ארוחה, דעות, טעם)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לעתים יכול להיות דמיון מסוים, אבל...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en-US" dirty="0"/>
              <a:t>OCPD</a:t>
            </a:r>
            <a:r>
              <a:rPr lang="he-IL" dirty="0"/>
              <a:t> חשים בנוח / גאים בסגנון החיים ללא צורך בשינוי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ב-</a:t>
            </a:r>
            <a:r>
              <a:rPr lang="en-US" dirty="0"/>
              <a:t>OCD</a:t>
            </a:r>
            <a:r>
              <a:rPr lang="he-IL" dirty="0"/>
              <a:t> ישנו סבל, המחשבות/טקסים נחווים כזרים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בממוצע מידת הסדר והניקיון ב-</a:t>
            </a:r>
            <a:r>
              <a:rPr lang="en-US" dirty="0"/>
              <a:t>OCD</a:t>
            </a:r>
            <a:r>
              <a:rPr lang="he-IL" dirty="0"/>
              <a:t> אינה מוגבהת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456343" y="5111400"/>
            <a:ext cx="4824536" cy="341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defTabSz="45720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5pPr>
            <a:lvl6pPr marL="2514600" indent="-228600" algn="l" defTabSz="457200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6pPr>
            <a:lvl7pPr marL="2971800" indent="-228600" algn="l" defTabSz="457200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7pPr>
            <a:lvl8pPr marL="3429000" indent="-228600" algn="l" defTabSz="457200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8pPr>
            <a:lvl9pPr marL="3886200" indent="-228600" algn="l" defTabSz="457200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he-IL" dirty="0"/>
              <a:t>יש טענה כי </a:t>
            </a:r>
            <a:r>
              <a:rPr lang="en-US" dirty="0"/>
              <a:t>OCPD</a:t>
            </a:r>
            <a:r>
              <a:rPr lang="he-IL" dirty="0"/>
              <a:t> הולך ונעשה נדיר יותר כיום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507" grpId="0" uiExpand="1" build="p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15832" y="269776"/>
            <a:ext cx="8229600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 err="1"/>
              <a:t>אגרנות</a:t>
            </a:r>
            <a:r>
              <a:rPr lang="he-IL" dirty="0"/>
              <a:t> / אגירה - </a:t>
            </a:r>
            <a:r>
              <a:rPr lang="en-US" dirty="0"/>
              <a:t>Hoarding</a:t>
            </a:r>
          </a:p>
        </p:txBody>
      </p:sp>
      <p:sp>
        <p:nvSpPr>
          <p:cNvPr id="1054723" name="Rectangle 3"/>
          <p:cNvSpPr>
            <a:spLocks noGrp="1" noChangeArrowheads="1"/>
          </p:cNvSpPr>
          <p:nvPr>
            <p:ph idx="1"/>
          </p:nvPr>
        </p:nvSpPr>
        <p:spPr>
          <a:xfrm>
            <a:off x="2231740" y="1772816"/>
            <a:ext cx="6120680" cy="2520280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000" dirty="0"/>
              <a:t>ילדים או אנשים שמסרבים לזרוק חפצים שאחרים היו זורקים</a:t>
            </a:r>
          </a:p>
          <a:p>
            <a:pPr algn="r" rtl="1" eaLnBrk="1" hangingPunct="1">
              <a:defRPr/>
            </a:pPr>
            <a:r>
              <a:rPr lang="he-IL" sz="2000" dirty="0"/>
              <a:t>הסיבה המדווחת יכולה לעזור לאבחן האם מדובר ב-</a:t>
            </a:r>
            <a:r>
              <a:rPr lang="en-US" sz="2000" dirty="0"/>
              <a:t>OCD</a:t>
            </a:r>
            <a:r>
              <a:rPr lang="he-IL" sz="2000" dirty="0"/>
              <a:t> או ב- </a:t>
            </a:r>
            <a:r>
              <a:rPr lang="en-US" sz="2000" dirty="0"/>
              <a:t>hoarding disorder</a:t>
            </a:r>
            <a:r>
              <a:rPr lang="he-IL" sz="2000" dirty="0"/>
              <a:t> (</a:t>
            </a:r>
            <a:r>
              <a:rPr lang="he-IL" sz="2000" u="sng" dirty="0"/>
              <a:t>אבחנה זו נוספה ב-</a:t>
            </a:r>
            <a:r>
              <a:rPr lang="en-US" sz="2000" u="sng" dirty="0"/>
              <a:t>DSM-5</a:t>
            </a:r>
            <a:r>
              <a:rPr lang="he-IL" sz="2000" dirty="0"/>
              <a:t>!)</a:t>
            </a:r>
          </a:p>
          <a:p>
            <a:pPr algn="r" rtl="1" eaLnBrk="1" hangingPunct="1">
              <a:defRPr/>
            </a:pPr>
            <a:r>
              <a:rPr lang="he-IL" sz="2000" dirty="0"/>
              <a:t>הפרעת אגרנות מתחילה לרוב בילדות אך הופכת למטרד רציני בבגרות</a:t>
            </a:r>
            <a:endParaRPr lang="en-US" sz="2000" dirty="0"/>
          </a:p>
        </p:txBody>
      </p:sp>
      <p:sp>
        <p:nvSpPr>
          <p:cNvPr id="2" name="Action Button: Video 1">
            <a:hlinkClick r:id="" action="ppaction://noaction" highlightClick="1"/>
          </p:cNvPr>
          <p:cNvSpPr/>
          <p:nvPr/>
        </p:nvSpPr>
        <p:spPr>
          <a:xfrm>
            <a:off x="3851920" y="5356227"/>
            <a:ext cx="1440160" cy="504056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3419872" y="5301208"/>
            <a:ext cx="196781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Richard Wallace</a:t>
            </a:r>
            <a:endParaRPr lang="he-IL" sz="1600" dirty="0">
              <a:solidFill>
                <a:schemeClr val="bg1"/>
              </a:solidFill>
            </a:endParaRPr>
          </a:p>
        </p:txBody>
      </p:sp>
      <p:sp>
        <p:nvSpPr>
          <p:cNvPr id="8" name="Action Button: Video 7">
            <a:hlinkClick r:id="" action="ppaction://noaction" highlightClick="1"/>
          </p:cNvPr>
          <p:cNvSpPr/>
          <p:nvPr/>
        </p:nvSpPr>
        <p:spPr>
          <a:xfrm>
            <a:off x="5724128" y="5356227"/>
            <a:ext cx="1440160" cy="504056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/>
          <p:cNvSpPr txBox="1"/>
          <p:nvPr/>
        </p:nvSpPr>
        <p:spPr>
          <a:xfrm>
            <a:off x="5654440" y="5301208"/>
            <a:ext cx="16538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A few facts about hoarding</a:t>
            </a:r>
            <a:endParaRPr lang="he-IL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מעבר מ-</a:t>
            </a:r>
            <a:r>
              <a:rPr lang="en-US" dirty="0"/>
              <a:t>DSM-IV</a:t>
            </a:r>
            <a:r>
              <a:rPr lang="he-IL" dirty="0"/>
              <a:t> ל-</a:t>
            </a:r>
            <a:r>
              <a:rPr lang="en-US" dirty="0"/>
              <a:t>DSM-5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4320" y="3356992"/>
            <a:ext cx="6180080" cy="936104"/>
          </a:xfrm>
        </p:spPr>
        <p:txBody>
          <a:bodyPr>
            <a:normAutofit/>
          </a:bodyPr>
          <a:lstStyle/>
          <a:p>
            <a:pPr marL="0" indent="0"/>
            <a:r>
              <a:rPr lang="en-US" sz="2400" dirty="0"/>
              <a:t>Trichotillomania (Hair-Pulling Disorder)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4792" y="1460398"/>
            <a:ext cx="6120680" cy="1684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פרק חדש לאחר הפרק על חרדה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כולל הפרעות שנראה כי שייכות לאותה משפחה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ההפרעות הן: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174792" y="4218608"/>
            <a:ext cx="6120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מריטת שערות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הופיעה קודם ב"הפרעות של שליטה בדחפים"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קשר חזק המתבטא גם </a:t>
            </a:r>
            <a:r>
              <a:rPr lang="he-IL" sz="2400" dirty="0" err="1"/>
              <a:t>בקומורבידיות</a:t>
            </a:r>
            <a:r>
              <a:rPr lang="he-IL" sz="2400" dirty="0"/>
              <a:t> וגם בסיכויים גנטיים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4870886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מעבר מ-</a:t>
            </a:r>
            <a:r>
              <a:rPr lang="en-US" dirty="0"/>
              <a:t>DSM-IV</a:t>
            </a:r>
            <a:r>
              <a:rPr lang="he-IL" dirty="0"/>
              <a:t> ל-</a:t>
            </a:r>
            <a:r>
              <a:rPr lang="en-US" dirty="0"/>
              <a:t>DSM-5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1880" y="2037874"/>
            <a:ext cx="6180080" cy="936104"/>
          </a:xfrm>
        </p:spPr>
        <p:txBody>
          <a:bodyPr>
            <a:normAutofit/>
          </a:bodyPr>
          <a:lstStyle/>
          <a:p>
            <a:pPr marL="0" indent="0"/>
            <a:r>
              <a:rPr lang="en-US" sz="2400" dirty="0"/>
              <a:t>Body Dysmorphic Disorder (BDD)</a:t>
            </a:r>
            <a:endParaRPr lang="he-IL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3106852"/>
            <a:ext cx="7994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דומה ל-</a:t>
            </a:r>
            <a:r>
              <a:rPr lang="en-US" sz="2400" dirty="0"/>
              <a:t>OCD</a:t>
            </a:r>
            <a:r>
              <a:rPr lang="he-IL" sz="2400" dirty="0"/>
              <a:t> אך מתמקד בחלק מאוס מהגוף או הפנים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מוגזם ולא פרופורציונלי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הופיעה קודם ב"הפרעות </a:t>
            </a:r>
            <a:r>
              <a:rPr lang="he-IL" sz="2400" dirty="0" err="1"/>
              <a:t>סומטופורמיות</a:t>
            </a:r>
            <a:r>
              <a:rPr lang="he-IL" sz="2400" dirty="0"/>
              <a:t>"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אך קשור יותר ל-</a:t>
            </a:r>
            <a:r>
              <a:rPr lang="en-US" sz="2400" dirty="0"/>
              <a:t>OCD</a:t>
            </a:r>
            <a:r>
              <a:rPr lang="he-IL" sz="2400" dirty="0"/>
              <a:t> גם בפנומנולוגיה וגם </a:t>
            </a:r>
            <a:r>
              <a:rPr lang="he-IL" sz="2400" dirty="0" err="1"/>
              <a:t>קומורבידיות</a:t>
            </a:r>
            <a:endParaRPr lang="he-IL" sz="24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12% מהסובלים מ-</a:t>
            </a:r>
            <a:r>
              <a:rPr lang="en-US" sz="2400" dirty="0"/>
              <a:t>OCD</a:t>
            </a:r>
            <a:r>
              <a:rPr lang="he-IL" sz="2400" dirty="0"/>
              <a:t>!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2400" dirty="0"/>
              <a:t>יש לציין דמיון רב גם עם הפרעות אכילה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94068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מעבר מ-</a:t>
            </a:r>
            <a:r>
              <a:rPr lang="en-US" dirty="0"/>
              <a:t>DSM-IV</a:t>
            </a:r>
            <a:r>
              <a:rPr lang="he-IL" dirty="0"/>
              <a:t> ל-</a:t>
            </a:r>
            <a:r>
              <a:rPr lang="en-US" dirty="0"/>
              <a:t>DSM-5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7199" y="2060848"/>
            <a:ext cx="6729295" cy="3396208"/>
          </a:xfrm>
        </p:spPr>
        <p:txBody>
          <a:bodyPr>
            <a:noAutofit/>
          </a:bodyPr>
          <a:lstStyle/>
          <a:p>
            <a:pPr marL="0" indent="0"/>
            <a:r>
              <a:rPr lang="en-US" sz="2400" dirty="0"/>
              <a:t>Hoarding Disorder</a:t>
            </a:r>
            <a:endParaRPr lang="he-IL" sz="2400" dirty="0"/>
          </a:p>
          <a:p>
            <a:pPr marL="0" indent="0"/>
            <a:r>
              <a:rPr lang="en-US" sz="2400" dirty="0"/>
              <a:t>Excoriation (Skin-Picking) Disorder</a:t>
            </a:r>
          </a:p>
          <a:p>
            <a:pPr marL="0" indent="0"/>
            <a:r>
              <a:rPr lang="en-US" sz="2400" dirty="0"/>
              <a:t>Substance/Medication-Induced Obsessive-Compulsive and Related Disorder</a:t>
            </a:r>
            <a:endParaRPr lang="he-IL" sz="2400" dirty="0"/>
          </a:p>
          <a:p>
            <a:pPr marL="0" indent="0"/>
            <a:r>
              <a:rPr lang="en-US" sz="2400" dirty="0"/>
              <a:t>Obsessive-Compulsive and Related Disorder Due to Another Medical Condition</a:t>
            </a:r>
            <a:r>
              <a:rPr lang="he-IL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2462475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קריטריונים ע"פ </a:t>
            </a:r>
            <a:r>
              <a:rPr lang="en-US" dirty="0"/>
              <a:t>DSM-5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492896"/>
            <a:ext cx="7643192" cy="1379984"/>
          </a:xfrm>
        </p:spPr>
        <p:txBody>
          <a:bodyPr/>
          <a:lstStyle/>
          <a:p>
            <a:pPr marL="514350" indent="-514350" algn="r" rtl="1">
              <a:buAutoNum type="alphaUcPeriod"/>
            </a:pPr>
            <a:r>
              <a:rPr lang="he-IL" dirty="0"/>
              <a:t>נוכחותן של אובססיות ו/או </a:t>
            </a:r>
            <a:r>
              <a:rPr lang="he-IL" dirty="0" err="1"/>
              <a:t>קומפולסיות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42805556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קריטריונים ע"פ </a:t>
            </a:r>
            <a:r>
              <a:rPr lang="en-US" dirty="0"/>
              <a:t>DSM-5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204864"/>
            <a:ext cx="7643192" cy="2880320"/>
          </a:xfrm>
        </p:spPr>
        <p:txBody>
          <a:bodyPr/>
          <a:lstStyle/>
          <a:p>
            <a:pPr marL="0" indent="0" algn="r" rtl="1">
              <a:buNone/>
            </a:pPr>
            <a:r>
              <a:rPr lang="he-IL" i="1" dirty="0"/>
              <a:t>אובססיות</a:t>
            </a:r>
            <a:r>
              <a:rPr lang="he-IL" dirty="0"/>
              <a:t>:</a:t>
            </a:r>
          </a:p>
          <a:p>
            <a:pPr marL="0" indent="0" algn="r" rtl="1">
              <a:buNone/>
            </a:pPr>
            <a:r>
              <a:rPr lang="he-IL" dirty="0"/>
              <a:t>1. מחשבות/דימויים/דחפים חוזרים ועיקשים</a:t>
            </a:r>
          </a:p>
          <a:p>
            <a:pPr marL="0" indent="0" algn="r" rtl="1">
              <a:buNone/>
            </a:pPr>
            <a:r>
              <a:rPr lang="he-IL" dirty="0"/>
              <a:t>נחוות כלא-רצויות / חודרניות</a:t>
            </a:r>
          </a:p>
          <a:p>
            <a:pPr marL="0" indent="0" algn="r" rtl="1">
              <a:buNone/>
            </a:pPr>
            <a:r>
              <a:rPr lang="he-IL" dirty="0"/>
              <a:t>ולרוב גורמות למצוקה / חרדה</a:t>
            </a:r>
          </a:p>
          <a:p>
            <a:pPr marL="0" indent="0" algn="r" rtl="1">
              <a:buNone/>
            </a:pPr>
            <a:r>
              <a:rPr lang="he-IL" dirty="0"/>
              <a:t>2. ניסיון להתעלם, להדחיק, או לנטרל</a:t>
            </a:r>
          </a:p>
          <a:p>
            <a:pPr marL="0" indent="0" algn="r" rtl="1">
              <a:buNone/>
            </a:pPr>
            <a:r>
              <a:rPr lang="he-IL" dirty="0"/>
              <a:t>ע"י </a:t>
            </a:r>
            <a:r>
              <a:rPr lang="he-IL" dirty="0" err="1"/>
              <a:t>קומפולסיה</a:t>
            </a:r>
            <a:r>
              <a:rPr lang="he-IL" dirty="0"/>
              <a:t> (ביצוע/מנטלית)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34800" y="5480025"/>
            <a:ext cx="45495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200" dirty="0"/>
              <a:t>דוגמא: מחשבת חילול </a:t>
            </a:r>
            <a:r>
              <a:rPr lang="he-IL" sz="3200" dirty="0">
                <a:sym typeface="Wingdings" panose="05000000000000000000" pitchFamily="2" charset="2"/>
              </a:rPr>
              <a:t> חייב לספור עד 10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223999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8372" y="1196752"/>
            <a:ext cx="6635080" cy="2448272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000" i="1" dirty="0" err="1"/>
              <a:t>קומפולסיות</a:t>
            </a:r>
            <a:r>
              <a:rPr lang="he-IL" sz="2000" dirty="0"/>
              <a:t>:</a:t>
            </a:r>
          </a:p>
          <a:p>
            <a:pPr marL="0" indent="0" algn="r" rtl="1">
              <a:buNone/>
            </a:pPr>
            <a:r>
              <a:rPr lang="he-IL" sz="2000" dirty="0"/>
              <a:t>1. פעולות </a:t>
            </a:r>
            <a:r>
              <a:rPr lang="he-IL" sz="2000" dirty="0" err="1"/>
              <a:t>חזרתיות</a:t>
            </a:r>
            <a:r>
              <a:rPr lang="he-IL" sz="2000" dirty="0"/>
              <a:t> בהתנהגות (לשטוף ידיים) או בחשיבה (לספור) שהאדם חש מחויב לבצע</a:t>
            </a:r>
          </a:p>
          <a:p>
            <a:pPr marL="0" indent="0" algn="r" rtl="1">
              <a:buNone/>
            </a:pPr>
            <a:r>
              <a:rPr lang="he-IL" sz="2000" dirty="0"/>
              <a:t>בהתאם לאובססיה או חוקים שמהם אין לסטות</a:t>
            </a:r>
          </a:p>
          <a:p>
            <a:pPr marL="0" indent="0" algn="r" rtl="1">
              <a:buNone/>
            </a:pPr>
            <a:r>
              <a:rPr lang="he-IL" sz="2000" dirty="0"/>
              <a:t>2. הפעולות מיועדות להפחתת חרדה / מצוקה, או למניעת אירוע מאיים (אך לא ריאליסטי / מוגזם)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03912" y="4272785"/>
            <a:ext cx="64897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/>
              <a:t>לספור כל הזמן עד 8 כדי שהמשפחה לא תמות בתאונת דרכים</a:t>
            </a:r>
          </a:p>
          <a:p>
            <a:r>
              <a:rPr lang="he-IL" sz="2000" dirty="0"/>
              <a:t>לבדוק כל הזמן את מתג הגז</a:t>
            </a:r>
          </a:p>
          <a:p>
            <a:r>
              <a:rPr lang="he-IL" sz="2000" dirty="0"/>
              <a:t>לבדוק פעם אחת את הגז?</a:t>
            </a:r>
          </a:p>
          <a:p>
            <a:endParaRPr lang="he-IL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436534" y="5887216"/>
            <a:ext cx="3718756" cy="388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 fontAlgn="auto">
              <a:buFont typeface="Wingdings 3" charset="2"/>
              <a:buNone/>
            </a:pPr>
            <a:r>
              <a:rPr lang="he-IL" i="1" dirty="0"/>
              <a:t>(ילדים לאו דווקא יוכלו להסביר)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814739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3098" y="477179"/>
            <a:ext cx="8229600" cy="1143000"/>
          </a:xfrm>
        </p:spPr>
        <p:txBody>
          <a:bodyPr/>
          <a:lstStyle/>
          <a:p>
            <a:pPr algn="ctr" rtl="1"/>
            <a:r>
              <a:rPr lang="he-IL" dirty="0"/>
              <a:t>קריטריונים ע"פ </a:t>
            </a:r>
            <a:r>
              <a:rPr lang="en-US" dirty="0"/>
              <a:t>DSM-5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149323"/>
            <a:ext cx="7643192" cy="3384376"/>
          </a:xfrm>
        </p:spPr>
        <p:txBody>
          <a:bodyPr/>
          <a:lstStyle/>
          <a:p>
            <a:pPr marL="514350" indent="-514350" algn="r" rtl="1">
              <a:buFont typeface="+mj-lt"/>
              <a:buAutoNum type="alphaUcPeriod" startAt="2"/>
            </a:pPr>
            <a:r>
              <a:rPr lang="he-IL" dirty="0"/>
              <a:t>דורש זמן רב (</a:t>
            </a:r>
            <a:r>
              <a:rPr lang="en-US" dirty="0"/>
              <a:t>1h</a:t>
            </a:r>
            <a:r>
              <a:rPr lang="he-IL" dirty="0"/>
              <a:t>) או פוגע בתפקוד (בד"כ שניהם...)</a:t>
            </a:r>
          </a:p>
          <a:p>
            <a:pPr marL="514350" indent="-514350" algn="r" rtl="1">
              <a:buFont typeface="+mj-lt"/>
              <a:buAutoNum type="alphaUcPeriod" startAt="2"/>
            </a:pPr>
            <a:r>
              <a:rPr lang="he-IL" dirty="0"/>
              <a:t>לא נובע ממצב רפואי או סם / תרופה</a:t>
            </a:r>
          </a:p>
          <a:p>
            <a:pPr marL="514350" indent="-514350" algn="r" rtl="1">
              <a:buFont typeface="+mj-lt"/>
              <a:buAutoNum type="alphaUcPeriod" startAt="2"/>
            </a:pPr>
            <a:r>
              <a:rPr lang="he-IL" dirty="0"/>
              <a:t>אבחנה מבדלת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4704" y="3565776"/>
            <a:ext cx="26595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dirty="0"/>
              <a:t>חשוב להדגיש שזה כן יכול לקרות!</a:t>
            </a:r>
            <a:endParaRPr lang="en-US" sz="2800" dirty="0"/>
          </a:p>
        </p:txBody>
      </p:sp>
      <p:cxnSp>
        <p:nvCxnSpPr>
          <p:cNvPr id="13" name="מחבר חץ ישר 8"/>
          <p:cNvCxnSpPr/>
          <p:nvPr/>
        </p:nvCxnSpPr>
        <p:spPr>
          <a:xfrm flipH="1">
            <a:off x="3224300" y="2852936"/>
            <a:ext cx="1355002" cy="7128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81008" y="3565776"/>
            <a:ext cx="26595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/>
              <a:t>סכיזופרניה</a:t>
            </a:r>
          </a:p>
          <a:p>
            <a:r>
              <a:rPr lang="en-US" sz="2000" dirty="0"/>
              <a:t>GAD</a:t>
            </a:r>
            <a:endParaRPr lang="he-IL" sz="2000" dirty="0"/>
          </a:p>
          <a:p>
            <a:r>
              <a:rPr lang="he-IL" sz="2000" dirty="0"/>
              <a:t>הפרעת אכילה</a:t>
            </a:r>
          </a:p>
          <a:p>
            <a:r>
              <a:rPr lang="en-US" sz="2000" dirty="0"/>
              <a:t>BDD</a:t>
            </a:r>
            <a:endParaRPr lang="he-IL" sz="2000" dirty="0"/>
          </a:p>
          <a:p>
            <a:r>
              <a:rPr lang="he-IL" sz="2000" dirty="0" err="1"/>
              <a:t>טריכוטולומניה</a:t>
            </a:r>
            <a:endParaRPr lang="he-IL" sz="2000" dirty="0"/>
          </a:p>
          <a:p>
            <a:r>
              <a:rPr lang="he-IL" sz="2000" dirty="0" err="1"/>
              <a:t>פרפיליות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32089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ב-</a:t>
            </a:r>
            <a:r>
              <a:rPr lang="en-US" dirty="0"/>
              <a:t>DSM-IV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8452" y="2060848"/>
            <a:ext cx="6707088" cy="3384376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000" dirty="0"/>
              <a:t>ההגדרה של אובססיה כללה הנחה כי האובססיה היא "אגו-</a:t>
            </a:r>
            <a:r>
              <a:rPr lang="he-IL" sz="2000" dirty="0" err="1"/>
              <a:t>דיסטונית</a:t>
            </a:r>
            <a:r>
              <a:rPr lang="he-IL" sz="2000" dirty="0"/>
              <a:t>" (ולא "אגו-</a:t>
            </a:r>
            <a:r>
              <a:rPr lang="he-IL" sz="2000" dirty="0" err="1"/>
              <a:t>סינטונית</a:t>
            </a:r>
            <a:r>
              <a:rPr lang="he-IL" sz="2000" dirty="0"/>
              <a:t>"):</a:t>
            </a:r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r>
              <a:rPr lang="he-IL" sz="2000" dirty="0"/>
              <a:t>"האדם מכיר בכך שהמחשבות/דימויים/דחפים הם תוצר של תודעתו שלו"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6995" y="4568061"/>
            <a:ext cx="4752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600" dirty="0"/>
              <a:t>איך ה-</a:t>
            </a:r>
            <a:r>
              <a:rPr lang="en-US" sz="3600" dirty="0"/>
              <a:t>DSM-5</a:t>
            </a:r>
            <a:r>
              <a:rPr lang="he-IL" sz="3600" dirty="0"/>
              <a:t> מתייחס למצבים אגו-</a:t>
            </a:r>
            <a:r>
              <a:rPr lang="he-IL" sz="3600" dirty="0" err="1"/>
              <a:t>סינטוניים</a:t>
            </a:r>
            <a:r>
              <a:rPr lang="he-IL" sz="3600" dirty="0"/>
              <a:t>?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4426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קריטריונים ע"פ </a:t>
            </a:r>
            <a:r>
              <a:rPr lang="en-US" dirty="0"/>
              <a:t>DSM-5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8928"/>
            <a:ext cx="7643192" cy="3384376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000" dirty="0"/>
              <a:t>תובנה טובה (אמונות כנראה לא נכונות)</a:t>
            </a:r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r>
              <a:rPr lang="he-IL" sz="2000" dirty="0"/>
              <a:t>תובנה לקויה (אמונות כנראה נכונות)</a:t>
            </a:r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r>
              <a:rPr lang="he-IL" sz="2000" dirty="0"/>
              <a:t>תובנה נעדרת / אמונות </a:t>
            </a:r>
            <a:r>
              <a:rPr lang="he-IL" sz="2000" dirty="0" err="1"/>
              <a:t>דלוזיונליות</a:t>
            </a:r>
            <a:endParaRPr lang="he-IL" sz="2000" dirty="0"/>
          </a:p>
        </p:txBody>
      </p:sp>
      <p:sp>
        <p:nvSpPr>
          <p:cNvPr id="5" name="Down Arrow 4"/>
          <p:cNvSpPr/>
          <p:nvPr/>
        </p:nvSpPr>
        <p:spPr bwMode="auto">
          <a:xfrm>
            <a:off x="7009006" y="2597905"/>
            <a:ext cx="576064" cy="576064"/>
          </a:xfrm>
          <a:prstGeom prst="downArrow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ahoma" pitchFamily="34" charset="0"/>
              <a:cs typeface="Arial" pitchFamily="34" charset="0"/>
            </a:endParaRPr>
          </a:p>
        </p:txBody>
      </p:sp>
      <p:sp>
        <p:nvSpPr>
          <p:cNvPr id="6" name="Down Arrow 5"/>
          <p:cNvSpPr/>
          <p:nvPr/>
        </p:nvSpPr>
        <p:spPr bwMode="auto">
          <a:xfrm>
            <a:off x="7028184" y="4000604"/>
            <a:ext cx="576064" cy="576064"/>
          </a:xfrm>
          <a:prstGeom prst="downArrow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ahoma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5517232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200" dirty="0"/>
              <a:t>יש לבדוק האם הפסיכוזה תחומה לתוכן האובססיבי-קומפולסיבי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31521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 rtl="1"/>
            <a:r>
              <a:rPr lang="he-IL" dirty="0"/>
              <a:t>קריטריונים ע"פ </a:t>
            </a:r>
            <a:r>
              <a:rPr lang="en-US" dirty="0"/>
              <a:t>DSM-5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700808"/>
            <a:ext cx="7139136" cy="3672408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he-IL" sz="2000" dirty="0"/>
              <a:t>שימו לב שאבחנה מבדלת (קריטריון </a:t>
            </a:r>
            <a:r>
              <a:rPr lang="en-US" sz="2000" dirty="0"/>
              <a:t>D</a:t>
            </a:r>
            <a:r>
              <a:rPr lang="he-IL" sz="2000" dirty="0"/>
              <a:t>) אינה שוללת אפשרות של </a:t>
            </a:r>
            <a:r>
              <a:rPr lang="he-IL" sz="2000" dirty="0" err="1"/>
              <a:t>קומורבידיות</a:t>
            </a:r>
            <a:r>
              <a:rPr lang="he-IL" sz="2000" dirty="0"/>
              <a:t>!</a:t>
            </a:r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r>
              <a:rPr lang="he-IL" sz="2000" dirty="0"/>
              <a:t>דוגמא: "</a:t>
            </a:r>
            <a:r>
              <a:rPr lang="he-IL" sz="2000" dirty="0" err="1"/>
              <a:t>סכיזו</a:t>
            </a:r>
            <a:r>
              <a:rPr lang="he-IL" sz="2000" dirty="0"/>
              <a:t>-</a:t>
            </a:r>
            <a:r>
              <a:rPr lang="en-US" sz="2000" dirty="0"/>
              <a:t>OCD</a:t>
            </a:r>
            <a:r>
              <a:rPr lang="he-IL" sz="2000" dirty="0"/>
              <a:t>"</a:t>
            </a:r>
          </a:p>
          <a:p>
            <a:pPr marL="0" indent="0" algn="r" rtl="1">
              <a:buNone/>
            </a:pPr>
            <a:endParaRPr lang="he-IL" sz="2000" dirty="0"/>
          </a:p>
          <a:p>
            <a:pPr algn="r" rtl="1">
              <a:buFont typeface="Wingdings" panose="05000000000000000000" pitchFamily="2" charset="2"/>
              <a:buChar char="Ø"/>
            </a:pPr>
            <a:r>
              <a:rPr lang="he-IL" sz="2000" dirty="0"/>
              <a:t>לעתים קשה להבחין</a:t>
            </a:r>
          </a:p>
          <a:p>
            <a:pPr algn="r" rtl="1">
              <a:buFont typeface="Wingdings" panose="05000000000000000000" pitchFamily="2" charset="2"/>
              <a:buChar char="Ø"/>
            </a:pPr>
            <a:r>
              <a:rPr lang="he-IL" sz="2000" dirty="0"/>
              <a:t>ב-</a:t>
            </a:r>
            <a:r>
              <a:rPr lang="en-US" sz="2000" dirty="0"/>
              <a:t>OCD</a:t>
            </a:r>
            <a:r>
              <a:rPr lang="he-IL" sz="2000" dirty="0"/>
              <a:t> לרוב נושא תחום</a:t>
            </a:r>
          </a:p>
          <a:p>
            <a:pPr algn="r" rtl="1">
              <a:buFont typeface="Wingdings" panose="05000000000000000000" pitchFamily="2" charset="2"/>
              <a:buChar char="Ø"/>
            </a:pPr>
            <a:r>
              <a:rPr lang="he-IL" sz="2000" dirty="0"/>
              <a:t>26%-8% </a:t>
            </a:r>
            <a:r>
              <a:rPr lang="en-US" sz="2000" dirty="0"/>
              <a:t>OCD</a:t>
            </a:r>
            <a:r>
              <a:rPr lang="he-IL" sz="2000" dirty="0"/>
              <a:t> בקרב הסובלים מסכיזופרניה</a:t>
            </a:r>
          </a:p>
        </p:txBody>
      </p:sp>
    </p:spTree>
    <p:extLst>
      <p:ext uri="{BB962C8B-B14F-4D97-AF65-F5344CB8AC3E}">
        <p14:creationId xmlns:p14="http://schemas.microsoft.com/office/powerpoint/2010/main" val="2082726618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he-IL" dirty="0"/>
              <a:t>חרדה מוסקת</a:t>
            </a:r>
            <a:endParaRPr lang="en-US" dirty="0"/>
          </a:p>
        </p:txBody>
      </p:sp>
      <p:sp>
        <p:nvSpPr>
          <p:cNvPr id="105984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838705"/>
            <a:ext cx="8229600" cy="180020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/>
              <a:t>ההנחה: </a:t>
            </a:r>
            <a:r>
              <a:rPr lang="he-IL" sz="2000" b="1" i="1" dirty="0"/>
              <a:t>מאחורי כל </a:t>
            </a:r>
            <a:r>
              <a:rPr lang="he-IL" sz="2000" b="1" i="1" dirty="0" err="1"/>
              <a:t>קומפולסיה</a:t>
            </a:r>
            <a:r>
              <a:rPr lang="he-IL" sz="2000" b="1" i="1" dirty="0"/>
              <a:t> יש אובססיה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/>
              <a:t>חרדה מהאובססיה </a:t>
            </a:r>
            <a:r>
              <a:rPr lang="he-IL" sz="2000" dirty="0">
                <a:sym typeface="Wingdings" panose="05000000000000000000" pitchFamily="2" charset="2"/>
              </a:rPr>
              <a:t> תחושת איום  </a:t>
            </a:r>
            <a:r>
              <a:rPr lang="he-IL" sz="2000" dirty="0"/>
              <a:t>תגובת חירום מתונה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 err="1"/>
              <a:t>הקומפולסיה</a:t>
            </a:r>
            <a:r>
              <a:rPr lang="he-IL" sz="2000" dirty="0"/>
              <a:t> עוזרת לטווח קצר והתהליך משתמר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/>
              <a:t>למעל 98% יש את שני הרכיבים!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59832" y="3735301"/>
            <a:ext cx="5637312" cy="2520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fontAlgn="auto">
              <a:lnSpc>
                <a:spcPct val="90000"/>
              </a:lnSpc>
              <a:defRPr/>
            </a:pPr>
            <a:r>
              <a:rPr lang="he-IL" sz="2000" dirty="0"/>
              <a:t>אך יש אנשים שיש להם </a:t>
            </a:r>
            <a:r>
              <a:rPr lang="he-IL" sz="2000" b="1" i="1" dirty="0"/>
              <a:t>רק קומפולסיות</a:t>
            </a:r>
            <a:r>
              <a:rPr lang="he-IL" sz="2000" dirty="0"/>
              <a:t>!</a:t>
            </a:r>
          </a:p>
          <a:p>
            <a:pPr algn="r" rtl="1" fontAlgn="auto">
              <a:lnSpc>
                <a:spcPct val="90000"/>
              </a:lnSpc>
              <a:defRPr/>
            </a:pPr>
            <a:r>
              <a:rPr lang="he-IL" sz="2000" dirty="0"/>
              <a:t>החרדה תופיע רק לאחר שהקומפולסיה תופרע (דוגמא סכו"ם שמגעיל אותם)</a:t>
            </a:r>
          </a:p>
          <a:p>
            <a:pPr algn="r" rtl="1" fontAlgn="auto">
              <a:lnSpc>
                <a:spcPct val="90000"/>
              </a:lnSpc>
              <a:defRPr/>
            </a:pPr>
            <a:r>
              <a:rPr lang="he-IL" sz="2000" dirty="0"/>
              <a:t>הנחה תיאורטית על חרדה מאחורי הקלעים</a:t>
            </a:r>
            <a:endParaRPr lang="en-US" sz="2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he-IL" dirty="0"/>
              <a:t>שכיחות ומהלך</a:t>
            </a:r>
            <a:endParaRPr lang="en-US" dirty="0"/>
          </a:p>
        </p:txBody>
      </p:sp>
      <p:sp>
        <p:nvSpPr>
          <p:cNvPr id="1061891" name="Rectangle 3"/>
          <p:cNvSpPr>
            <a:spLocks noGrp="1" noChangeArrowheads="1"/>
          </p:cNvSpPr>
          <p:nvPr>
            <p:ph idx="1"/>
          </p:nvPr>
        </p:nvSpPr>
        <p:spPr>
          <a:xfrm>
            <a:off x="0" y="2043545"/>
            <a:ext cx="8229600" cy="4525963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000" dirty="0"/>
              <a:t>בארה"ב שכיחות של 12 חודשים: 1.2%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000" dirty="0"/>
              <a:t>שכיחות של כל החיים: 1.6%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000" dirty="0"/>
              <a:t>במדינות אחרות שכיחות דומה או גבוהה יותר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000" dirty="0"/>
              <a:t>ישראל: 2.3%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000" dirty="0"/>
              <a:t>ניו-זילנד: 3.9%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000" dirty="0"/>
              <a:t>דנמרק: 4.1%</a:t>
            </a:r>
            <a:endParaRPr lang="en-US" sz="2000" dirty="0"/>
          </a:p>
        </p:txBody>
      </p:sp>
    </p:spTree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he-IL" dirty="0"/>
              <a:t>שכיחות ומהלך</a:t>
            </a:r>
            <a:endParaRPr lang="en-US" dirty="0"/>
          </a:p>
        </p:txBody>
      </p:sp>
      <p:sp>
        <p:nvSpPr>
          <p:cNvPr id="106291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577720"/>
            <a:ext cx="8229600" cy="3445843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sz="2000" dirty="0"/>
              <a:t>הבדלי מין: בבגרות נשים (</a:t>
            </a:r>
            <a:r>
              <a:rPr lang="en-US" sz="2000" dirty="0"/>
              <a:t>1.4:1</a:t>
            </a:r>
            <a:r>
              <a:rPr lang="he-IL" sz="2000" dirty="0"/>
              <a:t>) אך בילדות בנים</a:t>
            </a:r>
          </a:p>
          <a:p>
            <a:pPr algn="r" rtl="1">
              <a:defRPr/>
            </a:pPr>
            <a:endParaRPr lang="he-IL" sz="2000" dirty="0"/>
          </a:p>
          <a:p>
            <a:pPr algn="r" rtl="1">
              <a:defRPr/>
            </a:pPr>
            <a:r>
              <a:rPr lang="he-IL" sz="2000" dirty="0"/>
              <a:t>קשר משפחתי: תאומי </a:t>
            </a:r>
            <a:r>
              <a:rPr lang="en-US" sz="2000" dirty="0"/>
              <a:t>MZ</a:t>
            </a:r>
            <a:r>
              <a:rPr lang="he-IL" sz="2000" dirty="0"/>
              <a:t> פי שתיים התאמה לעומת תאומי </a:t>
            </a:r>
            <a:r>
              <a:rPr lang="en-US" sz="2000" dirty="0"/>
              <a:t>DZ</a:t>
            </a:r>
            <a:endParaRPr lang="he-IL" sz="2000" dirty="0"/>
          </a:p>
          <a:p>
            <a:pPr algn="r" rtl="1">
              <a:defRPr/>
            </a:pPr>
            <a:r>
              <a:rPr lang="he-IL" sz="2000" dirty="0"/>
              <a:t>קרובי משפחה עם סיכוי כפול להפרעת חרדה</a:t>
            </a:r>
          </a:p>
        </p:txBody>
      </p:sp>
    </p:spTree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260648"/>
            <a:ext cx="6491064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he-IL" dirty="0"/>
              <a:t>שכיחות ומהלך</a:t>
            </a:r>
            <a:endParaRPr lang="en-US" dirty="0"/>
          </a:p>
        </p:txBody>
      </p:sp>
      <p:sp>
        <p:nvSpPr>
          <p:cNvPr id="1063939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600200"/>
            <a:ext cx="7571184" cy="413305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000" dirty="0"/>
              <a:t>לרוב התחלה הדרגתית (אם כי לא תמיד)</a:t>
            </a:r>
          </a:p>
          <a:p>
            <a:pPr algn="r" rtl="1" eaLnBrk="1" hangingPunct="1">
              <a:defRPr/>
            </a:pPr>
            <a:endParaRPr lang="he-IL" sz="2000" dirty="0"/>
          </a:p>
          <a:p>
            <a:pPr algn="r" rtl="1" eaLnBrk="1" hangingPunct="1">
              <a:defRPr/>
            </a:pPr>
            <a:r>
              <a:rPr lang="he-IL" sz="2000" dirty="0"/>
              <a:t>גיל ההתחלה בד"כ בגיל ההתבגרות או בבגרות המוקדמת</a:t>
            </a:r>
          </a:p>
          <a:p>
            <a:pPr algn="r" rtl="1" eaLnBrk="1" hangingPunct="1">
              <a:defRPr/>
            </a:pPr>
            <a:endParaRPr lang="he-IL" sz="2000" dirty="0"/>
          </a:p>
          <a:p>
            <a:pPr algn="r" rtl="1" eaLnBrk="1" hangingPunct="1">
              <a:defRPr/>
            </a:pPr>
            <a:r>
              <a:rPr lang="he-IL" sz="2000" dirty="0"/>
              <a:t>בקרב ילדים הסובלים מ-</a:t>
            </a:r>
            <a:r>
              <a:rPr lang="en-US" sz="2000" dirty="0"/>
              <a:t>OCD</a:t>
            </a:r>
            <a:r>
              <a:rPr lang="he-IL" sz="2000" dirty="0"/>
              <a:t> גיל ההתחלה הממוצע הוא 10.2</a:t>
            </a:r>
            <a:endParaRPr lang="en-US" sz="2000" dirty="0"/>
          </a:p>
        </p:txBody>
      </p:sp>
    </p:spTree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en-US" dirty="0"/>
              <a:t>OCD</a:t>
            </a:r>
            <a:r>
              <a:rPr lang="he-IL" dirty="0"/>
              <a:t> בילדים</a:t>
            </a:r>
            <a:endParaRPr lang="en-US" dirty="0"/>
          </a:p>
        </p:txBody>
      </p:sp>
      <p:sp>
        <p:nvSpPr>
          <p:cNvPr id="1064963" name="Rectangle 3"/>
          <p:cNvSpPr>
            <a:spLocks noGrp="1" noChangeArrowheads="1"/>
          </p:cNvSpPr>
          <p:nvPr>
            <p:ph idx="1"/>
          </p:nvPr>
        </p:nvSpPr>
        <p:spPr>
          <a:xfrm>
            <a:off x="1638680" y="1912264"/>
            <a:ext cx="6923112" cy="290892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/>
              <a:t>העוצמה משתנה על-פי תקופות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/>
              <a:t>תוכן הסימפטומים משתנה גם הוא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/>
              <a:t>לעתים חולף עם ההתבגרות</a:t>
            </a:r>
          </a:p>
          <a:p>
            <a:pPr algn="r" rtl="1">
              <a:lnSpc>
                <a:spcPct val="90000"/>
              </a:lnSpc>
              <a:defRPr/>
            </a:pPr>
            <a:r>
              <a:rPr lang="he-IL" sz="2000" dirty="0"/>
              <a:t>נראה כי קיימות שתי קבוצות: גיל התחלה 7 (</a:t>
            </a:r>
            <a:r>
              <a:rPr lang="en-US" sz="2000" dirty="0"/>
              <a:t>early onset group </a:t>
            </a:r>
            <a:r>
              <a:rPr lang="he-IL" sz="2000" dirty="0"/>
              <a:t>) וגיל התחלה 10 (</a:t>
            </a:r>
            <a:r>
              <a:rPr lang="en-US" sz="2000" dirty="0"/>
              <a:t>late onset group </a:t>
            </a:r>
            <a:r>
              <a:rPr lang="he-IL" sz="2000" dirty="0"/>
              <a:t>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000" dirty="0"/>
              <a:t>התחלה מוקדמת נקשרה ליותר קו-מורבידיות נוירולוגית וקשר גנטי</a:t>
            </a:r>
            <a:endParaRPr lang="en-US" sz="2000" dirty="0"/>
          </a:p>
        </p:txBody>
      </p:sp>
    </p:spTree>
  </p:cSld>
  <p:clrMapOvr>
    <a:masterClrMapping/>
  </p:clrMapOvr>
  <p:transition spd="slow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116632"/>
            <a:ext cx="8229600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OCD</a:t>
            </a:r>
            <a:r>
              <a:rPr lang="he-IL" dirty="0">
                <a:solidFill>
                  <a:schemeClr val="accent1">
                    <a:lumMod val="75000"/>
                  </a:schemeClr>
                </a:solidFill>
              </a:rPr>
              <a:t> ודיכאון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65987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284396"/>
            <a:ext cx="7211144" cy="4376852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200" dirty="0" err="1">
                <a:solidFill>
                  <a:schemeClr val="tx2">
                    <a:lumMod val="50000"/>
                  </a:schemeClr>
                </a:solidFill>
              </a:rPr>
              <a:t>קומורבידיות</a:t>
            </a:r>
            <a:r>
              <a:rPr lang="he-IL" sz="2200" dirty="0">
                <a:solidFill>
                  <a:schemeClr val="tx2">
                    <a:lumMod val="50000"/>
                  </a:schemeClr>
                </a:solidFill>
              </a:rPr>
              <a:t> רבה בין דיכאון לאובססיות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200" dirty="0">
              <a:solidFill>
                <a:schemeClr val="tx2">
                  <a:lumMod val="50000"/>
                </a:schemeClr>
              </a:solidFill>
            </a:endParaRP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200" dirty="0">
              <a:solidFill>
                <a:schemeClr val="tx2">
                  <a:lumMod val="50000"/>
                </a:schemeClr>
              </a:solidFill>
            </a:endParaRP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200" dirty="0">
              <a:solidFill>
                <a:schemeClr val="tx2">
                  <a:lumMod val="50000"/>
                </a:schemeClr>
              </a:solidFill>
            </a:endParaRP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200" dirty="0">
                <a:solidFill>
                  <a:schemeClr val="tx2">
                    <a:lumMod val="50000"/>
                  </a:schemeClr>
                </a:solidFill>
              </a:rPr>
              <a:t>בכל עת, 35%-6 מהסובלים מדיכאון ידווחו על אובססיות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200" dirty="0">
                <a:solidFill>
                  <a:schemeClr val="tx2">
                    <a:lumMod val="50000"/>
                  </a:schemeClr>
                </a:solidFill>
              </a:rPr>
              <a:t>66%-33 מהסובלים מ-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OCD</a:t>
            </a:r>
            <a:r>
              <a:rPr lang="he-IL" sz="2200" dirty="0">
                <a:solidFill>
                  <a:schemeClr val="tx2">
                    <a:lumMod val="50000"/>
                  </a:schemeClr>
                </a:solidFill>
              </a:rPr>
              <a:t> יחוו אפיזודת דיכאון בחייהם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200" dirty="0">
                <a:solidFill>
                  <a:schemeClr val="tx2">
                    <a:lumMod val="50000"/>
                  </a:schemeClr>
                </a:solidFill>
              </a:rPr>
              <a:t>שכיחות האובססיות בזמן אפיזודה היא משולשת!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הקשר בין דיכאון ל-</a:t>
            </a:r>
            <a:r>
              <a:rPr lang="en-US" sz="4000" dirty="0"/>
              <a:t>OCD</a:t>
            </a:r>
          </a:p>
        </p:txBody>
      </p:sp>
      <p:sp>
        <p:nvSpPr>
          <p:cNvPr id="109056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29600" cy="3845024"/>
          </a:xfrm>
        </p:spPr>
        <p:txBody>
          <a:bodyPr/>
          <a:lstStyle/>
          <a:p>
            <a:pPr algn="r" rtl="1" eaLnBrk="1" hangingPunct="1">
              <a:buNone/>
              <a:defRPr/>
            </a:pPr>
            <a:r>
              <a:rPr lang="he-IL" i="1" dirty="0"/>
              <a:t>ישנם כמה הסברים אפשריים לקורלציה:</a:t>
            </a:r>
          </a:p>
          <a:p>
            <a:pPr algn="r" rtl="1" eaLnBrk="1" hangingPunct="1">
              <a:buNone/>
              <a:defRPr/>
            </a:pPr>
            <a:endParaRPr lang="he-IL" i="1" dirty="0"/>
          </a:p>
          <a:p>
            <a:pPr algn="r" rtl="1" eaLnBrk="1" hangingPunct="1">
              <a:defRPr/>
            </a:pPr>
            <a:r>
              <a:rPr lang="en-US" dirty="0"/>
              <a:t>OCD</a:t>
            </a:r>
            <a:r>
              <a:rPr lang="he-IL" dirty="0"/>
              <a:t> </a:t>
            </a:r>
            <a:r>
              <a:rPr lang="he-IL" dirty="0">
                <a:sym typeface="Wingdings" pitchFamily="2" charset="2"/>
              </a:rPr>
              <a:t> דיכאון (עקב פגיעה באיכות חיים)</a:t>
            </a:r>
          </a:p>
          <a:p>
            <a:pPr algn="r" rtl="1" eaLnBrk="1" hangingPunct="1">
              <a:defRPr/>
            </a:pPr>
            <a:r>
              <a:rPr lang="he-IL" dirty="0">
                <a:sym typeface="Wingdings" pitchFamily="2" charset="2"/>
              </a:rPr>
              <a:t>דיכאון  </a:t>
            </a:r>
            <a:r>
              <a:rPr lang="en-US" dirty="0">
                <a:sym typeface="Wingdings" pitchFamily="2" charset="2"/>
              </a:rPr>
              <a:t>OCD</a:t>
            </a:r>
            <a:r>
              <a:rPr lang="he-IL" dirty="0">
                <a:sym typeface="Wingdings" pitchFamily="2" charset="2"/>
              </a:rPr>
              <a:t> (חוסר אונים, חוסר משאבים פוגעים בתהליך הסינון)</a:t>
            </a:r>
          </a:p>
          <a:p>
            <a:pPr algn="r" rtl="1" eaLnBrk="1" hangingPunct="1">
              <a:defRPr/>
            </a:pPr>
            <a:r>
              <a:rPr lang="he-IL" dirty="0">
                <a:sym typeface="Wingdings" pitchFamily="2" charset="2"/>
              </a:rPr>
              <a:t>בעיה בסרוטונין  דיכאון ו-</a:t>
            </a:r>
            <a:r>
              <a:rPr lang="en-US" dirty="0">
                <a:sym typeface="Wingdings" pitchFamily="2" charset="2"/>
              </a:rPr>
              <a:t>OCD</a:t>
            </a:r>
            <a:endParaRPr lang="he-IL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660232" y="3717032"/>
            <a:ext cx="576064" cy="1008112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835696" y="4494311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400" dirty="0"/>
              <a:t>מה שמביא אותנו להסברים ל-</a:t>
            </a:r>
            <a:r>
              <a:rPr lang="en-US" sz="2400" dirty="0"/>
              <a:t>OCD</a:t>
            </a:r>
          </a:p>
        </p:txBody>
      </p:sp>
    </p:spTree>
    <p:extLst>
      <p:ext uri="{BB962C8B-B14F-4D97-AF65-F5344CB8AC3E}">
        <p14:creationId xmlns:p14="http://schemas.microsoft.com/office/powerpoint/2010/main" val="42244904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dirty="0"/>
              <a:t>גישות תיאורטיות לגבי </a:t>
            </a:r>
            <a:r>
              <a:rPr lang="en-US" dirty="0"/>
              <a:t>OCD</a:t>
            </a: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>
          <a:xfrm>
            <a:off x="1958113" y="1556792"/>
            <a:ext cx="6707088" cy="4525963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גישה פסיכו-דינמית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גישה קוגניטיבית-התנהגותית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גישה נוירו-פסיכולוגית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דינמית, ביולוגית: מי יפתח </a:t>
            </a:r>
            <a:r>
              <a:rPr lang="en-US" dirty="0"/>
              <a:t>OCD</a:t>
            </a:r>
            <a:r>
              <a:rPr lang="he-IL" dirty="0"/>
              <a:t>?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en-US" dirty="0"/>
              <a:t>CBT</a:t>
            </a:r>
            <a:r>
              <a:rPr lang="he-IL" dirty="0"/>
              <a:t> - פחות דגש על אטיולוגיה, יותר  </a:t>
            </a:r>
            <a:r>
              <a:rPr lang="he-IL" i="1" dirty="0"/>
              <a:t>שימור</a:t>
            </a:r>
            <a:r>
              <a:rPr lang="he-IL" dirty="0"/>
              <a:t> ההפרעה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לטיפול בסימפטומים אובססיביים-קומפולסיביים מומלץ </a:t>
            </a:r>
            <a:r>
              <a:rPr lang="en-US" dirty="0"/>
              <a:t>CBT</a:t>
            </a:r>
            <a:r>
              <a:rPr lang="he-IL" dirty="0"/>
              <a:t> או טיפול תרופתי. </a:t>
            </a:r>
            <a:r>
              <a:rPr lang="he-IL" b="1" dirty="0"/>
              <a:t>טיפול דינמי עלול להזיק!</a:t>
            </a:r>
            <a:endParaRPr lang="en-US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1814400" y="1725625"/>
            <a:ext cx="2757600" cy="1681001"/>
            <a:chOff x="1814400" y="1725625"/>
            <a:chExt cx="2757600" cy="1681001"/>
          </a:xfrm>
        </p:grpSpPr>
        <p:sp>
          <p:nvSpPr>
            <p:cNvPr id="4" name="Explosion: 8 Points 3"/>
            <p:cNvSpPr/>
            <p:nvPr/>
          </p:nvSpPr>
          <p:spPr>
            <a:xfrm>
              <a:off x="1814400" y="1725625"/>
              <a:ext cx="1728192" cy="1512168"/>
            </a:xfrm>
            <a:prstGeom prst="irregularSeal1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74440" y="2096726"/>
              <a:ext cx="1008112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000" dirty="0"/>
                <a:t>חשוב לטיפול!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3347864" y="2636912"/>
              <a:ext cx="1224136" cy="769714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6444208" y="4874276"/>
            <a:ext cx="2233905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800" dirty="0"/>
              <a:t>*</a:t>
            </a:r>
            <a:r>
              <a:rPr lang="en-US" sz="1800" dirty="0"/>
              <a:t> </a:t>
            </a:r>
            <a:r>
              <a:rPr lang="he-IL" sz="1800" b="1" i="1" dirty="0"/>
              <a:t>הסתייגות</a:t>
            </a:r>
            <a:r>
              <a:rPr lang="he-IL" sz="1800" dirty="0"/>
              <a:t>: ייתכן כי יכול להועיל בהרבה מובנים, אבל לא להפחתת ה</a:t>
            </a:r>
            <a:r>
              <a:rPr lang="he-IL" sz="1800" u="sng" dirty="0"/>
              <a:t>סימפטומים האובססיביים עצמם</a:t>
            </a:r>
            <a:endParaRPr lang="he-IL" sz="18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8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8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8035" grpId="0" uiExpand="1" build="p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התיאוריה הפסיכו-דינמית לגבי </a:t>
            </a:r>
            <a:r>
              <a:rPr lang="en-US" dirty="0"/>
              <a:t>OCD</a:t>
            </a:r>
          </a:p>
        </p:txBody>
      </p:sp>
      <p:sp>
        <p:nvSpPr>
          <p:cNvPr id="1070083" name="Rectangle 3"/>
          <p:cNvSpPr>
            <a:spLocks noGrp="1" noChangeArrowheads="1"/>
          </p:cNvSpPr>
          <p:nvPr>
            <p:ph idx="1"/>
          </p:nvPr>
        </p:nvSpPr>
        <p:spPr>
          <a:xfrm>
            <a:off x="1966398" y="1905000"/>
            <a:ext cx="6591985" cy="489580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מתבססת בעיקר על פרויד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האובססיה כ</a:t>
            </a:r>
            <a:r>
              <a:rPr lang="he-IL" b="1" dirty="0"/>
              <a:t>מנגנון הגנה </a:t>
            </a:r>
            <a:r>
              <a:rPr lang="he-IL" dirty="0"/>
              <a:t>(התקה, היפוך תגובה)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תוקפנות כלפי דמויות משמעותיות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/>
              <a:t>	(אמביוולנציה שמסוכן להכיר בה)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en-US" dirty="0"/>
              <a:t>Über-moral</a:t>
            </a:r>
            <a:r>
              <a:rPr lang="he-IL" dirty="0"/>
              <a:t> – מוסריות-יתר 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שילוב של תוקפנות, אהבה, ואשם (גם אם האובייקט הוחלף)</a:t>
            </a:r>
          </a:p>
          <a:p>
            <a:pPr algn="r" rtl="1">
              <a:lnSpc>
                <a:spcPct val="90000"/>
              </a:lnSpc>
              <a:defRPr/>
            </a:pPr>
            <a:r>
              <a:rPr lang="he-IL" dirty="0"/>
              <a:t>בשנים האחרונות התיאוריה זכתה לתמיכה אמפירית מסוימת </a:t>
            </a:r>
            <a:r>
              <a:rPr lang="he-IL" sz="2000" dirty="0"/>
              <a:t>(</a:t>
            </a:r>
            <a:r>
              <a:rPr lang="en-US" sz="2000" dirty="0"/>
              <a:t>Moritz et al., 2009, 2011</a:t>
            </a:r>
            <a:r>
              <a:rPr lang="he-IL" sz="2000" dirty="0"/>
              <a:t>) – תוקפנות, אחריות, ואשם במקביל</a:t>
            </a:r>
            <a:endParaRPr lang="he-IL" sz="2800" dirty="0"/>
          </a:p>
          <a:p>
            <a:pPr algn="r" rtl="1">
              <a:lnSpc>
                <a:spcPct val="90000"/>
              </a:lnSpc>
              <a:defRPr/>
            </a:pPr>
            <a:r>
              <a:rPr lang="he-IL" dirty="0"/>
              <a:t>האדם הסובל מ-</a:t>
            </a:r>
            <a:r>
              <a:rPr lang="en-US" dirty="0"/>
              <a:t>OCD</a:t>
            </a:r>
            <a:r>
              <a:rPr lang="he-IL" dirty="0"/>
              <a:t> מסתגר מהעולם (המסוכן...)</a:t>
            </a:r>
          </a:p>
          <a:p>
            <a:pPr algn="r" rtl="1">
              <a:lnSpc>
                <a:spcPct val="90000"/>
              </a:lnSpc>
              <a:defRPr/>
            </a:pPr>
            <a:r>
              <a:rPr lang="he-IL" dirty="0"/>
              <a:t>קשר לטראומה בילדות </a:t>
            </a:r>
            <a:r>
              <a:rPr lang="he-IL" sz="2000" dirty="0"/>
              <a:t>(</a:t>
            </a:r>
            <a:r>
              <a:rPr lang="en-US" sz="2000" dirty="0"/>
              <a:t>Mathews et al., 2008</a:t>
            </a:r>
            <a:r>
              <a:rPr lang="he-IL" sz="2000" dirty="0"/>
              <a:t>)</a:t>
            </a:r>
            <a:endParaRPr lang="he-IL" sz="2800" dirty="0"/>
          </a:p>
          <a:p>
            <a:pPr algn="r" rtl="1">
              <a:lnSpc>
                <a:spcPct val="90000"/>
              </a:lnSpc>
              <a:defRPr/>
            </a:pPr>
            <a:r>
              <a:rPr lang="he-IL" b="1" u="sng" dirty="0"/>
              <a:t>אך התיאוריות אינן מיתרגמות לטיפול יעיל</a:t>
            </a:r>
          </a:p>
          <a:p>
            <a:pPr algn="r" rtl="1">
              <a:lnSpc>
                <a:spcPct val="90000"/>
              </a:lnSpc>
              <a:defRPr/>
            </a:pP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0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0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0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70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0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0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0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70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008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למה הטיפול יכול </a:t>
            </a:r>
            <a:r>
              <a:rPr lang="he-IL" b="1" u="sng" dirty="0"/>
              <a:t>להחריף</a:t>
            </a:r>
            <a:r>
              <a:rPr lang="he-IL" dirty="0"/>
              <a:t> סימפטומים?</a:t>
            </a:r>
            <a:endParaRPr lang="en-US" dirty="0"/>
          </a:p>
        </p:txBody>
      </p:sp>
      <p:sp>
        <p:nvSpPr>
          <p:cNvPr id="1071107" name="Rectangle 3"/>
          <p:cNvSpPr>
            <a:spLocks noGrp="1" noChangeArrowheads="1"/>
          </p:cNvSpPr>
          <p:nvPr>
            <p:ph idx="1"/>
          </p:nvPr>
        </p:nvSpPr>
        <p:spPr>
          <a:xfrm>
            <a:off x="1043609" y="2133600"/>
            <a:ext cx="7490792" cy="4463752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dirty="0"/>
              <a:t>תיאור מקרה </a:t>
            </a:r>
            <a:r>
              <a:rPr lang="he-IL" sz="1600" dirty="0"/>
              <a:t>(</a:t>
            </a:r>
            <a:r>
              <a:rPr lang="en-US" sz="1600" dirty="0"/>
              <a:t>Laughlin, 1967</a:t>
            </a:r>
            <a:r>
              <a:rPr lang="he-IL" sz="1600" dirty="0"/>
              <a:t>)</a:t>
            </a:r>
            <a:r>
              <a:rPr lang="he-IL" dirty="0"/>
              <a:t>:</a:t>
            </a:r>
          </a:p>
          <a:p>
            <a:pPr algn="r" rtl="1">
              <a:defRPr/>
            </a:pPr>
            <a:r>
              <a:rPr lang="he-IL" dirty="0"/>
              <a:t>אישה בת 32, </a:t>
            </a:r>
            <a:r>
              <a:rPr lang="he-IL" dirty="0" err="1"/>
              <a:t>אמא</a:t>
            </a:r>
            <a:r>
              <a:rPr lang="he-IL" dirty="0"/>
              <a:t> לשניים</a:t>
            </a:r>
          </a:p>
          <a:p>
            <a:pPr algn="r" rtl="1">
              <a:defRPr/>
            </a:pPr>
            <a:r>
              <a:rPr lang="he-IL" dirty="0"/>
              <a:t>אובססיות של פנטזיות רצחניות כלפי ילדיה</a:t>
            </a:r>
          </a:p>
          <a:p>
            <a:pPr algn="r" rtl="1">
              <a:defRPr/>
            </a:pPr>
            <a:r>
              <a:rPr lang="he-IL" dirty="0"/>
              <a:t>מתגברות אחרי ביקורים אצל אמה</a:t>
            </a:r>
          </a:p>
          <a:p>
            <a:pPr algn="r" rtl="1">
              <a:defRPr/>
            </a:pPr>
            <a:r>
              <a:rPr lang="he-IL" dirty="0"/>
              <a:t>ההסבר נעוץ בילדותה המוקדמת, ביחסים עם הוריה ואחיה הקטנים</a:t>
            </a:r>
          </a:p>
          <a:p>
            <a:pPr algn="r" rtl="1">
              <a:defRPr/>
            </a:pPr>
            <a:r>
              <a:rPr lang="he-IL" dirty="0"/>
              <a:t>פנטזיה רצחנית בילדות לוותה באשם וחרדה רבים, והדחקת התוקפנות</a:t>
            </a:r>
          </a:p>
          <a:p>
            <a:pPr algn="r" rtl="1">
              <a:defRPr/>
            </a:pPr>
            <a:r>
              <a:rPr lang="he-IL" dirty="0"/>
              <a:t>שיטת הטיפול: לזהות את ההסמלה על-פי תוכן האובססיה, להבין את הקונפליקט שעומד מאחוריה, ואז כבר לא יהיה צורך בסימפטומים.</a:t>
            </a:r>
          </a:p>
          <a:p>
            <a:pPr algn="r" rtl="1">
              <a:defRPr/>
            </a:pPr>
            <a:r>
              <a:rPr lang="he-IL" dirty="0"/>
              <a:t>האמנם?</a:t>
            </a:r>
          </a:p>
          <a:p>
            <a:pPr algn="r" rtl="1">
              <a:defRPr/>
            </a:pPr>
            <a:r>
              <a:rPr lang="he-IL" dirty="0"/>
              <a:t>האם כדאי להתייחס ל</a:t>
            </a:r>
            <a:r>
              <a:rPr lang="he-IL" b="1" u="sng" dirty="0"/>
              <a:t>תוכן </a:t>
            </a:r>
            <a:r>
              <a:rPr lang="he-IL" dirty="0"/>
              <a:t>האובססיה? האם כדאי לתת לה משמעות?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>
              <a:defRPr/>
            </a:pPr>
            <a:r>
              <a:rPr lang="he-IL" dirty="0"/>
              <a:t>הגישה ההתנהגותית</a:t>
            </a:r>
            <a:endParaRPr lang="en-US" dirty="0"/>
          </a:p>
        </p:txBody>
      </p:sp>
      <p:sp>
        <p:nvSpPr>
          <p:cNvPr id="108032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88840"/>
            <a:ext cx="8229600" cy="3917032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מבוסס על למידה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כזכור, גישה זו מתקשה להסביר אטיולוגיה (וגם תכנים מסוימים)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אך נקודת החוזק היא מנגנון השימור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גירוי </a:t>
            </a:r>
            <a:r>
              <a:rPr lang="he-IL" dirty="0" err="1"/>
              <a:t>נייטרלי</a:t>
            </a:r>
            <a:r>
              <a:rPr lang="he-IL" dirty="0"/>
              <a:t> (שירותים)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מוצמד לגירוי מעורר חרדה (מחלה)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הגישה ההתנהגותית</a:t>
            </a:r>
            <a:endParaRPr lang="en-US" dirty="0"/>
          </a:p>
        </p:txBody>
      </p:sp>
      <p:sp>
        <p:nvSpPr>
          <p:cNvPr id="1087491" name="Rectangle 3"/>
          <p:cNvSpPr>
            <a:spLocks noGrp="1" noChangeArrowheads="1"/>
          </p:cNvSpPr>
          <p:nvPr>
            <p:ph idx="1"/>
          </p:nvPr>
        </p:nvSpPr>
        <p:spPr>
          <a:xfrm>
            <a:off x="1405608" y="2309411"/>
            <a:ext cx="7128792" cy="4525963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dirty="0"/>
              <a:t>האדם מפתח התנהגויות שנועדו להפחית את החרדה</a:t>
            </a:r>
          </a:p>
          <a:p>
            <a:pPr algn="r" rtl="1" eaLnBrk="1" hangingPunct="1">
              <a:defRPr/>
            </a:pPr>
            <a:r>
              <a:rPr lang="he-IL" dirty="0"/>
              <a:t>טקס, </a:t>
            </a:r>
            <a:r>
              <a:rPr lang="he-IL" dirty="0" err="1"/>
              <a:t>קומפולסיה</a:t>
            </a:r>
            <a:r>
              <a:rPr lang="he-IL" dirty="0"/>
              <a:t>, "</a:t>
            </a:r>
            <a:r>
              <a:rPr lang="en-US" dirty="0"/>
              <a:t>safety behaviors</a:t>
            </a:r>
            <a:r>
              <a:rPr lang="he-IL" dirty="0"/>
              <a:t>"</a:t>
            </a:r>
          </a:p>
          <a:p>
            <a:pPr algn="r" rtl="1" eaLnBrk="1" hangingPunct="1">
              <a:defRPr/>
            </a:pPr>
            <a:r>
              <a:rPr lang="he-IL" dirty="0"/>
              <a:t>חיפוש אחר הרגעה (למשל שאמא תטעם קודם, או הרגעה בקשר זוגי)</a:t>
            </a:r>
          </a:p>
          <a:p>
            <a:pPr algn="r" rtl="1" eaLnBrk="1" hangingPunct="1">
              <a:defRPr/>
            </a:pPr>
            <a:r>
              <a:rPr lang="he-IL" dirty="0"/>
              <a:t>מועיל בטווח הקצר, משמר את המצב בטווח הארוך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4253" y="436709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הגישה ההתנהגותית - </a:t>
            </a:r>
            <a:r>
              <a:rPr lang="en-US" dirty="0"/>
              <a:t>ERP</a:t>
            </a:r>
          </a:p>
        </p:txBody>
      </p:sp>
      <p:sp>
        <p:nvSpPr>
          <p:cNvPr id="1089539" name="Rectangle 3"/>
          <p:cNvSpPr>
            <a:spLocks noGrp="1" noChangeArrowheads="1"/>
          </p:cNvSpPr>
          <p:nvPr>
            <p:ph idx="1"/>
          </p:nvPr>
        </p:nvSpPr>
        <p:spPr>
          <a:xfrm>
            <a:off x="1739924" y="2051227"/>
            <a:ext cx="6429400" cy="2190255"/>
          </a:xfrm>
        </p:spPr>
        <p:txBody>
          <a:bodyPr>
            <a:normAutofit/>
          </a:bodyPr>
          <a:lstStyle/>
          <a:p>
            <a:pPr algn="r" rtl="1">
              <a:lnSpc>
                <a:spcPct val="90000"/>
              </a:lnSpc>
              <a:defRPr/>
            </a:pPr>
            <a:r>
              <a:rPr lang="he-IL" b="1" dirty="0"/>
              <a:t>מניעת תגובה </a:t>
            </a:r>
            <a:r>
              <a:rPr lang="he-IL" dirty="0"/>
              <a:t>(</a:t>
            </a:r>
            <a:r>
              <a:rPr lang="en-US" dirty="0"/>
              <a:t>Response Prevention</a:t>
            </a:r>
            <a:r>
              <a:rPr lang="he-IL" dirty="0"/>
              <a:t>) </a:t>
            </a:r>
          </a:p>
          <a:p>
            <a:pPr algn="r" rtl="1">
              <a:lnSpc>
                <a:spcPct val="90000"/>
              </a:lnSpc>
              <a:defRPr/>
            </a:pPr>
            <a:r>
              <a:rPr lang="he-IL" b="1" dirty="0"/>
              <a:t>חשיפה</a:t>
            </a:r>
            <a:r>
              <a:rPr lang="he-IL" dirty="0"/>
              <a:t> (</a:t>
            </a:r>
            <a:r>
              <a:rPr lang="en-US" dirty="0"/>
              <a:t>Exposure</a:t>
            </a:r>
            <a:r>
              <a:rPr lang="he-IL" dirty="0"/>
              <a:t>) – הדרגתית, על מנת לפתח הביטואציה</a:t>
            </a:r>
          </a:p>
          <a:p>
            <a:pPr algn="r" rtl="1">
              <a:lnSpc>
                <a:spcPct val="90000"/>
              </a:lnSpc>
              <a:defRPr/>
            </a:pPr>
            <a:r>
              <a:rPr lang="he-IL" dirty="0"/>
              <a:t>בשלב כלשהוא החרדה מתחילה לרדת...</a:t>
            </a:r>
          </a:p>
          <a:p>
            <a:pPr algn="r" rtl="1">
              <a:lnSpc>
                <a:spcPct val="90000"/>
              </a:lnSpc>
              <a:defRPr/>
            </a:pPr>
            <a:r>
              <a:rPr lang="he-IL" dirty="0"/>
              <a:t>מודלינג: המטפל כמודל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745363" y="4221088"/>
            <a:ext cx="6470475" cy="1728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fontAlgn="auto">
              <a:lnSpc>
                <a:spcPct val="90000"/>
              </a:lnSpc>
              <a:defRPr/>
            </a:pPr>
            <a:r>
              <a:rPr lang="he-IL" dirty="0"/>
              <a:t>"</a:t>
            </a:r>
            <a:r>
              <a:rPr lang="he-IL" i="1" dirty="0"/>
              <a:t>די לאובססיה</a:t>
            </a:r>
            <a:r>
              <a:rPr lang="he-IL" dirty="0"/>
              <a:t>" –  ספר לעזרה עצמית (פואה ווילסון, 2001)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9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9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9539" grpId="0" uiExpand="1" build="p"/>
      <p:bldP spid="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הגישה הקוגניטיבית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42" y="1448979"/>
            <a:ext cx="5205264" cy="4453955"/>
          </a:xfrm>
        </p:spPr>
        <p:txBody>
          <a:bodyPr/>
          <a:lstStyle/>
          <a:p>
            <a:pPr marL="0" indent="0" algn="r" rtl="1">
              <a:buNone/>
            </a:pPr>
            <a:r>
              <a:rPr lang="he-IL" dirty="0"/>
              <a:t>פירושי המציאות שגויים ומעוררים חרדה</a:t>
            </a:r>
          </a:p>
          <a:p>
            <a:pPr marL="0" indent="0" algn="r" rtl="1">
              <a:buNone/>
            </a:pPr>
            <a:endParaRPr lang="he-IL" sz="1100" dirty="0"/>
          </a:p>
          <a:p>
            <a:pPr marL="0" indent="0" algn="r" rtl="1">
              <a:buNone/>
            </a:pPr>
            <a:r>
              <a:rPr lang="he-IL" b="1" i="1" dirty="0"/>
              <a:t>מודל ששת כשלי החשיבה:</a:t>
            </a:r>
          </a:p>
          <a:p>
            <a:pPr algn="r" rtl="1"/>
            <a:r>
              <a:rPr lang="he-IL" u="sng" dirty="0"/>
              <a:t>תפיסת אחריות מוגברת</a:t>
            </a:r>
          </a:p>
          <a:p>
            <a:pPr algn="r" rtl="1"/>
            <a:r>
              <a:rPr lang="he-IL" u="sng" dirty="0"/>
              <a:t>דגש-יתר על תהליכי חשיבה</a:t>
            </a:r>
          </a:p>
          <a:p>
            <a:pPr algn="r" rtl="1"/>
            <a:r>
              <a:rPr lang="he-IL" dirty="0"/>
              <a:t>הערכת-יתר של סכנות בעולם</a:t>
            </a:r>
          </a:p>
          <a:p>
            <a:pPr algn="r" rtl="1"/>
            <a:r>
              <a:rPr lang="he-IL" dirty="0"/>
              <a:t>צורך מוגזם בשליטה במחשבות ודחפים</a:t>
            </a:r>
          </a:p>
          <a:p>
            <a:pPr algn="r" rtl="1"/>
            <a:r>
              <a:rPr lang="he-IL" dirty="0"/>
              <a:t>קושי מול עמימות</a:t>
            </a:r>
          </a:p>
          <a:p>
            <a:pPr algn="r" rtl="1"/>
            <a:r>
              <a:rPr lang="he-IL" dirty="0"/>
              <a:t>פרפקציוניזם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83768" y="5301208"/>
            <a:ext cx="511611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he-IL" sz="2400" dirty="0"/>
              <a:t>בטיפול בוחנים את נכונות המחשבות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e-IL" sz="2400" dirty="0"/>
              <a:t>חיסרון: "רשימת מכולת"</a:t>
            </a:r>
          </a:p>
        </p:txBody>
      </p:sp>
    </p:spTree>
    <p:extLst>
      <p:ext uri="{BB962C8B-B14F-4D97-AF65-F5344CB8AC3E}">
        <p14:creationId xmlns:p14="http://schemas.microsoft.com/office/powerpoint/2010/main" val="1196893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692696"/>
            <a:ext cx="8229600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en-US" dirty="0"/>
              <a:t>CBT</a:t>
            </a:r>
          </a:p>
        </p:txBody>
      </p:sp>
      <p:sp>
        <p:nvSpPr>
          <p:cNvPr id="1085443" name="Rectangle 3"/>
          <p:cNvSpPr>
            <a:spLocks noGrp="1" noChangeArrowheads="1"/>
          </p:cNvSpPr>
          <p:nvPr>
            <p:ph idx="1"/>
          </p:nvPr>
        </p:nvSpPr>
        <p:spPr>
          <a:xfrm>
            <a:off x="2123728" y="2708920"/>
            <a:ext cx="5925344" cy="1944216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מיושם הרבה פעמים באופן משולב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אלמנט פסיכו-חינוכי (שנעזר כיום גם בידע נוירופסיכולוגי: תקלה בתהליך הסינון במוח)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זה מאפשר זיהוי עצמי של ה-</a:t>
            </a:r>
            <a:r>
              <a:rPr lang="en-US" sz="2400" dirty="0"/>
              <a:t>loop </a:t>
            </a:r>
            <a:r>
              <a:rPr lang="he-IL" sz="2400" dirty="0"/>
              <a:t> האובססיבי...</a:t>
            </a:r>
          </a:p>
        </p:txBody>
      </p:sp>
    </p:spTree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87744" y="383818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en-US" dirty="0"/>
              <a:t>CBT</a:t>
            </a:r>
          </a:p>
        </p:txBody>
      </p:sp>
      <p:sp>
        <p:nvSpPr>
          <p:cNvPr id="1085443" name="Rectangle 3"/>
          <p:cNvSpPr>
            <a:spLocks noGrp="1" noChangeArrowheads="1"/>
          </p:cNvSpPr>
          <p:nvPr>
            <p:ph idx="1"/>
          </p:nvPr>
        </p:nvSpPr>
        <p:spPr>
          <a:xfrm>
            <a:off x="0" y="2708920"/>
            <a:ext cx="8229600" cy="1224136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גישה כללית – לקחת את השליטה בחיים בחזרה. להילחם!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מה </a:t>
            </a:r>
            <a:r>
              <a:rPr lang="he-IL" sz="2400" b="1" dirty="0"/>
              <a:t>באמת</a:t>
            </a:r>
            <a:r>
              <a:rPr lang="he-IL" sz="2400" dirty="0"/>
              <a:t> היית רוצה לעשות עכשיו?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דוגמא: א' וקריאה על נגיף ה-</a:t>
            </a:r>
            <a:r>
              <a:rPr lang="en-US" sz="2400" dirty="0"/>
              <a:t>HIV</a:t>
            </a: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4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יעילות הטיפול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797552" cy="4525963"/>
          </a:xfrm>
        </p:spPr>
        <p:txBody>
          <a:bodyPr>
            <a:normAutofit/>
          </a:bodyPr>
          <a:lstStyle/>
          <a:p>
            <a:pPr algn="r" rtl="1"/>
            <a:r>
              <a:rPr lang="he-IL" sz="2000" dirty="0"/>
              <a:t>הטיפול היעיל ביותר הוא ההתנהגותי (</a:t>
            </a:r>
            <a:r>
              <a:rPr lang="en-US" sz="2000" dirty="0"/>
              <a:t>Franklin &amp; </a:t>
            </a:r>
            <a:r>
              <a:rPr lang="en-US" sz="2000" dirty="0" err="1"/>
              <a:t>Foa</a:t>
            </a:r>
            <a:r>
              <a:rPr lang="en-US" sz="2000" dirty="0"/>
              <a:t>, 2011, </a:t>
            </a:r>
            <a:r>
              <a:rPr lang="en-US" sz="2000" dirty="0" err="1"/>
              <a:t>Olatunji</a:t>
            </a:r>
            <a:r>
              <a:rPr lang="en-US" sz="2000" dirty="0"/>
              <a:t> et al., 2013</a:t>
            </a:r>
            <a:r>
              <a:rPr lang="he-IL" sz="2000" dirty="0"/>
              <a:t>)</a:t>
            </a:r>
          </a:p>
          <a:p>
            <a:pPr algn="r" rtl="1"/>
            <a:r>
              <a:rPr lang="he-IL" sz="2000" dirty="0"/>
              <a:t>גם הקוגניטיבי נתמך אך ללא יתרון על פני ההתנהגותי אלא לעתים להפך</a:t>
            </a:r>
          </a:p>
          <a:p>
            <a:pPr algn="r" rtl="1"/>
            <a:r>
              <a:rPr lang="he-IL" sz="2000" dirty="0"/>
              <a:t>חיסרון משמעותי: אחוז נשירה או סירוב לטיפול גבוה (</a:t>
            </a:r>
            <a:r>
              <a:rPr lang="en-US" sz="2000" dirty="0"/>
              <a:t>30%-47%</a:t>
            </a:r>
            <a:r>
              <a:rPr lang="he-IL" sz="2000" dirty="0"/>
              <a:t>)</a:t>
            </a:r>
          </a:p>
          <a:p>
            <a:pPr algn="r" rtl="1">
              <a:buNone/>
            </a:pPr>
            <a:r>
              <a:rPr lang="he-IL" sz="2000" dirty="0"/>
              <a:t>	(</a:t>
            </a:r>
            <a:r>
              <a:rPr lang="en-US" sz="2000" dirty="0" err="1"/>
              <a:t>Bjorgvinsson</a:t>
            </a:r>
            <a:r>
              <a:rPr lang="en-US" sz="2000" dirty="0"/>
              <a:t> et al., 2007; </a:t>
            </a:r>
            <a:r>
              <a:rPr lang="en-US" sz="2000" dirty="0" err="1"/>
              <a:t>Twohig</a:t>
            </a:r>
            <a:r>
              <a:rPr lang="en-US" sz="2000" dirty="0"/>
              <a:t> et al., 2010</a:t>
            </a:r>
            <a:r>
              <a:rPr lang="he-IL" sz="2000" dirty="0"/>
              <a:t>)</a:t>
            </a:r>
          </a:p>
          <a:p>
            <a:pPr algn="r" rtl="1"/>
            <a:r>
              <a:rPr lang="he-IL" sz="2000" dirty="0"/>
              <a:t>כמו כן – במקרים רבים לא ניתן להגדירו כ"ריפוי"</a:t>
            </a:r>
            <a:r>
              <a:rPr lang="en-US" sz="2000" dirty="0"/>
              <a:t> </a:t>
            </a:r>
            <a:r>
              <a:rPr lang="he-IL" sz="2000" dirty="0"/>
              <a:t>אלא הפחתה בסימפטומים ושיפור איכות חיים.</a:t>
            </a:r>
          </a:p>
          <a:p>
            <a:pPr algn="r" rtl="1">
              <a:buNone/>
            </a:pPr>
            <a:r>
              <a:rPr lang="he-IL" sz="2000" dirty="0"/>
              <a:t>	לרוב הסימפטומים ממשיכים בעוצמה קלה/מתונה (</a:t>
            </a:r>
            <a:r>
              <a:rPr lang="en-US" sz="2000" dirty="0"/>
              <a:t>Eddy et al., 2004</a:t>
            </a:r>
            <a:r>
              <a:rPr lang="he-IL" sz="2000" dirty="0"/>
              <a:t>)</a:t>
            </a:r>
          </a:p>
          <a:p>
            <a:pPr algn="r" rtl="1"/>
            <a:endParaRPr lang="he-IL" sz="2000" dirty="0"/>
          </a:p>
          <a:p>
            <a:pPr algn="r" rtl="1"/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32235073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גישה נוירו-פסיכולוגית</a:t>
            </a:r>
            <a:br>
              <a:rPr lang="he-IL" dirty="0"/>
            </a:br>
            <a:r>
              <a:rPr lang="he-IL" sz="2800" dirty="0"/>
              <a:t>(מצויה בקונצנזוס!)</a:t>
            </a:r>
            <a:endParaRPr lang="en-US" dirty="0"/>
          </a:p>
        </p:txBody>
      </p:sp>
      <p:sp>
        <p:nvSpPr>
          <p:cNvPr id="1056771" name="Rectangle 3"/>
          <p:cNvSpPr>
            <a:spLocks noGrp="1" noChangeArrowheads="1"/>
          </p:cNvSpPr>
          <p:nvPr>
            <p:ph idx="1"/>
          </p:nvPr>
        </p:nvSpPr>
        <p:spPr>
          <a:xfrm>
            <a:off x="1475656" y="1988841"/>
            <a:ext cx="7293496" cy="2952328"/>
          </a:xfrm>
        </p:spPr>
        <p:txBody>
          <a:bodyPr>
            <a:normAutofit fontScale="92500" lnSpcReduction="10000"/>
          </a:bodyPr>
          <a:lstStyle/>
          <a:p>
            <a:pPr algn="r" rtl="1" eaLnBrk="1" hangingPunct="1">
              <a:defRPr/>
            </a:pPr>
            <a:r>
              <a:rPr lang="he-IL" dirty="0"/>
              <a:t>הפרעה של המוח – תקלה ביוכימית (לא הורות, אישיות, או דחפים...)</a:t>
            </a:r>
          </a:p>
          <a:p>
            <a:pPr algn="r" rtl="1" eaLnBrk="1" hangingPunct="1">
              <a:defRPr/>
            </a:pPr>
            <a:r>
              <a:rPr lang="he-IL" dirty="0"/>
              <a:t>"איתות" מוחי שגוי על סכנה</a:t>
            </a:r>
          </a:p>
          <a:p>
            <a:pPr algn="r" rtl="1" eaLnBrk="1" hangingPunct="1">
              <a:defRPr/>
            </a:pPr>
            <a:r>
              <a:rPr lang="he-IL" dirty="0"/>
              <a:t>במקום שהמחשבה תעבור סינון, המוח נותר תקוע</a:t>
            </a:r>
          </a:p>
          <a:p>
            <a:pPr algn="r" rtl="1" eaLnBrk="1" hangingPunct="1">
              <a:defRPr/>
            </a:pPr>
            <a:r>
              <a:rPr lang="he-IL" dirty="0"/>
              <a:t>המעגל העצבי ממשיך לאותת בחזרתיות, מחוסן מפני רציונליות</a:t>
            </a:r>
          </a:p>
          <a:p>
            <a:pPr algn="r" rtl="1" eaLnBrk="1" hangingPunct="1">
              <a:defRPr/>
            </a:pPr>
            <a:r>
              <a:rPr lang="he-IL" dirty="0"/>
              <a:t>אין חשיבות לתוכן, זה מקרי</a:t>
            </a:r>
          </a:p>
          <a:p>
            <a:pPr algn="r" rtl="1" eaLnBrk="1" hangingPunct="1">
              <a:defRPr/>
            </a:pPr>
            <a:r>
              <a:rPr lang="he-IL" dirty="0"/>
              <a:t>מהווה הסבר לחוסר יעילות הטיפול הדינמי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(בין אם התוכן רנדומלי לגמרי,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או שיש לו משמעות אישית)</a:t>
            </a:r>
          </a:p>
          <a:p>
            <a:pPr algn="r" rtl="1"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894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6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6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6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6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56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56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6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6771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dirty="0"/>
              <a:t>גישה נוירו-פסיכולוגית</a:t>
            </a:r>
            <a:endParaRPr lang="en-US" dirty="0"/>
          </a:p>
        </p:txBody>
      </p:sp>
      <p:sp>
        <p:nvSpPr>
          <p:cNvPr id="1075203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484784"/>
            <a:ext cx="8229600" cy="5184576"/>
          </a:xfrm>
        </p:spPr>
        <p:txBody>
          <a:bodyPr>
            <a:noAutofit/>
          </a:bodyPr>
          <a:lstStyle/>
          <a:p>
            <a:pPr algn="r" rtl="1">
              <a:lnSpc>
                <a:spcPct val="90000"/>
              </a:lnSpc>
              <a:defRPr/>
            </a:pPr>
            <a:r>
              <a:rPr lang="he-IL" sz="2400" dirty="0"/>
              <a:t>מחקרי סריקה מוחית (</a:t>
            </a:r>
            <a:r>
              <a:rPr lang="en-US" sz="2400" dirty="0"/>
              <a:t>PET, MRI</a:t>
            </a:r>
            <a:r>
              <a:rPr lang="he-IL" sz="2400" dirty="0"/>
              <a:t>) הראו פעילות-יתר באיזור גרעיני הבסיס (ה-</a:t>
            </a:r>
            <a:r>
              <a:rPr lang="en-US" sz="2400" dirty="0"/>
              <a:t>basal ganglia</a:t>
            </a:r>
            <a:r>
              <a:rPr lang="he-IL" sz="2400" dirty="0"/>
              <a:t>) ובתוכם בייחוד ב-</a:t>
            </a:r>
            <a:r>
              <a:rPr lang="en-US" sz="2400" dirty="0"/>
              <a:t>caudate nucleus</a:t>
            </a:r>
            <a:r>
              <a:rPr lang="he-IL" sz="2400" dirty="0"/>
              <a:t> (הגרעין הזנבי), באזור האורביטלי של האונה הקדמית, בתלמוס, ובאמיגדלה.</a:t>
            </a:r>
          </a:p>
          <a:p>
            <a:pPr algn="r" rtl="1">
              <a:lnSpc>
                <a:spcPct val="90000"/>
              </a:lnSpc>
              <a:defRPr/>
            </a:pPr>
            <a:r>
              <a:rPr lang="he-IL" sz="2400" dirty="0"/>
              <a:t>לאזורים אלו תפקיד בסינון מידע לא חשוב ושימור (חזרה על) התנהגויות!</a:t>
            </a:r>
          </a:p>
          <a:p>
            <a:pPr algn="r" rtl="1">
              <a:lnSpc>
                <a:spcPct val="90000"/>
              </a:lnSpc>
              <a:defRPr/>
            </a:pPr>
            <a:r>
              <a:rPr lang="he-IL" sz="2400" dirty="0"/>
              <a:t>ביחד מהווים את ה:</a:t>
            </a:r>
          </a:p>
          <a:p>
            <a:pPr algn="r" rtl="1">
              <a:lnSpc>
                <a:spcPct val="90000"/>
              </a:lnSpc>
              <a:buNone/>
              <a:defRPr/>
            </a:pPr>
            <a:r>
              <a:rPr lang="en-US" sz="2400" dirty="0"/>
              <a:t>“cortical-striatal-thalamic”</a:t>
            </a:r>
            <a:r>
              <a:rPr lang="he-IL" sz="2400" dirty="0"/>
              <a:t> </a:t>
            </a:r>
            <a:r>
              <a:rPr lang="en-US" sz="2400" dirty="0"/>
              <a:t>Circuit</a:t>
            </a:r>
            <a:r>
              <a:rPr lang="he-IL" sz="2400" dirty="0"/>
              <a:t> (מעגל </a:t>
            </a:r>
            <a:r>
              <a:rPr lang="he-IL" sz="2400" dirty="0" err="1"/>
              <a:t>קורטיקו</a:t>
            </a:r>
            <a:r>
              <a:rPr lang="he-IL" sz="2400" dirty="0"/>
              <a:t>-</a:t>
            </a:r>
          </a:p>
          <a:p>
            <a:pPr algn="r" rtl="1">
              <a:lnSpc>
                <a:spcPct val="90000"/>
              </a:lnSpc>
              <a:buNone/>
              <a:defRPr/>
            </a:pPr>
            <a:r>
              <a:rPr lang="he-IL" sz="2400" dirty="0"/>
              <a:t>סטריאטלי-תלמי)</a:t>
            </a:r>
          </a:p>
          <a:p>
            <a:pPr algn="r" rtl="1">
              <a:lnSpc>
                <a:spcPct val="90000"/>
              </a:lnSpc>
              <a:buNone/>
              <a:defRPr/>
            </a:pPr>
            <a:endParaRPr lang="he-IL" sz="2400" dirty="0"/>
          </a:p>
          <a:p>
            <a:pPr algn="r" rtl="1">
              <a:lnSpc>
                <a:spcPct val="90000"/>
              </a:lnSpc>
              <a:buNone/>
              <a:defRPr/>
            </a:pPr>
            <a:r>
              <a:rPr lang="he-IL" sz="2400" b="1" dirty="0"/>
              <a:t>נמצא כי טיפול מוצלח (בשיטות שונות) מלווה בהפחתה של הפעילות באיזורים אלו!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11488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5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dirty="0"/>
              <a:t>גישה נוירו-פסיכולוגית</a:t>
            </a:r>
            <a:endParaRPr lang="en-US" dirty="0"/>
          </a:p>
        </p:txBody>
      </p:sp>
      <p:sp>
        <p:nvSpPr>
          <p:cNvPr id="1076227" name="Rectangle 3"/>
          <p:cNvSpPr>
            <a:spLocks noGrp="1" noChangeArrowheads="1"/>
          </p:cNvSpPr>
          <p:nvPr>
            <p:ph idx="1"/>
          </p:nvPr>
        </p:nvSpPr>
        <p:spPr>
          <a:xfrm>
            <a:off x="1945201" y="2492896"/>
            <a:ext cx="6608912" cy="3196952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השערת הסרוטונין – </a:t>
            </a:r>
            <a:r>
              <a:rPr lang="en-US" sz="2400" dirty="0"/>
              <a:t>OCD</a:t>
            </a:r>
            <a:r>
              <a:rPr lang="he-IL" sz="2400" dirty="0"/>
              <a:t> נובע מרמות לא אופטימליות של סרוטונין, בייחוד באזור ה-</a:t>
            </a:r>
            <a:r>
              <a:rPr lang="en-US" sz="2400" dirty="0"/>
              <a:t>basal ganglia</a:t>
            </a:r>
            <a:r>
              <a:rPr lang="he-IL" sz="2400" dirty="0"/>
              <a:t> (גרעיני הבסיס)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אכן, </a:t>
            </a:r>
            <a:r>
              <a:rPr lang="en-US" sz="2400" dirty="0"/>
              <a:t>SSRI’s</a:t>
            </a:r>
            <a:r>
              <a:rPr lang="he-IL" sz="2400" dirty="0"/>
              <a:t> משפרים </a:t>
            </a:r>
            <a:r>
              <a:rPr lang="en-US" sz="2400" dirty="0"/>
              <a:t>OCD</a:t>
            </a: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כמו כן, פגיעה באזור זה מייצרת את הסימפטומים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6429185"/>
      </p:ext>
    </p:extLst>
  </p:cSld>
  <p:clrMapOvr>
    <a:masterClrMapping/>
  </p:clrMapOvr>
  <p:transition spd="slow">
    <p:push dir="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dirty="0"/>
              <a:t>גישה נוירו-פסיכולוגית</a:t>
            </a:r>
            <a:endParaRPr lang="en-US" dirty="0"/>
          </a:p>
        </p:txBody>
      </p:sp>
      <p:sp>
        <p:nvSpPr>
          <p:cNvPr id="1078275" name="Rectangle 3"/>
          <p:cNvSpPr>
            <a:spLocks noGrp="1" noChangeArrowheads="1"/>
          </p:cNvSpPr>
          <p:nvPr>
            <p:ph idx="1"/>
          </p:nvPr>
        </p:nvSpPr>
        <p:spPr>
          <a:xfrm>
            <a:off x="1942415" y="1938164"/>
            <a:ext cx="6591985" cy="3777622"/>
          </a:xfrm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90000"/>
              </a:lnSpc>
              <a:defRPr/>
            </a:pPr>
            <a:r>
              <a:rPr lang="he-IL" dirty="0"/>
              <a:t>קשר להפרעות נוירולוגיות: תסמונת טורט, </a:t>
            </a:r>
            <a:r>
              <a:rPr lang="en-US" dirty="0"/>
              <a:t>ADHD</a:t>
            </a:r>
            <a:r>
              <a:rPr lang="he-IL" dirty="0"/>
              <a:t>, ואפילפסיה.</a:t>
            </a:r>
          </a:p>
          <a:p>
            <a:pPr algn="r" rtl="1">
              <a:lnSpc>
                <a:spcPct val="90000"/>
              </a:lnSpc>
              <a:defRPr/>
            </a:pPr>
            <a:r>
              <a:rPr lang="he-IL" dirty="0"/>
              <a:t>למשל טורט: (1) קומורבידיות (2) קשר גנטי (תאומים זהים)</a:t>
            </a:r>
          </a:p>
          <a:p>
            <a:pPr algn="r" rtl="1">
              <a:lnSpc>
                <a:spcPct val="90000"/>
              </a:lnSpc>
              <a:defRPr/>
            </a:pPr>
            <a:r>
              <a:rPr lang="he-IL" dirty="0"/>
              <a:t>מחקר של ה-</a:t>
            </a:r>
            <a:r>
              <a:rPr lang="en-US" dirty="0"/>
              <a:t>NIMH</a:t>
            </a:r>
            <a:r>
              <a:rPr lang="he-IL" dirty="0"/>
              <a:t> על 70 ילדים הסובלים מ-</a:t>
            </a:r>
            <a:r>
              <a:rPr lang="en-US" dirty="0"/>
              <a:t>OCD</a:t>
            </a:r>
            <a:r>
              <a:rPr lang="he-IL" dirty="0"/>
              <a:t>:</a:t>
            </a:r>
          </a:p>
          <a:p>
            <a:pPr algn="r" rtl="1"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he-IL" dirty="0"/>
              <a:t>26% </a:t>
            </a:r>
            <a:r>
              <a:rPr lang="en-US" dirty="0"/>
              <a:t>OCD</a:t>
            </a:r>
            <a:r>
              <a:rPr lang="he-IL" dirty="0"/>
              <a:t> לבד</a:t>
            </a:r>
          </a:p>
          <a:p>
            <a:pPr algn="r" rtl="1"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he-IL" dirty="0"/>
              <a:t>30% הפרעות טיקים שונות</a:t>
            </a:r>
          </a:p>
          <a:p>
            <a:pPr algn="r" rtl="1"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he-IL" dirty="0"/>
              <a:t>26% דיכאון</a:t>
            </a:r>
          </a:p>
          <a:p>
            <a:pPr algn="r" rtl="1"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he-IL" dirty="0"/>
              <a:t>10% </a:t>
            </a:r>
            <a:r>
              <a:rPr lang="en-US" dirty="0"/>
              <a:t>ADHD</a:t>
            </a:r>
            <a:endParaRPr lang="he-IL" dirty="0"/>
          </a:p>
          <a:p>
            <a:pPr algn="r" rtl="1">
              <a:lnSpc>
                <a:spcPct val="90000"/>
              </a:lnSpc>
              <a:defRPr/>
            </a:pPr>
            <a:r>
              <a:rPr lang="en-US" dirty="0"/>
              <a:t>OCD</a:t>
            </a:r>
            <a:r>
              <a:rPr lang="he-IL" dirty="0"/>
              <a:t> , </a:t>
            </a:r>
            <a:r>
              <a:rPr lang="en-US" dirty="0"/>
              <a:t>ADHD</a:t>
            </a:r>
            <a:r>
              <a:rPr lang="he-IL" dirty="0"/>
              <a:t>, וטורט</a:t>
            </a:r>
          </a:p>
          <a:p>
            <a:pPr marL="0" indent="0" algn="r" rtl="1">
              <a:lnSpc>
                <a:spcPct val="90000"/>
              </a:lnSpc>
              <a:buNone/>
              <a:defRPr/>
            </a:pPr>
            <a:r>
              <a:rPr lang="he-IL" dirty="0"/>
              <a:t>נקשרות לאותם איזורים מוחיים</a:t>
            </a:r>
          </a:p>
          <a:p>
            <a:pPr marL="0" indent="0" algn="r" rtl="1">
              <a:lnSpc>
                <a:spcPct val="90000"/>
              </a:lnSpc>
              <a:buNone/>
              <a:defRPr/>
            </a:pPr>
            <a:r>
              <a:rPr lang="he-IL" dirty="0"/>
              <a:t>ובעלי מאפיין מרכזי משותף:</a:t>
            </a:r>
          </a:p>
          <a:p>
            <a:pPr marL="0" indent="0" algn="r" rtl="1">
              <a:lnSpc>
                <a:spcPct val="90000"/>
              </a:lnSpc>
              <a:buNone/>
              <a:defRPr/>
            </a:pPr>
            <a:r>
              <a:rPr lang="he-IL" dirty="0"/>
              <a:t>קושי באינהיביציה</a:t>
            </a:r>
          </a:p>
        </p:txBody>
      </p:sp>
    </p:spTree>
    <p:extLst>
      <p:ext uri="{BB962C8B-B14F-4D97-AF65-F5344CB8AC3E}">
        <p14:creationId xmlns:p14="http://schemas.microsoft.com/office/powerpoint/2010/main" val="2696904618"/>
      </p:ext>
    </p:extLst>
  </p:cSld>
  <p:clrMapOvr>
    <a:masterClrMapping/>
  </p:clrMapOvr>
  <p:transition spd="slow">
    <p:push dir="u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he-IL" dirty="0"/>
              <a:t>תיאור מקרה</a:t>
            </a:r>
            <a:endParaRPr lang="en-US" dirty="0"/>
          </a:p>
        </p:txBody>
      </p:sp>
      <p:sp>
        <p:nvSpPr>
          <p:cNvPr id="1077251" name="Rectangle 3"/>
          <p:cNvSpPr>
            <a:spLocks noGrp="1" noChangeArrowheads="1"/>
          </p:cNvSpPr>
          <p:nvPr>
            <p:ph idx="1"/>
          </p:nvPr>
        </p:nvSpPr>
        <p:spPr>
          <a:xfrm>
            <a:off x="2341712" y="1905000"/>
            <a:ext cx="6192688" cy="4896544"/>
          </a:xfrm>
        </p:spPr>
        <p:txBody>
          <a:bodyPr>
            <a:normAutofit/>
          </a:bodyPr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/>
              <a:t>Jacob, an 8 year old. A coma with a brain hemorrhage.  As he came out of brain surgery, he was immediately plagued by numbers.</a:t>
            </a:r>
          </a:p>
          <a:p>
            <a:pPr algn="l" rtl="0" eaLnBrk="1" hangingPunct="1">
              <a:lnSpc>
                <a:spcPct val="90000"/>
              </a:lnSpc>
              <a:defRPr/>
            </a:pPr>
            <a:endParaRPr lang="en-US" sz="2400" dirty="0"/>
          </a:p>
          <a:p>
            <a:pPr algn="l" rtl="0" eaLnBrk="1" hangingPunct="1">
              <a:lnSpc>
                <a:spcPct val="90000"/>
              </a:lnSpc>
              <a:defRPr/>
            </a:pPr>
            <a:endParaRPr lang="en-US" sz="2400" dirty="0"/>
          </a:p>
          <a:p>
            <a:pPr algn="l" rtl="0" eaLnBrk="1" hangingPunct="1">
              <a:lnSpc>
                <a:spcPct val="90000"/>
              </a:lnSpc>
              <a:defRPr/>
            </a:pPr>
            <a:endParaRPr lang="en-US" sz="2400" dirty="0"/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i="1" dirty="0"/>
              <a:t>Obsessive-Compulsive and Related Disorder Due to Another Medical Condition </a:t>
            </a:r>
            <a:r>
              <a:rPr lang="en-US" sz="2400" b="1" dirty="0"/>
              <a:t>(DSM-5)  </a:t>
            </a:r>
          </a:p>
        </p:txBody>
      </p:sp>
    </p:spTree>
    <p:extLst>
      <p:ext uri="{BB962C8B-B14F-4D97-AF65-F5344CB8AC3E}">
        <p14:creationId xmlns:p14="http://schemas.microsoft.com/office/powerpoint/2010/main" val="3816598991"/>
      </p:ext>
    </p:extLst>
  </p:cSld>
  <p:clrMapOvr>
    <a:masterClrMapping/>
  </p:clrMapOvr>
  <p:transition spd="slow">
    <p:push dir="u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dirty="0"/>
              <a:t>גישה נוירו-פסיכולוגית: </a:t>
            </a:r>
            <a:r>
              <a:rPr lang="en-US" dirty="0"/>
              <a:t>PANDAS</a:t>
            </a:r>
          </a:p>
        </p:txBody>
      </p:sp>
      <p:sp>
        <p:nvSpPr>
          <p:cNvPr id="107929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עוד עדות דרמטית לבסיס הנוירולוגי של חלק ממקרי ה-</a:t>
            </a:r>
            <a:r>
              <a:rPr lang="en-US" dirty="0"/>
              <a:t>OCD</a:t>
            </a:r>
            <a:endParaRPr lang="he-IL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עבודתם של </a:t>
            </a:r>
            <a:r>
              <a:rPr lang="en-US" dirty="0" err="1"/>
              <a:t>Swedo</a:t>
            </a:r>
            <a:r>
              <a:rPr lang="he-IL" dirty="0"/>
              <a:t> ועמיתיה ב-</a:t>
            </a:r>
            <a:r>
              <a:rPr lang="en-US" dirty="0"/>
              <a:t>NIMH</a:t>
            </a:r>
            <a:r>
              <a:rPr lang="he-IL" dirty="0"/>
              <a:t> הובילה ב-1998 ליצירת האבחנה: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en-US" dirty="0"/>
              <a:t>Pediatric Autoimmune Neuropsychiatric Disorders Associated with Streptococcal infections (PANDAS)</a:t>
            </a:r>
            <a:endParaRPr lang="he-IL" dirty="0"/>
          </a:p>
          <a:p>
            <a:pPr algn="r" rtl="1" eaLnBrk="1" hangingPunct="1">
              <a:lnSpc>
                <a:spcPct val="80000"/>
              </a:lnSpc>
              <a:buNone/>
              <a:defRPr/>
            </a:pPr>
            <a:r>
              <a:rPr lang="he-IL" dirty="0"/>
              <a:t>	(הפרעות </a:t>
            </a:r>
            <a:r>
              <a:rPr lang="he-IL" dirty="0" err="1"/>
              <a:t>נוירופסיכיאטריות</a:t>
            </a:r>
            <a:r>
              <a:rPr lang="he-IL" dirty="0"/>
              <a:t> אוטואימוניות של הילדות, שקשורות לזיהום </a:t>
            </a:r>
            <a:r>
              <a:rPr lang="he-IL" dirty="0" err="1"/>
              <a:t>סטרפטוקוקי</a:t>
            </a:r>
            <a:r>
              <a:rPr lang="he-IL" dirty="0"/>
              <a:t>)</a:t>
            </a:r>
          </a:p>
          <a:p>
            <a:pPr algn="r" rtl="1" eaLnBrk="1" hangingPunct="1">
              <a:lnSpc>
                <a:spcPct val="80000"/>
              </a:lnSpc>
              <a:buNone/>
              <a:defRPr/>
            </a:pPr>
            <a:endParaRPr lang="he-IL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en-US" dirty="0" err="1"/>
              <a:t>Swedo</a:t>
            </a:r>
            <a:r>
              <a:rPr lang="he-IL" dirty="0"/>
              <a:t> עסקה ב-</a:t>
            </a:r>
            <a:r>
              <a:rPr lang="en-US" dirty="0"/>
              <a:t>OCD</a:t>
            </a:r>
            <a:r>
              <a:rPr lang="he-IL" dirty="0"/>
              <a:t> שמתפרץ בילדות </a:t>
            </a:r>
            <a:r>
              <a:rPr lang="he-IL" u="sng" dirty="0"/>
              <a:t>באופן פתאומי</a:t>
            </a:r>
          </a:p>
        </p:txBody>
      </p:sp>
    </p:spTree>
    <p:extLst>
      <p:ext uri="{BB962C8B-B14F-4D97-AF65-F5344CB8AC3E}">
        <p14:creationId xmlns:p14="http://schemas.microsoft.com/office/powerpoint/2010/main" val="2687747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9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79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79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79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9299" grpId="0" uiExpand="1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en-US" dirty="0"/>
              <a:t>PANDAS</a:t>
            </a:r>
          </a:p>
        </p:txBody>
      </p:sp>
      <p:sp>
        <p:nvSpPr>
          <p:cNvPr id="1083395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2132856"/>
            <a:ext cx="7149480" cy="3833267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מחקר על ילדים שסבלו מהתפרצות פתאומית מצא רמות גבוהות של נוגדנים בדם ובמקרים רבים סטרפטוקוקוס שלא אובחן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he-IL" sz="1400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טיפול אנטיביוטי או עירוי דם היו יעילים בריפוי הסימפטומים האובססיביים-קומפולסיביים!</a:t>
            </a:r>
          </a:p>
        </p:txBody>
      </p:sp>
    </p:spTree>
    <p:extLst>
      <p:ext uri="{BB962C8B-B14F-4D97-AF65-F5344CB8AC3E}">
        <p14:creationId xmlns:p14="http://schemas.microsoft.com/office/powerpoint/2010/main" val="2892209397"/>
      </p:ext>
    </p:extLst>
  </p:cSld>
  <p:clrMapOvr>
    <a:masterClrMapping/>
  </p:clrMapOvr>
  <p:transition spd="slow">
    <p:push dir="u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 fontScale="90000"/>
          </a:bodyPr>
          <a:lstStyle/>
          <a:p>
            <a:pPr algn="ctr" rtl="0">
              <a:defRPr/>
            </a:pPr>
            <a:r>
              <a:rPr lang="en-US" dirty="0"/>
              <a:t>From PANDAS to PANS</a:t>
            </a:r>
            <a:br>
              <a:rPr lang="en-US" dirty="0"/>
            </a:br>
            <a:r>
              <a:rPr lang="en-US" sz="2700" dirty="0"/>
              <a:t>(</a:t>
            </a:r>
            <a:r>
              <a:rPr lang="en-US" sz="2700" dirty="0" err="1"/>
              <a:t>Swedo</a:t>
            </a:r>
            <a:r>
              <a:rPr lang="en-US" sz="2700" dirty="0"/>
              <a:t>, </a:t>
            </a:r>
            <a:r>
              <a:rPr lang="en-US" sz="2700" dirty="0" err="1"/>
              <a:t>Leckman</a:t>
            </a:r>
            <a:r>
              <a:rPr lang="en-US" sz="2700" dirty="0"/>
              <a:t>, &amp; Rose, 2012)</a:t>
            </a:r>
            <a:br>
              <a:rPr lang="en-US" sz="2700" dirty="0"/>
            </a:br>
            <a:endParaRPr lang="en-US" sz="2700" dirty="0"/>
          </a:p>
        </p:txBody>
      </p:sp>
      <p:sp>
        <p:nvSpPr>
          <p:cNvPr id="10833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he-IL" dirty="0"/>
              <a:t>מחקר על 400 ילדים שאובחנו עם </a:t>
            </a:r>
            <a:r>
              <a:rPr lang="en-US" dirty="0"/>
              <a:t>PANDAS</a:t>
            </a:r>
            <a:r>
              <a:rPr lang="he-IL" dirty="0"/>
              <a:t>:</a:t>
            </a:r>
          </a:p>
          <a:p>
            <a:pPr marL="514350" indent="-514350" algn="r" rtl="1">
              <a:lnSpc>
                <a:spcPct val="80000"/>
              </a:lnSpc>
              <a:buAutoNum type="arabicParenBoth"/>
              <a:defRPr/>
            </a:pPr>
            <a:r>
              <a:rPr lang="he-IL" sz="2400" dirty="0"/>
              <a:t>יחס בנות-בנים 2:1</a:t>
            </a:r>
          </a:p>
          <a:p>
            <a:pPr marL="514350" indent="-514350" algn="r" rtl="1">
              <a:lnSpc>
                <a:spcPct val="80000"/>
              </a:lnSpc>
              <a:buAutoNum type="arabicParenBoth"/>
              <a:defRPr/>
            </a:pPr>
            <a:r>
              <a:rPr lang="he-IL" sz="2400" dirty="0"/>
              <a:t>גיל התפרצות לרוב &lt;8</a:t>
            </a:r>
          </a:p>
          <a:p>
            <a:pPr marL="514350" indent="-514350" algn="r" rtl="1">
              <a:lnSpc>
                <a:spcPct val="80000"/>
              </a:lnSpc>
              <a:buAutoNum type="arabicParenBoth"/>
              <a:defRPr/>
            </a:pPr>
            <a:r>
              <a:rPr lang="he-IL" sz="2400" dirty="0"/>
              <a:t>לכולם סימפטומים של </a:t>
            </a:r>
            <a:r>
              <a:rPr lang="en-US" sz="2400" dirty="0"/>
              <a:t>OCD</a:t>
            </a:r>
            <a:r>
              <a:rPr lang="he-IL" sz="2400" dirty="0"/>
              <a:t>, לכולם התפרצות פתאומית</a:t>
            </a:r>
          </a:p>
          <a:p>
            <a:pPr marL="514350" indent="-514350" algn="r" rtl="1">
              <a:lnSpc>
                <a:spcPct val="80000"/>
              </a:lnSpc>
              <a:buAutoNum type="arabicParenBoth"/>
              <a:defRPr/>
            </a:pPr>
            <a:r>
              <a:rPr lang="he-IL" sz="2400" dirty="0"/>
              <a:t>למעל 90% </a:t>
            </a:r>
            <a:r>
              <a:rPr lang="he-IL" sz="2400" dirty="0" err="1"/>
              <a:t>קומורבידיות</a:t>
            </a:r>
            <a:r>
              <a:rPr lang="he-IL" sz="2400" dirty="0"/>
              <a:t> עם הפרעות נוירולוגיות אחרות</a:t>
            </a:r>
          </a:p>
          <a:p>
            <a:pPr algn="r" rtl="1">
              <a:lnSpc>
                <a:spcPct val="80000"/>
              </a:lnSpc>
              <a:defRPr/>
            </a:pPr>
            <a:r>
              <a:rPr lang="he-IL" dirty="0"/>
              <a:t>נראה כי אכן מהווים תת-קבוצה...</a:t>
            </a:r>
          </a:p>
          <a:p>
            <a:pPr algn="r" rtl="1">
              <a:lnSpc>
                <a:spcPct val="80000"/>
              </a:lnSpc>
              <a:defRPr/>
            </a:pPr>
            <a:r>
              <a:rPr lang="he-IL" dirty="0"/>
              <a:t>למרות העדויות, האבחנה </a:t>
            </a:r>
            <a:r>
              <a:rPr lang="he-IL" u="sng" dirty="0"/>
              <a:t>שנויה במחלוקת</a:t>
            </a:r>
          </a:p>
          <a:p>
            <a:pPr algn="r" rtl="1">
              <a:lnSpc>
                <a:spcPct val="80000"/>
              </a:lnSpc>
              <a:defRPr/>
            </a:pPr>
            <a:r>
              <a:rPr lang="he-IL" dirty="0"/>
              <a:t>מעבר לשם </a:t>
            </a:r>
            <a:r>
              <a:rPr lang="en-US" dirty="0"/>
              <a:t>Pediatric Acute-onset Neuropsychiatric Syndrome (PANS)</a:t>
            </a:r>
            <a:endParaRPr lang="he-IL" dirty="0"/>
          </a:p>
          <a:p>
            <a:pPr algn="r" rtl="1">
              <a:lnSpc>
                <a:spcPct val="80000"/>
              </a:lnSpc>
              <a:defRPr/>
            </a:pPr>
            <a:r>
              <a:rPr lang="he-IL" dirty="0"/>
              <a:t>ב-</a:t>
            </a:r>
            <a:r>
              <a:rPr lang="en-US" dirty="0"/>
              <a:t>DSM</a:t>
            </a:r>
            <a:r>
              <a:rPr lang="he-IL" dirty="0"/>
              <a:t> נכלל תחת "</a:t>
            </a:r>
            <a:r>
              <a:rPr lang="en-US" dirty="0"/>
              <a:t>OCD</a:t>
            </a:r>
            <a:r>
              <a:rPr lang="he-IL" dirty="0"/>
              <a:t> הנגרם ממצב רפואי אחר"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5478323"/>
            <a:ext cx="25922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he-IL" sz="2400" dirty="0"/>
              <a:t>הורידו אטיולוגיה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e-IL" sz="2400" dirty="0"/>
              <a:t>הוסיפו "אקוטי"</a:t>
            </a:r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2123728" y="4725145"/>
            <a:ext cx="504056" cy="864095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12591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29268</TotalTime>
  <Words>2783</Words>
  <Application>Microsoft Office PowerPoint</Application>
  <PresentationFormat>On-screen Show (4:3)</PresentationFormat>
  <Paragraphs>468</Paragraphs>
  <Slides>68</Slides>
  <Notes>67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6" baseType="lpstr">
      <vt:lpstr>Arial</vt:lpstr>
      <vt:lpstr>Brush Script MT</vt:lpstr>
      <vt:lpstr>Century Gothic</vt:lpstr>
      <vt:lpstr>Guttman Mantova-Decor</vt:lpstr>
      <vt:lpstr>Tahoma</vt:lpstr>
      <vt:lpstr>Wingdings</vt:lpstr>
      <vt:lpstr>Wingdings 3</vt:lpstr>
      <vt:lpstr>Wisp</vt:lpstr>
      <vt:lpstr>פסיכולוגיה אבנורמלית</vt:lpstr>
      <vt:lpstr>חשיבות נושא ה-OCD</vt:lpstr>
      <vt:lpstr>Many well-known people have talked publicly about their OCD</vt:lpstr>
      <vt:lpstr>הפרעה טורדנית-כפייתית / אובססיבית-קומפולסיבית (OCD)</vt:lpstr>
      <vt:lpstr>אובססיות (מחשבות טורדניות)</vt:lpstr>
      <vt:lpstr>אובססיות (מחשבות טורדניות)</vt:lpstr>
      <vt:lpstr>אובססיות</vt:lpstr>
      <vt:lpstr>אובססיות לגבי זיהום (קונטמינציה)</vt:lpstr>
      <vt:lpstr>אובססיות לגבי זיהום (קונטמינציה)</vt:lpstr>
      <vt:lpstr>אובססיות לגבי זיהום (קונטמינציה)</vt:lpstr>
      <vt:lpstr>דוגמאות קליניות</vt:lpstr>
      <vt:lpstr>דוגמאות קליניות</vt:lpstr>
      <vt:lpstr>דוגמאות קליניות</vt:lpstr>
      <vt:lpstr>דוגמאות קליניות</vt:lpstr>
      <vt:lpstr>סוגים של מחשבות/דימויים אובססיביים עיקריים</vt:lpstr>
      <vt:lpstr>סוגים של מחשבות/דימויים אובססיביים עיקריים</vt:lpstr>
      <vt:lpstr>סוגים של מחשבות/דימויים אובססיביים עיקריים</vt:lpstr>
      <vt:lpstr>סוגים של מחשבות/דימויים אובססיביים עיקריים</vt:lpstr>
      <vt:lpstr>סוגים של מחשבות/דימויים אובססיביים עיקריים</vt:lpstr>
      <vt:lpstr>מה מבדיל בין אובססיה למחשבה חוזרת רגילה?</vt:lpstr>
      <vt:lpstr>קוֹמפוּלסיוֹת</vt:lpstr>
      <vt:lpstr>קומפולסיות</vt:lpstr>
      <vt:lpstr>דוגמא</vt:lpstr>
      <vt:lpstr>סוגי קומפולסיות</vt:lpstr>
      <vt:lpstr>דוגמאות קליניות</vt:lpstr>
      <vt:lpstr>דוגמאות קליניות</vt:lpstr>
      <vt:lpstr>דוגמאות קליניות</vt:lpstr>
      <vt:lpstr>דוגמאות קליניות</vt:lpstr>
      <vt:lpstr>איטיות אובססיבית</vt:lpstr>
      <vt:lpstr>Relationship OCD )ROCD(  Doron, Derby, &amp; Szepsenwol (2014)</vt:lpstr>
      <vt:lpstr>Relationship OCD )ROCD(  Doron, Derby, &amp; Szepsenwol (2014)</vt:lpstr>
      <vt:lpstr>OCD לעומת OCPD</vt:lpstr>
      <vt:lpstr>אגרנות / אגירה - Hoarding</vt:lpstr>
      <vt:lpstr>מעבר מ-DSM-IV ל-DSM-5</vt:lpstr>
      <vt:lpstr>מעבר מ-DSM-IV ל-DSM-5</vt:lpstr>
      <vt:lpstr>מעבר מ-DSM-IV ל-DSM-5</vt:lpstr>
      <vt:lpstr>קריטריונים ע"פ DSM-5</vt:lpstr>
      <vt:lpstr>קריטריונים ע"פ DSM-5</vt:lpstr>
      <vt:lpstr>PowerPoint Presentation</vt:lpstr>
      <vt:lpstr>קריטריונים ע"פ DSM-5</vt:lpstr>
      <vt:lpstr>ב-DSM-IV</vt:lpstr>
      <vt:lpstr>קריטריונים ע"פ DSM-5</vt:lpstr>
      <vt:lpstr>קריטריונים ע"פ DSM-5</vt:lpstr>
      <vt:lpstr>חרדה מוסקת</vt:lpstr>
      <vt:lpstr>שכיחות ומהלך</vt:lpstr>
      <vt:lpstr>שכיחות ומהלך</vt:lpstr>
      <vt:lpstr>שכיחות ומהלך</vt:lpstr>
      <vt:lpstr>OCD בילדים</vt:lpstr>
      <vt:lpstr>OCD ודיכאון</vt:lpstr>
      <vt:lpstr>הקשר בין דיכאון ל-OCD</vt:lpstr>
      <vt:lpstr>גישות תיאורטיות לגבי OCD</vt:lpstr>
      <vt:lpstr>התיאוריה הפסיכו-דינמית לגבי OCD</vt:lpstr>
      <vt:lpstr>למה הטיפול יכול להחריף סימפטומים?</vt:lpstr>
      <vt:lpstr>הגישה ההתנהגותית</vt:lpstr>
      <vt:lpstr>הגישה ההתנהגותית</vt:lpstr>
      <vt:lpstr>הגישה ההתנהגותית - ERP</vt:lpstr>
      <vt:lpstr>הגישה הקוגניטיבית</vt:lpstr>
      <vt:lpstr>CBT</vt:lpstr>
      <vt:lpstr>CBT</vt:lpstr>
      <vt:lpstr>יעילות הטיפול</vt:lpstr>
      <vt:lpstr>גישה נוירו-פסיכולוגית (מצויה בקונצנזוס!)</vt:lpstr>
      <vt:lpstr>גישה נוירו-פסיכולוגית</vt:lpstr>
      <vt:lpstr>גישה נוירו-פסיכולוגית</vt:lpstr>
      <vt:lpstr>גישה נוירו-פסיכולוגית</vt:lpstr>
      <vt:lpstr>תיאור מקרה</vt:lpstr>
      <vt:lpstr>גישה נוירו-פסיכולוגית: PANDAS</vt:lpstr>
      <vt:lpstr>PANDAS</vt:lpstr>
      <vt:lpstr>From PANDAS to PANS (Swedo, Leckman, &amp; Rose, 2012) </vt:lpstr>
    </vt:vector>
  </TitlesOfParts>
  <Company>Ben-Gurion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Abnormal Psychology</dc:title>
  <dc:creator>Gary Diamond</dc:creator>
  <cp:lastModifiedBy>Nir</cp:lastModifiedBy>
  <cp:revision>1153</cp:revision>
  <dcterms:created xsi:type="dcterms:W3CDTF">2008-01-20T14:16:09Z</dcterms:created>
  <dcterms:modified xsi:type="dcterms:W3CDTF">2022-05-22T07:36:02Z</dcterms:modified>
</cp:coreProperties>
</file>