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909" r:id="rId1"/>
  </p:sldMasterIdLst>
  <p:notesMasterIdLst>
    <p:notesMasterId r:id="rId34"/>
  </p:notesMasterIdLst>
  <p:handoutMasterIdLst>
    <p:handoutMasterId r:id="rId35"/>
  </p:handoutMasterIdLst>
  <p:sldIdLst>
    <p:sldId id="256" r:id="rId2"/>
    <p:sldId id="466" r:id="rId3"/>
    <p:sldId id="1504" r:id="rId4"/>
    <p:sldId id="1507" r:id="rId5"/>
    <p:sldId id="1505" r:id="rId6"/>
    <p:sldId id="1512" r:id="rId7"/>
    <p:sldId id="1506" r:id="rId8"/>
    <p:sldId id="474" r:id="rId9"/>
    <p:sldId id="475" r:id="rId10"/>
    <p:sldId id="1260" r:id="rId11"/>
    <p:sldId id="476" r:id="rId12"/>
    <p:sldId id="1491" r:id="rId13"/>
    <p:sldId id="485" r:id="rId14"/>
    <p:sldId id="1509" r:id="rId15"/>
    <p:sldId id="1492" r:id="rId16"/>
    <p:sldId id="489" r:id="rId17"/>
    <p:sldId id="1516" r:id="rId18"/>
    <p:sldId id="1511" r:id="rId19"/>
    <p:sldId id="1263" r:id="rId20"/>
    <p:sldId id="492" r:id="rId21"/>
    <p:sldId id="1510" r:id="rId22"/>
    <p:sldId id="467" r:id="rId23"/>
    <p:sldId id="1513" r:id="rId24"/>
    <p:sldId id="1514" r:id="rId25"/>
    <p:sldId id="1427" r:id="rId26"/>
    <p:sldId id="1515" r:id="rId27"/>
    <p:sldId id="1517" r:id="rId28"/>
    <p:sldId id="1518" r:id="rId29"/>
    <p:sldId id="464" r:id="rId30"/>
    <p:sldId id="1405" r:id="rId31"/>
    <p:sldId id="493" r:id="rId32"/>
    <p:sldId id="495" r:id="rId33"/>
  </p:sldIdLst>
  <p:sldSz cx="9144000" cy="6858000" type="screen4x3"/>
  <p:notesSz cx="6669088" cy="97758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4400" kern="1200">
        <a:solidFill>
          <a:schemeClr val="tx2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897" autoAdjust="0"/>
    <p:restoredTop sz="74067" autoAdjust="0"/>
  </p:normalViewPr>
  <p:slideViewPr>
    <p:cSldViewPr>
      <p:cViewPr varScale="1">
        <p:scale>
          <a:sx n="85" d="100"/>
          <a:sy n="85" d="100"/>
        </p:scale>
        <p:origin x="234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52C44D-C867-4670-A621-2AAB8E5D0AB5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577CFFE4-1375-480E-8E96-46F0CE2322D4}">
      <dgm:prSet phldrT="[Text]"/>
      <dgm:spPr/>
      <dgm:t>
        <a:bodyPr/>
        <a:lstStyle/>
        <a:p>
          <a:r>
            <a:rPr lang="he-IL" dirty="0"/>
            <a:t>דיכאון</a:t>
          </a:r>
          <a:endParaRPr lang="en-US" dirty="0"/>
        </a:p>
      </dgm:t>
    </dgm:pt>
    <dgm:pt modelId="{A2F236F4-A393-4437-90AA-8EBC8E20EFB4}" type="parTrans" cxnId="{3973CCF3-A603-4001-B870-F6EC22849E83}">
      <dgm:prSet/>
      <dgm:spPr/>
      <dgm:t>
        <a:bodyPr/>
        <a:lstStyle/>
        <a:p>
          <a:endParaRPr lang="en-US"/>
        </a:p>
      </dgm:t>
    </dgm:pt>
    <dgm:pt modelId="{EB53AE5C-231D-4FB4-83E8-8743CA62C70A}" type="sibTrans" cxnId="{3973CCF3-A603-4001-B870-F6EC22849E83}">
      <dgm:prSet/>
      <dgm:spPr/>
      <dgm:t>
        <a:bodyPr/>
        <a:lstStyle/>
        <a:p>
          <a:endParaRPr lang="en-US"/>
        </a:p>
      </dgm:t>
    </dgm:pt>
    <dgm:pt modelId="{10F13036-0D29-47DD-9CC3-4F071F3BBB19}">
      <dgm:prSet phldrT="[Text]"/>
      <dgm:spPr/>
      <dgm:t>
        <a:bodyPr/>
        <a:lstStyle/>
        <a:p>
          <a:r>
            <a:rPr lang="he-IL" dirty="0"/>
            <a:t>התנהגות</a:t>
          </a:r>
          <a:endParaRPr lang="en-US" dirty="0"/>
        </a:p>
      </dgm:t>
    </dgm:pt>
    <dgm:pt modelId="{5485C3DB-8C32-43BA-9A02-9D00922C5937}" type="parTrans" cxnId="{B02B585D-687B-4295-AE40-B03250F1DE5A}">
      <dgm:prSet/>
      <dgm:spPr/>
      <dgm:t>
        <a:bodyPr/>
        <a:lstStyle/>
        <a:p>
          <a:endParaRPr lang="en-US"/>
        </a:p>
      </dgm:t>
    </dgm:pt>
    <dgm:pt modelId="{FF406E23-D0C3-4C79-B61F-73B7DEF47EB1}" type="sibTrans" cxnId="{B02B585D-687B-4295-AE40-B03250F1DE5A}">
      <dgm:prSet/>
      <dgm:spPr/>
      <dgm:t>
        <a:bodyPr/>
        <a:lstStyle/>
        <a:p>
          <a:endParaRPr lang="en-US"/>
        </a:p>
      </dgm:t>
    </dgm:pt>
    <dgm:pt modelId="{11DEC465-9CAC-435F-8846-62C1109D2010}">
      <dgm:prSet phldrT="[Text]"/>
      <dgm:spPr/>
      <dgm:t>
        <a:bodyPr/>
        <a:lstStyle/>
        <a:p>
          <a:r>
            <a:rPr lang="he-IL" dirty="0"/>
            <a:t>קוגניציות</a:t>
          </a:r>
          <a:endParaRPr lang="en-US" dirty="0"/>
        </a:p>
      </dgm:t>
    </dgm:pt>
    <dgm:pt modelId="{1EDCCB4C-0B9B-4ACE-9285-50169F9B2500}" type="parTrans" cxnId="{1F012DB9-E0C0-49BD-97F1-96693F1E5949}">
      <dgm:prSet/>
      <dgm:spPr/>
      <dgm:t>
        <a:bodyPr/>
        <a:lstStyle/>
        <a:p>
          <a:endParaRPr lang="en-US"/>
        </a:p>
      </dgm:t>
    </dgm:pt>
    <dgm:pt modelId="{1F1A0AD0-52A6-4B6D-B8A2-1008D79A909F}" type="sibTrans" cxnId="{1F012DB9-E0C0-49BD-97F1-96693F1E5949}">
      <dgm:prSet/>
      <dgm:spPr/>
      <dgm:t>
        <a:bodyPr/>
        <a:lstStyle/>
        <a:p>
          <a:endParaRPr lang="en-US"/>
        </a:p>
      </dgm:t>
    </dgm:pt>
    <dgm:pt modelId="{176C3D99-B5FF-4FA3-95FA-76DF58BA163F}" type="pres">
      <dgm:prSet presAssocID="{E652C44D-C867-4670-A621-2AAB8E5D0AB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9CDC7FC-8CF3-48CD-8AE8-E824F3DC9932}" type="pres">
      <dgm:prSet presAssocID="{577CFFE4-1375-480E-8E96-46F0CE2322D4}" presName="gear1" presStyleLbl="node1" presStyleIdx="0" presStyleCnt="3">
        <dgm:presLayoutVars>
          <dgm:chMax val="1"/>
          <dgm:bulletEnabled val="1"/>
        </dgm:presLayoutVars>
      </dgm:prSet>
      <dgm:spPr/>
    </dgm:pt>
    <dgm:pt modelId="{B42D54D0-11DE-43B4-87FD-7904699F6FF6}" type="pres">
      <dgm:prSet presAssocID="{577CFFE4-1375-480E-8E96-46F0CE2322D4}" presName="gear1srcNode" presStyleLbl="node1" presStyleIdx="0" presStyleCnt="3"/>
      <dgm:spPr/>
    </dgm:pt>
    <dgm:pt modelId="{7C3837CB-165C-4657-B652-61D5904F38F0}" type="pres">
      <dgm:prSet presAssocID="{577CFFE4-1375-480E-8E96-46F0CE2322D4}" presName="gear1dstNode" presStyleLbl="node1" presStyleIdx="0" presStyleCnt="3"/>
      <dgm:spPr/>
    </dgm:pt>
    <dgm:pt modelId="{69A9D862-E18C-4F33-8400-36027833F1B1}" type="pres">
      <dgm:prSet presAssocID="{10F13036-0D29-47DD-9CC3-4F071F3BBB19}" presName="gear2" presStyleLbl="node1" presStyleIdx="1" presStyleCnt="3">
        <dgm:presLayoutVars>
          <dgm:chMax val="1"/>
          <dgm:bulletEnabled val="1"/>
        </dgm:presLayoutVars>
      </dgm:prSet>
      <dgm:spPr/>
    </dgm:pt>
    <dgm:pt modelId="{C3F6369D-7E98-457B-92C3-7CD3023E47FF}" type="pres">
      <dgm:prSet presAssocID="{10F13036-0D29-47DD-9CC3-4F071F3BBB19}" presName="gear2srcNode" presStyleLbl="node1" presStyleIdx="1" presStyleCnt="3"/>
      <dgm:spPr/>
    </dgm:pt>
    <dgm:pt modelId="{BDB02DC9-263C-4D7B-AB69-2E7D161A8F45}" type="pres">
      <dgm:prSet presAssocID="{10F13036-0D29-47DD-9CC3-4F071F3BBB19}" presName="gear2dstNode" presStyleLbl="node1" presStyleIdx="1" presStyleCnt="3"/>
      <dgm:spPr/>
    </dgm:pt>
    <dgm:pt modelId="{04F58989-D8C6-4F35-BA94-D7119B3A2A5B}" type="pres">
      <dgm:prSet presAssocID="{11DEC465-9CAC-435F-8846-62C1109D2010}" presName="gear3" presStyleLbl="node1" presStyleIdx="2" presStyleCnt="3"/>
      <dgm:spPr/>
    </dgm:pt>
    <dgm:pt modelId="{73C3EC57-7298-4E64-A069-24C44A642FDB}" type="pres">
      <dgm:prSet presAssocID="{11DEC465-9CAC-435F-8846-62C1109D201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5288D61-7441-485C-BA38-1D00F90BC5AD}" type="pres">
      <dgm:prSet presAssocID="{11DEC465-9CAC-435F-8846-62C1109D2010}" presName="gear3srcNode" presStyleLbl="node1" presStyleIdx="2" presStyleCnt="3"/>
      <dgm:spPr/>
    </dgm:pt>
    <dgm:pt modelId="{FA84AE5F-9801-4880-8D04-07026FC3021E}" type="pres">
      <dgm:prSet presAssocID="{11DEC465-9CAC-435F-8846-62C1109D2010}" presName="gear3dstNode" presStyleLbl="node1" presStyleIdx="2" presStyleCnt="3"/>
      <dgm:spPr/>
    </dgm:pt>
    <dgm:pt modelId="{98E75426-B58F-4E36-AC14-1F0239F74382}" type="pres">
      <dgm:prSet presAssocID="{EB53AE5C-231D-4FB4-83E8-8743CA62C70A}" presName="connector1" presStyleLbl="sibTrans2D1" presStyleIdx="0" presStyleCnt="3"/>
      <dgm:spPr/>
    </dgm:pt>
    <dgm:pt modelId="{DBF839DE-AD3A-41E3-82B4-FE0F85BC5473}" type="pres">
      <dgm:prSet presAssocID="{FF406E23-D0C3-4C79-B61F-73B7DEF47EB1}" presName="connector2" presStyleLbl="sibTrans2D1" presStyleIdx="1" presStyleCnt="3"/>
      <dgm:spPr/>
    </dgm:pt>
    <dgm:pt modelId="{B539F9A2-2791-479F-B304-6ED4C9CC7F30}" type="pres">
      <dgm:prSet presAssocID="{1F1A0AD0-52A6-4B6D-B8A2-1008D79A909F}" presName="connector3" presStyleLbl="sibTrans2D1" presStyleIdx="2" presStyleCnt="3"/>
      <dgm:spPr/>
    </dgm:pt>
  </dgm:ptLst>
  <dgm:cxnLst>
    <dgm:cxn modelId="{85233F0A-B164-4B60-995E-ACEF1846A62C}" type="presOf" srcId="{10F13036-0D29-47DD-9CC3-4F071F3BBB19}" destId="{BDB02DC9-263C-4D7B-AB69-2E7D161A8F45}" srcOrd="2" destOrd="0" presId="urn:microsoft.com/office/officeart/2005/8/layout/gear1"/>
    <dgm:cxn modelId="{0C4E283D-7F78-4AFE-BFD4-19E3E80F656A}" type="presOf" srcId="{EB53AE5C-231D-4FB4-83E8-8743CA62C70A}" destId="{98E75426-B58F-4E36-AC14-1F0239F74382}" srcOrd="0" destOrd="0" presId="urn:microsoft.com/office/officeart/2005/8/layout/gear1"/>
    <dgm:cxn modelId="{B02B585D-687B-4295-AE40-B03250F1DE5A}" srcId="{E652C44D-C867-4670-A621-2AAB8E5D0AB5}" destId="{10F13036-0D29-47DD-9CC3-4F071F3BBB19}" srcOrd="1" destOrd="0" parTransId="{5485C3DB-8C32-43BA-9A02-9D00922C5937}" sibTransId="{FF406E23-D0C3-4C79-B61F-73B7DEF47EB1}"/>
    <dgm:cxn modelId="{2D833E61-F179-4A4C-857A-5D136F6DF862}" type="presOf" srcId="{11DEC465-9CAC-435F-8846-62C1109D2010}" destId="{FA84AE5F-9801-4880-8D04-07026FC3021E}" srcOrd="3" destOrd="0" presId="urn:microsoft.com/office/officeart/2005/8/layout/gear1"/>
    <dgm:cxn modelId="{788F3C68-CECA-47ED-840F-6BDBA7AE340A}" type="presOf" srcId="{577CFFE4-1375-480E-8E96-46F0CE2322D4}" destId="{B42D54D0-11DE-43B4-87FD-7904699F6FF6}" srcOrd="1" destOrd="0" presId="urn:microsoft.com/office/officeart/2005/8/layout/gear1"/>
    <dgm:cxn modelId="{CBB1446B-1076-41F8-B4E1-CABE7A31C25D}" type="presOf" srcId="{577CFFE4-1375-480E-8E96-46F0CE2322D4}" destId="{19CDC7FC-8CF3-48CD-8AE8-E824F3DC9932}" srcOrd="0" destOrd="0" presId="urn:microsoft.com/office/officeart/2005/8/layout/gear1"/>
    <dgm:cxn modelId="{66573F4E-3944-4149-87A2-A11382B9150B}" type="presOf" srcId="{11DEC465-9CAC-435F-8846-62C1109D2010}" destId="{04F58989-D8C6-4F35-BA94-D7119B3A2A5B}" srcOrd="0" destOrd="0" presId="urn:microsoft.com/office/officeart/2005/8/layout/gear1"/>
    <dgm:cxn modelId="{5ADE2050-7494-4DB8-88DF-1837CE084D1F}" type="presOf" srcId="{10F13036-0D29-47DD-9CC3-4F071F3BBB19}" destId="{69A9D862-E18C-4F33-8400-36027833F1B1}" srcOrd="0" destOrd="0" presId="urn:microsoft.com/office/officeart/2005/8/layout/gear1"/>
    <dgm:cxn modelId="{AA778B72-80BC-4A76-BA4D-A2E735E365CF}" type="presOf" srcId="{E652C44D-C867-4670-A621-2AAB8E5D0AB5}" destId="{176C3D99-B5FF-4FA3-95FA-76DF58BA163F}" srcOrd="0" destOrd="0" presId="urn:microsoft.com/office/officeart/2005/8/layout/gear1"/>
    <dgm:cxn modelId="{8876799D-574C-44F6-AA20-81C8432C8CF9}" type="presOf" srcId="{577CFFE4-1375-480E-8E96-46F0CE2322D4}" destId="{7C3837CB-165C-4657-B652-61D5904F38F0}" srcOrd="2" destOrd="0" presId="urn:microsoft.com/office/officeart/2005/8/layout/gear1"/>
    <dgm:cxn modelId="{2E0E74AA-5FA1-4CFB-8A9C-A90A0C62F5C2}" type="presOf" srcId="{10F13036-0D29-47DD-9CC3-4F071F3BBB19}" destId="{C3F6369D-7E98-457B-92C3-7CD3023E47FF}" srcOrd="1" destOrd="0" presId="urn:microsoft.com/office/officeart/2005/8/layout/gear1"/>
    <dgm:cxn modelId="{9D2E6CB3-F791-434F-A548-ECE0D87D3369}" type="presOf" srcId="{11DEC465-9CAC-435F-8846-62C1109D2010}" destId="{73C3EC57-7298-4E64-A069-24C44A642FDB}" srcOrd="1" destOrd="0" presId="urn:microsoft.com/office/officeart/2005/8/layout/gear1"/>
    <dgm:cxn modelId="{1F012DB9-E0C0-49BD-97F1-96693F1E5949}" srcId="{E652C44D-C867-4670-A621-2AAB8E5D0AB5}" destId="{11DEC465-9CAC-435F-8846-62C1109D2010}" srcOrd="2" destOrd="0" parTransId="{1EDCCB4C-0B9B-4ACE-9285-50169F9B2500}" sibTransId="{1F1A0AD0-52A6-4B6D-B8A2-1008D79A909F}"/>
    <dgm:cxn modelId="{315635C1-CF31-4254-B9BE-A26AF938735D}" type="presOf" srcId="{1F1A0AD0-52A6-4B6D-B8A2-1008D79A909F}" destId="{B539F9A2-2791-479F-B304-6ED4C9CC7F30}" srcOrd="0" destOrd="0" presId="urn:microsoft.com/office/officeart/2005/8/layout/gear1"/>
    <dgm:cxn modelId="{2ADFB5C6-6E84-4C28-98B4-1C6C2E3DDC1E}" type="presOf" srcId="{11DEC465-9CAC-435F-8846-62C1109D2010}" destId="{D5288D61-7441-485C-BA38-1D00F90BC5AD}" srcOrd="2" destOrd="0" presId="urn:microsoft.com/office/officeart/2005/8/layout/gear1"/>
    <dgm:cxn modelId="{446C98CE-2402-4836-8841-7F02FFF1F276}" type="presOf" srcId="{FF406E23-D0C3-4C79-B61F-73B7DEF47EB1}" destId="{DBF839DE-AD3A-41E3-82B4-FE0F85BC5473}" srcOrd="0" destOrd="0" presId="urn:microsoft.com/office/officeart/2005/8/layout/gear1"/>
    <dgm:cxn modelId="{3973CCF3-A603-4001-B870-F6EC22849E83}" srcId="{E652C44D-C867-4670-A621-2AAB8E5D0AB5}" destId="{577CFFE4-1375-480E-8E96-46F0CE2322D4}" srcOrd="0" destOrd="0" parTransId="{A2F236F4-A393-4437-90AA-8EBC8E20EFB4}" sibTransId="{EB53AE5C-231D-4FB4-83E8-8743CA62C70A}"/>
    <dgm:cxn modelId="{A4138A38-858A-49C0-BD3B-86C2F0C83C48}" type="presParOf" srcId="{176C3D99-B5FF-4FA3-95FA-76DF58BA163F}" destId="{19CDC7FC-8CF3-48CD-8AE8-E824F3DC9932}" srcOrd="0" destOrd="0" presId="urn:microsoft.com/office/officeart/2005/8/layout/gear1"/>
    <dgm:cxn modelId="{6D11358E-E12D-4C77-8079-B60C8533D4C7}" type="presParOf" srcId="{176C3D99-B5FF-4FA3-95FA-76DF58BA163F}" destId="{B42D54D0-11DE-43B4-87FD-7904699F6FF6}" srcOrd="1" destOrd="0" presId="urn:microsoft.com/office/officeart/2005/8/layout/gear1"/>
    <dgm:cxn modelId="{1FFBB987-4DE0-4C0F-B40C-D1E2868A83C2}" type="presParOf" srcId="{176C3D99-B5FF-4FA3-95FA-76DF58BA163F}" destId="{7C3837CB-165C-4657-B652-61D5904F38F0}" srcOrd="2" destOrd="0" presId="urn:microsoft.com/office/officeart/2005/8/layout/gear1"/>
    <dgm:cxn modelId="{1B741DE6-AFAF-49EF-83B7-F44A3C791E63}" type="presParOf" srcId="{176C3D99-B5FF-4FA3-95FA-76DF58BA163F}" destId="{69A9D862-E18C-4F33-8400-36027833F1B1}" srcOrd="3" destOrd="0" presId="urn:microsoft.com/office/officeart/2005/8/layout/gear1"/>
    <dgm:cxn modelId="{5263E526-8673-430E-A0C7-3EDAB219E03A}" type="presParOf" srcId="{176C3D99-B5FF-4FA3-95FA-76DF58BA163F}" destId="{C3F6369D-7E98-457B-92C3-7CD3023E47FF}" srcOrd="4" destOrd="0" presId="urn:microsoft.com/office/officeart/2005/8/layout/gear1"/>
    <dgm:cxn modelId="{3E3B0B05-5B25-42D1-929C-7335C62346A8}" type="presParOf" srcId="{176C3D99-B5FF-4FA3-95FA-76DF58BA163F}" destId="{BDB02DC9-263C-4D7B-AB69-2E7D161A8F45}" srcOrd="5" destOrd="0" presId="urn:microsoft.com/office/officeart/2005/8/layout/gear1"/>
    <dgm:cxn modelId="{93ACC3B6-4383-4DD8-B86A-2AE3EF20B34A}" type="presParOf" srcId="{176C3D99-B5FF-4FA3-95FA-76DF58BA163F}" destId="{04F58989-D8C6-4F35-BA94-D7119B3A2A5B}" srcOrd="6" destOrd="0" presId="urn:microsoft.com/office/officeart/2005/8/layout/gear1"/>
    <dgm:cxn modelId="{9039BD30-4E68-4ABF-B0D4-E5763F0B098C}" type="presParOf" srcId="{176C3D99-B5FF-4FA3-95FA-76DF58BA163F}" destId="{73C3EC57-7298-4E64-A069-24C44A642FDB}" srcOrd="7" destOrd="0" presId="urn:microsoft.com/office/officeart/2005/8/layout/gear1"/>
    <dgm:cxn modelId="{CC5BC1D8-09F1-4794-AD3F-A077C224544B}" type="presParOf" srcId="{176C3D99-B5FF-4FA3-95FA-76DF58BA163F}" destId="{D5288D61-7441-485C-BA38-1D00F90BC5AD}" srcOrd="8" destOrd="0" presId="urn:microsoft.com/office/officeart/2005/8/layout/gear1"/>
    <dgm:cxn modelId="{81CC6FC0-3B02-4195-9188-810EBE759953}" type="presParOf" srcId="{176C3D99-B5FF-4FA3-95FA-76DF58BA163F}" destId="{FA84AE5F-9801-4880-8D04-07026FC3021E}" srcOrd="9" destOrd="0" presId="urn:microsoft.com/office/officeart/2005/8/layout/gear1"/>
    <dgm:cxn modelId="{5EE184CA-287E-4969-BA58-9E513FE92A33}" type="presParOf" srcId="{176C3D99-B5FF-4FA3-95FA-76DF58BA163F}" destId="{98E75426-B58F-4E36-AC14-1F0239F74382}" srcOrd="10" destOrd="0" presId="urn:microsoft.com/office/officeart/2005/8/layout/gear1"/>
    <dgm:cxn modelId="{86C868B1-2CC2-4275-A367-9A799DD09038}" type="presParOf" srcId="{176C3D99-B5FF-4FA3-95FA-76DF58BA163F}" destId="{DBF839DE-AD3A-41E3-82B4-FE0F85BC5473}" srcOrd="11" destOrd="0" presId="urn:microsoft.com/office/officeart/2005/8/layout/gear1"/>
    <dgm:cxn modelId="{03DB563E-811D-4A89-A3FB-49D0B01E6CB3}" type="presParOf" srcId="{176C3D99-B5FF-4FA3-95FA-76DF58BA163F}" destId="{B539F9A2-2791-479F-B304-6ED4C9CC7F3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52C44D-C867-4670-A621-2AAB8E5D0AB5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577CFFE4-1375-480E-8E96-46F0CE2322D4}">
      <dgm:prSet phldrT="[Text]"/>
      <dgm:spPr/>
      <dgm:t>
        <a:bodyPr/>
        <a:lstStyle/>
        <a:p>
          <a:r>
            <a:rPr lang="he-IL" dirty="0"/>
            <a:t>דיכאון</a:t>
          </a:r>
          <a:endParaRPr lang="en-US" dirty="0"/>
        </a:p>
      </dgm:t>
    </dgm:pt>
    <dgm:pt modelId="{A2F236F4-A393-4437-90AA-8EBC8E20EFB4}" type="parTrans" cxnId="{3973CCF3-A603-4001-B870-F6EC22849E83}">
      <dgm:prSet/>
      <dgm:spPr/>
      <dgm:t>
        <a:bodyPr/>
        <a:lstStyle/>
        <a:p>
          <a:endParaRPr lang="en-US"/>
        </a:p>
      </dgm:t>
    </dgm:pt>
    <dgm:pt modelId="{EB53AE5C-231D-4FB4-83E8-8743CA62C70A}" type="sibTrans" cxnId="{3973CCF3-A603-4001-B870-F6EC22849E83}">
      <dgm:prSet/>
      <dgm:spPr/>
      <dgm:t>
        <a:bodyPr/>
        <a:lstStyle/>
        <a:p>
          <a:endParaRPr lang="en-US"/>
        </a:p>
      </dgm:t>
    </dgm:pt>
    <dgm:pt modelId="{10F13036-0D29-47DD-9CC3-4F071F3BBB19}">
      <dgm:prSet phldrT="[Text]"/>
      <dgm:spPr/>
      <dgm:t>
        <a:bodyPr/>
        <a:lstStyle/>
        <a:p>
          <a:r>
            <a:rPr lang="he-IL" dirty="0"/>
            <a:t>התנהגות</a:t>
          </a:r>
          <a:endParaRPr lang="en-US" dirty="0"/>
        </a:p>
      </dgm:t>
    </dgm:pt>
    <dgm:pt modelId="{5485C3DB-8C32-43BA-9A02-9D00922C5937}" type="parTrans" cxnId="{B02B585D-687B-4295-AE40-B03250F1DE5A}">
      <dgm:prSet/>
      <dgm:spPr/>
      <dgm:t>
        <a:bodyPr/>
        <a:lstStyle/>
        <a:p>
          <a:endParaRPr lang="en-US"/>
        </a:p>
      </dgm:t>
    </dgm:pt>
    <dgm:pt modelId="{FF406E23-D0C3-4C79-B61F-73B7DEF47EB1}" type="sibTrans" cxnId="{B02B585D-687B-4295-AE40-B03250F1DE5A}">
      <dgm:prSet/>
      <dgm:spPr/>
      <dgm:t>
        <a:bodyPr/>
        <a:lstStyle/>
        <a:p>
          <a:endParaRPr lang="en-US"/>
        </a:p>
      </dgm:t>
    </dgm:pt>
    <dgm:pt modelId="{11DEC465-9CAC-435F-8846-62C1109D2010}">
      <dgm:prSet phldrT="[Text]"/>
      <dgm:spPr/>
      <dgm:t>
        <a:bodyPr/>
        <a:lstStyle/>
        <a:p>
          <a:r>
            <a:rPr lang="he-IL" dirty="0"/>
            <a:t>קוגניציות</a:t>
          </a:r>
          <a:endParaRPr lang="en-US" dirty="0"/>
        </a:p>
      </dgm:t>
    </dgm:pt>
    <dgm:pt modelId="{1EDCCB4C-0B9B-4ACE-9285-50169F9B2500}" type="parTrans" cxnId="{1F012DB9-E0C0-49BD-97F1-96693F1E5949}">
      <dgm:prSet/>
      <dgm:spPr/>
      <dgm:t>
        <a:bodyPr/>
        <a:lstStyle/>
        <a:p>
          <a:endParaRPr lang="en-US"/>
        </a:p>
      </dgm:t>
    </dgm:pt>
    <dgm:pt modelId="{1F1A0AD0-52A6-4B6D-B8A2-1008D79A909F}" type="sibTrans" cxnId="{1F012DB9-E0C0-49BD-97F1-96693F1E5949}">
      <dgm:prSet/>
      <dgm:spPr/>
      <dgm:t>
        <a:bodyPr/>
        <a:lstStyle/>
        <a:p>
          <a:endParaRPr lang="en-US"/>
        </a:p>
      </dgm:t>
    </dgm:pt>
    <dgm:pt modelId="{176C3D99-B5FF-4FA3-95FA-76DF58BA163F}" type="pres">
      <dgm:prSet presAssocID="{E652C44D-C867-4670-A621-2AAB8E5D0AB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9CDC7FC-8CF3-48CD-8AE8-E824F3DC9932}" type="pres">
      <dgm:prSet presAssocID="{577CFFE4-1375-480E-8E96-46F0CE2322D4}" presName="gear1" presStyleLbl="node1" presStyleIdx="0" presStyleCnt="3">
        <dgm:presLayoutVars>
          <dgm:chMax val="1"/>
          <dgm:bulletEnabled val="1"/>
        </dgm:presLayoutVars>
      </dgm:prSet>
      <dgm:spPr/>
    </dgm:pt>
    <dgm:pt modelId="{B42D54D0-11DE-43B4-87FD-7904699F6FF6}" type="pres">
      <dgm:prSet presAssocID="{577CFFE4-1375-480E-8E96-46F0CE2322D4}" presName="gear1srcNode" presStyleLbl="node1" presStyleIdx="0" presStyleCnt="3"/>
      <dgm:spPr/>
    </dgm:pt>
    <dgm:pt modelId="{7C3837CB-165C-4657-B652-61D5904F38F0}" type="pres">
      <dgm:prSet presAssocID="{577CFFE4-1375-480E-8E96-46F0CE2322D4}" presName="gear1dstNode" presStyleLbl="node1" presStyleIdx="0" presStyleCnt="3"/>
      <dgm:spPr/>
    </dgm:pt>
    <dgm:pt modelId="{69A9D862-E18C-4F33-8400-36027833F1B1}" type="pres">
      <dgm:prSet presAssocID="{10F13036-0D29-47DD-9CC3-4F071F3BBB19}" presName="gear2" presStyleLbl="node1" presStyleIdx="1" presStyleCnt="3">
        <dgm:presLayoutVars>
          <dgm:chMax val="1"/>
          <dgm:bulletEnabled val="1"/>
        </dgm:presLayoutVars>
      </dgm:prSet>
      <dgm:spPr/>
    </dgm:pt>
    <dgm:pt modelId="{C3F6369D-7E98-457B-92C3-7CD3023E47FF}" type="pres">
      <dgm:prSet presAssocID="{10F13036-0D29-47DD-9CC3-4F071F3BBB19}" presName="gear2srcNode" presStyleLbl="node1" presStyleIdx="1" presStyleCnt="3"/>
      <dgm:spPr/>
    </dgm:pt>
    <dgm:pt modelId="{BDB02DC9-263C-4D7B-AB69-2E7D161A8F45}" type="pres">
      <dgm:prSet presAssocID="{10F13036-0D29-47DD-9CC3-4F071F3BBB19}" presName="gear2dstNode" presStyleLbl="node1" presStyleIdx="1" presStyleCnt="3"/>
      <dgm:spPr/>
    </dgm:pt>
    <dgm:pt modelId="{04F58989-D8C6-4F35-BA94-D7119B3A2A5B}" type="pres">
      <dgm:prSet presAssocID="{11DEC465-9CAC-435F-8846-62C1109D2010}" presName="gear3" presStyleLbl="node1" presStyleIdx="2" presStyleCnt="3"/>
      <dgm:spPr/>
    </dgm:pt>
    <dgm:pt modelId="{73C3EC57-7298-4E64-A069-24C44A642FDB}" type="pres">
      <dgm:prSet presAssocID="{11DEC465-9CAC-435F-8846-62C1109D201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5288D61-7441-485C-BA38-1D00F90BC5AD}" type="pres">
      <dgm:prSet presAssocID="{11DEC465-9CAC-435F-8846-62C1109D2010}" presName="gear3srcNode" presStyleLbl="node1" presStyleIdx="2" presStyleCnt="3"/>
      <dgm:spPr/>
    </dgm:pt>
    <dgm:pt modelId="{FA84AE5F-9801-4880-8D04-07026FC3021E}" type="pres">
      <dgm:prSet presAssocID="{11DEC465-9CAC-435F-8846-62C1109D2010}" presName="gear3dstNode" presStyleLbl="node1" presStyleIdx="2" presStyleCnt="3"/>
      <dgm:spPr/>
    </dgm:pt>
    <dgm:pt modelId="{98E75426-B58F-4E36-AC14-1F0239F74382}" type="pres">
      <dgm:prSet presAssocID="{EB53AE5C-231D-4FB4-83E8-8743CA62C70A}" presName="connector1" presStyleLbl="sibTrans2D1" presStyleIdx="0" presStyleCnt="3"/>
      <dgm:spPr/>
    </dgm:pt>
    <dgm:pt modelId="{DBF839DE-AD3A-41E3-82B4-FE0F85BC5473}" type="pres">
      <dgm:prSet presAssocID="{FF406E23-D0C3-4C79-B61F-73B7DEF47EB1}" presName="connector2" presStyleLbl="sibTrans2D1" presStyleIdx="1" presStyleCnt="3"/>
      <dgm:spPr/>
    </dgm:pt>
    <dgm:pt modelId="{B539F9A2-2791-479F-B304-6ED4C9CC7F30}" type="pres">
      <dgm:prSet presAssocID="{1F1A0AD0-52A6-4B6D-B8A2-1008D79A909F}" presName="connector3" presStyleLbl="sibTrans2D1" presStyleIdx="2" presStyleCnt="3"/>
      <dgm:spPr/>
    </dgm:pt>
  </dgm:ptLst>
  <dgm:cxnLst>
    <dgm:cxn modelId="{85233F0A-B164-4B60-995E-ACEF1846A62C}" type="presOf" srcId="{10F13036-0D29-47DD-9CC3-4F071F3BBB19}" destId="{BDB02DC9-263C-4D7B-AB69-2E7D161A8F45}" srcOrd="2" destOrd="0" presId="urn:microsoft.com/office/officeart/2005/8/layout/gear1"/>
    <dgm:cxn modelId="{0C4E283D-7F78-4AFE-BFD4-19E3E80F656A}" type="presOf" srcId="{EB53AE5C-231D-4FB4-83E8-8743CA62C70A}" destId="{98E75426-B58F-4E36-AC14-1F0239F74382}" srcOrd="0" destOrd="0" presId="urn:microsoft.com/office/officeart/2005/8/layout/gear1"/>
    <dgm:cxn modelId="{B02B585D-687B-4295-AE40-B03250F1DE5A}" srcId="{E652C44D-C867-4670-A621-2AAB8E5D0AB5}" destId="{10F13036-0D29-47DD-9CC3-4F071F3BBB19}" srcOrd="1" destOrd="0" parTransId="{5485C3DB-8C32-43BA-9A02-9D00922C5937}" sibTransId="{FF406E23-D0C3-4C79-B61F-73B7DEF47EB1}"/>
    <dgm:cxn modelId="{2D833E61-F179-4A4C-857A-5D136F6DF862}" type="presOf" srcId="{11DEC465-9CAC-435F-8846-62C1109D2010}" destId="{FA84AE5F-9801-4880-8D04-07026FC3021E}" srcOrd="3" destOrd="0" presId="urn:microsoft.com/office/officeart/2005/8/layout/gear1"/>
    <dgm:cxn modelId="{788F3C68-CECA-47ED-840F-6BDBA7AE340A}" type="presOf" srcId="{577CFFE4-1375-480E-8E96-46F0CE2322D4}" destId="{B42D54D0-11DE-43B4-87FD-7904699F6FF6}" srcOrd="1" destOrd="0" presId="urn:microsoft.com/office/officeart/2005/8/layout/gear1"/>
    <dgm:cxn modelId="{CBB1446B-1076-41F8-B4E1-CABE7A31C25D}" type="presOf" srcId="{577CFFE4-1375-480E-8E96-46F0CE2322D4}" destId="{19CDC7FC-8CF3-48CD-8AE8-E824F3DC9932}" srcOrd="0" destOrd="0" presId="urn:microsoft.com/office/officeart/2005/8/layout/gear1"/>
    <dgm:cxn modelId="{66573F4E-3944-4149-87A2-A11382B9150B}" type="presOf" srcId="{11DEC465-9CAC-435F-8846-62C1109D2010}" destId="{04F58989-D8C6-4F35-BA94-D7119B3A2A5B}" srcOrd="0" destOrd="0" presId="urn:microsoft.com/office/officeart/2005/8/layout/gear1"/>
    <dgm:cxn modelId="{5ADE2050-7494-4DB8-88DF-1837CE084D1F}" type="presOf" srcId="{10F13036-0D29-47DD-9CC3-4F071F3BBB19}" destId="{69A9D862-E18C-4F33-8400-36027833F1B1}" srcOrd="0" destOrd="0" presId="urn:microsoft.com/office/officeart/2005/8/layout/gear1"/>
    <dgm:cxn modelId="{AA778B72-80BC-4A76-BA4D-A2E735E365CF}" type="presOf" srcId="{E652C44D-C867-4670-A621-2AAB8E5D0AB5}" destId="{176C3D99-B5FF-4FA3-95FA-76DF58BA163F}" srcOrd="0" destOrd="0" presId="urn:microsoft.com/office/officeart/2005/8/layout/gear1"/>
    <dgm:cxn modelId="{8876799D-574C-44F6-AA20-81C8432C8CF9}" type="presOf" srcId="{577CFFE4-1375-480E-8E96-46F0CE2322D4}" destId="{7C3837CB-165C-4657-B652-61D5904F38F0}" srcOrd="2" destOrd="0" presId="urn:microsoft.com/office/officeart/2005/8/layout/gear1"/>
    <dgm:cxn modelId="{2E0E74AA-5FA1-4CFB-8A9C-A90A0C62F5C2}" type="presOf" srcId="{10F13036-0D29-47DD-9CC3-4F071F3BBB19}" destId="{C3F6369D-7E98-457B-92C3-7CD3023E47FF}" srcOrd="1" destOrd="0" presId="urn:microsoft.com/office/officeart/2005/8/layout/gear1"/>
    <dgm:cxn modelId="{9D2E6CB3-F791-434F-A548-ECE0D87D3369}" type="presOf" srcId="{11DEC465-9CAC-435F-8846-62C1109D2010}" destId="{73C3EC57-7298-4E64-A069-24C44A642FDB}" srcOrd="1" destOrd="0" presId="urn:microsoft.com/office/officeart/2005/8/layout/gear1"/>
    <dgm:cxn modelId="{1F012DB9-E0C0-49BD-97F1-96693F1E5949}" srcId="{E652C44D-C867-4670-A621-2AAB8E5D0AB5}" destId="{11DEC465-9CAC-435F-8846-62C1109D2010}" srcOrd="2" destOrd="0" parTransId="{1EDCCB4C-0B9B-4ACE-9285-50169F9B2500}" sibTransId="{1F1A0AD0-52A6-4B6D-B8A2-1008D79A909F}"/>
    <dgm:cxn modelId="{315635C1-CF31-4254-B9BE-A26AF938735D}" type="presOf" srcId="{1F1A0AD0-52A6-4B6D-B8A2-1008D79A909F}" destId="{B539F9A2-2791-479F-B304-6ED4C9CC7F30}" srcOrd="0" destOrd="0" presId="urn:microsoft.com/office/officeart/2005/8/layout/gear1"/>
    <dgm:cxn modelId="{2ADFB5C6-6E84-4C28-98B4-1C6C2E3DDC1E}" type="presOf" srcId="{11DEC465-9CAC-435F-8846-62C1109D2010}" destId="{D5288D61-7441-485C-BA38-1D00F90BC5AD}" srcOrd="2" destOrd="0" presId="urn:microsoft.com/office/officeart/2005/8/layout/gear1"/>
    <dgm:cxn modelId="{446C98CE-2402-4836-8841-7F02FFF1F276}" type="presOf" srcId="{FF406E23-D0C3-4C79-B61F-73B7DEF47EB1}" destId="{DBF839DE-AD3A-41E3-82B4-FE0F85BC5473}" srcOrd="0" destOrd="0" presId="urn:microsoft.com/office/officeart/2005/8/layout/gear1"/>
    <dgm:cxn modelId="{3973CCF3-A603-4001-B870-F6EC22849E83}" srcId="{E652C44D-C867-4670-A621-2AAB8E5D0AB5}" destId="{577CFFE4-1375-480E-8E96-46F0CE2322D4}" srcOrd="0" destOrd="0" parTransId="{A2F236F4-A393-4437-90AA-8EBC8E20EFB4}" sibTransId="{EB53AE5C-231D-4FB4-83E8-8743CA62C70A}"/>
    <dgm:cxn modelId="{A4138A38-858A-49C0-BD3B-86C2F0C83C48}" type="presParOf" srcId="{176C3D99-B5FF-4FA3-95FA-76DF58BA163F}" destId="{19CDC7FC-8CF3-48CD-8AE8-E824F3DC9932}" srcOrd="0" destOrd="0" presId="urn:microsoft.com/office/officeart/2005/8/layout/gear1"/>
    <dgm:cxn modelId="{6D11358E-E12D-4C77-8079-B60C8533D4C7}" type="presParOf" srcId="{176C3D99-B5FF-4FA3-95FA-76DF58BA163F}" destId="{B42D54D0-11DE-43B4-87FD-7904699F6FF6}" srcOrd="1" destOrd="0" presId="urn:microsoft.com/office/officeart/2005/8/layout/gear1"/>
    <dgm:cxn modelId="{1FFBB987-4DE0-4C0F-B40C-D1E2868A83C2}" type="presParOf" srcId="{176C3D99-B5FF-4FA3-95FA-76DF58BA163F}" destId="{7C3837CB-165C-4657-B652-61D5904F38F0}" srcOrd="2" destOrd="0" presId="urn:microsoft.com/office/officeart/2005/8/layout/gear1"/>
    <dgm:cxn modelId="{1B741DE6-AFAF-49EF-83B7-F44A3C791E63}" type="presParOf" srcId="{176C3D99-B5FF-4FA3-95FA-76DF58BA163F}" destId="{69A9D862-E18C-4F33-8400-36027833F1B1}" srcOrd="3" destOrd="0" presId="urn:microsoft.com/office/officeart/2005/8/layout/gear1"/>
    <dgm:cxn modelId="{5263E526-8673-430E-A0C7-3EDAB219E03A}" type="presParOf" srcId="{176C3D99-B5FF-4FA3-95FA-76DF58BA163F}" destId="{C3F6369D-7E98-457B-92C3-7CD3023E47FF}" srcOrd="4" destOrd="0" presId="urn:microsoft.com/office/officeart/2005/8/layout/gear1"/>
    <dgm:cxn modelId="{3E3B0B05-5B25-42D1-929C-7335C62346A8}" type="presParOf" srcId="{176C3D99-B5FF-4FA3-95FA-76DF58BA163F}" destId="{BDB02DC9-263C-4D7B-AB69-2E7D161A8F45}" srcOrd="5" destOrd="0" presId="urn:microsoft.com/office/officeart/2005/8/layout/gear1"/>
    <dgm:cxn modelId="{93ACC3B6-4383-4DD8-B86A-2AE3EF20B34A}" type="presParOf" srcId="{176C3D99-B5FF-4FA3-95FA-76DF58BA163F}" destId="{04F58989-D8C6-4F35-BA94-D7119B3A2A5B}" srcOrd="6" destOrd="0" presId="urn:microsoft.com/office/officeart/2005/8/layout/gear1"/>
    <dgm:cxn modelId="{9039BD30-4E68-4ABF-B0D4-E5763F0B098C}" type="presParOf" srcId="{176C3D99-B5FF-4FA3-95FA-76DF58BA163F}" destId="{73C3EC57-7298-4E64-A069-24C44A642FDB}" srcOrd="7" destOrd="0" presId="urn:microsoft.com/office/officeart/2005/8/layout/gear1"/>
    <dgm:cxn modelId="{CC5BC1D8-09F1-4794-AD3F-A077C224544B}" type="presParOf" srcId="{176C3D99-B5FF-4FA3-95FA-76DF58BA163F}" destId="{D5288D61-7441-485C-BA38-1D00F90BC5AD}" srcOrd="8" destOrd="0" presId="urn:microsoft.com/office/officeart/2005/8/layout/gear1"/>
    <dgm:cxn modelId="{81CC6FC0-3B02-4195-9188-810EBE759953}" type="presParOf" srcId="{176C3D99-B5FF-4FA3-95FA-76DF58BA163F}" destId="{FA84AE5F-9801-4880-8D04-07026FC3021E}" srcOrd="9" destOrd="0" presId="urn:microsoft.com/office/officeart/2005/8/layout/gear1"/>
    <dgm:cxn modelId="{5EE184CA-287E-4969-BA58-9E513FE92A33}" type="presParOf" srcId="{176C3D99-B5FF-4FA3-95FA-76DF58BA163F}" destId="{98E75426-B58F-4E36-AC14-1F0239F74382}" srcOrd="10" destOrd="0" presId="urn:microsoft.com/office/officeart/2005/8/layout/gear1"/>
    <dgm:cxn modelId="{86C868B1-2CC2-4275-A367-9A799DD09038}" type="presParOf" srcId="{176C3D99-B5FF-4FA3-95FA-76DF58BA163F}" destId="{DBF839DE-AD3A-41E3-82B4-FE0F85BC5473}" srcOrd="11" destOrd="0" presId="urn:microsoft.com/office/officeart/2005/8/layout/gear1"/>
    <dgm:cxn modelId="{03DB563E-811D-4A89-A3FB-49D0B01E6CB3}" type="presParOf" srcId="{176C3D99-B5FF-4FA3-95FA-76DF58BA163F}" destId="{B539F9A2-2791-479F-B304-6ED4C9CC7F3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DC7FC-8CF3-48CD-8AE8-E824F3DC9932}">
      <dsp:nvSpPr>
        <dsp:cNvPr id="0" name=""/>
        <dsp:cNvSpPr/>
      </dsp:nvSpPr>
      <dsp:spPr>
        <a:xfrm>
          <a:off x="2328911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דיכאון</a:t>
          </a:r>
          <a:endParaRPr lang="en-US" sz="1700" kern="1200" dirty="0"/>
        </a:p>
      </dsp:txBody>
      <dsp:txXfrm>
        <a:off x="2778286" y="2352385"/>
        <a:ext cx="1336450" cy="1148939"/>
      </dsp:txXfrm>
    </dsp:sp>
    <dsp:sp modelId="{69A9D862-E18C-4F33-8400-36027833F1B1}">
      <dsp:nvSpPr>
        <dsp:cNvPr id="0" name=""/>
        <dsp:cNvSpPr/>
      </dsp:nvSpPr>
      <dsp:spPr>
        <a:xfrm>
          <a:off x="1028431" y="1300480"/>
          <a:ext cx="1625600" cy="16256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התנהגות</a:t>
          </a:r>
          <a:endParaRPr lang="en-US" sz="1700" kern="1200" dirty="0"/>
        </a:p>
      </dsp:txBody>
      <dsp:txXfrm>
        <a:off x="1437681" y="1712203"/>
        <a:ext cx="807100" cy="802154"/>
      </dsp:txXfrm>
    </dsp:sp>
    <dsp:sp modelId="{04F58989-D8C6-4F35-BA94-D7119B3A2A5B}">
      <dsp:nvSpPr>
        <dsp:cNvPr id="0" name=""/>
        <dsp:cNvSpPr/>
      </dsp:nvSpPr>
      <dsp:spPr>
        <a:xfrm rot="20700000">
          <a:off x="1938933" y="178981"/>
          <a:ext cx="1592756" cy="15927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קוגניציות</a:t>
          </a:r>
          <a:endParaRPr lang="en-US" sz="1700" kern="1200" dirty="0"/>
        </a:p>
      </dsp:txBody>
      <dsp:txXfrm rot="-20700000">
        <a:off x="2288272" y="528320"/>
        <a:ext cx="894080" cy="894080"/>
      </dsp:txXfrm>
    </dsp:sp>
    <dsp:sp modelId="{98E75426-B58F-4E36-AC14-1F0239F74382}">
      <dsp:nvSpPr>
        <dsp:cNvPr id="0" name=""/>
        <dsp:cNvSpPr/>
      </dsp:nvSpPr>
      <dsp:spPr>
        <a:xfrm>
          <a:off x="2155617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839DE-AD3A-41E3-82B4-FE0F85BC5473}">
      <dsp:nvSpPr>
        <dsp:cNvPr id="0" name=""/>
        <dsp:cNvSpPr/>
      </dsp:nvSpPr>
      <dsp:spPr>
        <a:xfrm>
          <a:off x="740541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9F9A2-2791-479F-B304-6ED4C9CC7F30}">
      <dsp:nvSpPr>
        <dsp:cNvPr id="0" name=""/>
        <dsp:cNvSpPr/>
      </dsp:nvSpPr>
      <dsp:spPr>
        <a:xfrm>
          <a:off x="1570512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DC7FC-8CF3-48CD-8AE8-E824F3DC9932}">
      <dsp:nvSpPr>
        <dsp:cNvPr id="0" name=""/>
        <dsp:cNvSpPr/>
      </dsp:nvSpPr>
      <dsp:spPr>
        <a:xfrm>
          <a:off x="2328911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דיכאון</a:t>
          </a:r>
          <a:endParaRPr lang="en-US" sz="1700" kern="1200" dirty="0"/>
        </a:p>
      </dsp:txBody>
      <dsp:txXfrm>
        <a:off x="2778286" y="2352385"/>
        <a:ext cx="1336450" cy="1148939"/>
      </dsp:txXfrm>
    </dsp:sp>
    <dsp:sp modelId="{69A9D862-E18C-4F33-8400-36027833F1B1}">
      <dsp:nvSpPr>
        <dsp:cNvPr id="0" name=""/>
        <dsp:cNvSpPr/>
      </dsp:nvSpPr>
      <dsp:spPr>
        <a:xfrm>
          <a:off x="1028431" y="1300480"/>
          <a:ext cx="1625600" cy="16256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התנהגות</a:t>
          </a:r>
          <a:endParaRPr lang="en-US" sz="1700" kern="1200" dirty="0"/>
        </a:p>
      </dsp:txBody>
      <dsp:txXfrm>
        <a:off x="1437681" y="1712203"/>
        <a:ext cx="807100" cy="802154"/>
      </dsp:txXfrm>
    </dsp:sp>
    <dsp:sp modelId="{04F58989-D8C6-4F35-BA94-D7119B3A2A5B}">
      <dsp:nvSpPr>
        <dsp:cNvPr id="0" name=""/>
        <dsp:cNvSpPr/>
      </dsp:nvSpPr>
      <dsp:spPr>
        <a:xfrm rot="20700000">
          <a:off x="1938933" y="178981"/>
          <a:ext cx="1592756" cy="15927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קוגניציות</a:t>
          </a:r>
          <a:endParaRPr lang="en-US" sz="1700" kern="1200" dirty="0"/>
        </a:p>
      </dsp:txBody>
      <dsp:txXfrm rot="-20700000">
        <a:off x="2288272" y="528320"/>
        <a:ext cx="894080" cy="894080"/>
      </dsp:txXfrm>
    </dsp:sp>
    <dsp:sp modelId="{98E75426-B58F-4E36-AC14-1F0239F74382}">
      <dsp:nvSpPr>
        <dsp:cNvPr id="0" name=""/>
        <dsp:cNvSpPr/>
      </dsp:nvSpPr>
      <dsp:spPr>
        <a:xfrm>
          <a:off x="2155617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839DE-AD3A-41E3-82B4-FE0F85BC5473}">
      <dsp:nvSpPr>
        <dsp:cNvPr id="0" name=""/>
        <dsp:cNvSpPr/>
      </dsp:nvSpPr>
      <dsp:spPr>
        <a:xfrm>
          <a:off x="740541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9F9A2-2791-479F-B304-6ED4C9CC7F30}">
      <dsp:nvSpPr>
        <dsp:cNvPr id="0" name=""/>
        <dsp:cNvSpPr/>
      </dsp:nvSpPr>
      <dsp:spPr>
        <a:xfrm>
          <a:off x="1570512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E6A0B14-ECB0-48DD-986B-DD2DB563CF8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49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A0684A0-D195-41B9-A9FE-725E7E94C19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10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5F8B7F-3724-4401-97FB-E065206FA27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006918-BCD8-40DF-B92A-4A1255A14BD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2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8E571-0B0B-4336-AF53-6364A04785D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83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06186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8E571-0B0B-4336-AF53-6364A04785D3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83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81356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37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97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0684A0-D195-41B9-A9FE-725E7E94C19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7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120DC7-0B28-4053-A9EA-65904144DEB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3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F648DE-3195-4450-A22A-870727F7ED4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4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C3CE7C-6057-48BD-85F3-1D370046E60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5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D3B9BF-D6A4-4DC4-BFE8-FD4EBE1CF65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7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D3B9BF-D6A4-4DC4-BFE8-FD4EBE1CF65D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7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F4E857-1EE9-48C0-A5D3-947F159CA7A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9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F4E857-1EE9-48C0-A5D3-947F159CA7A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9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79727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F4E857-1EE9-48C0-A5D3-947F159CA7AA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79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E830B3-3B26-4AD1-9E97-3BCE81E90C64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2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2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7848CC-7CB2-4124-B148-17E476457D1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7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7246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7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7848CC-7CB2-4124-B148-17E476457D1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7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18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5B006-773E-4F40-8A14-B22E1CE2749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8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5B006-773E-4F40-8A14-B22E1CE2749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8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93392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5B006-773E-4F40-8A14-B22E1CE2749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8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6379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80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812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0684A0-D195-41B9-A9FE-725E7E94C19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910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EC13C4-FC2E-4E0E-B421-E0A4B615FE9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89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0684A0-D195-41B9-A9FE-725E7E94C19C}" type="slidenum">
              <a:rPr lang="he-IL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010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2C98FF-FAA6-4A14-ACA5-DB277F4E86F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90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0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EE18D6-46AC-4B02-AA11-8D150A20581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91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5668786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654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826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7032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1404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1021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5945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4764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3656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2148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20722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095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66991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5709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09355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8783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1842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9EBD970-6183-4667-AA05-5BB0C7C1BFBD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5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  <p:sldLayoutId id="2147484921" r:id="rId12"/>
    <p:sldLayoutId id="2147484922" r:id="rId13"/>
    <p:sldLayoutId id="2147484923" r:id="rId14"/>
    <p:sldLayoutId id="2147484924" r:id="rId15"/>
    <p:sldLayoutId id="2147484925" r:id="rId16"/>
    <p:sldLayoutId id="2147484926" r:id="rId17"/>
  </p:sldLayoutIdLst>
  <p:transition spd="slow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696" y="1052736"/>
            <a:ext cx="7056437" cy="928688"/>
          </a:xfrm>
        </p:spPr>
        <p:txBody>
          <a:bodyPr/>
          <a:lstStyle/>
          <a:p>
            <a:pPr eaLnBrk="1" hangingPunct="1"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פסיכולוגיה אבנורמלית</a:t>
            </a:r>
            <a:endParaRPr lang="en-US" dirty="0">
              <a:cs typeface="Guttman Mantova-Decor" pitchFamily="2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5418137"/>
            <a:ext cx="4787900" cy="14398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דר' נירית סופר-דודק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המחלקה לפסיכולוגיה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-Decor" pitchFamily="2" charset="-79"/>
                <a:cs typeface="Monotype Hadassah" pitchFamily="2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  <a:cs typeface="Monotype Hadassah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1800" y="2276872"/>
            <a:ext cx="50405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מצגת 2 – דיכאון חד-קוטבי</a:t>
            </a:r>
          </a:p>
          <a:p>
            <a:pPr algn="ctr"/>
            <a:r>
              <a:rPr lang="he-IL" sz="3600" dirty="0"/>
              <a:t>חלק ג' – טיפול בדיכאון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9"/>
            <a:ext cx="7704667" cy="1171598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טיפולים פסיכו-סוציאליים לדיכאון</a:t>
            </a:r>
            <a:endParaRPr lang="en-US" sz="4000" dirty="0"/>
          </a:p>
        </p:txBody>
      </p:sp>
      <p:sp>
        <p:nvSpPr>
          <p:cNvPr id="455683" name="Rectangle 3"/>
          <p:cNvSpPr>
            <a:spLocks noGrp="1" noChangeArrowheads="1"/>
          </p:cNvSpPr>
          <p:nvPr>
            <p:ph idx="1"/>
          </p:nvPr>
        </p:nvSpPr>
        <p:spPr>
          <a:xfrm>
            <a:off x="1043797" y="1584176"/>
            <a:ext cx="7704667" cy="5273824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dirty="0"/>
              <a:t>פסיכותרפיות פסיכודינמיות (ארוך / קצר)</a:t>
            </a:r>
          </a:p>
          <a:p>
            <a:pPr algn="r" rtl="1" eaLnBrk="1" hangingPunct="1">
              <a:defRPr/>
            </a:pPr>
            <a:r>
              <a:rPr lang="he-IL" dirty="0"/>
              <a:t>פסיכותרפיה קוגניטיבית</a:t>
            </a:r>
            <a:endParaRPr lang="en-US" dirty="0"/>
          </a:p>
          <a:p>
            <a:pPr algn="r" rtl="1" eaLnBrk="1" hangingPunct="1">
              <a:defRPr/>
            </a:pPr>
            <a:r>
              <a:rPr lang="he-IL" dirty="0"/>
              <a:t>פסיכותרפיה התנהגותית (</a:t>
            </a:r>
            <a:r>
              <a:rPr lang="en-US" dirty="0"/>
              <a:t>behavioral activation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r>
              <a:rPr lang="en-US" dirty="0"/>
              <a:t>Interpersonal therapy (IPT)</a:t>
            </a:r>
            <a:endParaRPr lang="en-US" dirty="0">
              <a:solidFill>
                <a:srgbClr val="FF0000"/>
              </a:solidFill>
            </a:endParaRPr>
          </a:p>
          <a:p>
            <a:pPr algn="r" rtl="1" eaLnBrk="1" hangingPunct="1">
              <a:defRPr/>
            </a:pPr>
            <a:r>
              <a:rPr lang="en-US" dirty="0"/>
              <a:t>Attachment-based family therapy (ABFT)</a:t>
            </a:r>
            <a:endParaRPr lang="he-IL" dirty="0"/>
          </a:p>
          <a:p>
            <a:pPr algn="r" rtl="1" eaLnBrk="1" hangingPunct="1">
              <a:defRPr/>
            </a:pPr>
            <a:r>
              <a:rPr lang="en-US" dirty="0"/>
              <a:t>Emotion-focused therapy (EFT)</a:t>
            </a:r>
          </a:p>
          <a:p>
            <a:pPr algn="r" rtl="1" eaLnBrk="1" hangingPunct="1">
              <a:defRPr/>
            </a:pPr>
            <a:r>
              <a:rPr lang="en-US" dirty="0"/>
              <a:t>Acceptance and commitment therapy (ACT)</a:t>
            </a:r>
          </a:p>
          <a:p>
            <a:pPr algn="r" rtl="1" eaLnBrk="1" hangingPunct="1">
              <a:defRPr/>
            </a:pPr>
            <a:r>
              <a:rPr lang="en-US" dirty="0"/>
              <a:t>Mindfulness-based cognitive therapy (MBCT)</a:t>
            </a:r>
          </a:p>
          <a:p>
            <a:pPr algn="r" rtl="1" eaLnBrk="1" hangingPunct="1">
              <a:defRPr/>
            </a:pPr>
            <a:r>
              <a:rPr lang="he-IL" dirty="0"/>
              <a:t>טיפולים אינטגרטיביים (למשל פסיכו-דינמי + </a:t>
            </a:r>
            <a:r>
              <a:rPr lang="en-US" dirty="0"/>
              <a:t>CBT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r>
              <a:rPr lang="he-IL" dirty="0"/>
              <a:t>ועוד...</a:t>
            </a:r>
            <a:endParaRPr lang="en-US" dirty="0"/>
          </a:p>
          <a:p>
            <a:pPr algn="r" rtl="1" eaLnBrk="1" hangingPunct="1">
              <a:buFontTx/>
              <a:buNone/>
              <a:defRPr/>
            </a:pPr>
            <a:endParaRPr lang="en-US" dirty="0"/>
          </a:p>
        </p:txBody>
      </p:sp>
      <p:sp>
        <p:nvSpPr>
          <p:cNvPr id="2" name="Left Brace 1"/>
          <p:cNvSpPr/>
          <p:nvPr/>
        </p:nvSpPr>
        <p:spPr>
          <a:xfrm>
            <a:off x="1763688" y="2060848"/>
            <a:ext cx="576064" cy="93610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2918" y="2243991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CBT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2413" y="97161"/>
            <a:ext cx="7704667" cy="1459631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מה זה טיפול פסיכודינמי?</a:t>
            </a:r>
            <a:endParaRPr lang="en-US" sz="4000" dirty="0"/>
          </a:p>
        </p:txBody>
      </p:sp>
      <p:sp>
        <p:nvSpPr>
          <p:cNvPr id="16803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3284984"/>
            <a:ext cx="8436478" cy="3187229"/>
          </a:xfrm>
        </p:spPr>
        <p:txBody>
          <a:bodyPr anchor="t"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פסיכותרפיה פסיכודינמית ארוכת טווח – 1-2 פגישות בשבוע, בישיבה, לא מוגבל בזמן (בד"כ </a:t>
            </a:r>
            <a:r>
              <a:rPr lang="he-IL" u="sng" dirty="0"/>
              <a:t>לפחות</a:t>
            </a:r>
            <a:r>
              <a:rPr lang="he-IL" dirty="0"/>
              <a:t> שנה, גם אם שיפור מושג לפני), לא ממוקד (זה המודל הנפוץ בקרב פסיכולוגים בארץ)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dirty="0"/>
              <a:t>פסיכותרפיה דינמית קצרת טווח (</a:t>
            </a:r>
            <a:r>
              <a:rPr lang="en-US" dirty="0"/>
              <a:t>Short-term psychodynamic psychotherapy; STPP)</a:t>
            </a:r>
            <a:r>
              <a:rPr lang="he-IL" dirty="0"/>
              <a:t>) – מתבסס על העקרונות הפסיכו-דינמיים אך יותר מובנה, ממוקד בתכנים ספציפיים, ומוגבל בזמן (בד"כ 12-20 שבועות)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59632" y="2060848"/>
            <a:ext cx="7860414" cy="17281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lnSpc>
                <a:spcPct val="90000"/>
              </a:lnSpc>
              <a:defRPr/>
            </a:pPr>
            <a:r>
              <a:rPr lang="he-IL" dirty="0"/>
              <a:t>פסיכואנליזה – מורשתו המקורית של פרויד. 3-4 פגישות בשבוע, על הספה (כדי לעודד אסוציאציות חופשיות), לא מוגבל בזמן, לא ממוקד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5977" y="1285600"/>
            <a:ext cx="4327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u="sng" dirty="0"/>
              <a:t>מסגרת כללית (</a:t>
            </a:r>
            <a:r>
              <a:rPr lang="en-US" sz="2800" u="sng" dirty="0"/>
              <a:t>setting</a:t>
            </a:r>
            <a:r>
              <a:rPr lang="he-IL" sz="2800" u="sng" dirty="0"/>
              <a:t>):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68354805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82132" y="116632"/>
            <a:ext cx="7704667" cy="1368152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מה זה טיפול פסיכודינמי?</a:t>
            </a:r>
            <a:br>
              <a:rPr lang="he-IL" sz="4000" dirty="0"/>
            </a:br>
            <a:r>
              <a:rPr lang="he-IL" sz="2400" dirty="0"/>
              <a:t>(יש תתי-זרמים שונים, אבל בגדול...)</a:t>
            </a:r>
            <a:endParaRPr lang="en-US" sz="4000" dirty="0"/>
          </a:p>
        </p:txBody>
      </p:sp>
      <p:sp>
        <p:nvSpPr>
          <p:cNvPr id="1680387" name="Rectangle 3"/>
          <p:cNvSpPr>
            <a:spLocks noGrp="1" noChangeArrowheads="1"/>
          </p:cNvSpPr>
          <p:nvPr>
            <p:ph idx="1"/>
          </p:nvPr>
        </p:nvSpPr>
        <p:spPr>
          <a:xfrm>
            <a:off x="982132" y="1628800"/>
            <a:ext cx="8054364" cy="5256584"/>
          </a:xfrm>
        </p:spPr>
        <p:txBody>
          <a:bodyPr>
            <a:normAutofit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מתמקדים במערכות יחסים, אינטראקציות מוקדמות עם ההורים, אישיות, קונפליקטים לא מודעים, מנגנוני הגנה...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הנחה שהעבר מעצב את ההווה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הנחה שהסימפטום משרת מטרה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העמקת התובנה ע"י הפיכת הלא-מודע למודע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שימוש במערכת היחסים הטיפולית כדי לתת חוויה אלטרנטיבית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/>
              <a:t>בטיפול קצר-מועד תכנים דומים, אך מתמקדים בתמות מרכזיות סביב מערכות יחסים / חרדות עיקריות /קונפליקטים או משאלות מרכזיים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4128" y="1628800"/>
            <a:ext cx="2599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u="sng" dirty="0"/>
              <a:t>תכנים: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15310444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79712" y="18928"/>
            <a:ext cx="5976664" cy="2479195"/>
          </a:xfrm>
        </p:spPr>
        <p:txBody>
          <a:bodyPr>
            <a:normAutofit/>
          </a:bodyPr>
          <a:lstStyle/>
          <a:p>
            <a:pPr rtl="1"/>
            <a:r>
              <a:rPr lang="he-IL" dirty="0"/>
              <a:t>כמו כן, בטיפול דינמי יש התייחסות ל"העברה"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2780928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b="1" dirty="0"/>
              <a:t>העברה (</a:t>
            </a:r>
            <a:r>
              <a:rPr lang="en-US" sz="2400" b="1" dirty="0"/>
              <a:t>transference</a:t>
            </a:r>
            <a:r>
              <a:rPr lang="he-IL" sz="2400" b="1" dirty="0"/>
              <a:t>): </a:t>
            </a:r>
          </a:p>
          <a:p>
            <a:r>
              <a:rPr lang="he-IL" sz="2400" dirty="0"/>
              <a:t>רגשות וציפיות של האדם כלפי המטפל/ת, אשר מקורם בתחושות דומות שהופנמו בילדות המוקדמת עקב הדינמיקה עם המטפלים העיקריים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002904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2048" y="13701"/>
            <a:ext cx="8820472" cy="1543091"/>
          </a:xfrm>
        </p:spPr>
        <p:txBody>
          <a:bodyPr>
            <a:normAutofit/>
          </a:bodyPr>
          <a:lstStyle/>
          <a:p>
            <a:pPr rtl="1"/>
            <a:r>
              <a:rPr lang="he-IL" dirty="0"/>
              <a:t>התייחסות להעברה ולקשר הטיפולי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89950" y="2204864"/>
            <a:ext cx="7704667" cy="4032448"/>
          </a:xfrm>
        </p:spPr>
        <p:txBody>
          <a:bodyPr anchor="t">
            <a:normAutofit/>
          </a:bodyPr>
          <a:lstStyle/>
          <a:p>
            <a:pPr algn="r" rtl="1"/>
            <a:r>
              <a:rPr lang="he-IL" dirty="0"/>
              <a:t>ההתייחסות לקשר שבין המטפל למטופל נחשב כמנגנון חשוב לשינוי בטיפול דינמי</a:t>
            </a:r>
          </a:p>
          <a:p>
            <a:pPr algn="r" rtl="1"/>
            <a:r>
              <a:rPr lang="he-IL" dirty="0"/>
              <a:t>דוגמא: המטפל איחר בכמה דקות. הוא מזהה כי המטופל כועס אך לא אומר על זה כלום</a:t>
            </a:r>
          </a:p>
          <a:p>
            <a:pPr algn="r" rtl="1"/>
            <a:r>
              <a:rPr lang="he-IL" dirty="0"/>
              <a:t>בטיפול דינמי נושא זה יקבל התייחסות, המטפל לא "יעבור לסדר היום" ויתעלם</a:t>
            </a:r>
          </a:p>
          <a:p>
            <a:pPr algn="r" rtl="1"/>
            <a:r>
              <a:rPr lang="he-IL" dirty="0"/>
              <a:t>ינסה להעלות את זה לפני השטח, לתת לזה לגיטימציה, לדבר על זה ולעבד את זה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883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8941"/>
            <a:ext cx="7704667" cy="1171599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יעילות </a:t>
            </a:r>
            <a:r>
              <a:rPr lang="en-US" dirty="0"/>
              <a:t>STPP</a:t>
            </a:r>
            <a:r>
              <a:rPr lang="he-IL" dirty="0"/>
              <a:t> בדיכאון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520" y="1628800"/>
            <a:ext cx="88569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B9F25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מטה-אנליזה על יעילות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STPP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 בדיכאון </a:t>
            </a: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Driessen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 et al., 2010</a:t>
            </a: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)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B9F25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23 מחקרים, סה"כ 1365 נבדקים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B9F25"/>
              </a:buClr>
              <a:buSzPct val="12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STPP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 יעיל מביקורת ב-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post-treatment</a:t>
            </a: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Miriam" panose="020B0502050101010101" pitchFamily="34" charset="-79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B9F25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הבדלים גדולים בין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pre-treatment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 ל-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post-treatment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 בטיפולי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STPP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, אשר נשמרו במעקב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1-year-followup</a:t>
            </a:r>
            <a:endParaRPr kumimoji="0" lang="he-IL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Miriam" panose="020B0502050101010101" pitchFamily="34" charset="-79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B9F25"/>
              </a:buClr>
              <a:buSzPct val="120000"/>
              <a:buFontTx/>
              <a:buChar char="•"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לעומת טיפולים אחרים: אפקט קטן אך מובהק לטובתם ב-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</a:rPr>
              <a:t>post-treatment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 </a:t>
            </a:r>
            <a:r>
              <a:rPr kumimoji="0" lang="he-IL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מיידי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rPr>
              <a:t>, ללא אפקט במעקב של 3 או 12 חודשים</a:t>
            </a:r>
          </a:p>
        </p:txBody>
      </p:sp>
    </p:spTree>
    <p:extLst>
      <p:ext uri="{BB962C8B-B14F-4D97-AF65-F5344CB8AC3E}">
        <p14:creationId xmlns:p14="http://schemas.microsoft.com/office/powerpoint/2010/main" val="353140998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948597" y="238187"/>
            <a:ext cx="7704667" cy="1603647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000" dirty="0"/>
              <a:t>תרפיה קוגניטיבית לדיכאון</a:t>
            </a:r>
            <a:endParaRPr lang="en-US" sz="4000" dirty="0"/>
          </a:p>
        </p:txBody>
      </p:sp>
      <p:sp>
        <p:nvSpPr>
          <p:cNvPr id="4864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1"/>
            <a:ext cx="8229600" cy="1152128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he-IL" b="1" dirty="0"/>
              <a:t>זיהוי + טרנספורמציה של מחשבות שליליות וטעויות בחשיבה</a:t>
            </a:r>
            <a:endParaRPr lang="en-US" b="1" dirty="0"/>
          </a:p>
          <a:p>
            <a:pPr algn="r" rtl="1" eaLnBrk="1" hangingPunct="1">
              <a:buFontTx/>
              <a:buNone/>
              <a:defRPr/>
            </a:pPr>
            <a:endParaRPr lang="en-US" b="1" dirty="0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1537" y="241178"/>
            <a:ext cx="7704667" cy="1242044"/>
          </a:xfrm>
        </p:spPr>
        <p:txBody>
          <a:bodyPr>
            <a:normAutofit/>
          </a:bodyPr>
          <a:lstStyle/>
          <a:p>
            <a:pPr rtl="1">
              <a:defRPr/>
            </a:pPr>
            <a:r>
              <a:rPr lang="he-IL" dirty="0"/>
              <a:t>תרפיה קוגניטיבית לדיכאון</a:t>
            </a:r>
            <a:endParaRPr lang="en-US" sz="4000" dirty="0"/>
          </a:p>
        </p:txBody>
      </p:sp>
      <p:sp>
        <p:nvSpPr>
          <p:cNvPr id="488451" name="Rectangle 3"/>
          <p:cNvSpPr>
            <a:spLocks noGrp="1" noChangeArrowheads="1"/>
          </p:cNvSpPr>
          <p:nvPr>
            <p:ph idx="1"/>
          </p:nvPr>
        </p:nvSpPr>
        <p:spPr>
          <a:xfrm>
            <a:off x="2627784" y="1844824"/>
            <a:ext cx="6336704" cy="4896544"/>
          </a:xfrm>
        </p:spPr>
        <p:txBody>
          <a:bodyPr anchor="t"/>
          <a:lstStyle/>
          <a:p>
            <a:pPr algn="r" rtl="1" eaLnBrk="1" hangingPunct="1">
              <a:defRPr/>
            </a:pPr>
            <a:r>
              <a:rPr lang="he-IL" dirty="0"/>
              <a:t>מחשבות אוטומטיות קטסטרופליות</a:t>
            </a:r>
          </a:p>
          <a:p>
            <a:pPr marL="0" indent="0" algn="r" rtl="1" eaLnBrk="1" hangingPunct="1">
              <a:buNone/>
              <a:defRPr/>
            </a:pP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אספקט של </a:t>
            </a:r>
            <a:r>
              <a:rPr lang="he-IL" u="sng" dirty="0"/>
              <a:t>האשמה עצמית</a:t>
            </a:r>
          </a:p>
          <a:p>
            <a:pPr marL="0" indent="0" algn="r" rtl="1" eaLnBrk="1" hangingPunct="1">
              <a:buNone/>
              <a:defRPr/>
            </a:pP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בטיפול מזהים ומאתגרים את צורת החשיבה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האם העדויות המציאותיות תומכות בהנחות של המטופל?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(דוגמא: "לעולם לא אתקבל למסלול הזה, אני לא מספיק טובה"... מה ממוצע הציונים שצריך?)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8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8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8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8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72" y="-3648"/>
            <a:ext cx="8097851" cy="1387623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תרפיה קוגניטיבית לדיכאון</a:t>
            </a:r>
            <a:endParaRPr lang="en-US" sz="4000" dirty="0"/>
          </a:p>
        </p:txBody>
      </p:sp>
      <p:sp>
        <p:nvSpPr>
          <p:cNvPr id="49459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68760"/>
            <a:ext cx="8640960" cy="4953000"/>
          </a:xfrm>
        </p:spPr>
        <p:txBody>
          <a:bodyPr/>
          <a:lstStyle/>
          <a:p>
            <a:pPr algn="r" rtl="1" eaLnBrk="1" hangingPunct="1">
              <a:buNone/>
              <a:defRPr/>
            </a:pPr>
            <a:r>
              <a:rPr lang="he-IL" u="sng" dirty="0"/>
              <a:t>שש הנחות יסוד היוצרות פגיעות לדיכאון (</a:t>
            </a:r>
            <a:r>
              <a:rPr lang="en-US" u="sng" dirty="0"/>
              <a:t>Beck</a:t>
            </a:r>
            <a:r>
              <a:rPr lang="he-IL" u="sng" dirty="0"/>
              <a:t>):</a:t>
            </a:r>
            <a:endParaRPr lang="he-IL" i="1" u="sng" dirty="0"/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על מנת להיות שמח, עלי להצליח בכל דבר שאני מנסה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על מנת להיות שמח, אני צריך שכל האנשים יקבלו אותי, כל הזמן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אם אני עושה טעות, זה אומר שאני חסר יכולת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אינני יכול לחיות ללא אהבה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אם מישהו לא מסכים איתי, זה אומר שהוא לא מחבב אותי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800" i="1" dirty="0"/>
              <a:t>ערכי כאדם תלוי במה שאחרים חושבים עלי</a:t>
            </a:r>
            <a:endParaRPr lang="en-US" sz="28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940659" y="622079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/>
              <a:t>כשנתקלים באמונה כזו בטיפול, המטפל תוקף ומאתגר אותה</a:t>
            </a:r>
            <a:endParaRPr lang="en-US" sz="2400" dirty="0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293" y="252647"/>
            <a:ext cx="7704667" cy="1099591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000" dirty="0"/>
              <a:t>תרפיה קוגניטיבית לדיכאון</a:t>
            </a:r>
            <a:endParaRPr lang="en-US" sz="4000" dirty="0"/>
          </a:p>
        </p:txBody>
      </p:sp>
      <p:sp>
        <p:nvSpPr>
          <p:cNvPr id="490499" name="Rectangle 3"/>
          <p:cNvSpPr>
            <a:spLocks noGrp="1" noChangeArrowheads="1"/>
          </p:cNvSpPr>
          <p:nvPr>
            <p:ph idx="1"/>
          </p:nvPr>
        </p:nvSpPr>
        <p:spPr>
          <a:xfrm>
            <a:off x="2213578" y="3933056"/>
            <a:ext cx="5436096" cy="1728192"/>
          </a:xfrm>
        </p:spPr>
        <p:txBody>
          <a:bodyPr/>
          <a:lstStyle/>
          <a:p>
            <a:pPr marL="0" indent="0" algn="r" rtl="1" eaLnBrk="1" hangingPunct="1">
              <a:buNone/>
              <a:defRPr/>
            </a:pPr>
            <a:r>
              <a:rPr lang="he-IL" b="1" dirty="0"/>
              <a:t>אלא הדרכה בשינוי הרגלי חשיבה שליליים, נוקשים, אשר אינם משקפים את המציאות!</a:t>
            </a:r>
            <a:endParaRPr lang="en-US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07039" y="1995052"/>
            <a:ext cx="5508104" cy="133594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CBT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אינו ניסיון לגרום למטופל "להסתכל על הצד החיובי"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>
          <a:xfrm>
            <a:off x="982133" y="15734"/>
            <a:ext cx="8161867" cy="1315615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תרפיה קוגניטיבית לדיכאון</a:t>
            </a:r>
            <a:endParaRPr lang="en-US" sz="4000" dirty="0"/>
          </a:p>
        </p:txBody>
      </p:sp>
      <p:sp>
        <p:nvSpPr>
          <p:cNvPr id="49049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916832"/>
            <a:ext cx="8411946" cy="3384376"/>
          </a:xfrm>
        </p:spPr>
        <p:txBody>
          <a:bodyPr anchor="t"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טיפולים קצרים יחסית (~15 פגישות)</a:t>
            </a:r>
          </a:p>
          <a:p>
            <a:pPr algn="r" rtl="1" eaLnBrk="1" hangingPunct="1">
              <a:defRPr/>
            </a:pPr>
            <a:endParaRPr lang="he-IL" dirty="0"/>
          </a:p>
          <a:p>
            <a:pPr algn="r" rtl="1" eaLnBrk="1" hangingPunct="1">
              <a:defRPr/>
            </a:pPr>
            <a:r>
              <a:rPr lang="he-IL" dirty="0"/>
              <a:t>מתמקדים בעבודה על שינוי החשיבה ולא בקשר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אין התייחסות ליחסי ההעברה ("טרנספרנס")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הנחה כי המנגנון אשר מייצר שינוי הוא השינוי בחשיבה (ולא הקשר)</a:t>
            </a:r>
          </a:p>
        </p:txBody>
      </p:sp>
    </p:spTree>
    <p:extLst>
      <p:ext uri="{BB962C8B-B14F-4D97-AF65-F5344CB8AC3E}">
        <p14:creationId xmlns:p14="http://schemas.microsoft.com/office/powerpoint/2010/main" val="223103609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תרפיה התנהגותית לדיכאון:</a:t>
            </a:r>
            <a:br>
              <a:rPr lang="he-IL" dirty="0"/>
            </a:br>
            <a:r>
              <a:rPr lang="en-US" dirty="0"/>
              <a:t>Behavioral Activation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1436394"/>
            <a:ext cx="7536813" cy="1409690"/>
          </a:xfrm>
        </p:spPr>
        <p:txBody>
          <a:bodyPr anchor="t"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אקטיבציה התנהגותית כחלק מהטיפול</a:t>
            </a:r>
          </a:p>
          <a:p>
            <a:pPr algn="r" rtl="1">
              <a:defRPr/>
            </a:pPr>
            <a:r>
              <a:rPr lang="he-IL" dirty="0"/>
              <a:t>תהליך אקטיבי שבו מנסים להחזיר את האדם לשגרת חייו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22506293"/>
              </p:ext>
            </p:extLst>
          </p:nvPr>
        </p:nvGraphicFramePr>
        <p:xfrm>
          <a:off x="2411760" y="2606442"/>
          <a:ext cx="50642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תרפיה התנהגותית לדיכאון:</a:t>
            </a:r>
            <a:br>
              <a:rPr lang="he-IL" dirty="0"/>
            </a:br>
            <a:r>
              <a:rPr lang="en-US" dirty="0"/>
              <a:t>Behavioral Activation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>
          <a:xfrm>
            <a:off x="988549" y="1268760"/>
            <a:ext cx="8167936" cy="2376264"/>
          </a:xfrm>
        </p:spPr>
        <p:txBody>
          <a:bodyPr anchor="t"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זיהוי וביצוע התנהגויות מתגמלות/מהנות</a:t>
            </a:r>
          </a:p>
          <a:p>
            <a:pPr marL="0" indent="0" algn="r" rtl="1" eaLnBrk="1" hangingPunct="1">
              <a:buNone/>
              <a:defRPr/>
            </a:pPr>
            <a:r>
              <a:rPr lang="he-IL" dirty="0"/>
              <a:t>	(גם אם כרגע נדמה כקשה מאוד לביצוע)</a:t>
            </a:r>
          </a:p>
          <a:p>
            <a:pPr algn="r" rtl="1" eaLnBrk="1" hangingPunct="1">
              <a:defRPr/>
            </a:pPr>
            <a:r>
              <a:rPr lang="he-IL" dirty="0"/>
              <a:t>נעשה באופן מתוכנן ושיטתי – משימות הדרגתיות ושיעורי בית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53871822"/>
              </p:ext>
            </p:extLst>
          </p:nvPr>
        </p:nvGraphicFramePr>
        <p:xfrm>
          <a:off x="2555776" y="2606442"/>
          <a:ext cx="50642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944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7704667" cy="117159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e-IL" dirty="0"/>
              <a:t>תרפיה התנהגותית לדיכאון:</a:t>
            </a:r>
            <a:br>
              <a:rPr lang="he-IL" dirty="0"/>
            </a:br>
            <a:r>
              <a:rPr lang="en-US" dirty="0"/>
              <a:t>Behavioral Activation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2125436"/>
            <a:ext cx="6624736" cy="2959748"/>
          </a:xfrm>
        </p:spPr>
        <p:txBody>
          <a:bodyPr anchor="t">
            <a:normAutofit/>
          </a:bodyPr>
          <a:lstStyle/>
          <a:p>
            <a:pPr algn="r" rtl="1" eaLnBrk="1" hangingPunct="1">
              <a:defRPr/>
            </a:pPr>
            <a:r>
              <a:rPr lang="he-IL" dirty="0"/>
              <a:t>בניית היררכיה: מהקל אל הקשה</a:t>
            </a:r>
          </a:p>
          <a:p>
            <a:pPr algn="r" rtl="1" eaLnBrk="1" hangingPunct="1">
              <a:defRPr/>
            </a:pPr>
            <a:r>
              <a:rPr lang="he-IL" dirty="0"/>
              <a:t>קביעת מטרות (ביחד!)</a:t>
            </a:r>
          </a:p>
          <a:p>
            <a:pPr algn="r" rtl="1" eaLnBrk="1" hangingPunct="1">
              <a:defRPr/>
            </a:pPr>
            <a:r>
              <a:rPr lang="he-IL" dirty="0"/>
              <a:t>פיתוח מערכת תגמולים להשגת מטרות</a:t>
            </a:r>
          </a:p>
          <a:p>
            <a:pPr algn="r" rtl="1" eaLnBrk="1" hangingPunct="1">
              <a:defRPr/>
            </a:pPr>
            <a:r>
              <a:rPr lang="he-IL" dirty="0"/>
              <a:t>שיפורים ושיפוצים עם ההתקדמות לפי הצורך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16005" y="5434882"/>
            <a:ext cx="5328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/>
              <a:t>דוגמא: אישה שכן מוצאת הנאה מסוימת מלראות את הנכד שלה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47142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74779"/>
            <a:ext cx="7704667" cy="1981200"/>
          </a:xfrm>
        </p:spPr>
        <p:txBody>
          <a:bodyPr/>
          <a:lstStyle/>
          <a:p>
            <a:pPr rtl="1">
              <a:defRPr/>
            </a:pPr>
            <a:r>
              <a:rPr lang="he-IL" dirty="0"/>
              <a:t>תרפיה התנהגותית לדיכאון:</a:t>
            </a:r>
            <a:br>
              <a:rPr lang="he-IL" dirty="0"/>
            </a:br>
            <a:r>
              <a:rPr lang="en-US" dirty="0"/>
              <a:t>Behavioral Activation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idx="1"/>
          </p:nvPr>
        </p:nvSpPr>
        <p:spPr>
          <a:xfrm>
            <a:off x="1979712" y="2155979"/>
            <a:ext cx="6861448" cy="1740024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en-US" dirty="0"/>
              <a:t>CT</a:t>
            </a:r>
            <a:r>
              <a:rPr lang="he-IL" dirty="0"/>
              <a:t> לא היה טוב יותר מ-</a:t>
            </a:r>
            <a:r>
              <a:rPr lang="en-US" dirty="0"/>
              <a:t>BA</a:t>
            </a:r>
            <a:r>
              <a:rPr lang="he-IL" dirty="0"/>
              <a:t> לבדו!</a:t>
            </a:r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he-IL" dirty="0"/>
              <a:t>	(</a:t>
            </a:r>
            <a:r>
              <a:rPr lang="en-US" dirty="0"/>
              <a:t>Jacobson et al., 1996</a:t>
            </a:r>
            <a:r>
              <a:rPr lang="he-IL" dirty="0"/>
              <a:t>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987824" y="3662502"/>
            <a:ext cx="5853336" cy="1740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 rtl="1" fontAlgn="auto">
              <a:lnSpc>
                <a:spcPct val="90000"/>
              </a:lnSpc>
              <a:defRPr/>
            </a:pPr>
            <a:r>
              <a:rPr lang="he-IL" dirty="0"/>
              <a:t>בכל מקרה, לרוב מיושם במשולב (</a:t>
            </a:r>
            <a:r>
              <a:rPr lang="en-US" dirty="0"/>
              <a:t>CBT</a:t>
            </a:r>
            <a:r>
              <a:rPr lang="he-IL" dirty="0"/>
              <a:t>)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8004B7E-F83C-4649-8069-93B823DBD0A2}"/>
              </a:ext>
            </a:extLst>
          </p:cNvPr>
          <p:cNvGrpSpPr/>
          <p:nvPr/>
        </p:nvGrpSpPr>
        <p:grpSpPr>
          <a:xfrm>
            <a:off x="2411760" y="2636912"/>
            <a:ext cx="3528392" cy="1584176"/>
            <a:chOff x="2411760" y="2636912"/>
            <a:chExt cx="3528392" cy="1584176"/>
          </a:xfrm>
        </p:grpSpPr>
        <p:sp>
          <p:nvSpPr>
            <p:cNvPr id="4" name="Action Button: Video 3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57CEE25C-1F81-4A8C-BC85-698E52FA6023}"/>
                </a:ext>
              </a:extLst>
            </p:cNvPr>
            <p:cNvSpPr/>
            <p:nvPr/>
          </p:nvSpPr>
          <p:spPr>
            <a:xfrm>
              <a:off x="2411760" y="2636912"/>
              <a:ext cx="3528392" cy="1584176"/>
            </a:xfrm>
            <a:prstGeom prst="actionButtonMovi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Miriam" panose="020B0502050101010101" pitchFamily="34" charset="-79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47FE885-52E7-4DE7-A9AA-A8BB7ADCF3A2}"/>
                </a:ext>
              </a:extLst>
            </p:cNvPr>
            <p:cNvSpPr txBox="1"/>
            <p:nvPr/>
          </p:nvSpPr>
          <p:spPr>
            <a:xfrm>
              <a:off x="2771800" y="2721114"/>
              <a:ext cx="2808312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Arial" pitchFamily="34" charset="0"/>
                </a:rPr>
                <a:t>Segment from CBT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Arial" pitchFamily="34" charset="0"/>
                </a:rPr>
                <a:t>session (depression)</a:t>
              </a:r>
              <a:endPara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227814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79993" y="188640"/>
            <a:ext cx="8229600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טיפולים פסיכוסוציאליים נוספים</a:t>
            </a:r>
            <a:endParaRPr lang="en-US" dirty="0"/>
          </a:p>
        </p:txBody>
      </p:sp>
      <p:sp>
        <p:nvSpPr>
          <p:cNvPr id="5273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83357"/>
            <a:ext cx="7762056" cy="4525963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en-US" dirty="0"/>
              <a:t>Emotion-focused, process-experiential treatment (EFT)</a:t>
            </a:r>
          </a:p>
          <a:p>
            <a:pPr algn="r" rtl="1" eaLnBrk="1" hangingPunct="1">
              <a:buFontTx/>
              <a:buNone/>
              <a:defRPr/>
            </a:pPr>
            <a:r>
              <a:rPr lang="he-IL" dirty="0"/>
              <a:t>טיפול המתמקד ברגש בהווה, נשען על משחק תפקידים, וביטוי רגשות ראשוניים (כגון כעס מודחק)</a:t>
            </a:r>
            <a:r>
              <a:rPr lang="en-US" dirty="0"/>
              <a:t>	</a:t>
            </a:r>
            <a:endParaRPr lang="he-IL" dirty="0"/>
          </a:p>
          <a:p>
            <a:pPr algn="r" rtl="1">
              <a:defRPr/>
            </a:pPr>
            <a:r>
              <a:rPr lang="en-US" dirty="0"/>
              <a:t>Mindfulness-Based CBT (MBCBT)</a:t>
            </a:r>
          </a:p>
          <a:p>
            <a:pPr algn="r" rtl="1">
              <a:buNone/>
              <a:defRPr/>
            </a:pPr>
            <a:r>
              <a:rPr lang="en-US" dirty="0"/>
              <a:t>	</a:t>
            </a:r>
            <a:r>
              <a:rPr lang="he-IL" dirty="0"/>
              <a:t>תורם ליכולת </a:t>
            </a:r>
            <a:r>
              <a:rPr lang="he-IL" dirty="0" err="1"/>
              <a:t>הויסות</a:t>
            </a:r>
            <a:r>
              <a:rPr lang="he-IL" dirty="0"/>
              <a:t> הרגשי</a:t>
            </a:r>
            <a:endParaRPr lang="en-US" dirty="0"/>
          </a:p>
          <a:p>
            <a:pPr algn="r" rtl="1" eaLnBrk="1" hangingPunct="1">
              <a:defRPr/>
            </a:pPr>
            <a:r>
              <a:rPr lang="en-US" dirty="0"/>
              <a:t>Acceptance and Commitment Therapy (ACT)</a:t>
            </a:r>
            <a:endParaRPr lang="he-IL" dirty="0"/>
          </a:p>
          <a:p>
            <a:pPr marL="0" indent="0" algn="r" rtl="1" eaLnBrk="1" hangingPunct="1">
              <a:buNone/>
              <a:defRPr/>
            </a:pPr>
            <a:r>
              <a:rPr lang="he-IL" dirty="0"/>
              <a:t>שילוב בין קבלה עצמית לא שיפוטית לבין מחויבות לשינוי</a:t>
            </a:r>
          </a:p>
          <a:p>
            <a:pPr marL="0" indent="0" algn="r" rtl="1" eaLnBrk="1" hangingPunct="1">
              <a:buNone/>
              <a:defRPr/>
            </a:pPr>
            <a:endParaRPr lang="he-IL" dirty="0"/>
          </a:p>
          <a:p>
            <a:pPr marL="0" indent="0" algn="r" rtl="1">
              <a:buNone/>
              <a:defRPr/>
            </a:pPr>
            <a:r>
              <a:rPr lang="he-IL" dirty="0"/>
              <a:t>(השניים האחרונים שייכים ל"גל השלישי" של ה-</a:t>
            </a:r>
            <a:r>
              <a:rPr lang="en-US" dirty="0"/>
              <a:t>CBT</a:t>
            </a:r>
            <a:r>
              <a:rPr lang="he-IL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958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488" y="188640"/>
            <a:ext cx="6933456" cy="177281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dirty="0"/>
              <a:t>Interpersonal therapy (IPT)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420888"/>
            <a:ext cx="7715200" cy="3528392"/>
          </a:xfrm>
        </p:spPr>
        <p:txBody>
          <a:bodyPr anchor="t"/>
          <a:lstStyle/>
          <a:p>
            <a:pPr algn="r" rtl="1">
              <a:defRPr/>
            </a:pPr>
            <a:r>
              <a:rPr lang="he-IL" dirty="0"/>
              <a:t>הושפע מהגישה הדינמית אך קצר ומתמקד בהתמודדות בהווה ולא בחוויות העבר</a:t>
            </a:r>
          </a:p>
          <a:p>
            <a:pPr algn="r" rtl="1">
              <a:defRPr/>
            </a:pPr>
            <a:r>
              <a:rPr lang="he-IL" dirty="0"/>
              <a:t>התמקדות בתפקידים חברתיים ואינטראקציות בינאישיות</a:t>
            </a:r>
          </a:p>
          <a:p>
            <a:pPr algn="r" rtl="1">
              <a:defRPr/>
            </a:pPr>
            <a:r>
              <a:rPr lang="he-IL" dirty="0"/>
              <a:t>התמקדות בתחום מסוים כגון קשיים בינאישיים במשפחה/בעבודה, אבל, או שינויי תפקיד כמו גירושין</a:t>
            </a:r>
          </a:p>
          <a:p>
            <a:pPr algn="r" rtl="1">
              <a:defRPr/>
            </a:pPr>
            <a:r>
              <a:rPr lang="he-IL" dirty="0"/>
              <a:t>פרופ' יהושע (</a:t>
            </a:r>
            <a:r>
              <a:rPr lang="he-IL" dirty="0" err="1"/>
              <a:t>ג'וש</a:t>
            </a:r>
            <a:r>
              <a:rPr lang="he-IL" dirty="0"/>
              <a:t>) ליפשיץ ז"ל ממחלקתנו היה בעל שם בינלאומי בפיתוח וקידום טיפול זה</a:t>
            </a: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4868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dirty="0"/>
              <a:t>Attachment-Based Family Therapy (ABFT)</a:t>
            </a:r>
          </a:p>
        </p:txBody>
      </p:sp>
      <p:sp>
        <p:nvSpPr>
          <p:cNvPr id="52736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636912"/>
            <a:ext cx="8229600" cy="2449599"/>
          </a:xfrm>
        </p:spPr>
        <p:txBody>
          <a:bodyPr anchor="t"/>
          <a:lstStyle/>
          <a:p>
            <a:pPr algn="r" rtl="1" eaLnBrk="1" hangingPunct="1">
              <a:defRPr/>
            </a:pPr>
            <a:r>
              <a:rPr lang="he-IL" dirty="0"/>
              <a:t>טיפול משפחתי מבוסס-התקשרות: טיפול משפחתי נתמך-מחקרית אשר מטרתו לטפל במתבגרים הסובלים מדיכאון ואובדנות</a:t>
            </a:r>
          </a:p>
          <a:p>
            <a:pPr algn="r" rtl="1" eaLnBrk="1" hangingPunct="1">
              <a:defRPr/>
            </a:pPr>
            <a:r>
              <a:rPr lang="he-IL" dirty="0"/>
              <a:t>חיזוק ההתקשרות (</a:t>
            </a:r>
            <a:r>
              <a:rPr lang="en-US" dirty="0"/>
              <a:t>Attachment</a:t>
            </a:r>
            <a:r>
              <a:rPr lang="he-IL" dirty="0"/>
              <a:t>) לצד חיזוק הצורך של המתבגר בעצמאות והתפתחות זהות אישית (</a:t>
            </a:r>
            <a:r>
              <a:rPr lang="en-US" dirty="0"/>
              <a:t>Autonomy</a:t>
            </a:r>
            <a:r>
              <a:rPr lang="he-IL" dirty="0"/>
              <a:t>)</a:t>
            </a:r>
          </a:p>
          <a:p>
            <a:pPr algn="r" rtl="1" eaLnBrk="1" hangingPunct="1">
              <a:defRPr/>
            </a:pPr>
            <a:r>
              <a:rPr lang="he-IL" dirty="0"/>
              <a:t>פרופ' גארי </a:t>
            </a:r>
            <a:r>
              <a:rPr lang="he-IL" dirty="0" err="1"/>
              <a:t>דיימונד</a:t>
            </a:r>
            <a:r>
              <a:rPr lang="he-IL" dirty="0"/>
              <a:t> ממחלקתנו הוא דמות מובילה בתחום זה...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טיפול אינטגרטיבי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2" y="2438401"/>
            <a:ext cx="7704667" cy="3332816"/>
          </a:xfrm>
        </p:spPr>
        <p:txBody>
          <a:bodyPr anchor="t"/>
          <a:lstStyle/>
          <a:p>
            <a:pPr algn="r" rtl="1"/>
            <a:r>
              <a:rPr lang="he-IL" dirty="0">
                <a:latin typeface="Arial" pitchFamily="34" charset="0"/>
                <a:cs typeface="Arial" pitchFamily="34" charset="0"/>
              </a:rPr>
              <a:t>היום יש גם מטפלים אינטגרטיביים שמשלבים ראייה </a:t>
            </a:r>
            <a:r>
              <a:rPr lang="he-IL" dirty="0" err="1">
                <a:latin typeface="Arial" pitchFamily="34" charset="0"/>
                <a:cs typeface="Arial" pitchFamily="34" charset="0"/>
              </a:rPr>
              <a:t>פסיכודינאמית</a:t>
            </a:r>
            <a:r>
              <a:rPr lang="he-IL" dirty="0">
                <a:latin typeface="Arial" pitchFamily="34" charset="0"/>
                <a:cs typeface="Arial" pitchFamily="34" charset="0"/>
              </a:rPr>
              <a:t> (למשל, התייחסות לטרנספרנס) עם עבודה קוגניטיבית-התנהגותית, באופן מושכל ומתוכנן.</a:t>
            </a:r>
          </a:p>
          <a:p>
            <a:pPr algn="r" rtl="1"/>
            <a:r>
              <a:rPr lang="he-IL" dirty="0">
                <a:latin typeface="Arial" pitchFamily="34" charset="0"/>
                <a:cs typeface="Arial" pitchFamily="34" charset="0"/>
              </a:rPr>
              <a:t>פרופ' גולן שחר ממחלקתנו הוא דמות בולטת בתחום זה!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7495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679104" y="116632"/>
            <a:ext cx="6501408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טיפולים פרמקולוגיים לדיכאון</a:t>
            </a:r>
            <a:endParaRPr lang="en-US" sz="4000" dirty="0"/>
          </a:p>
        </p:txBody>
      </p:sp>
      <p:sp>
        <p:nvSpPr>
          <p:cNvPr id="456707" name="Rectangle 3"/>
          <p:cNvSpPr>
            <a:spLocks noGrp="1" noChangeArrowheads="1"/>
          </p:cNvSpPr>
          <p:nvPr>
            <p:ph idx="1"/>
          </p:nvPr>
        </p:nvSpPr>
        <p:spPr>
          <a:xfrm>
            <a:off x="1979712" y="1203428"/>
            <a:ext cx="6911752" cy="5654572"/>
          </a:xfrm>
        </p:spPr>
        <p:txBody>
          <a:bodyPr anchor="t">
            <a:normAutofit lnSpcReduction="10000"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b="1" u="sng" dirty="0"/>
              <a:t>המצב הרגיל: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ירייה מנוירון אחד לאחר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 err="1">
                <a:latin typeface="Miriam" panose="020B0502050101010101" pitchFamily="34" charset="-79"/>
                <a:cs typeface="Miriam" panose="020B0502050101010101" pitchFamily="34" charset="-79"/>
              </a:rPr>
              <a:t>נוראפינפרין</a:t>
            </a: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 או סרוטונין משתחררים לסינפסה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מאחר וכבר ניתן האות (לנוירון הבא לירות גם הוא), הנוירוטרנסמיטר בסינפסה נעשה מנוטרל,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ע"י אחד משני תהליכים: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en-US" u="sng" dirty="0">
                <a:latin typeface="Miriam" panose="020B0502050101010101" pitchFamily="34" charset="-79"/>
                <a:cs typeface="Miriam" panose="020B0502050101010101" pitchFamily="34" charset="-79"/>
              </a:rPr>
              <a:t>Reuptake</a:t>
            </a: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 – הנוירון המקורי קולט בחזרה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en-US" u="sng" dirty="0">
                <a:latin typeface="Miriam" panose="020B0502050101010101" pitchFamily="34" charset="-79"/>
                <a:cs typeface="Miriam" panose="020B0502050101010101" pitchFamily="34" charset="-79"/>
              </a:rPr>
              <a:t>Breakdown</a:t>
            </a: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 - פירוק הנוירוטרנסמיטר ע"י אנזים </a:t>
            </a:r>
            <a:r>
              <a:rPr lang="en-US" dirty="0">
                <a:latin typeface="Miriam" panose="020B0502050101010101" pitchFamily="34" charset="-79"/>
                <a:cs typeface="Miriam" panose="020B0502050101010101" pitchFamily="34" charset="-79"/>
              </a:rPr>
              <a:t>MAO</a:t>
            </a:r>
            <a:endParaRPr lang="he-IL" dirty="0">
              <a:latin typeface="Miriam" panose="020B0502050101010101" pitchFamily="34" charset="-79"/>
              <a:cs typeface="Miriam" panose="020B0502050101010101" pitchFamily="34" charset="-79"/>
            </a:endParaRP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b="1" u="sng" dirty="0"/>
              <a:t>באדם המדוכא: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2 תהליכים אלו עובדים יותר מדי חזק... מפנים יותר מדי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זה מבטל את מתן האות!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dirty="0">
                <a:latin typeface="Miriam" panose="020B0502050101010101" pitchFamily="34" charset="-79"/>
                <a:cs typeface="Miriam" panose="020B0502050101010101" pitchFamily="34" charset="-79"/>
              </a:rPr>
              <a:t>הטיפולים התרופתיים פועלים על מנת להשאיר יותר את הנוירוטרנסמיטרים בסינפסה</a:t>
            </a:r>
            <a:endParaRPr lang="en-US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6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6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6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6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116632"/>
            <a:ext cx="6501408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טיפולים פרמקולוגיים לדיכאון</a:t>
            </a:r>
            <a:endParaRPr lang="en-US" sz="4000" dirty="0"/>
          </a:p>
        </p:txBody>
      </p:sp>
      <p:sp>
        <p:nvSpPr>
          <p:cNvPr id="456707" name="Rectangle 3"/>
          <p:cNvSpPr>
            <a:spLocks noGrp="1" noChangeArrowheads="1"/>
          </p:cNvSpPr>
          <p:nvPr>
            <p:ph idx="1"/>
          </p:nvPr>
        </p:nvSpPr>
        <p:spPr>
          <a:xfrm>
            <a:off x="-108520" y="1484784"/>
            <a:ext cx="9144000" cy="5085184"/>
          </a:xfrm>
        </p:spPr>
        <p:txBody>
          <a:bodyPr>
            <a:normAutofit lnSpcReduction="10000"/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b="1" u="sng" dirty="0">
                <a:solidFill>
                  <a:schemeClr val="accent1"/>
                </a:solidFill>
              </a:rPr>
              <a:t>סוגים עיקריים של טיפול תרופתי: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sz="2800" dirty="0"/>
              <a:t>Tricyclic antidepressants (TCA)</a:t>
            </a:r>
            <a:endParaRPr lang="he-IL" sz="28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1800" dirty="0"/>
              <a:t>חוסמים </a:t>
            </a:r>
            <a:r>
              <a:rPr lang="en-US" sz="1800" dirty="0"/>
              <a:t>reuptake</a:t>
            </a:r>
            <a:r>
              <a:rPr lang="he-IL" sz="1800" dirty="0"/>
              <a:t> של </a:t>
            </a:r>
            <a:r>
              <a:rPr lang="he-IL" sz="1800" dirty="0" err="1"/>
              <a:t>נוראפינפרין</a:t>
            </a:r>
            <a:r>
              <a:rPr lang="he-IL" sz="1800" dirty="0"/>
              <a:t> וסרוטונין</a:t>
            </a:r>
            <a:endParaRPr lang="en-US" sz="18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sz="2800" dirty="0"/>
              <a:t>Selective serotonin reuptake inhibitors (SSRI) </a:t>
            </a:r>
            <a:endParaRPr lang="he-IL" sz="2800" dirty="0"/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en-US" sz="1800" dirty="0"/>
              <a:t>Fluoxetine/Prozac, </a:t>
            </a:r>
            <a:r>
              <a:rPr lang="en-US" sz="1800" dirty="0" err="1"/>
              <a:t>Sertaline</a:t>
            </a:r>
            <a:r>
              <a:rPr lang="en-US" sz="1800" dirty="0"/>
              <a:t>/Zoloft, Paroxetine/Paxil, Escitalopram/</a:t>
            </a:r>
            <a:r>
              <a:rPr lang="en-US" sz="1800" dirty="0" err="1"/>
              <a:t>Cipralex</a:t>
            </a:r>
            <a:endParaRPr lang="en-US" sz="1800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1800" dirty="0"/>
              <a:t>חוסמים </a:t>
            </a:r>
            <a:r>
              <a:rPr lang="en-US" sz="1800" dirty="0"/>
              <a:t>reuptake</a:t>
            </a:r>
            <a:r>
              <a:rPr lang="he-IL" sz="1800" dirty="0"/>
              <a:t> ספציפית רק של סרוטונין</a:t>
            </a:r>
          </a:p>
          <a:p>
            <a:pPr marL="0" indent="0" algn="r" rtl="1">
              <a:lnSpc>
                <a:spcPct val="90000"/>
              </a:lnSpc>
              <a:defRPr/>
            </a:pPr>
            <a:r>
              <a:rPr lang="he-IL" sz="2800" dirty="0"/>
              <a:t> </a:t>
            </a:r>
            <a:r>
              <a:rPr lang="en-US" sz="2800" dirty="0"/>
              <a:t>(SNRI)</a:t>
            </a:r>
            <a:r>
              <a:rPr lang="he-IL" sz="2800" dirty="0"/>
              <a:t> </a:t>
            </a:r>
            <a:r>
              <a:rPr lang="en-US" sz="2800" dirty="0"/>
              <a:t>Serotonin and </a:t>
            </a:r>
            <a:r>
              <a:rPr lang="en-US" sz="2800" dirty="0" err="1"/>
              <a:t>norepinephrine</a:t>
            </a:r>
            <a:r>
              <a:rPr lang="en-US" sz="2800" dirty="0"/>
              <a:t> reuptake inhibitors</a:t>
            </a:r>
            <a:endParaRPr lang="he-IL" sz="2800" dirty="0"/>
          </a:p>
          <a:p>
            <a:pPr marL="0" indent="0" algn="r" rtl="1">
              <a:lnSpc>
                <a:spcPct val="90000"/>
              </a:lnSpc>
              <a:buNone/>
              <a:defRPr/>
            </a:pPr>
            <a:r>
              <a:rPr lang="he-IL" sz="1800" dirty="0"/>
              <a:t>חוסמים </a:t>
            </a:r>
            <a:r>
              <a:rPr lang="en-US" sz="1800" dirty="0"/>
              <a:t>reuptake</a:t>
            </a:r>
            <a:r>
              <a:rPr lang="he-IL" sz="1800" dirty="0"/>
              <a:t> של </a:t>
            </a:r>
            <a:r>
              <a:rPr lang="he-IL" sz="1800" dirty="0" err="1"/>
              <a:t>נוראפינפרין</a:t>
            </a:r>
            <a:r>
              <a:rPr lang="he-IL" sz="1800" dirty="0"/>
              <a:t> וסרוטונין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sz="2800" dirty="0"/>
              <a:t>a-typical antidepressants</a:t>
            </a:r>
            <a:endParaRPr lang="he-IL" sz="2800" dirty="0"/>
          </a:p>
          <a:p>
            <a:pPr algn="r" rtl="1" eaLnBrk="1" hangingPunct="1">
              <a:lnSpc>
                <a:spcPct val="90000"/>
              </a:lnSpc>
              <a:buNone/>
              <a:defRPr/>
            </a:pPr>
            <a:r>
              <a:rPr lang="he-IL" sz="1900" dirty="0"/>
              <a:t>חוסמות </a:t>
            </a:r>
            <a:r>
              <a:rPr lang="en-US" sz="1900" dirty="0"/>
              <a:t>reuptake</a:t>
            </a:r>
            <a:r>
              <a:rPr lang="he-IL" sz="1900" dirty="0"/>
              <a:t> של סרוטונין / </a:t>
            </a:r>
            <a:r>
              <a:rPr lang="he-IL" sz="1900" dirty="0" err="1"/>
              <a:t>נוראפינפרין</a:t>
            </a:r>
            <a:r>
              <a:rPr lang="he-IL" sz="1900" dirty="0"/>
              <a:t> / דופמין בכל מיני דרכים שונות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en-US" sz="2800" dirty="0"/>
              <a:t>Monoamine oxidase inhibitors (MAO inhibitors)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1800" dirty="0"/>
              <a:t>מונעים </a:t>
            </a:r>
            <a:r>
              <a:rPr lang="en-US" sz="1800" dirty="0"/>
              <a:t>breakdown</a:t>
            </a:r>
            <a:r>
              <a:rPr lang="he-IL" sz="1800" dirty="0"/>
              <a:t> של </a:t>
            </a:r>
            <a:r>
              <a:rPr lang="he-IL" sz="1800" dirty="0" err="1"/>
              <a:t>נוראפינפרין</a:t>
            </a:r>
            <a:endParaRPr lang="en-US" sz="1800" dirty="0"/>
          </a:p>
        </p:txBody>
      </p:sp>
      <p:grpSp>
        <p:nvGrpSpPr>
          <p:cNvPr id="8" name="Group 7"/>
          <p:cNvGrpSpPr/>
          <p:nvPr/>
        </p:nvGrpSpPr>
        <p:grpSpPr>
          <a:xfrm>
            <a:off x="755576" y="1259632"/>
            <a:ext cx="2736304" cy="1593304"/>
            <a:chOff x="755576" y="1259632"/>
            <a:chExt cx="2736304" cy="1593304"/>
          </a:xfrm>
        </p:grpSpPr>
        <p:sp>
          <p:nvSpPr>
            <p:cNvPr id="2" name="TextBox 1"/>
            <p:cNvSpPr txBox="1"/>
            <p:nvPr/>
          </p:nvSpPr>
          <p:spPr>
            <a:xfrm>
              <a:off x="755576" y="1259632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/>
                <a:t>מביאים להקלה בקרב 60%-70%</a:t>
              </a:r>
              <a:endParaRPr lang="en-US" sz="2400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2123728" y="2090629"/>
              <a:ext cx="1368152" cy="762307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9273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6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6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6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6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6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319336"/>
            <a:ext cx="6501408" cy="1143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טיפולים פרמקולוגיים לדיכאון</a:t>
            </a:r>
            <a:endParaRPr lang="en-US" sz="4000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691680" y="1484784"/>
            <a:ext cx="6861448" cy="522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 rtl="1" fontAlgn="auto"/>
            <a:r>
              <a:rPr lang="en-US" dirty="0"/>
              <a:t>SSRI’s</a:t>
            </a:r>
            <a:r>
              <a:rPr lang="he-IL" dirty="0"/>
              <a:t> הכי נפוצים</a:t>
            </a:r>
          </a:p>
          <a:p>
            <a:pPr algn="r" rtl="1" fontAlgn="auto"/>
            <a:r>
              <a:rPr lang="he-IL" dirty="0"/>
              <a:t>לעתים מעדיפים תרופה אחת על-פני אחרת עקב תופעות לוואי</a:t>
            </a:r>
          </a:p>
          <a:p>
            <a:pPr algn="r" rtl="1" fontAlgn="auto"/>
            <a:r>
              <a:rPr lang="he-IL" dirty="0"/>
              <a:t>למשל </a:t>
            </a:r>
            <a:r>
              <a:rPr lang="en-US" dirty="0"/>
              <a:t>SSRI’s</a:t>
            </a:r>
            <a:r>
              <a:rPr lang="he-IL" dirty="0"/>
              <a:t> נקשרו למאניה</a:t>
            </a:r>
          </a:p>
          <a:p>
            <a:pPr algn="r" rtl="1" fontAlgn="auto"/>
            <a:r>
              <a:rPr lang="he-IL" dirty="0"/>
              <a:t>הטיפולים הם יעילים, אבל:</a:t>
            </a:r>
          </a:p>
          <a:p>
            <a:pPr algn="r" rtl="1" fontAlgn="auto"/>
            <a:r>
              <a:rPr lang="he-IL" dirty="0"/>
              <a:t>30%-40% מההשפעה מקורה באפקט </a:t>
            </a:r>
            <a:r>
              <a:rPr lang="he-IL" dirty="0" err="1"/>
              <a:t>פלסיבו</a:t>
            </a:r>
            <a:r>
              <a:rPr lang="he-IL" dirty="0"/>
              <a:t>!</a:t>
            </a:r>
          </a:p>
          <a:p>
            <a:pPr algn="r" rtl="1" fontAlgn="auto"/>
            <a:r>
              <a:rPr lang="he-IL" dirty="0"/>
              <a:t>לאחר שמפסיקים את הטיפול, עלול להיות </a:t>
            </a:r>
            <a:r>
              <a:rPr lang="en-US" dirty="0"/>
              <a:t>relapse/recurrence</a:t>
            </a:r>
            <a:r>
              <a:rPr lang="he-IL" dirty="0"/>
              <a:t> (הישנות)</a:t>
            </a:r>
          </a:p>
          <a:p>
            <a:pPr algn="r" rtl="1" fontAlgn="auto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43550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813" y="44624"/>
            <a:ext cx="7704667" cy="160364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dirty="0"/>
              <a:t>Electroconvulsive shock treatment (ECT)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79712" y="1717366"/>
            <a:ext cx="6789440" cy="4663962"/>
          </a:xfrm>
        </p:spPr>
        <p:txBody>
          <a:bodyPr anchor="t">
            <a:normAutofit lnSpcReduction="10000"/>
          </a:bodyPr>
          <a:lstStyle/>
          <a:p>
            <a:pPr algn="r" rtl="1"/>
            <a:r>
              <a:rPr lang="he-IL" dirty="0"/>
              <a:t>טיפול </a:t>
            </a:r>
            <a:r>
              <a:rPr lang="he-IL" dirty="0" err="1"/>
              <a:t>בנזעי</a:t>
            </a:r>
            <a:r>
              <a:rPr lang="he-IL" dirty="0"/>
              <a:t> חשמל - זרם חשמלי לצד אחד של המוח או שני הצדדים</a:t>
            </a:r>
          </a:p>
          <a:p>
            <a:pPr algn="r" rtl="1"/>
            <a:r>
              <a:rPr lang="he-IL" dirty="0"/>
              <a:t>ניתן למטופלים שלא מגיבים היטב לטיפולים אחרים</a:t>
            </a:r>
          </a:p>
          <a:p>
            <a:pPr algn="r" rtl="1"/>
            <a:r>
              <a:rPr lang="he-IL" dirty="0"/>
              <a:t>לא ברור לגמרי מה המנגנון האפקטיבי</a:t>
            </a:r>
          </a:p>
          <a:p>
            <a:pPr algn="r" rtl="1"/>
            <a:r>
              <a:rPr lang="he-IL" dirty="0"/>
              <a:t>יעיל: 80% יחוו שיפור </a:t>
            </a:r>
            <a:r>
              <a:rPr lang="he-IL" dirty="0" err="1"/>
              <a:t>מיידי</a:t>
            </a:r>
            <a:endParaRPr lang="he-IL" dirty="0"/>
          </a:p>
          <a:p>
            <a:pPr algn="r" rtl="1"/>
            <a:r>
              <a:rPr lang="he-IL" dirty="0"/>
              <a:t>אבל כמו הטיפול התרופתי: </a:t>
            </a:r>
            <a:r>
              <a:rPr lang="en-US" dirty="0"/>
              <a:t>relapse</a:t>
            </a:r>
            <a:r>
              <a:rPr lang="he-IL" dirty="0"/>
              <a:t> גבוה</a:t>
            </a:r>
          </a:p>
          <a:p>
            <a:pPr algn="r" rtl="1"/>
            <a:r>
              <a:rPr lang="he-IL" dirty="0"/>
              <a:t>כמעט 60% יחוו דיכאון שוב בתוך שנה</a:t>
            </a:r>
          </a:p>
          <a:p>
            <a:pPr algn="r" rtl="1"/>
            <a:r>
              <a:rPr lang="he-IL" dirty="0"/>
              <a:t>היום פחות תופעות לוואי לעומת פעם</a:t>
            </a:r>
          </a:p>
          <a:p>
            <a:pPr algn="r" rtl="1"/>
            <a:r>
              <a:rPr lang="he-IL" dirty="0"/>
              <a:t>נעשה בהרדמה עם חומר מרפה שרירים</a:t>
            </a:r>
          </a:p>
          <a:p>
            <a:pPr algn="r" rtl="1"/>
            <a:r>
              <a:rPr lang="he-IL" dirty="0"/>
              <a:t>אך מעורר התנגדות...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813" y="44624"/>
            <a:ext cx="7704667" cy="160364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dirty="0"/>
              <a:t>Electroconvulsive shock treatment (ECT)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608" y="1717366"/>
            <a:ext cx="7725544" cy="4663962"/>
          </a:xfrm>
        </p:spPr>
        <p:txBody>
          <a:bodyPr anchor="t"/>
          <a:lstStyle/>
          <a:p>
            <a:pPr algn="r" rtl="1"/>
            <a:r>
              <a:rPr lang="he-IL" dirty="0"/>
              <a:t>הזרם החשמלי נמשך כחצי שנייה, אך גורם לעוויתות (</a:t>
            </a:r>
            <a:r>
              <a:rPr lang="en-US" dirty="0"/>
              <a:t>convulsions</a:t>
            </a:r>
            <a:r>
              <a:rPr lang="he-IL" dirty="0"/>
              <a:t>) במשך כמעט דקה</a:t>
            </a:r>
          </a:p>
          <a:p>
            <a:pPr algn="r" rtl="1"/>
            <a:r>
              <a:rPr lang="he-IL" dirty="0"/>
              <a:t>כאמור האדם מורדם והעצמות רפויות ולכן לא נפצע</a:t>
            </a:r>
          </a:p>
          <a:p>
            <a:pPr algn="r" rtl="1"/>
            <a:r>
              <a:rPr lang="he-IL" dirty="0"/>
              <a:t>כשהאדם מתעורר מההרדמה הוא לא זוכר</a:t>
            </a:r>
          </a:p>
          <a:p>
            <a:pPr algn="r" rtl="1"/>
            <a:r>
              <a:rPr lang="he-IL" dirty="0"/>
              <a:t>לאחר כעשרים דק' חזרה לתפקוד רגיל</a:t>
            </a:r>
          </a:p>
          <a:p>
            <a:pPr algn="r" rtl="1"/>
            <a:r>
              <a:rPr lang="he-IL" dirty="0"/>
              <a:t>הטיפול ניתן פעם ביומיים, כ-6 פעמים</a:t>
            </a:r>
          </a:p>
          <a:p>
            <a:pPr algn="r" rtl="1"/>
            <a:r>
              <a:rPr lang="he-IL" dirty="0"/>
              <a:t>בד"כ רק לאונה הימנית</a:t>
            </a:r>
          </a:p>
        </p:txBody>
      </p:sp>
    </p:spTree>
    <p:extLst>
      <p:ext uri="{BB962C8B-B14F-4D97-AF65-F5344CB8AC3E}">
        <p14:creationId xmlns:p14="http://schemas.microsoft.com/office/powerpoint/2010/main" val="2448774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459A-8996-4E18-9377-2FD596A79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Repetitive transcranial magnetic stimulation (</a:t>
            </a:r>
            <a:r>
              <a:rPr lang="en-US" dirty="0" err="1"/>
              <a:t>rTMS</a:t>
            </a:r>
            <a:r>
              <a:rPr lang="en-US" dirty="0"/>
              <a:t>)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A504E-49DA-4E76-A3D1-B56B107FA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 err="1"/>
              <a:t>rTMS</a:t>
            </a:r>
            <a:r>
              <a:rPr lang="he-IL" dirty="0"/>
              <a:t> (גירוי מגנטי פנים־-גולגולתי) בתדר גבוה בקורטקס הפרה-פרונטלי </a:t>
            </a:r>
            <a:r>
              <a:rPr lang="he-IL" dirty="0" err="1"/>
              <a:t>הדורסולטרלי</a:t>
            </a:r>
            <a:r>
              <a:rPr lang="he-IL" dirty="0"/>
              <a:t> השמאלי למשך מספר שבועות נמצא כטיפול יעיל עבור חולים רבים הסובלים מדיכאון </a:t>
            </a:r>
            <a:r>
              <a:rPr lang="he-IL" dirty="0" err="1"/>
              <a:t>מאז'ורי</a:t>
            </a:r>
            <a:r>
              <a:rPr lang="he-IL" dirty="0"/>
              <a:t> (</a:t>
            </a:r>
            <a:r>
              <a:rPr lang="en-US" dirty="0"/>
              <a:t>Fitzgerald &amp; Daskalakis, 2012</a:t>
            </a:r>
            <a:r>
              <a:rPr lang="he-IL" dirty="0"/>
              <a:t>)</a:t>
            </a:r>
          </a:p>
          <a:p>
            <a:pPr algn="r" rtl="1"/>
            <a:r>
              <a:rPr lang="he-IL" dirty="0"/>
              <a:t>טיפול זה משיג אפקט דומה בטיפול </a:t>
            </a:r>
            <a:r>
              <a:rPr lang="he-IL" dirty="0" err="1"/>
              <a:t>בנזעי</a:t>
            </a:r>
            <a:r>
              <a:rPr lang="he-IL" dirty="0"/>
              <a:t> חשמל, אך בשונה ממנו אינו מצריך הרדמה.</a:t>
            </a:r>
          </a:p>
        </p:txBody>
      </p:sp>
    </p:spTree>
    <p:extLst>
      <p:ext uri="{BB962C8B-B14F-4D97-AF65-F5344CB8AC3E}">
        <p14:creationId xmlns:p14="http://schemas.microsoft.com/office/powerpoint/2010/main" val="151358646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30B3-B922-4923-A2C0-F3CBD356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/>
              <a:t>השתלת קוצב לב וגאלי </a:t>
            </a:r>
            <a:r>
              <a:rPr lang="en-US" dirty="0"/>
              <a:t>VNS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0BC1C-FE61-472A-BD68-4311278C1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השתלה של קוצב בצוואר לוויסות הפעילות המוחית בחולה הסובל מדיכאון חריף שלא מגיב לטיפולים התרופתיים</a:t>
            </a:r>
          </a:p>
        </p:txBody>
      </p:sp>
    </p:spTree>
    <p:extLst>
      <p:ext uri="{BB962C8B-B14F-4D97-AF65-F5344CB8AC3E}">
        <p14:creationId xmlns:p14="http://schemas.microsoft.com/office/powerpoint/2010/main" val="94404479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797" y="188640"/>
            <a:ext cx="7704667" cy="147667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בדיכאון:</a:t>
            </a:r>
            <a:br>
              <a:rPr lang="he-IL" dirty="0"/>
            </a:br>
            <a:r>
              <a:rPr lang="he-IL" dirty="0"/>
              <a:t>אז מהו טיפול הבחירה??</a:t>
            </a:r>
            <a:endParaRPr lang="en-US" dirty="0"/>
          </a:p>
        </p:txBody>
      </p:sp>
      <p:sp>
        <p:nvSpPr>
          <p:cNvPr id="453635" name="Rectangle 3"/>
          <p:cNvSpPr>
            <a:spLocks noGrp="1" noChangeArrowheads="1"/>
          </p:cNvSpPr>
          <p:nvPr>
            <p:ph idx="1"/>
          </p:nvPr>
        </p:nvSpPr>
        <p:spPr>
          <a:xfrm>
            <a:off x="1825352" y="2338536"/>
            <a:ext cx="6923112" cy="4114800"/>
          </a:xfrm>
        </p:spPr>
        <p:txBody>
          <a:bodyPr anchor="t"/>
          <a:lstStyle/>
          <a:p>
            <a:pPr algn="r" rtl="1" eaLnBrk="1" hangingPunct="1">
              <a:defRPr/>
            </a:pPr>
            <a:r>
              <a:rPr lang="he-IL" dirty="0"/>
              <a:t>מחלוקת!</a:t>
            </a:r>
          </a:p>
          <a:p>
            <a:pPr algn="r" rtl="1" eaLnBrk="1" hangingPunct="1">
              <a:defRPr/>
            </a:pPr>
            <a:r>
              <a:rPr lang="he-IL" dirty="0"/>
              <a:t>השלכות כלכליות נרחבות</a:t>
            </a:r>
          </a:p>
          <a:p>
            <a:pPr algn="r" rtl="1" eaLnBrk="1" hangingPunct="1">
              <a:defRPr/>
            </a:pPr>
            <a:r>
              <a:rPr lang="he-IL" dirty="0"/>
              <a:t>מאות מחקרים של השוואת יעילות טיפולים בדיכאון</a:t>
            </a:r>
          </a:p>
          <a:p>
            <a:pPr algn="r" rtl="1" eaLnBrk="1" hangingPunct="1">
              <a:defRPr/>
            </a:pPr>
            <a:r>
              <a:rPr lang="he-IL" dirty="0"/>
              <a:t>לרוב: יעילות נתמכת, אך פחות או יותר דומה לטיפולים שונים; לרוב </a:t>
            </a:r>
            <a:r>
              <a:rPr lang="he-IL" dirty="0" err="1"/>
              <a:t>הדכאונות</a:t>
            </a:r>
            <a:r>
              <a:rPr lang="he-IL" dirty="0"/>
              <a:t>, נראה כי טיפול תרופתי, </a:t>
            </a:r>
            <a:r>
              <a:rPr lang="en-US" dirty="0"/>
              <a:t>CBT</a:t>
            </a:r>
            <a:r>
              <a:rPr lang="he-IL" dirty="0"/>
              <a:t>, </a:t>
            </a:r>
            <a:r>
              <a:rPr lang="en-US" dirty="0"/>
              <a:t>IPT</a:t>
            </a:r>
            <a:r>
              <a:rPr lang="he-IL" dirty="0"/>
              <a:t>, ו-</a:t>
            </a:r>
            <a:r>
              <a:rPr lang="en-US" dirty="0"/>
              <a:t>STPP</a:t>
            </a:r>
            <a:r>
              <a:rPr lang="he-IL" dirty="0"/>
              <a:t> פחות או יותר שווי-ערך ביעילותם</a:t>
            </a:r>
          </a:p>
          <a:p>
            <a:pPr algn="r" rtl="1">
              <a:defRPr/>
            </a:pPr>
            <a:r>
              <a:rPr lang="he-IL" dirty="0"/>
              <a:t>גם לפסיכואנליזה ארוכת-טווח אפקט יעיל (</a:t>
            </a:r>
            <a:r>
              <a:rPr lang="en-US" dirty="0"/>
              <a:t>Zimmermann et al., 2015</a:t>
            </a:r>
            <a:r>
              <a:rPr lang="he-IL" dirty="0"/>
              <a:t>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9459" y="188640"/>
            <a:ext cx="7704667" cy="1387623"/>
          </a:xfrm>
        </p:spPr>
        <p:txBody>
          <a:bodyPr/>
          <a:lstStyle/>
          <a:p>
            <a:pPr algn="ctr" rtl="1"/>
            <a:r>
              <a:rPr lang="he-IL" dirty="0"/>
              <a:t>טיפול בדיכאון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991" y="1844824"/>
            <a:ext cx="8229600" cy="4114800"/>
          </a:xfrm>
        </p:spPr>
        <p:txBody>
          <a:bodyPr anchor="t"/>
          <a:lstStyle/>
          <a:p>
            <a:pPr algn="r" rtl="1">
              <a:defRPr/>
            </a:pPr>
            <a:r>
              <a:rPr lang="he-IL" dirty="0"/>
              <a:t>מטה-אנליזה </a:t>
            </a:r>
            <a:r>
              <a:rPr lang="en-US" dirty="0"/>
              <a:t>(</a:t>
            </a:r>
            <a:r>
              <a:rPr lang="en-US" dirty="0" err="1"/>
              <a:t>Dimidgian</a:t>
            </a:r>
            <a:r>
              <a:rPr lang="en-US" dirty="0"/>
              <a:t> et al., 2006)</a:t>
            </a:r>
            <a:r>
              <a:rPr lang="he-IL" dirty="0"/>
              <a:t>: השוואה בין </a:t>
            </a:r>
            <a:r>
              <a:rPr lang="en-US" dirty="0"/>
              <a:t>BA</a:t>
            </a:r>
            <a:r>
              <a:rPr lang="he-IL" dirty="0"/>
              <a:t> ל-</a:t>
            </a:r>
            <a:r>
              <a:rPr lang="en-US" dirty="0"/>
              <a:t>CT</a:t>
            </a:r>
            <a:r>
              <a:rPr lang="he-IL" dirty="0"/>
              <a:t> ולטיפול תרופתי</a:t>
            </a:r>
          </a:p>
          <a:p>
            <a:pPr marL="0" indent="0" algn="r" rtl="1">
              <a:buNone/>
              <a:defRPr/>
            </a:pPr>
            <a:r>
              <a:rPr lang="he-IL" dirty="0"/>
              <a:t>דכאון קל – בינוני: לא נמצא הבדל ביעילות</a:t>
            </a:r>
          </a:p>
          <a:p>
            <a:pPr marL="0" indent="0" algn="r" rtl="1">
              <a:buNone/>
              <a:defRPr/>
            </a:pPr>
            <a:r>
              <a:rPr lang="he-IL" dirty="0"/>
              <a:t>בדיכאון חמור:</a:t>
            </a:r>
          </a:p>
          <a:p>
            <a:pPr marL="0" indent="0" algn="r" rtl="1">
              <a:buNone/>
              <a:defRPr/>
            </a:pPr>
            <a:r>
              <a:rPr lang="en-US" dirty="0"/>
              <a:t>BA</a:t>
            </a:r>
            <a:r>
              <a:rPr lang="he-IL" dirty="0"/>
              <a:t> בעל השפעה דומה לטיפול תרופתי</a:t>
            </a:r>
          </a:p>
          <a:p>
            <a:pPr marL="0" indent="0" algn="r" rtl="1">
              <a:buNone/>
              <a:defRPr/>
            </a:pPr>
            <a:r>
              <a:rPr lang="he-IL" dirty="0"/>
              <a:t>ושניהם טובים יותר מ-</a:t>
            </a:r>
            <a:r>
              <a:rPr lang="en-US" dirty="0"/>
              <a:t>CT</a:t>
            </a:r>
            <a:r>
              <a:rPr lang="he-IL" dirty="0"/>
              <a:t>!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7" name="Rectangle 3"/>
          <p:cNvSpPr>
            <a:spLocks noGrp="1" noChangeArrowheads="1"/>
          </p:cNvSpPr>
          <p:nvPr>
            <p:ph idx="1"/>
          </p:nvPr>
        </p:nvSpPr>
        <p:spPr>
          <a:xfrm>
            <a:off x="1681336" y="1124744"/>
            <a:ext cx="7293496" cy="1728192"/>
          </a:xfrm>
        </p:spPr>
        <p:txBody>
          <a:bodyPr/>
          <a:lstStyle/>
          <a:p>
            <a:pPr algn="r" rtl="1" eaLnBrk="1" hangingPunct="1">
              <a:spcAft>
                <a:spcPts val="1200"/>
              </a:spcAft>
              <a:defRPr/>
            </a:pPr>
            <a:r>
              <a:rPr lang="he-IL" dirty="0"/>
              <a:t>לרוב נמצא שיפור בינוני לפחות אצל כ-60%-75% מהמטופלים, לעומת 30%-50% מנבדקי הביקורת (פלסבו)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-99392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he-IL" sz="4000" kern="0" dirty="0">
                <a:solidFill>
                  <a:schemeClr val="tx1"/>
                </a:solidFill>
                <a:effectLst/>
              </a:rPr>
              <a:t>טיפול בדיכאון</a:t>
            </a:r>
            <a:endParaRPr lang="en-US" sz="4000" kern="0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061805" y="4077072"/>
            <a:ext cx="6984775" cy="111834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itchFamily="34" charset="0"/>
              <a:buChar char="•"/>
              <a:tabLst/>
              <a:defRPr/>
            </a:pP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בדיכאון חמור שיפור מהיר לכ-80%-90% מהאנשים, אך לא מונע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recurrence</a:t>
            </a: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!</a:t>
            </a: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490464" y="2852936"/>
            <a:ext cx="7524328" cy="111834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itchFamily="34" charset="0"/>
              <a:buChar char="•"/>
              <a:tabLst/>
              <a:defRPr/>
            </a:pP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תרופות מהירות יותר, אך תוך 3-4 חודשים הטיפול הפסיכולוגי משתווה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DA73DBC-9672-4360-9655-6A6DB1B2BFC9}"/>
              </a:ext>
            </a:extLst>
          </p:cNvPr>
          <p:cNvSpPr txBox="1">
            <a:spLocks noChangeArrowheads="1"/>
          </p:cNvSpPr>
          <p:nvPr/>
        </p:nvSpPr>
        <p:spPr>
          <a:xfrm>
            <a:off x="2480803" y="5352008"/>
            <a:ext cx="6476057" cy="1296144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itchFamily="34" charset="0"/>
              <a:buChar char="•"/>
              <a:tabLst/>
              <a:defRPr/>
            </a:pP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טיפול קוגניטיבי נמצא יעיל יותר מתרופות במניעת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relapse</a:t>
            </a: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 (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Evan et al., 1992</a:t>
            </a:r>
            <a:r>
              <a:rPr lang="he-IL" sz="24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74026" y="85375"/>
            <a:ext cx="7704667" cy="1387623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טיפול בדיכאון</a:t>
            </a:r>
            <a:endParaRPr lang="en-US" dirty="0"/>
          </a:p>
        </p:txBody>
      </p:sp>
      <p:sp>
        <p:nvSpPr>
          <p:cNvPr id="530435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2420888"/>
            <a:ext cx="7365504" cy="3960440"/>
          </a:xfrm>
        </p:spPr>
        <p:txBody>
          <a:bodyPr anchor="t"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800" dirty="0"/>
              <a:t>ומה עם שילוב תרופות + פסיכותרפיה?</a:t>
            </a:r>
          </a:p>
          <a:p>
            <a:pPr marL="0" indent="0" algn="r" rtl="1" eaLnBrk="1" hangingPunct="1">
              <a:buNone/>
              <a:defRPr/>
            </a:pPr>
            <a:endParaRPr lang="he-IL" sz="2800" dirty="0"/>
          </a:p>
          <a:p>
            <a:pPr algn="r" rtl="1" eaLnBrk="1" hangingPunct="1">
              <a:defRPr/>
            </a:pPr>
            <a:r>
              <a:rPr lang="he-IL" sz="2800" dirty="0"/>
              <a:t>ברוב המחקרים אין אפקט </a:t>
            </a:r>
            <a:r>
              <a:rPr lang="he-IL" sz="2800" dirty="0" err="1"/>
              <a:t>אדטיבי</a:t>
            </a:r>
            <a:r>
              <a:rPr lang="he-IL" sz="2800" dirty="0"/>
              <a:t> (לאורך זמן)!</a:t>
            </a:r>
          </a:p>
          <a:p>
            <a:pPr algn="r" rtl="1" eaLnBrk="1" hangingPunct="1">
              <a:defRPr/>
            </a:pPr>
            <a:r>
              <a:rPr lang="he-IL" sz="2800" dirty="0"/>
              <a:t>נראה כי הדבר תלוי-אוכלוסייה: </a:t>
            </a:r>
            <a:r>
              <a:rPr lang="he-IL" sz="2800" u="sng" dirty="0"/>
              <a:t>בדיכאון כרוני </a:t>
            </a:r>
            <a:r>
              <a:rPr lang="he-IL" sz="2800" dirty="0"/>
              <a:t>85% שיפור בקבוצת השילוב לעומת 52%-55% שיפור בקבוצות הטיפולים הבודדים.</a:t>
            </a: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31541</TotalTime>
  <Words>1620</Words>
  <Application>Microsoft Office PowerPoint</Application>
  <PresentationFormat>On-screen Show (4:3)</PresentationFormat>
  <Paragraphs>228</Paragraphs>
  <Slides>32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Brush Script MT</vt:lpstr>
      <vt:lpstr>Corbel</vt:lpstr>
      <vt:lpstr>Guttman Mantova-Decor</vt:lpstr>
      <vt:lpstr>Miriam</vt:lpstr>
      <vt:lpstr>Tahoma</vt:lpstr>
      <vt:lpstr>Parallax</vt:lpstr>
      <vt:lpstr>פסיכולוגיה אבנורמלית</vt:lpstr>
      <vt:lpstr>טיפולים פסיכו-סוציאליים לדיכאון</vt:lpstr>
      <vt:lpstr>מה זה טיפול פסיכודינמי?</vt:lpstr>
      <vt:lpstr>מה זה טיפול פסיכודינמי? (יש תתי-זרמים שונים, אבל בגדול...)</vt:lpstr>
      <vt:lpstr>כמו כן, בטיפול דינמי יש התייחסות ל"העברה"</vt:lpstr>
      <vt:lpstr>התייחסות להעברה ולקשר הטיפולי</vt:lpstr>
      <vt:lpstr>יעילות STPP בדיכאון</vt:lpstr>
      <vt:lpstr>תרפיה קוגניטיבית לדיכאון</vt:lpstr>
      <vt:lpstr>תרפיה קוגניטיבית לדיכאון</vt:lpstr>
      <vt:lpstr>תרפיה קוגניטיבית לדיכאון</vt:lpstr>
      <vt:lpstr>תרפיה קוגניטיבית לדיכאון</vt:lpstr>
      <vt:lpstr>תרפיה קוגניטיבית לדיכאון</vt:lpstr>
      <vt:lpstr>תרפיה התנהגותית לדיכאון: Behavioral Activation</vt:lpstr>
      <vt:lpstr>תרפיה התנהגותית לדיכאון: Behavioral Activation</vt:lpstr>
      <vt:lpstr>תרפיה התנהגותית לדיכאון: Behavioral Activation</vt:lpstr>
      <vt:lpstr>תרפיה התנהגותית לדיכאון: Behavioral Activation</vt:lpstr>
      <vt:lpstr>PowerPoint Presentation</vt:lpstr>
      <vt:lpstr>טיפולים פסיכוסוציאליים נוספים</vt:lpstr>
      <vt:lpstr>Interpersonal therapy (IPT)</vt:lpstr>
      <vt:lpstr>Attachment-Based Family Therapy (ABFT)</vt:lpstr>
      <vt:lpstr>טיפול אינטגרטיבי</vt:lpstr>
      <vt:lpstr>טיפולים פרמקולוגיים לדיכאון</vt:lpstr>
      <vt:lpstr>טיפולים פרמקולוגיים לדיכאון</vt:lpstr>
      <vt:lpstr>טיפולים פרמקולוגיים לדיכאון</vt:lpstr>
      <vt:lpstr>Electroconvulsive shock treatment (ECT)</vt:lpstr>
      <vt:lpstr>Electroconvulsive shock treatment (ECT)</vt:lpstr>
      <vt:lpstr>Repetitive transcranial magnetic stimulation (rTMS)</vt:lpstr>
      <vt:lpstr>השתלת קוצב לב וגאלי VNS</vt:lpstr>
      <vt:lpstr>טיפול בדיכאון: אז מהו טיפול הבחירה??</vt:lpstr>
      <vt:lpstr>טיפול בדיכאון</vt:lpstr>
      <vt:lpstr>PowerPoint Presentation</vt:lpstr>
      <vt:lpstr>טיפול בדיכאון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סופר</cp:lastModifiedBy>
  <cp:revision>1599</cp:revision>
  <dcterms:created xsi:type="dcterms:W3CDTF">2008-01-20T14:16:09Z</dcterms:created>
  <dcterms:modified xsi:type="dcterms:W3CDTF">2020-10-17T08:09:24Z</dcterms:modified>
</cp:coreProperties>
</file>