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885" r:id="rId1"/>
  </p:sldMasterIdLst>
  <p:notesMasterIdLst>
    <p:notesMasterId r:id="rId49"/>
  </p:notesMasterIdLst>
  <p:handoutMasterIdLst>
    <p:handoutMasterId r:id="rId50"/>
  </p:handoutMasterIdLst>
  <p:sldIdLst>
    <p:sldId id="256" r:id="rId2"/>
    <p:sldId id="1432" r:id="rId3"/>
    <p:sldId id="1435" r:id="rId4"/>
    <p:sldId id="1150" r:id="rId5"/>
    <p:sldId id="1147" r:id="rId6"/>
    <p:sldId id="1148" r:id="rId7"/>
    <p:sldId id="1156" r:id="rId8"/>
    <p:sldId id="1155" r:id="rId9"/>
    <p:sldId id="1438" r:id="rId10"/>
    <p:sldId id="1154" r:id="rId11"/>
    <p:sldId id="1439" r:id="rId12"/>
    <p:sldId id="1153" r:id="rId13"/>
    <p:sldId id="1157" r:id="rId14"/>
    <p:sldId id="1152" r:id="rId15"/>
    <p:sldId id="1151" r:id="rId16"/>
    <p:sldId id="1149" r:id="rId17"/>
    <p:sldId id="1159" r:id="rId18"/>
    <p:sldId id="1160" r:id="rId19"/>
    <p:sldId id="1161" r:id="rId20"/>
    <p:sldId id="1162" r:id="rId21"/>
    <p:sldId id="1436" r:id="rId22"/>
    <p:sldId id="1163" r:id="rId23"/>
    <p:sldId id="1164" r:id="rId24"/>
    <p:sldId id="1358" r:id="rId25"/>
    <p:sldId id="1433" r:id="rId26"/>
    <p:sldId id="1165" r:id="rId27"/>
    <p:sldId id="1359" r:id="rId28"/>
    <p:sldId id="1178" r:id="rId29"/>
    <p:sldId id="1360" r:id="rId30"/>
    <p:sldId id="1175" r:id="rId31"/>
    <p:sldId id="1437" r:id="rId32"/>
    <p:sldId id="1361" r:id="rId33"/>
    <p:sldId id="1441" r:id="rId34"/>
    <p:sldId id="1442" r:id="rId35"/>
    <p:sldId id="1362" r:id="rId36"/>
    <p:sldId id="1363" r:id="rId37"/>
    <p:sldId id="1364" r:id="rId38"/>
    <p:sldId id="1167" r:id="rId39"/>
    <p:sldId id="1440" r:id="rId40"/>
    <p:sldId id="1445" r:id="rId41"/>
    <p:sldId id="1443" r:id="rId42"/>
    <p:sldId id="1446" r:id="rId43"/>
    <p:sldId id="1447" r:id="rId44"/>
    <p:sldId id="1448" r:id="rId45"/>
    <p:sldId id="1365" r:id="rId46"/>
    <p:sldId id="1434" r:id="rId47"/>
    <p:sldId id="1449" r:id="rId48"/>
  </p:sldIdLst>
  <p:sldSz cx="9144000" cy="6858000" type="screen4x3"/>
  <p:notesSz cx="6881813" cy="97107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59">
          <p15:clr>
            <a:srgbClr val="A4A3A4"/>
          </p15:clr>
        </p15:guide>
        <p15:guide id="2" pos="216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449" autoAdjust="0"/>
    <p:restoredTop sz="71048" autoAdjust="0"/>
  </p:normalViewPr>
  <p:slideViewPr>
    <p:cSldViewPr>
      <p:cViewPr varScale="1">
        <p:scale>
          <a:sx n="81" d="100"/>
          <a:sy n="81" d="100"/>
        </p:scale>
        <p:origin x="249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1836" y="-90"/>
      </p:cViewPr>
      <p:guideLst>
        <p:guide orient="horz" pos="3059"/>
        <p:guide pos="216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5954" name="Rectangle 2"/>
          <p:cNvSpPr>
            <a:spLocks noGrp="1" noChangeArrowheads="1"/>
          </p:cNvSpPr>
          <p:nvPr>
            <p:ph type="hdr" sz="quarter"/>
          </p:nvPr>
        </p:nvSpPr>
        <p:spPr bwMode="auto">
          <a:xfrm>
            <a:off x="3900404" y="0"/>
            <a:ext cx="2981409" cy="48569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1405955" name="Rectangle 3"/>
          <p:cNvSpPr>
            <a:spLocks noGrp="1" noChangeArrowheads="1"/>
          </p:cNvSpPr>
          <p:nvPr>
            <p:ph type="dt" sz="quarter" idx="1"/>
          </p:nvPr>
        </p:nvSpPr>
        <p:spPr bwMode="auto">
          <a:xfrm>
            <a:off x="1639" y="0"/>
            <a:ext cx="2981409" cy="48569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solidFill>
                  <a:schemeClr val="tx1"/>
                </a:solidFill>
                <a:latin typeface="Arial" pitchFamily="34" charset="0"/>
              </a:defRPr>
            </a:lvl1pPr>
          </a:lstStyle>
          <a:p>
            <a:pPr>
              <a:defRPr/>
            </a:pPr>
            <a:endParaRPr lang="en-US"/>
          </a:p>
        </p:txBody>
      </p:sp>
      <p:sp>
        <p:nvSpPr>
          <p:cNvPr id="1405956" name="Rectangle 4"/>
          <p:cNvSpPr>
            <a:spLocks noGrp="1" noChangeArrowheads="1"/>
          </p:cNvSpPr>
          <p:nvPr>
            <p:ph type="ftr" sz="quarter" idx="2"/>
          </p:nvPr>
        </p:nvSpPr>
        <p:spPr bwMode="auto">
          <a:xfrm>
            <a:off x="3900404" y="9223467"/>
            <a:ext cx="2981409" cy="48569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1405957" name="Rectangle 5"/>
          <p:cNvSpPr>
            <a:spLocks noGrp="1" noChangeArrowheads="1"/>
          </p:cNvSpPr>
          <p:nvPr>
            <p:ph type="sldNum" sz="quarter" idx="3"/>
          </p:nvPr>
        </p:nvSpPr>
        <p:spPr bwMode="auto">
          <a:xfrm>
            <a:off x="1639" y="9223467"/>
            <a:ext cx="2981409" cy="48569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solidFill>
                  <a:schemeClr val="tx1"/>
                </a:solidFill>
                <a:latin typeface="Arial" pitchFamily="34" charset="0"/>
              </a:defRPr>
            </a:lvl1pPr>
          </a:lstStyle>
          <a:p>
            <a:pPr>
              <a:defRPr/>
            </a:pPr>
            <a:fld id="{13160A71-F82E-4F5E-9F93-0D01E0F2A3EE}" type="slidenum">
              <a:rPr lang="he-IL"/>
              <a:pPr>
                <a:defRPr/>
              </a:pPr>
              <a:t>‹#›</a:t>
            </a:fld>
            <a:endParaRPr lang="en-US"/>
          </a:p>
        </p:txBody>
      </p:sp>
    </p:spTree>
    <p:extLst>
      <p:ext uri="{BB962C8B-B14F-4D97-AF65-F5344CB8AC3E}">
        <p14:creationId xmlns:p14="http://schemas.microsoft.com/office/powerpoint/2010/main" val="17000881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3900404" y="0"/>
            <a:ext cx="2981409" cy="48569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3075" name="Rectangle 3"/>
          <p:cNvSpPr>
            <a:spLocks noGrp="1" noChangeArrowheads="1"/>
          </p:cNvSpPr>
          <p:nvPr>
            <p:ph type="dt" idx="1"/>
          </p:nvPr>
        </p:nvSpPr>
        <p:spPr bwMode="auto">
          <a:xfrm>
            <a:off x="1639" y="0"/>
            <a:ext cx="2981409" cy="48569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solidFill>
                  <a:schemeClr val="tx1"/>
                </a:solidFill>
                <a:latin typeface="Arial" pitchFamily="34" charset="0"/>
              </a:defRPr>
            </a:lvl1pPr>
          </a:lstStyle>
          <a:p>
            <a:pPr>
              <a:defRPr/>
            </a:pPr>
            <a:endParaRPr lang="en-US"/>
          </a:p>
        </p:txBody>
      </p:sp>
      <p:sp>
        <p:nvSpPr>
          <p:cNvPr id="345092" name="Rectangle 4"/>
          <p:cNvSpPr>
            <a:spLocks noGrp="1" noRot="1" noChangeAspect="1" noChangeArrowheads="1" noTextEdit="1"/>
          </p:cNvSpPr>
          <p:nvPr>
            <p:ph type="sldImg" idx="2"/>
          </p:nvPr>
        </p:nvSpPr>
        <p:spPr bwMode="auto">
          <a:xfrm>
            <a:off x="1012825" y="728663"/>
            <a:ext cx="4856163" cy="36417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88018" y="4612522"/>
            <a:ext cx="5505778" cy="436967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3900404" y="9223467"/>
            <a:ext cx="2981409" cy="48569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3079" name="Rectangle 7"/>
          <p:cNvSpPr>
            <a:spLocks noGrp="1" noChangeArrowheads="1"/>
          </p:cNvSpPr>
          <p:nvPr>
            <p:ph type="sldNum" sz="quarter" idx="5"/>
          </p:nvPr>
        </p:nvSpPr>
        <p:spPr bwMode="auto">
          <a:xfrm>
            <a:off x="1639" y="9223467"/>
            <a:ext cx="2981409" cy="48569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solidFill>
                  <a:schemeClr val="tx1"/>
                </a:solidFill>
                <a:latin typeface="Arial" pitchFamily="34" charset="0"/>
              </a:defRPr>
            </a:lvl1pPr>
          </a:lstStyle>
          <a:p>
            <a:pPr>
              <a:defRPr/>
            </a:pPr>
            <a:fld id="{010037F6-B81B-43FC-AA25-0E05F6601175}" type="slidenum">
              <a:rPr lang="he-IL"/>
              <a:pPr>
                <a:defRPr/>
              </a:pPr>
              <a:t>‹#›</a:t>
            </a:fld>
            <a:endParaRPr lang="en-US"/>
          </a:p>
        </p:txBody>
      </p:sp>
    </p:spTree>
    <p:extLst>
      <p:ext uri="{BB962C8B-B14F-4D97-AF65-F5344CB8AC3E}">
        <p14:creationId xmlns:p14="http://schemas.microsoft.com/office/powerpoint/2010/main" val="2990351039"/>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62B731AF-8EC3-4E5C-B6C3-F6FF2427B169}" type="slidenum">
              <a:rPr lang="he-IL" sz="1200" smtClean="0">
                <a:solidFill>
                  <a:schemeClr val="tx1"/>
                </a:solidFill>
                <a:latin typeface="Arial" pitchFamily="34" charset="0"/>
              </a:rPr>
              <a:pPr eaLnBrk="1" hangingPunct="1"/>
              <a:t>1</a:t>
            </a:fld>
            <a:endParaRPr lang="en-US" sz="1200">
              <a:solidFill>
                <a:schemeClr val="tx1"/>
              </a:solidFill>
              <a:latin typeface="Arial" pitchFamily="34" charset="0"/>
            </a:endParaRPr>
          </a:p>
        </p:txBody>
      </p:sp>
      <p:sp>
        <p:nvSpPr>
          <p:cNvPr id="346115" name="Rectangle 2"/>
          <p:cNvSpPr>
            <a:spLocks noGrp="1" noRot="1" noChangeAspect="1" noChangeArrowheads="1" noTextEdit="1"/>
          </p:cNvSpPr>
          <p:nvPr>
            <p:ph type="sldImg"/>
          </p:nvPr>
        </p:nvSpPr>
        <p:spPr>
          <a:ln/>
        </p:spPr>
      </p:sp>
      <p:sp>
        <p:nvSpPr>
          <p:cNvPr id="346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a:t>
            </a:fld>
            <a:endParaRPr lang="en-US"/>
          </a:p>
        </p:txBody>
      </p:sp>
    </p:spTree>
    <p:extLst>
      <p:ext uri="{BB962C8B-B14F-4D97-AF65-F5344CB8AC3E}">
        <p14:creationId xmlns:p14="http://schemas.microsoft.com/office/powerpoint/2010/main" val="177143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pPr>
              <a:defRPr/>
            </a:pPr>
            <a:fld id="{010037F6-B81B-43FC-AA25-0E05F6601175}" type="slidenum">
              <a:rPr lang="he-IL"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4</a:t>
            </a:fld>
            <a:endParaRPr lang="en-US"/>
          </a:p>
        </p:txBody>
      </p:sp>
    </p:spTree>
    <p:extLst>
      <p:ext uri="{BB962C8B-B14F-4D97-AF65-F5344CB8AC3E}">
        <p14:creationId xmlns:p14="http://schemas.microsoft.com/office/powerpoint/2010/main" val="2460641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5</a:t>
            </a:fld>
            <a:endParaRPr lang="en-US"/>
          </a:p>
        </p:txBody>
      </p:sp>
    </p:spTree>
    <p:extLst>
      <p:ext uri="{BB962C8B-B14F-4D97-AF65-F5344CB8AC3E}">
        <p14:creationId xmlns:p14="http://schemas.microsoft.com/office/powerpoint/2010/main" val="1199836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6</a:t>
            </a:fld>
            <a:endParaRPr lang="en-US"/>
          </a:p>
        </p:txBody>
      </p:sp>
    </p:spTree>
    <p:extLst>
      <p:ext uri="{BB962C8B-B14F-4D97-AF65-F5344CB8AC3E}">
        <p14:creationId xmlns:p14="http://schemas.microsoft.com/office/powerpoint/2010/main" val="2481020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7</a:t>
            </a:fld>
            <a:endParaRPr lang="en-US"/>
          </a:p>
        </p:txBody>
      </p:sp>
    </p:spTree>
    <p:extLst>
      <p:ext uri="{BB962C8B-B14F-4D97-AF65-F5344CB8AC3E}">
        <p14:creationId xmlns:p14="http://schemas.microsoft.com/office/powerpoint/2010/main" val="2664925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8</a:t>
            </a:fld>
            <a:endParaRPr lang="en-US"/>
          </a:p>
        </p:txBody>
      </p:sp>
    </p:spTree>
    <p:extLst>
      <p:ext uri="{BB962C8B-B14F-4D97-AF65-F5344CB8AC3E}">
        <p14:creationId xmlns:p14="http://schemas.microsoft.com/office/powerpoint/2010/main" val="2338778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9</a:t>
            </a:fld>
            <a:endParaRPr lang="en-US"/>
          </a:p>
        </p:txBody>
      </p:sp>
    </p:spTree>
    <p:extLst>
      <p:ext uri="{BB962C8B-B14F-4D97-AF65-F5344CB8AC3E}">
        <p14:creationId xmlns:p14="http://schemas.microsoft.com/office/powerpoint/2010/main" val="2481020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10</a:t>
            </a:fld>
            <a:endParaRPr lang="en-US"/>
          </a:p>
        </p:txBody>
      </p:sp>
    </p:spTree>
    <p:extLst>
      <p:ext uri="{BB962C8B-B14F-4D97-AF65-F5344CB8AC3E}">
        <p14:creationId xmlns:p14="http://schemas.microsoft.com/office/powerpoint/2010/main" val="1323729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11</a:t>
            </a:fld>
            <a:endParaRPr lang="en-US"/>
          </a:p>
        </p:txBody>
      </p:sp>
    </p:spTree>
    <p:extLst>
      <p:ext uri="{BB962C8B-B14F-4D97-AF65-F5344CB8AC3E}">
        <p14:creationId xmlns:p14="http://schemas.microsoft.com/office/powerpoint/2010/main" val="1071101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12</a:t>
            </a:fld>
            <a:endParaRPr lang="en-US"/>
          </a:p>
        </p:txBody>
      </p:sp>
    </p:spTree>
    <p:extLst>
      <p:ext uri="{BB962C8B-B14F-4D97-AF65-F5344CB8AC3E}">
        <p14:creationId xmlns:p14="http://schemas.microsoft.com/office/powerpoint/2010/main" val="3649688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13</a:t>
            </a:fld>
            <a:endParaRPr lang="en-US"/>
          </a:p>
        </p:txBody>
      </p:sp>
    </p:spTree>
    <p:extLst>
      <p:ext uri="{BB962C8B-B14F-4D97-AF65-F5344CB8AC3E}">
        <p14:creationId xmlns:p14="http://schemas.microsoft.com/office/powerpoint/2010/main" val="1099201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14</a:t>
            </a:fld>
            <a:endParaRPr lang="en-US"/>
          </a:p>
        </p:txBody>
      </p:sp>
    </p:spTree>
    <p:extLst>
      <p:ext uri="{BB962C8B-B14F-4D97-AF65-F5344CB8AC3E}">
        <p14:creationId xmlns:p14="http://schemas.microsoft.com/office/powerpoint/2010/main" val="40316911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17</a:t>
            </a:fld>
            <a:endParaRPr lang="en-US"/>
          </a:p>
        </p:txBody>
      </p:sp>
    </p:spTree>
    <p:extLst>
      <p:ext uri="{BB962C8B-B14F-4D97-AF65-F5344CB8AC3E}">
        <p14:creationId xmlns:p14="http://schemas.microsoft.com/office/powerpoint/2010/main" val="3041843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18</a:t>
            </a:fld>
            <a:endParaRPr lang="en-US"/>
          </a:p>
        </p:txBody>
      </p:sp>
    </p:spTree>
    <p:extLst>
      <p:ext uri="{BB962C8B-B14F-4D97-AF65-F5344CB8AC3E}">
        <p14:creationId xmlns:p14="http://schemas.microsoft.com/office/powerpoint/2010/main" val="34945308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baseline="0"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19</a:t>
            </a:fld>
            <a:endParaRPr lang="en-US"/>
          </a:p>
        </p:txBody>
      </p:sp>
    </p:spTree>
    <p:extLst>
      <p:ext uri="{BB962C8B-B14F-4D97-AF65-F5344CB8AC3E}">
        <p14:creationId xmlns:p14="http://schemas.microsoft.com/office/powerpoint/2010/main" val="4139470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20</a:t>
            </a:fld>
            <a:endParaRPr lang="en-US"/>
          </a:p>
        </p:txBody>
      </p:sp>
    </p:spTree>
    <p:extLst>
      <p:ext uri="{BB962C8B-B14F-4D97-AF65-F5344CB8AC3E}">
        <p14:creationId xmlns:p14="http://schemas.microsoft.com/office/powerpoint/2010/main" val="744885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pPr>
              <a:defRPr/>
            </a:pPr>
            <a:fld id="{010037F6-B81B-43FC-AA25-0E05F6601175}" type="slidenum">
              <a:rPr lang="he-IL" smtClean="0"/>
              <a:pPr>
                <a:defRPr/>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baseline="0"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22</a:t>
            </a:fld>
            <a:endParaRPr lang="en-US"/>
          </a:p>
        </p:txBody>
      </p:sp>
    </p:spTree>
    <p:extLst>
      <p:ext uri="{BB962C8B-B14F-4D97-AF65-F5344CB8AC3E}">
        <p14:creationId xmlns:p14="http://schemas.microsoft.com/office/powerpoint/2010/main" val="18555912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baseline="0"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23</a:t>
            </a:fld>
            <a:endParaRPr lang="en-US"/>
          </a:p>
        </p:txBody>
      </p:sp>
    </p:spTree>
    <p:extLst>
      <p:ext uri="{BB962C8B-B14F-4D97-AF65-F5344CB8AC3E}">
        <p14:creationId xmlns:p14="http://schemas.microsoft.com/office/powerpoint/2010/main" val="40497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baseline="0"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24</a:t>
            </a:fld>
            <a:endParaRPr lang="en-US"/>
          </a:p>
        </p:txBody>
      </p:sp>
    </p:spTree>
    <p:extLst>
      <p:ext uri="{BB962C8B-B14F-4D97-AF65-F5344CB8AC3E}">
        <p14:creationId xmlns:p14="http://schemas.microsoft.com/office/powerpoint/2010/main" val="20474946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25</a:t>
            </a:fld>
            <a:endParaRPr lang="en-US"/>
          </a:p>
        </p:txBody>
      </p:sp>
    </p:spTree>
    <p:extLst>
      <p:ext uri="{BB962C8B-B14F-4D97-AF65-F5344CB8AC3E}">
        <p14:creationId xmlns:p14="http://schemas.microsoft.com/office/powerpoint/2010/main" val="20474946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26</a:t>
            </a:fld>
            <a:endParaRPr lang="en-US"/>
          </a:p>
        </p:txBody>
      </p:sp>
    </p:spTree>
    <p:extLst>
      <p:ext uri="{BB962C8B-B14F-4D97-AF65-F5344CB8AC3E}">
        <p14:creationId xmlns:p14="http://schemas.microsoft.com/office/powerpoint/2010/main" val="721107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27</a:t>
            </a:fld>
            <a:endParaRPr lang="en-US"/>
          </a:p>
        </p:txBody>
      </p:sp>
    </p:spTree>
    <p:extLst>
      <p:ext uri="{BB962C8B-B14F-4D97-AF65-F5344CB8AC3E}">
        <p14:creationId xmlns:p14="http://schemas.microsoft.com/office/powerpoint/2010/main" val="38109818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28</a:t>
            </a:fld>
            <a:endParaRPr lang="en-US"/>
          </a:p>
        </p:txBody>
      </p:sp>
    </p:spTree>
    <p:extLst>
      <p:ext uri="{BB962C8B-B14F-4D97-AF65-F5344CB8AC3E}">
        <p14:creationId xmlns:p14="http://schemas.microsoft.com/office/powerpoint/2010/main" val="35801685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29</a:t>
            </a:fld>
            <a:endParaRPr lang="en-US"/>
          </a:p>
        </p:txBody>
      </p:sp>
    </p:spTree>
    <p:extLst>
      <p:ext uri="{BB962C8B-B14F-4D97-AF65-F5344CB8AC3E}">
        <p14:creationId xmlns:p14="http://schemas.microsoft.com/office/powerpoint/2010/main" val="10007716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baseline="0"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30</a:t>
            </a:fld>
            <a:endParaRPr lang="en-US"/>
          </a:p>
        </p:txBody>
      </p:sp>
    </p:spTree>
    <p:extLst>
      <p:ext uri="{BB962C8B-B14F-4D97-AF65-F5344CB8AC3E}">
        <p14:creationId xmlns:p14="http://schemas.microsoft.com/office/powerpoint/2010/main" val="15433239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pPr>
              <a:defRPr/>
            </a:pPr>
            <a:fld id="{010037F6-B81B-43FC-AA25-0E05F6601175}" type="slidenum">
              <a:rPr lang="he-IL" smtClean="0"/>
              <a:pPr>
                <a:defRPr/>
              </a:pPr>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baseline="0"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32</a:t>
            </a:fld>
            <a:endParaRPr lang="en-US"/>
          </a:p>
        </p:txBody>
      </p:sp>
    </p:spTree>
    <p:extLst>
      <p:ext uri="{BB962C8B-B14F-4D97-AF65-F5344CB8AC3E}">
        <p14:creationId xmlns:p14="http://schemas.microsoft.com/office/powerpoint/2010/main" val="13631487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he-IL" baseline="0"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33</a:t>
            </a:fld>
            <a:endParaRPr lang="en-US"/>
          </a:p>
        </p:txBody>
      </p:sp>
    </p:spTree>
    <p:extLst>
      <p:ext uri="{BB962C8B-B14F-4D97-AF65-F5344CB8AC3E}">
        <p14:creationId xmlns:p14="http://schemas.microsoft.com/office/powerpoint/2010/main" val="29073117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34</a:t>
            </a:fld>
            <a:endParaRPr lang="en-US"/>
          </a:p>
        </p:txBody>
      </p:sp>
    </p:spTree>
    <p:extLst>
      <p:ext uri="{BB962C8B-B14F-4D97-AF65-F5344CB8AC3E}">
        <p14:creationId xmlns:p14="http://schemas.microsoft.com/office/powerpoint/2010/main" val="19695118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35</a:t>
            </a:fld>
            <a:endParaRPr lang="en-US"/>
          </a:p>
        </p:txBody>
      </p:sp>
    </p:spTree>
    <p:extLst>
      <p:ext uri="{BB962C8B-B14F-4D97-AF65-F5344CB8AC3E}">
        <p14:creationId xmlns:p14="http://schemas.microsoft.com/office/powerpoint/2010/main" val="29408134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36</a:t>
            </a:fld>
            <a:endParaRPr lang="en-US"/>
          </a:p>
        </p:txBody>
      </p:sp>
    </p:spTree>
    <p:extLst>
      <p:ext uri="{BB962C8B-B14F-4D97-AF65-F5344CB8AC3E}">
        <p14:creationId xmlns:p14="http://schemas.microsoft.com/office/powerpoint/2010/main" val="186130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pPr>
              <a:defRPr/>
            </a:pPr>
            <a:fld id="{010037F6-B81B-43FC-AA25-0E05F6601175}" type="slidenum">
              <a:rPr lang="he-IL" smtClean="0"/>
              <a:pPr>
                <a:defRPr/>
              </a:pPr>
              <a:t>37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baseline="0" dirty="0"/>
          </a:p>
        </p:txBody>
      </p:sp>
      <p:sp>
        <p:nvSpPr>
          <p:cNvPr id="4" name="מציין מיקום של מספר שקופית 3"/>
          <p:cNvSpPr>
            <a:spLocks noGrp="1"/>
          </p:cNvSpPr>
          <p:nvPr>
            <p:ph type="sldNum" sz="quarter" idx="10"/>
          </p:nvPr>
        </p:nvSpPr>
        <p:spPr/>
        <p:txBody>
          <a:bodyPr/>
          <a:lstStyle/>
          <a:p>
            <a:pPr>
              <a:defRPr/>
            </a:pPr>
            <a:fld id="{010037F6-B81B-43FC-AA25-0E05F6601175}" type="slidenum">
              <a:rPr lang="he-IL" smtClean="0"/>
              <a:pPr>
                <a:defRPr/>
              </a:pPr>
              <a:t>38</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39</a:t>
            </a:fld>
            <a:endParaRPr lang="en-US"/>
          </a:p>
        </p:txBody>
      </p:sp>
    </p:spTree>
    <p:extLst>
      <p:ext uri="{BB962C8B-B14F-4D97-AF65-F5344CB8AC3E}">
        <p14:creationId xmlns:p14="http://schemas.microsoft.com/office/powerpoint/2010/main" val="33069362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marL="0" marR="0" lvl="0" indent="0" algn="r" defTabSz="914400" rtl="1" eaLnBrk="0" fontAlgn="base" latinLnBrk="0" hangingPunct="0">
              <a:lnSpc>
                <a:spcPct val="100000"/>
              </a:lnSpc>
              <a:spcBef>
                <a:spcPct val="30000"/>
              </a:spcBef>
              <a:spcAft>
                <a:spcPct val="0"/>
              </a:spcAft>
              <a:buClrTx/>
              <a:buSzTx/>
              <a:buFontTx/>
              <a:buNone/>
              <a:tabLst/>
              <a:defRPr/>
            </a:pPr>
            <a:endParaRPr lang="he-IL" baseline="0" dirty="0"/>
          </a:p>
        </p:txBody>
      </p:sp>
      <p:sp>
        <p:nvSpPr>
          <p:cNvPr id="4" name="מציין מיקום של מספר שקופית 3"/>
          <p:cNvSpPr>
            <a:spLocks noGrp="1"/>
          </p:cNvSpPr>
          <p:nvPr>
            <p:ph type="sldNum" sz="quarter" idx="10"/>
          </p:nvPr>
        </p:nvSpPr>
        <p:spPr/>
        <p:txBody>
          <a:bodyPr/>
          <a:lstStyle/>
          <a:p>
            <a:pPr>
              <a:defRPr/>
            </a:pPr>
            <a:fld id="{010037F6-B81B-43FC-AA25-0E05F6601175}" type="slidenum">
              <a:rPr lang="he-IL" smtClean="0"/>
              <a:pPr>
                <a:defRPr/>
              </a:pPr>
              <a:t>40</a:t>
            </a:fld>
            <a:endParaRPr lang="en-US"/>
          </a:p>
        </p:txBody>
      </p:sp>
    </p:spTree>
    <p:extLst>
      <p:ext uri="{BB962C8B-B14F-4D97-AF65-F5344CB8AC3E}">
        <p14:creationId xmlns:p14="http://schemas.microsoft.com/office/powerpoint/2010/main" val="6499226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a:buFontTx/>
              <a:buNone/>
            </a:pPr>
            <a:endParaRPr lang="he-IL" baseline="0" dirty="0"/>
          </a:p>
        </p:txBody>
      </p:sp>
      <p:sp>
        <p:nvSpPr>
          <p:cNvPr id="4" name="מציין מיקום של מספר שקופית 3"/>
          <p:cNvSpPr>
            <a:spLocks noGrp="1"/>
          </p:cNvSpPr>
          <p:nvPr>
            <p:ph type="sldNum" sz="quarter" idx="10"/>
          </p:nvPr>
        </p:nvSpPr>
        <p:spPr/>
        <p:txBody>
          <a:bodyPr/>
          <a:lstStyle/>
          <a:p>
            <a:pPr>
              <a:defRPr/>
            </a:pPr>
            <a:fld id="{010037F6-B81B-43FC-AA25-0E05F6601175}" type="slidenum">
              <a:rPr lang="he-IL" smtClean="0"/>
              <a:pPr>
                <a:defRPr/>
              </a:pPr>
              <a:t>41</a:t>
            </a:fld>
            <a:endParaRPr lang="en-US"/>
          </a:p>
        </p:txBody>
      </p:sp>
    </p:spTree>
    <p:extLst>
      <p:ext uri="{BB962C8B-B14F-4D97-AF65-F5344CB8AC3E}">
        <p14:creationId xmlns:p14="http://schemas.microsoft.com/office/powerpoint/2010/main" val="32188861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a:buFontTx/>
              <a:buNone/>
            </a:pPr>
            <a:endParaRPr lang="he-IL" baseline="0" dirty="0"/>
          </a:p>
        </p:txBody>
      </p:sp>
      <p:sp>
        <p:nvSpPr>
          <p:cNvPr id="4" name="מציין מיקום של מספר שקופית 3"/>
          <p:cNvSpPr>
            <a:spLocks noGrp="1"/>
          </p:cNvSpPr>
          <p:nvPr>
            <p:ph type="sldNum" sz="quarter" idx="10"/>
          </p:nvPr>
        </p:nvSpPr>
        <p:spPr/>
        <p:txBody>
          <a:bodyPr/>
          <a:lstStyle/>
          <a:p>
            <a:pPr>
              <a:defRPr/>
            </a:pPr>
            <a:fld id="{010037F6-B81B-43FC-AA25-0E05F6601175}" type="slidenum">
              <a:rPr lang="he-IL" smtClean="0"/>
              <a:pPr>
                <a:defRPr/>
              </a:pPr>
              <a:t>42</a:t>
            </a:fld>
            <a:endParaRPr lang="en-US"/>
          </a:p>
        </p:txBody>
      </p:sp>
    </p:spTree>
    <p:extLst>
      <p:ext uri="{BB962C8B-B14F-4D97-AF65-F5344CB8AC3E}">
        <p14:creationId xmlns:p14="http://schemas.microsoft.com/office/powerpoint/2010/main" val="9631864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a:buFontTx/>
              <a:buNone/>
            </a:pPr>
            <a:endParaRPr lang="he-IL" baseline="0" dirty="0"/>
          </a:p>
        </p:txBody>
      </p:sp>
      <p:sp>
        <p:nvSpPr>
          <p:cNvPr id="4" name="מציין מיקום של מספר שקופית 3"/>
          <p:cNvSpPr>
            <a:spLocks noGrp="1"/>
          </p:cNvSpPr>
          <p:nvPr>
            <p:ph type="sldNum" sz="quarter" idx="10"/>
          </p:nvPr>
        </p:nvSpPr>
        <p:spPr/>
        <p:txBody>
          <a:bodyPr/>
          <a:lstStyle/>
          <a:p>
            <a:pPr>
              <a:defRPr/>
            </a:pPr>
            <a:fld id="{010037F6-B81B-43FC-AA25-0E05F6601175}" type="slidenum">
              <a:rPr lang="he-IL" smtClean="0"/>
              <a:pPr>
                <a:defRPr/>
              </a:pPr>
              <a:t>43</a:t>
            </a:fld>
            <a:endParaRPr lang="en-US"/>
          </a:p>
        </p:txBody>
      </p:sp>
    </p:spTree>
    <p:extLst>
      <p:ext uri="{BB962C8B-B14F-4D97-AF65-F5344CB8AC3E}">
        <p14:creationId xmlns:p14="http://schemas.microsoft.com/office/powerpoint/2010/main" val="7112112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a:buFontTx/>
              <a:buNone/>
            </a:pPr>
            <a:endParaRPr lang="he-IL" dirty="0"/>
          </a:p>
        </p:txBody>
      </p:sp>
      <p:sp>
        <p:nvSpPr>
          <p:cNvPr id="4" name="מציין מיקום של מספר שקופית 3"/>
          <p:cNvSpPr>
            <a:spLocks noGrp="1"/>
          </p:cNvSpPr>
          <p:nvPr>
            <p:ph type="sldNum" sz="quarter" idx="10"/>
          </p:nvPr>
        </p:nvSpPr>
        <p:spPr/>
        <p:txBody>
          <a:bodyPr/>
          <a:lstStyle/>
          <a:p>
            <a:pPr>
              <a:defRPr/>
            </a:pPr>
            <a:fld id="{010037F6-B81B-43FC-AA25-0E05F6601175}" type="slidenum">
              <a:rPr lang="he-IL" smtClean="0"/>
              <a:pPr>
                <a:defRPr/>
              </a:pPr>
              <a:t>44</a:t>
            </a:fld>
            <a:endParaRPr lang="en-US"/>
          </a:p>
        </p:txBody>
      </p:sp>
    </p:spTree>
    <p:extLst>
      <p:ext uri="{BB962C8B-B14F-4D97-AF65-F5344CB8AC3E}">
        <p14:creationId xmlns:p14="http://schemas.microsoft.com/office/powerpoint/2010/main" val="6593997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pPr>
              <a:defRPr/>
            </a:pPr>
            <a:fld id="{010037F6-B81B-43FC-AA25-0E05F6601175}" type="slidenum">
              <a:rPr lang="he-IL" smtClean="0"/>
              <a:pPr>
                <a:defRPr/>
              </a:pPr>
              <a:t>45</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pPr>
              <a:defRPr/>
            </a:pPr>
            <a:fld id="{010037F6-B81B-43FC-AA25-0E05F6601175}" type="slidenum">
              <a:rPr lang="he-IL" smtClean="0"/>
              <a:pPr>
                <a:defRPr/>
              </a:pPr>
              <a:t>46</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010037F6-B81B-43FC-AA25-0E05F6601175}" type="slidenum">
              <a:rPr lang="he-IL" smtClean="0"/>
              <a:pPr>
                <a:defRPr/>
              </a:pPr>
              <a:t>47</a:t>
            </a:fld>
            <a:endParaRPr lang="en-US"/>
          </a:p>
        </p:txBody>
      </p:sp>
    </p:spTree>
    <p:extLst>
      <p:ext uri="{BB962C8B-B14F-4D97-AF65-F5344CB8AC3E}">
        <p14:creationId xmlns:p14="http://schemas.microsoft.com/office/powerpoint/2010/main" val="26021423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pPr>
              <a:defRPr/>
            </a:pPr>
            <a:endParaRPr lang="en-US"/>
          </a:p>
        </p:txBody>
      </p:sp>
      <p:sp>
        <p:nvSpPr>
          <p:cNvPr id="5" name="Footer Placeholder 4"/>
          <p:cNvSpPr>
            <a:spLocks noGrp="1"/>
          </p:cNvSpPr>
          <p:nvPr>
            <p:ph type="ftr" sz="quarter" idx="11"/>
          </p:nvPr>
        </p:nvSpPr>
        <p:spPr>
          <a:xfrm>
            <a:off x="1921934" y="5054602"/>
            <a:ext cx="4064860" cy="279400"/>
          </a:xfrm>
        </p:spPr>
        <p:txBody>
          <a:bodyPr/>
          <a:lstStyle/>
          <a:p>
            <a:pPr>
              <a:defRPr/>
            </a:pPr>
            <a:endParaRPr lang="en-US"/>
          </a:p>
        </p:txBody>
      </p:sp>
      <p:sp>
        <p:nvSpPr>
          <p:cNvPr id="6" name="Slide Number Placeholder 5"/>
          <p:cNvSpPr>
            <a:spLocks noGrp="1"/>
          </p:cNvSpPr>
          <p:nvPr>
            <p:ph type="sldNum" sz="quarter" idx="12"/>
          </p:nvPr>
        </p:nvSpPr>
        <p:spPr>
          <a:xfrm>
            <a:off x="6817317" y="5054602"/>
            <a:ext cx="413483" cy="279400"/>
          </a:xfrm>
        </p:spPr>
        <p:txBody>
          <a:bodyPr/>
          <a:lstStyle/>
          <a:p>
            <a:pPr>
              <a:defRPr/>
            </a:pPr>
            <a:fld id="{D337E6B8-A58E-42ED-8A87-EC9CB44DA18C}" type="slidenum">
              <a:rPr lang="he-IL" smtClean="0"/>
              <a:pPr>
                <a:defRPr/>
              </a:pPr>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65146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B567E22-7418-41D5-8082-8FD58B2598B5}" type="slidenum">
              <a:rPr lang="he-IL" smtClean="0"/>
              <a:pPr>
                <a:defRPr/>
              </a:pPr>
              <a:t>‹#›</a:t>
            </a:fld>
            <a:endParaRPr lang="en-US"/>
          </a:p>
        </p:txBody>
      </p:sp>
    </p:spTree>
    <p:extLst>
      <p:ext uri="{BB962C8B-B14F-4D97-AF65-F5344CB8AC3E}">
        <p14:creationId xmlns:p14="http://schemas.microsoft.com/office/powerpoint/2010/main" val="26077037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37CD39E-53E5-4C0A-A836-10CF8C3649DA}" type="slidenum">
              <a:rPr lang="he-IL" smtClean="0"/>
              <a:pPr>
                <a:defRPr/>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24626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AB26B00-719A-44B4-A193-A90AD1D4EA43}" type="slidenum">
              <a:rPr lang="he-IL" smtClean="0"/>
              <a:pPr>
                <a:defRPr/>
              </a:pPr>
              <a:t>‹#›</a:t>
            </a:fld>
            <a:endParaRPr lang="en-US"/>
          </a:p>
        </p:txBody>
      </p:sp>
    </p:spTree>
    <p:extLst>
      <p:ext uri="{BB962C8B-B14F-4D97-AF65-F5344CB8AC3E}">
        <p14:creationId xmlns:p14="http://schemas.microsoft.com/office/powerpoint/2010/main" val="955166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3787FAC-5A7D-4CF7-BD6B-3FEBD80EFB84}" type="slidenum">
              <a:rPr lang="he-IL" smtClean="0"/>
              <a:pPr>
                <a:defRPr/>
              </a:pPr>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927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EB17A73C-6815-43DA-A538-324E9AF66143}" type="slidenum">
              <a:rPr lang="he-IL" smtClean="0"/>
              <a:pPr>
                <a:defRPr/>
              </a:pPr>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3856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675C1EC3-EF7C-4C6F-8A23-3C36A2B25713}" type="slidenum">
              <a:rPr lang="he-IL" smtClean="0"/>
              <a:pPr>
                <a:defRPr/>
              </a:pPr>
              <a:t>‹#›</a:t>
            </a:fld>
            <a:endParaRPr lang="en-US"/>
          </a:p>
        </p:txBody>
      </p:sp>
    </p:spTree>
    <p:extLst>
      <p:ext uri="{BB962C8B-B14F-4D97-AF65-F5344CB8AC3E}">
        <p14:creationId xmlns:p14="http://schemas.microsoft.com/office/powerpoint/2010/main" val="40526903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61E3451-843A-49E4-B14C-A5D2DE364F92}" type="slidenum">
              <a:rPr lang="he-IL" smtClean="0"/>
              <a:pPr>
                <a:defRPr/>
              </a:pPr>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6566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C11A3BB-3D90-43F7-AFBB-3A574E3941A4}" type="slidenum">
              <a:rPr lang="he-IL" smtClean="0"/>
              <a:pPr>
                <a:defRPr/>
              </a:pPr>
              <a:t>‹#›</a:t>
            </a:fld>
            <a:endParaRPr lang="en-US"/>
          </a:p>
        </p:txBody>
      </p:sp>
    </p:spTree>
    <p:extLst>
      <p:ext uri="{BB962C8B-B14F-4D97-AF65-F5344CB8AC3E}">
        <p14:creationId xmlns:p14="http://schemas.microsoft.com/office/powerpoint/2010/main" val="2629475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2044505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8218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5527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1844631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6215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5BD9EFB-6BB2-4FC8-85CD-2BF179757088}" type="slidenum">
              <a:rPr lang="he-IL" smtClean="0"/>
              <a:pPr>
                <a:defRPr/>
              </a:pPr>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5309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7C7C160-D429-4E5A-99C5-05D74F7550EB}" type="slidenum">
              <a:rPr lang="he-IL" smtClean="0"/>
              <a:pPr>
                <a:defRPr/>
              </a:pPr>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42523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AD20A10-5BBC-43A1-85E2-50B6ADB30BCB}" type="slidenum">
              <a:rPr lang="he-IL" smtClean="0"/>
              <a:pPr>
                <a:defRPr/>
              </a:pPr>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1670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25BD9EFB-6BB2-4FC8-85CD-2BF179757088}" type="slidenum">
              <a:rPr lang="he-IL" smtClean="0"/>
              <a:pPr>
                <a:defRPr/>
              </a:pPr>
              <a:t>‹#›</a:t>
            </a:fld>
            <a:endParaRPr lang="en-US"/>
          </a:p>
        </p:txBody>
      </p:sp>
    </p:spTree>
    <p:extLst>
      <p:ext uri="{BB962C8B-B14F-4D97-AF65-F5344CB8AC3E}">
        <p14:creationId xmlns:p14="http://schemas.microsoft.com/office/powerpoint/2010/main" val="1867899772"/>
      </p:ext>
    </p:extLst>
  </p:cSld>
  <p:clrMap bg1="lt1" tx1="dk1" bg2="lt2" tx2="dk2" accent1="accent1" accent2="accent2" accent3="accent3" accent4="accent4" accent5="accent5" accent6="accent6" hlink="hlink" folHlink="folHlink"/>
  <p:sldLayoutIdLst>
    <p:sldLayoutId id="2147484886" r:id="rId1"/>
    <p:sldLayoutId id="2147484887" r:id="rId2"/>
    <p:sldLayoutId id="2147484888" r:id="rId3"/>
    <p:sldLayoutId id="2147484889" r:id="rId4"/>
    <p:sldLayoutId id="2147484890" r:id="rId5"/>
    <p:sldLayoutId id="2147484891" r:id="rId6"/>
    <p:sldLayoutId id="2147484892" r:id="rId7"/>
    <p:sldLayoutId id="2147484893" r:id="rId8"/>
    <p:sldLayoutId id="2147484894" r:id="rId9"/>
    <p:sldLayoutId id="2147484895" r:id="rId10"/>
    <p:sldLayoutId id="2147484896" r:id="rId11"/>
    <p:sldLayoutId id="2147484897" r:id="rId12"/>
    <p:sldLayoutId id="2147484898" r:id="rId13"/>
    <p:sldLayoutId id="2147484899" r:id="rId14"/>
    <p:sldLayoutId id="2147484900" r:id="rId15"/>
    <p:sldLayoutId id="2147484901" r:id="rId16"/>
    <p:sldLayoutId id="2147484902" r:id="rId17"/>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xStyles>
    <p:titleStyle>
      <a:lvl1pPr algn="ctr" defTabSz="457200" rtl="1"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187624" y="2204864"/>
            <a:ext cx="7056437" cy="928688"/>
          </a:xfrm>
        </p:spPr>
        <p:txBody>
          <a:bodyPr/>
          <a:lstStyle/>
          <a:p>
            <a:pPr eaLnBrk="1" hangingPunct="1">
              <a:defRPr/>
            </a:pPr>
            <a:r>
              <a:rPr lang="he-IL" dirty="0">
                <a:latin typeface="FrankRuehl" panose="020E0503060101010101" pitchFamily="34" charset="-79"/>
                <a:cs typeface="FrankRuehl" panose="020E0503060101010101" pitchFamily="34" charset="-79"/>
              </a:rPr>
              <a:t>פסיכולוגיה אבנורמלית</a:t>
            </a:r>
            <a:endParaRPr lang="en-US" dirty="0">
              <a:latin typeface="FrankRuehl" panose="020E0503060101010101" pitchFamily="34" charset="-79"/>
              <a:cs typeface="FrankRuehl" panose="020E0503060101010101" pitchFamily="34" charset="-79"/>
            </a:endParaRPr>
          </a:p>
        </p:txBody>
      </p:sp>
      <p:sp>
        <p:nvSpPr>
          <p:cNvPr id="2051" name="Rectangle 3"/>
          <p:cNvSpPr>
            <a:spLocks noGrp="1" noChangeArrowheads="1"/>
          </p:cNvSpPr>
          <p:nvPr>
            <p:ph type="subTitle" idx="1"/>
          </p:nvPr>
        </p:nvSpPr>
        <p:spPr>
          <a:xfrm>
            <a:off x="4932040" y="5552513"/>
            <a:ext cx="4787900" cy="1439863"/>
          </a:xfrm>
        </p:spPr>
        <p:txBody>
          <a:bodyPr/>
          <a:lstStyle/>
          <a:p>
            <a:pPr eaLnBrk="1" hangingPunct="1">
              <a:lnSpc>
                <a:spcPct val="80000"/>
              </a:lnSpc>
              <a:defRPr/>
            </a:pPr>
            <a:r>
              <a:rPr lang="he-IL" sz="2400" b="1" dirty="0">
                <a:effectLst>
                  <a:outerShdw blurRad="38100" dist="38100" dir="2700000" algn="tl">
                    <a:srgbClr val="000000">
                      <a:alpha val="43137"/>
                    </a:srgbClr>
                  </a:outerShdw>
                </a:effectLst>
                <a:latin typeface="Guttman Mantova-Decor" pitchFamily="2" charset="-79"/>
                <a:cs typeface="Monotype Hadassah" pitchFamily="2" charset="-79"/>
              </a:rPr>
              <a:t>דר' נירית סופר-דודק</a:t>
            </a:r>
          </a:p>
          <a:p>
            <a:pPr eaLnBrk="1" hangingPunct="1">
              <a:lnSpc>
                <a:spcPct val="80000"/>
              </a:lnSpc>
              <a:defRPr/>
            </a:pPr>
            <a:r>
              <a:rPr lang="he-IL" sz="2400" dirty="0">
                <a:effectLst>
                  <a:outerShdw blurRad="38100" dist="38100" dir="2700000" algn="tl">
                    <a:srgbClr val="000000">
                      <a:alpha val="43137"/>
                    </a:srgbClr>
                  </a:outerShdw>
                </a:effectLst>
                <a:latin typeface="Guttman Mantova-Decor" pitchFamily="2" charset="-79"/>
                <a:cs typeface="Monotype Hadassah" pitchFamily="2" charset="-79"/>
              </a:rPr>
              <a:t>המחלקה לפסיכולוגיה</a:t>
            </a:r>
          </a:p>
          <a:p>
            <a:pPr eaLnBrk="1" hangingPunct="1">
              <a:lnSpc>
                <a:spcPct val="80000"/>
              </a:lnSpc>
              <a:defRPr/>
            </a:pPr>
            <a:r>
              <a:rPr lang="he-IL" sz="2400" dirty="0">
                <a:effectLst>
                  <a:outerShdw blurRad="38100" dist="38100" dir="2700000" algn="tl">
                    <a:srgbClr val="000000">
                      <a:alpha val="43137"/>
                    </a:srgbClr>
                  </a:outerShdw>
                </a:effectLst>
                <a:latin typeface="Guttman Mantova-Decor" pitchFamily="2" charset="-79"/>
                <a:cs typeface="Monotype Hadassah" pitchFamily="2" charset="-79"/>
              </a:rPr>
              <a:t>אוניברסיטת בן-גוריון</a:t>
            </a:r>
            <a:endParaRPr lang="en-US" sz="2400" dirty="0">
              <a:effectLst>
                <a:outerShdw blurRad="38100" dist="38100" dir="2700000" algn="tl">
                  <a:srgbClr val="000000">
                    <a:alpha val="43137"/>
                  </a:srgbClr>
                </a:outerShdw>
              </a:effectLst>
              <a:latin typeface="Brush Script MT" pitchFamily="66" charset="0"/>
              <a:cs typeface="Monotype Hadassah" pitchFamily="2" charset="-79"/>
            </a:endParaRPr>
          </a:p>
        </p:txBody>
      </p:sp>
      <p:sp>
        <p:nvSpPr>
          <p:cNvPr id="4" name="TextBox 1"/>
          <p:cNvSpPr txBox="1"/>
          <p:nvPr/>
        </p:nvSpPr>
        <p:spPr>
          <a:xfrm>
            <a:off x="3779912" y="3696701"/>
            <a:ext cx="1656184" cy="646331"/>
          </a:xfrm>
          <a:prstGeom prst="rect">
            <a:avLst/>
          </a:prstGeom>
          <a:noFill/>
        </p:spPr>
        <p:txBody>
          <a:bodyPr wrap="square" rtlCol="1">
            <a:spAutoFit/>
          </a:bodyPr>
          <a:lstStyle>
            <a:defPPr>
              <a:defRPr lang="en-US"/>
            </a:defPPr>
            <a:lvl1pPr algn="r" rtl="1" fontAlgn="base">
              <a:spcBef>
                <a:spcPct val="0"/>
              </a:spcBef>
              <a:spcAft>
                <a:spcPct val="0"/>
              </a:spcAft>
              <a:defRPr sz="4400" kern="1200">
                <a:solidFill>
                  <a:schemeClr val="tx2"/>
                </a:solidFill>
                <a:latin typeface="Tahoma" pitchFamily="34" charset="0"/>
                <a:ea typeface="+mn-ea"/>
                <a:cs typeface="Arial" pitchFamily="34" charset="0"/>
              </a:defRPr>
            </a:lvl1pPr>
            <a:lvl2pPr marL="457200" algn="r" rtl="1" fontAlgn="base">
              <a:spcBef>
                <a:spcPct val="0"/>
              </a:spcBef>
              <a:spcAft>
                <a:spcPct val="0"/>
              </a:spcAft>
              <a:defRPr sz="4400" kern="1200">
                <a:solidFill>
                  <a:schemeClr val="tx2"/>
                </a:solidFill>
                <a:latin typeface="Tahoma" pitchFamily="34" charset="0"/>
                <a:ea typeface="+mn-ea"/>
                <a:cs typeface="Arial" pitchFamily="34" charset="0"/>
              </a:defRPr>
            </a:lvl2pPr>
            <a:lvl3pPr marL="914400" algn="r" rtl="1" fontAlgn="base">
              <a:spcBef>
                <a:spcPct val="0"/>
              </a:spcBef>
              <a:spcAft>
                <a:spcPct val="0"/>
              </a:spcAft>
              <a:defRPr sz="4400" kern="1200">
                <a:solidFill>
                  <a:schemeClr val="tx2"/>
                </a:solidFill>
                <a:latin typeface="Tahoma" pitchFamily="34" charset="0"/>
                <a:ea typeface="+mn-ea"/>
                <a:cs typeface="Arial" pitchFamily="34" charset="0"/>
              </a:defRPr>
            </a:lvl3pPr>
            <a:lvl4pPr marL="1371600" algn="r" rtl="1" fontAlgn="base">
              <a:spcBef>
                <a:spcPct val="0"/>
              </a:spcBef>
              <a:spcAft>
                <a:spcPct val="0"/>
              </a:spcAft>
              <a:defRPr sz="4400" kern="1200">
                <a:solidFill>
                  <a:schemeClr val="tx2"/>
                </a:solidFill>
                <a:latin typeface="Tahoma" pitchFamily="34" charset="0"/>
                <a:ea typeface="+mn-ea"/>
                <a:cs typeface="Arial" pitchFamily="34" charset="0"/>
              </a:defRPr>
            </a:lvl4pPr>
            <a:lvl5pPr marL="1828800" algn="r" rtl="1" fontAlgn="base">
              <a:spcBef>
                <a:spcPct val="0"/>
              </a:spcBef>
              <a:spcAft>
                <a:spcPct val="0"/>
              </a:spcAft>
              <a:defRPr sz="4400" kern="1200">
                <a:solidFill>
                  <a:schemeClr val="tx2"/>
                </a:solidFill>
                <a:latin typeface="Tahoma" pitchFamily="34" charset="0"/>
                <a:ea typeface="+mn-ea"/>
                <a:cs typeface="Arial" pitchFamily="34" charset="0"/>
              </a:defRPr>
            </a:lvl5pPr>
            <a:lvl6pPr marL="2286000" algn="r" defTabSz="914400" rtl="1" eaLnBrk="1" latinLnBrk="0" hangingPunct="1">
              <a:defRPr sz="4400" kern="1200">
                <a:solidFill>
                  <a:schemeClr val="tx2"/>
                </a:solidFill>
                <a:latin typeface="Tahoma" pitchFamily="34" charset="0"/>
                <a:ea typeface="+mn-ea"/>
                <a:cs typeface="Arial" pitchFamily="34" charset="0"/>
              </a:defRPr>
            </a:lvl6pPr>
            <a:lvl7pPr marL="2743200" algn="r" defTabSz="914400" rtl="1" eaLnBrk="1" latinLnBrk="0" hangingPunct="1">
              <a:defRPr sz="4400" kern="1200">
                <a:solidFill>
                  <a:schemeClr val="tx2"/>
                </a:solidFill>
                <a:latin typeface="Tahoma" pitchFamily="34" charset="0"/>
                <a:ea typeface="+mn-ea"/>
                <a:cs typeface="Arial" pitchFamily="34" charset="0"/>
              </a:defRPr>
            </a:lvl7pPr>
            <a:lvl8pPr marL="3200400" algn="r" defTabSz="914400" rtl="1" eaLnBrk="1" latinLnBrk="0" hangingPunct="1">
              <a:defRPr sz="4400" kern="1200">
                <a:solidFill>
                  <a:schemeClr val="tx2"/>
                </a:solidFill>
                <a:latin typeface="Tahoma" pitchFamily="34" charset="0"/>
                <a:ea typeface="+mn-ea"/>
                <a:cs typeface="Arial" pitchFamily="34" charset="0"/>
              </a:defRPr>
            </a:lvl8pPr>
            <a:lvl9pPr marL="3657600" algn="r" defTabSz="914400" rtl="1" eaLnBrk="1" latinLnBrk="0" hangingPunct="1">
              <a:defRPr sz="4400" kern="1200">
                <a:solidFill>
                  <a:schemeClr val="tx2"/>
                </a:solidFill>
                <a:latin typeface="Tahoma" pitchFamily="34" charset="0"/>
                <a:ea typeface="+mn-ea"/>
                <a:cs typeface="Arial" pitchFamily="34" charset="0"/>
              </a:defRPr>
            </a:lvl9pPr>
          </a:lstStyle>
          <a:p>
            <a:r>
              <a:rPr lang="he-IL" sz="3600" dirty="0"/>
              <a:t>מצגת 8</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43608" y="619973"/>
            <a:ext cx="7157391" cy="2464420"/>
          </a:xfrm>
        </p:spPr>
        <p:txBody>
          <a:bodyPr>
            <a:normAutofit/>
          </a:bodyPr>
          <a:lstStyle/>
          <a:p>
            <a:pPr algn="r" rtl="1"/>
            <a:r>
              <a:rPr lang="he-IL" sz="6000" dirty="0"/>
              <a:t>הפרעת חרדה חברתית</a:t>
            </a:r>
          </a:p>
        </p:txBody>
      </p:sp>
      <p:sp>
        <p:nvSpPr>
          <p:cNvPr id="2" name="TextBox 1"/>
          <p:cNvSpPr txBox="1"/>
          <p:nvPr/>
        </p:nvSpPr>
        <p:spPr>
          <a:xfrm>
            <a:off x="4788024" y="610250"/>
            <a:ext cx="3744416" cy="646331"/>
          </a:xfrm>
          <a:prstGeom prst="rect">
            <a:avLst/>
          </a:prstGeom>
          <a:noFill/>
        </p:spPr>
        <p:txBody>
          <a:bodyPr wrap="square" rtlCol="1">
            <a:spAutoFit/>
          </a:bodyPr>
          <a:lstStyle/>
          <a:p>
            <a:r>
              <a:rPr lang="he-IL" sz="3600" dirty="0">
                <a:effectLst>
                  <a:outerShdw blurRad="38100" dist="38100" dir="2700000" algn="tl">
                    <a:srgbClr val="000000">
                      <a:alpha val="43137"/>
                    </a:srgbClr>
                  </a:outerShdw>
                </a:effectLst>
              </a:rPr>
              <a:t>המשך הפרעות חרדה...</a:t>
            </a:r>
          </a:p>
        </p:txBody>
      </p:sp>
      <p:sp>
        <p:nvSpPr>
          <p:cNvPr id="5" name="Title 1"/>
          <p:cNvSpPr txBox="1">
            <a:spLocks/>
          </p:cNvSpPr>
          <p:nvPr/>
        </p:nvSpPr>
        <p:spPr bwMode="auto">
          <a:xfrm>
            <a:off x="1709936" y="3212976"/>
            <a:ext cx="6156176" cy="20500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pitchFamily="34" charset="0"/>
              </a:defRPr>
            </a:lvl9pPr>
          </a:lstStyle>
          <a:p>
            <a:pPr algn="l"/>
            <a:r>
              <a:rPr lang="en-US" sz="4800" kern="0" dirty="0"/>
              <a:t>Social Anxiety Disorder</a:t>
            </a:r>
            <a:endParaRPr lang="he-IL" sz="4800" kern="0" dirty="0"/>
          </a:p>
          <a:p>
            <a:r>
              <a:rPr lang="en-US" sz="4800" kern="0" dirty="0"/>
              <a:t>(</a:t>
            </a:r>
            <a:r>
              <a:rPr lang="en-US" sz="4800" dirty="0"/>
              <a:t>Social Phobia)</a:t>
            </a:r>
            <a:endParaRPr lang="he-IL" sz="4800" kern="0" dirty="0"/>
          </a:p>
        </p:txBody>
      </p:sp>
    </p:spTree>
    <p:extLst>
      <p:ext uri="{BB962C8B-B14F-4D97-AF65-F5344CB8AC3E}">
        <p14:creationId xmlns:p14="http://schemas.microsoft.com/office/powerpoint/2010/main" val="13443626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013520" y="2564904"/>
            <a:ext cx="6909522" cy="3240360"/>
          </a:xfrm>
        </p:spPr>
        <p:txBody>
          <a:bodyPr/>
          <a:lstStyle/>
          <a:p>
            <a:pPr marL="0" indent="0" algn="just" rtl="1">
              <a:buNone/>
            </a:pPr>
            <a:r>
              <a:rPr lang="he-IL" sz="3000" dirty="0"/>
              <a:t>"לפי רוב המחקרים, הפחד שמדורג מספר 1 אצל אנשים זה דיבור בפני קהל. מספר 2 זה מוות. מוות זה מספר 2. זה נשמע הגיוני? זה אומר שלאדם הממוצע, אם אתה הולך להלוויה, עדיף לך להיות בארון מאשר לשאת את ההספד".</a:t>
            </a:r>
          </a:p>
          <a:p>
            <a:pPr marL="0" indent="0" algn="just" rtl="1">
              <a:buNone/>
            </a:pPr>
            <a:r>
              <a:rPr lang="he-IL" dirty="0"/>
              <a:t>							</a:t>
            </a:r>
            <a:r>
              <a:rPr lang="he-IL" i="1" dirty="0"/>
              <a:t>ג'רי סיינפלד</a:t>
            </a:r>
            <a:endParaRPr lang="en-US" i="1"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980728"/>
            <a:ext cx="8229600" cy="1384300"/>
          </a:xfrm>
        </p:spPr>
        <p:txBody>
          <a:bodyPr/>
          <a:lstStyle/>
          <a:p>
            <a:pPr algn="ctr" rtl="1">
              <a:defRPr/>
            </a:pPr>
            <a:r>
              <a:rPr lang="he-IL" dirty="0"/>
              <a:t>חרדה חברתית - </a:t>
            </a:r>
            <a:r>
              <a:rPr lang="en-US" dirty="0"/>
              <a:t>SAD</a:t>
            </a:r>
            <a:endParaRPr lang="he-IL" dirty="0"/>
          </a:p>
        </p:txBody>
      </p:sp>
      <p:sp>
        <p:nvSpPr>
          <p:cNvPr id="3" name="Content Placeholder 2"/>
          <p:cNvSpPr>
            <a:spLocks noGrp="1"/>
          </p:cNvSpPr>
          <p:nvPr>
            <p:ph idx="1"/>
          </p:nvPr>
        </p:nvSpPr>
        <p:spPr>
          <a:xfrm>
            <a:off x="2051720" y="2492896"/>
            <a:ext cx="5570276" cy="3744416"/>
          </a:xfrm>
        </p:spPr>
        <p:txBody>
          <a:bodyPr/>
          <a:lstStyle/>
          <a:p>
            <a:pPr algn="r" rtl="1">
              <a:buFontTx/>
              <a:buNone/>
              <a:defRPr/>
            </a:pPr>
            <a:r>
              <a:rPr lang="he-IL" dirty="0"/>
              <a:t>האם את/ה מגדיר/ה את עצמך כביישן או חרד בסיטואציה חברתית?</a:t>
            </a:r>
          </a:p>
          <a:p>
            <a:pPr algn="r" rtl="1">
              <a:buFontTx/>
              <a:buNone/>
              <a:defRPr/>
            </a:pPr>
            <a:endParaRPr lang="he-IL" dirty="0"/>
          </a:p>
          <a:p>
            <a:pPr marL="514350" indent="-514350" algn="r" rtl="1">
              <a:buFontTx/>
              <a:buAutoNum type="arabicPeriod"/>
              <a:defRPr/>
            </a:pPr>
            <a:r>
              <a:rPr lang="he-IL" dirty="0"/>
              <a:t>אני ביישן כרוני</a:t>
            </a:r>
          </a:p>
          <a:p>
            <a:pPr marL="514350" indent="-514350" algn="r" rtl="1">
              <a:buFontTx/>
              <a:buAutoNum type="arabicPeriod"/>
              <a:defRPr/>
            </a:pPr>
            <a:r>
              <a:rPr lang="he-IL" dirty="0"/>
              <a:t>הייתי ביישן כרוני בעבר</a:t>
            </a:r>
          </a:p>
          <a:p>
            <a:pPr marL="514350" indent="-514350" algn="r" rtl="1">
              <a:buFontTx/>
              <a:buAutoNum type="arabicPeriod"/>
              <a:defRPr/>
            </a:pPr>
            <a:r>
              <a:rPr lang="he-IL" dirty="0"/>
              <a:t>אני ביישן בסיטואציות מסוימות</a:t>
            </a:r>
          </a:p>
          <a:p>
            <a:pPr marL="514350" indent="-514350" algn="r" rtl="1">
              <a:buFontTx/>
              <a:buAutoNum type="arabicPeriod"/>
              <a:defRPr/>
            </a:pPr>
            <a:r>
              <a:rPr lang="he-IL" dirty="0"/>
              <a:t>מעולם לא הייתי ביישן</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4397" y="984796"/>
            <a:ext cx="6798734" cy="1303867"/>
          </a:xfrm>
        </p:spPr>
        <p:txBody>
          <a:bodyPr/>
          <a:lstStyle/>
          <a:p>
            <a:pPr algn="ctr" rtl="1">
              <a:defRPr/>
            </a:pPr>
            <a:r>
              <a:rPr lang="he-IL" dirty="0"/>
              <a:t>אז מה זו הפרעת חרדה חברתית?</a:t>
            </a:r>
          </a:p>
        </p:txBody>
      </p:sp>
      <p:sp>
        <p:nvSpPr>
          <p:cNvPr id="3" name="Content Placeholder 2"/>
          <p:cNvSpPr>
            <a:spLocks noGrp="1"/>
          </p:cNvSpPr>
          <p:nvPr>
            <p:ph idx="1"/>
          </p:nvPr>
        </p:nvSpPr>
        <p:spPr>
          <a:xfrm>
            <a:off x="1524236" y="2564904"/>
            <a:ext cx="6419056" cy="3180184"/>
          </a:xfrm>
        </p:spPr>
        <p:txBody>
          <a:bodyPr/>
          <a:lstStyle/>
          <a:p>
            <a:pPr algn="r" rtl="1">
              <a:defRPr/>
            </a:pPr>
            <a:r>
              <a:rPr lang="he-IL" dirty="0"/>
              <a:t>כשהביישנות אינטנסיבית ונרחבת עד כדי </a:t>
            </a:r>
            <a:r>
              <a:rPr lang="he-IL" i="1" u="sng" dirty="0"/>
              <a:t>מצוקה קלינית משמעותית </a:t>
            </a:r>
            <a:r>
              <a:rPr lang="he-IL" i="1" dirty="0"/>
              <a:t>ו</a:t>
            </a:r>
            <a:r>
              <a:rPr lang="he-IL" i="1" u="sng" dirty="0"/>
              <a:t>פגיעה משמעותית בתפקוד</a:t>
            </a:r>
            <a:r>
              <a:rPr lang="he-IL" dirty="0"/>
              <a:t>.</a:t>
            </a:r>
          </a:p>
        </p:txBody>
      </p:sp>
      <p:sp>
        <p:nvSpPr>
          <p:cNvPr id="5" name="Action Button: Video 4">
            <a:hlinkClick r:id="" action="ppaction://noaction" highlightClick="1"/>
          </p:cNvPr>
          <p:cNvSpPr/>
          <p:nvPr/>
        </p:nvSpPr>
        <p:spPr>
          <a:xfrm>
            <a:off x="5652120" y="4300853"/>
            <a:ext cx="1440160" cy="1619672"/>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TextBox 5"/>
          <p:cNvSpPr txBox="1"/>
          <p:nvPr/>
        </p:nvSpPr>
        <p:spPr>
          <a:xfrm>
            <a:off x="5919648" y="4300853"/>
            <a:ext cx="1152127" cy="461665"/>
          </a:xfrm>
          <a:prstGeom prst="rect">
            <a:avLst/>
          </a:prstGeom>
          <a:noFill/>
        </p:spPr>
        <p:txBody>
          <a:bodyPr wrap="square" rtlCol="1">
            <a:spAutoFit/>
          </a:bodyPr>
          <a:lstStyle/>
          <a:p>
            <a:r>
              <a:rPr lang="he-IL" sz="2400" dirty="0">
                <a:solidFill>
                  <a:schemeClr val="bg1"/>
                </a:solidFill>
              </a:rPr>
              <a:t>דף חדש</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קריטריונים מה-</a:t>
            </a:r>
            <a:r>
              <a:rPr lang="en-US" dirty="0"/>
              <a:t>DSM-5</a:t>
            </a:r>
            <a:endParaRPr lang="he-IL" dirty="0"/>
          </a:p>
        </p:txBody>
      </p:sp>
      <p:sp>
        <p:nvSpPr>
          <p:cNvPr id="3" name="Content Placeholder 2"/>
          <p:cNvSpPr>
            <a:spLocks noGrp="1"/>
          </p:cNvSpPr>
          <p:nvPr>
            <p:ph idx="1"/>
          </p:nvPr>
        </p:nvSpPr>
        <p:spPr>
          <a:xfrm>
            <a:off x="1319688" y="2492896"/>
            <a:ext cx="6798736" cy="3444997"/>
          </a:xfrm>
        </p:spPr>
        <p:txBody>
          <a:bodyPr/>
          <a:lstStyle/>
          <a:p>
            <a:pPr marL="0" indent="0" algn="l" rtl="0">
              <a:buNone/>
              <a:defRPr/>
            </a:pPr>
            <a:r>
              <a:rPr lang="en-US" dirty="0">
                <a:solidFill>
                  <a:schemeClr val="accent4">
                    <a:lumMod val="10000"/>
                  </a:schemeClr>
                </a:solidFill>
              </a:rPr>
              <a:t>A. Marked fear or anxiety about one or more social situations in which the individual is exposed to possible scrutiny by others. </a:t>
            </a:r>
          </a:p>
          <a:p>
            <a:pPr marL="0" indent="0" algn="r" rtl="1">
              <a:buNone/>
              <a:defRPr/>
            </a:pPr>
            <a:r>
              <a:rPr lang="he-IL" dirty="0">
                <a:solidFill>
                  <a:schemeClr val="accent4">
                    <a:lumMod val="10000"/>
                  </a:schemeClr>
                </a:solidFill>
              </a:rPr>
              <a:t>למשל לקיים שיחה, לפגוש זרים, להיות בסיטואציה שבה צופים בך שותה או אוכל, או לתפקד מול אחרים – למשל לשאת נאום.</a:t>
            </a:r>
          </a:p>
          <a:p>
            <a:pPr marL="0" indent="0" algn="r" rtl="1">
              <a:buNone/>
              <a:defRPr/>
            </a:pPr>
            <a:endParaRPr lang="he-IL" dirty="0">
              <a:solidFill>
                <a:schemeClr val="accent4">
                  <a:lumMod val="10000"/>
                </a:schemeClr>
              </a:solidFill>
            </a:endParaRPr>
          </a:p>
          <a:p>
            <a:pPr marL="0" indent="0" algn="r" rtl="1">
              <a:buNone/>
              <a:defRPr/>
            </a:pPr>
            <a:r>
              <a:rPr lang="he-IL" dirty="0">
                <a:solidFill>
                  <a:schemeClr val="accent4">
                    <a:lumMod val="10000"/>
                  </a:schemeClr>
                </a:solidFill>
              </a:rPr>
              <a:t>(בילדים: גם בקבוצת השווים ולא רק מול מבוגרים)</a:t>
            </a:r>
            <a:endParaRPr lang="en-US" dirty="0">
              <a:solidFill>
                <a:schemeClr val="accent4">
                  <a:lumMod val="10000"/>
                </a:scheme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defRPr/>
            </a:pPr>
            <a:r>
              <a:rPr lang="he-IL" sz="4000" dirty="0"/>
              <a:t>מצבים בהם צריך לתפקד בפומבי או שאחרים בוחנים אותך</a:t>
            </a:r>
          </a:p>
        </p:txBody>
      </p:sp>
      <p:sp>
        <p:nvSpPr>
          <p:cNvPr id="3" name="Content Placeholder 2"/>
          <p:cNvSpPr>
            <a:spLocks noGrp="1"/>
          </p:cNvSpPr>
          <p:nvPr>
            <p:ph idx="1"/>
          </p:nvPr>
        </p:nvSpPr>
        <p:spPr>
          <a:xfrm>
            <a:off x="1979712" y="2492896"/>
            <a:ext cx="6141368" cy="3672408"/>
          </a:xfrm>
        </p:spPr>
        <p:txBody>
          <a:bodyPr>
            <a:noAutofit/>
          </a:bodyPr>
          <a:lstStyle/>
          <a:p>
            <a:pPr algn="r" rtl="1">
              <a:spcBef>
                <a:spcPts val="0"/>
              </a:spcBef>
              <a:spcAft>
                <a:spcPts val="0"/>
              </a:spcAft>
              <a:defRPr/>
            </a:pPr>
            <a:r>
              <a:rPr lang="he-IL" dirty="0"/>
              <a:t>לדבר בשיעור/פגישה</a:t>
            </a:r>
          </a:p>
          <a:p>
            <a:pPr algn="r" rtl="1">
              <a:spcBef>
                <a:spcPts val="0"/>
              </a:spcBef>
              <a:spcAft>
                <a:spcPts val="0"/>
              </a:spcAft>
              <a:defRPr/>
            </a:pPr>
            <a:r>
              <a:rPr lang="he-IL" dirty="0"/>
              <a:t>להגיע באיחור לשיעור/פגישה</a:t>
            </a:r>
          </a:p>
          <a:p>
            <a:pPr algn="r" rtl="1">
              <a:spcBef>
                <a:spcPts val="0"/>
              </a:spcBef>
              <a:spcAft>
                <a:spcPts val="0"/>
              </a:spcAft>
              <a:defRPr/>
            </a:pPr>
            <a:r>
              <a:rPr lang="he-IL" dirty="0"/>
              <a:t>לדבר מול קהל / לדבר בסיטואציה חברתית</a:t>
            </a:r>
          </a:p>
          <a:p>
            <a:pPr algn="r" rtl="1">
              <a:spcBef>
                <a:spcPts val="0"/>
              </a:spcBef>
              <a:spcAft>
                <a:spcPts val="0"/>
              </a:spcAft>
              <a:defRPr/>
            </a:pPr>
            <a:r>
              <a:rPr lang="he-IL" dirty="0"/>
              <a:t>להשתתף בפעילות ספורטיבית</a:t>
            </a:r>
          </a:p>
          <a:p>
            <a:pPr algn="r" rtl="1">
              <a:spcBef>
                <a:spcPts val="0"/>
              </a:spcBef>
              <a:spcAft>
                <a:spcPts val="0"/>
              </a:spcAft>
              <a:defRPr/>
            </a:pPr>
            <a:r>
              <a:rPr lang="he-IL" dirty="0"/>
              <a:t>לנגן בפני קהל</a:t>
            </a:r>
          </a:p>
          <a:p>
            <a:pPr algn="r" rtl="1">
              <a:spcBef>
                <a:spcPts val="0"/>
              </a:spcBef>
              <a:spcAft>
                <a:spcPts val="0"/>
              </a:spcAft>
              <a:defRPr/>
            </a:pPr>
            <a:r>
              <a:rPr lang="he-IL" dirty="0"/>
              <a:t>להשתמש בשירותים ציבוריים בנוכחות עוד אנשים</a:t>
            </a:r>
          </a:p>
          <a:p>
            <a:pPr algn="r" rtl="1">
              <a:spcBef>
                <a:spcPts val="0"/>
              </a:spcBef>
              <a:spcAft>
                <a:spcPts val="0"/>
              </a:spcAft>
              <a:defRPr/>
            </a:pPr>
            <a:r>
              <a:rPr lang="he-IL" dirty="0"/>
              <a:t>לאכול או לשתות בפומבי</a:t>
            </a:r>
          </a:p>
          <a:p>
            <a:pPr algn="r" rtl="1">
              <a:spcBef>
                <a:spcPts val="0"/>
              </a:spcBef>
              <a:spcAft>
                <a:spcPts val="0"/>
              </a:spcAft>
              <a:defRPr/>
            </a:pPr>
            <a:r>
              <a:rPr lang="he-IL" dirty="0"/>
              <a:t>לכתוב בפומבי</a:t>
            </a:r>
          </a:p>
          <a:p>
            <a:pPr algn="r" rtl="1">
              <a:spcBef>
                <a:spcPts val="0"/>
              </a:spcBef>
              <a:spcAft>
                <a:spcPts val="0"/>
              </a:spcAft>
              <a:defRPr/>
            </a:pPr>
            <a:r>
              <a:rPr lang="he-IL" dirty="0"/>
              <a:t>לטעות בפומבי</a:t>
            </a:r>
          </a:p>
          <a:p>
            <a:pPr algn="r" rtl="1">
              <a:spcBef>
                <a:spcPts val="0"/>
              </a:spcBef>
              <a:spcAft>
                <a:spcPts val="0"/>
              </a:spcAft>
              <a:defRPr/>
            </a:pPr>
            <a:r>
              <a:rPr lang="he-IL" dirty="0"/>
              <a:t>להיות במקום ציבורי (כמו אוטובוס עמוס או קניון)</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חרדה חברתית - </a:t>
            </a:r>
            <a:r>
              <a:rPr lang="en-US" dirty="0"/>
              <a:t>SAD</a:t>
            </a:r>
            <a:endParaRPr lang="he-IL" dirty="0"/>
          </a:p>
        </p:txBody>
      </p:sp>
      <p:sp>
        <p:nvSpPr>
          <p:cNvPr id="3" name="Content Placeholder 2"/>
          <p:cNvSpPr>
            <a:spLocks noGrp="1"/>
          </p:cNvSpPr>
          <p:nvPr>
            <p:ph idx="1"/>
          </p:nvPr>
        </p:nvSpPr>
        <p:spPr>
          <a:xfrm>
            <a:off x="1141683" y="2564904"/>
            <a:ext cx="7067128" cy="3600400"/>
          </a:xfrm>
        </p:spPr>
        <p:txBody>
          <a:bodyPr/>
          <a:lstStyle/>
          <a:p>
            <a:pPr algn="r" rtl="1">
              <a:defRPr/>
            </a:pPr>
            <a:r>
              <a:rPr lang="he-IL" sz="2800" dirty="0"/>
              <a:t>להתחיל שיחה, לשמר שיחה, לעשות </a:t>
            </a:r>
            <a:r>
              <a:rPr lang="en-US" sz="2800" dirty="0"/>
              <a:t>small-talk</a:t>
            </a:r>
            <a:r>
              <a:rPr lang="he-IL" sz="2800" dirty="0"/>
              <a:t>, לשתף מידע אישי לאחרים, מצבים אינטימיים או מיניים, לפגוש אנשים חדשים, ללכת לדייט, לדבר עם זרים, להביע חוסר הסכמה או להתווכח, לדבר בטלפון, לדבר עם דמות סמכות, להחזיר מוצר פגום לחנות, להיות אסרטיבי (למשל לסרב לבקשה לא סבירה), ללכת למסיבה, לצאת עם חברים או להזמין אותם אליך.</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קריטריונים מה-</a:t>
            </a:r>
            <a:r>
              <a:rPr lang="en-US" dirty="0"/>
              <a:t>DSM-5</a:t>
            </a:r>
            <a:endParaRPr lang="he-IL" dirty="0"/>
          </a:p>
        </p:txBody>
      </p:sp>
      <p:sp>
        <p:nvSpPr>
          <p:cNvPr id="3" name="Content Placeholder 2"/>
          <p:cNvSpPr>
            <a:spLocks noGrp="1"/>
          </p:cNvSpPr>
          <p:nvPr>
            <p:ph idx="1"/>
          </p:nvPr>
        </p:nvSpPr>
        <p:spPr>
          <a:xfrm>
            <a:off x="1145555" y="2636912"/>
            <a:ext cx="6798736" cy="3444997"/>
          </a:xfrm>
        </p:spPr>
        <p:txBody>
          <a:bodyPr/>
          <a:lstStyle/>
          <a:p>
            <a:pPr marL="0" indent="0" algn="l" rtl="0">
              <a:buNone/>
              <a:defRPr/>
            </a:pPr>
            <a:r>
              <a:rPr lang="en-US" dirty="0">
                <a:solidFill>
                  <a:schemeClr val="accent4">
                    <a:lumMod val="10000"/>
                  </a:schemeClr>
                </a:solidFill>
              </a:rPr>
              <a:t>B. The individual fears that he or she will act in a way (or show anxiety symptoms) that will be negatively evaluated (humiliating, embarrassing, lead to rejection, offend others, etc.)</a:t>
            </a:r>
          </a:p>
        </p:txBody>
      </p:sp>
    </p:spTree>
    <p:extLst>
      <p:ext uri="{BB962C8B-B14F-4D97-AF65-F5344CB8AC3E}">
        <p14:creationId xmlns:p14="http://schemas.microsoft.com/office/powerpoint/2010/main" val="1797828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קריטריונים מה-</a:t>
            </a:r>
            <a:r>
              <a:rPr lang="en-US" dirty="0"/>
              <a:t>DSM-5</a:t>
            </a:r>
            <a:endParaRPr lang="he-IL" dirty="0"/>
          </a:p>
        </p:txBody>
      </p:sp>
      <p:sp>
        <p:nvSpPr>
          <p:cNvPr id="3" name="Content Placeholder 2"/>
          <p:cNvSpPr>
            <a:spLocks noGrp="1"/>
          </p:cNvSpPr>
          <p:nvPr>
            <p:ph idx="1"/>
          </p:nvPr>
        </p:nvSpPr>
        <p:spPr/>
        <p:txBody>
          <a:bodyPr/>
          <a:lstStyle/>
          <a:p>
            <a:pPr marL="0" indent="0" algn="l" rtl="0">
              <a:buNone/>
              <a:defRPr/>
            </a:pPr>
            <a:r>
              <a:rPr lang="en-US" dirty="0">
                <a:solidFill>
                  <a:schemeClr val="accent4">
                    <a:lumMod val="10000"/>
                  </a:schemeClr>
                </a:solidFill>
              </a:rPr>
              <a:t>(C) The social situations almost always provoke fear or anxiety</a:t>
            </a:r>
          </a:p>
          <a:p>
            <a:pPr>
              <a:defRPr/>
            </a:pPr>
            <a:endParaRPr lang="en-US" dirty="0">
              <a:solidFill>
                <a:schemeClr val="accent4">
                  <a:lumMod val="10000"/>
                </a:schemeClr>
              </a:solidFill>
            </a:endParaRPr>
          </a:p>
          <a:p>
            <a:pPr marL="0" indent="0" algn="r" rtl="1">
              <a:buNone/>
              <a:defRPr/>
            </a:pPr>
            <a:r>
              <a:rPr lang="he-IL" dirty="0">
                <a:solidFill>
                  <a:schemeClr val="accent4">
                    <a:lumMod val="10000"/>
                  </a:schemeClr>
                </a:solidFill>
              </a:rPr>
              <a:t>בילדים: הפחד / חרדה עלול להתבטא דרך בכי, </a:t>
            </a:r>
            <a:r>
              <a:rPr lang="he-IL" dirty="0" err="1">
                <a:solidFill>
                  <a:schemeClr val="accent4">
                    <a:lumMod val="10000"/>
                  </a:schemeClr>
                </a:solidFill>
              </a:rPr>
              <a:t>טנטרומים</a:t>
            </a:r>
            <a:r>
              <a:rPr lang="he-IL" dirty="0">
                <a:solidFill>
                  <a:schemeClr val="accent4">
                    <a:lumMod val="10000"/>
                  </a:schemeClr>
                </a:solidFill>
              </a:rPr>
              <a:t>, התנהגות קפואה, היצמדות להורה, או הימנעות מדיבור במצבים חברתיים</a:t>
            </a:r>
            <a:endParaRPr lang="en-US" dirty="0">
              <a:solidFill>
                <a:schemeClr val="accent4">
                  <a:lumMod val="10000"/>
                </a:scheme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קריטריונים מה-</a:t>
            </a:r>
            <a:r>
              <a:rPr lang="en-US" dirty="0"/>
              <a:t>DSM-5</a:t>
            </a:r>
            <a:endParaRPr lang="he-IL" dirty="0"/>
          </a:p>
        </p:txBody>
      </p:sp>
      <p:sp>
        <p:nvSpPr>
          <p:cNvPr id="3" name="Content Placeholder 2"/>
          <p:cNvSpPr>
            <a:spLocks noGrp="1"/>
          </p:cNvSpPr>
          <p:nvPr>
            <p:ph idx="1"/>
          </p:nvPr>
        </p:nvSpPr>
        <p:spPr/>
        <p:txBody>
          <a:bodyPr/>
          <a:lstStyle/>
          <a:p>
            <a:pPr marL="0" indent="0" algn="l" rtl="0">
              <a:buNone/>
              <a:defRPr/>
            </a:pPr>
            <a:r>
              <a:rPr lang="en-US" dirty="0">
                <a:solidFill>
                  <a:schemeClr val="accent4">
                    <a:lumMod val="10000"/>
                  </a:schemeClr>
                </a:solidFill>
              </a:rPr>
              <a:t>(D) avoid the feared situations or endure them with intense anxiety or fear</a:t>
            </a:r>
          </a:p>
          <a:p>
            <a:pPr algn="l" rtl="0">
              <a:defRPr/>
            </a:pPr>
            <a:endParaRPr lang="en-US" dirty="0">
              <a:solidFill>
                <a:schemeClr val="accent4">
                  <a:lumMod val="10000"/>
                </a:schemeClr>
              </a:solidFill>
            </a:endParaRPr>
          </a:p>
          <a:p>
            <a:pPr marL="0" indent="0" algn="l" rtl="0">
              <a:buNone/>
              <a:defRPr/>
            </a:pPr>
            <a:r>
              <a:rPr lang="en-US" dirty="0">
                <a:solidFill>
                  <a:schemeClr val="accent4">
                    <a:lumMod val="10000"/>
                  </a:schemeClr>
                </a:solidFill>
              </a:rPr>
              <a:t>(E) the fear is excessive or unreasonable (out of proportion to the actual threat)</a:t>
            </a:r>
          </a:p>
          <a:p>
            <a:pPr marL="0" indent="0" algn="r" rtl="1">
              <a:buNone/>
              <a:defRPr/>
            </a:pPr>
            <a:r>
              <a:rPr lang="he-IL" dirty="0">
                <a:solidFill>
                  <a:schemeClr val="accent4">
                    <a:lumMod val="10000"/>
                  </a:schemeClr>
                </a:solidFill>
              </a:rPr>
              <a:t>שינוי מ-</a:t>
            </a:r>
            <a:r>
              <a:rPr lang="en-US" dirty="0">
                <a:solidFill>
                  <a:schemeClr val="accent4">
                    <a:lumMod val="10000"/>
                  </a:schemeClr>
                </a:solidFill>
              </a:rPr>
              <a:t>DSM-IV</a:t>
            </a:r>
            <a:r>
              <a:rPr lang="he-IL" dirty="0">
                <a:solidFill>
                  <a:schemeClr val="accent4">
                    <a:lumMod val="10000"/>
                  </a:schemeClr>
                </a:solidFill>
              </a:rPr>
              <a:t>!</a:t>
            </a:r>
          </a:p>
        </p:txBody>
      </p:sp>
    </p:spTree>
    <p:extLst>
      <p:ext uri="{BB962C8B-B14F-4D97-AF65-F5344CB8AC3E}">
        <p14:creationId xmlns:p14="http://schemas.microsoft.com/office/powerpoint/2010/main" val="7430106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קריטריונים מה-</a:t>
            </a:r>
            <a:r>
              <a:rPr lang="en-US" dirty="0"/>
              <a:t>DSM-5</a:t>
            </a:r>
            <a:endParaRPr lang="he-IL" dirty="0"/>
          </a:p>
        </p:txBody>
      </p:sp>
      <p:sp>
        <p:nvSpPr>
          <p:cNvPr id="3" name="Content Placeholder 2"/>
          <p:cNvSpPr>
            <a:spLocks noGrp="1"/>
          </p:cNvSpPr>
          <p:nvPr>
            <p:ph idx="1"/>
          </p:nvPr>
        </p:nvSpPr>
        <p:spPr/>
        <p:txBody>
          <a:bodyPr/>
          <a:lstStyle/>
          <a:p>
            <a:pPr marL="0" indent="0" algn="l" rtl="0">
              <a:buNone/>
              <a:defRPr/>
            </a:pPr>
            <a:r>
              <a:rPr lang="en-US" dirty="0">
                <a:solidFill>
                  <a:schemeClr val="accent4">
                    <a:lumMod val="10000"/>
                  </a:schemeClr>
                </a:solidFill>
              </a:rPr>
              <a:t>(F) Persistent (typically at least 6 months)</a:t>
            </a:r>
          </a:p>
          <a:p>
            <a:pPr marL="0" indent="0" algn="l" rtl="0">
              <a:buNone/>
              <a:defRPr/>
            </a:pPr>
            <a:r>
              <a:rPr lang="en-US" dirty="0">
                <a:solidFill>
                  <a:schemeClr val="accent4">
                    <a:lumMod val="10000"/>
                  </a:schemeClr>
                </a:solidFill>
              </a:rPr>
              <a:t>(G) Causes significant distress and/or functional impairment</a:t>
            </a:r>
          </a:p>
          <a:p>
            <a:pPr marL="0" indent="0" algn="l" rtl="0">
              <a:buNone/>
              <a:defRPr/>
            </a:pPr>
            <a:r>
              <a:rPr lang="en-US" dirty="0">
                <a:solidFill>
                  <a:schemeClr val="accent4">
                    <a:lumMod val="10000"/>
                  </a:schemeClr>
                </a:solidFill>
              </a:rPr>
              <a:t>(H) Not due to a substance or medical condition</a:t>
            </a:r>
          </a:p>
          <a:p>
            <a:pPr marL="0" indent="0" algn="l" rtl="0">
              <a:buNone/>
              <a:defRPr/>
            </a:pPr>
            <a:r>
              <a:rPr lang="en-US" dirty="0">
                <a:solidFill>
                  <a:schemeClr val="accent4">
                    <a:lumMod val="10000"/>
                  </a:schemeClr>
                </a:solidFill>
              </a:rPr>
              <a:t>(I) Not better explained by a different disorder</a:t>
            </a:r>
          </a:p>
          <a:p>
            <a:pPr marL="0" indent="0" algn="l" rtl="0">
              <a:buNone/>
              <a:defRPr/>
            </a:pPr>
            <a:r>
              <a:rPr lang="en-US" dirty="0">
                <a:solidFill>
                  <a:schemeClr val="accent4">
                    <a:lumMod val="10000"/>
                  </a:schemeClr>
                </a:solidFill>
              </a:rPr>
              <a:t>(J) If a medical condition exists, the fear is unrelated or excessive</a:t>
            </a:r>
            <a:endParaRPr lang="he-IL" dirty="0">
              <a:solidFill>
                <a:schemeClr val="accent4">
                  <a:lumMod val="10000"/>
                </a:schemeClr>
              </a:solidFill>
            </a:endParaRPr>
          </a:p>
        </p:txBody>
      </p:sp>
      <p:cxnSp>
        <p:nvCxnSpPr>
          <p:cNvPr id="5" name="Straight Arrow Connector 4"/>
          <p:cNvCxnSpPr/>
          <p:nvPr/>
        </p:nvCxnSpPr>
        <p:spPr>
          <a:xfrm flipH="1" flipV="1">
            <a:off x="2483768" y="5517232"/>
            <a:ext cx="864096" cy="4179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007048" y="5750466"/>
            <a:ext cx="4968552" cy="369332"/>
          </a:xfrm>
          <a:prstGeom prst="rect">
            <a:avLst/>
          </a:prstGeom>
          <a:noFill/>
        </p:spPr>
        <p:txBody>
          <a:bodyPr wrap="square" rtlCol="1">
            <a:spAutoFit/>
          </a:bodyPr>
          <a:lstStyle/>
          <a:p>
            <a:pPr algn="r" rtl="1"/>
            <a:r>
              <a:rPr lang="he-IL" dirty="0"/>
              <a:t>למשל, פרקינסון, </a:t>
            </a:r>
            <a:r>
              <a:rPr lang="en-US" dirty="0"/>
              <a:t>obesity</a:t>
            </a:r>
            <a:r>
              <a:rPr lang="he-IL" dirty="0"/>
              <a:t>, עיוות גופני, וכו': יש להתחשב!</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קריטריונים מה-</a:t>
            </a:r>
            <a:r>
              <a:rPr lang="en-US" dirty="0"/>
              <a:t>DSM-5</a:t>
            </a:r>
            <a:endParaRPr lang="he-IL" dirty="0"/>
          </a:p>
        </p:txBody>
      </p:sp>
      <p:sp>
        <p:nvSpPr>
          <p:cNvPr id="3" name="Content Placeholder 2"/>
          <p:cNvSpPr>
            <a:spLocks noGrp="1"/>
          </p:cNvSpPr>
          <p:nvPr>
            <p:ph idx="1"/>
          </p:nvPr>
        </p:nvSpPr>
        <p:spPr>
          <a:xfrm>
            <a:off x="1537822" y="2564904"/>
            <a:ext cx="3039389" cy="1668016"/>
          </a:xfrm>
        </p:spPr>
        <p:txBody>
          <a:bodyPr/>
          <a:lstStyle/>
          <a:p>
            <a:pPr algn="l" rtl="0">
              <a:defRPr/>
            </a:pPr>
            <a:r>
              <a:rPr lang="en-US" dirty="0">
                <a:solidFill>
                  <a:schemeClr val="accent4">
                    <a:lumMod val="10000"/>
                  </a:schemeClr>
                </a:solidFill>
              </a:rPr>
              <a:t>Specifier:</a:t>
            </a:r>
          </a:p>
          <a:p>
            <a:pPr marL="0" indent="0" algn="l" rtl="0">
              <a:buNone/>
              <a:defRPr/>
            </a:pPr>
            <a:r>
              <a:rPr lang="en-US" dirty="0">
                <a:solidFill>
                  <a:schemeClr val="accent4">
                    <a:lumMod val="10000"/>
                  </a:schemeClr>
                </a:solidFill>
              </a:rPr>
              <a:t>“Performance only”</a:t>
            </a:r>
            <a:endParaRPr lang="he-IL" dirty="0">
              <a:solidFill>
                <a:schemeClr val="accent4">
                  <a:lumMod val="10000"/>
                </a:schemeClr>
              </a:solidFill>
            </a:endParaRPr>
          </a:p>
        </p:txBody>
      </p:sp>
      <p:sp>
        <p:nvSpPr>
          <p:cNvPr id="5" name="TextBox 4"/>
          <p:cNvSpPr txBox="1"/>
          <p:nvPr/>
        </p:nvSpPr>
        <p:spPr>
          <a:xfrm>
            <a:off x="1176866" y="3933056"/>
            <a:ext cx="6912768" cy="1569660"/>
          </a:xfrm>
          <a:prstGeom prst="rect">
            <a:avLst/>
          </a:prstGeom>
          <a:noFill/>
        </p:spPr>
        <p:txBody>
          <a:bodyPr wrap="square" rtlCol="1">
            <a:spAutoFit/>
          </a:bodyPr>
          <a:lstStyle/>
          <a:p>
            <a:pPr marL="285750" indent="-285750" algn="r" rtl="1">
              <a:buClr>
                <a:schemeClr val="accent1"/>
              </a:buClr>
              <a:buFont typeface="Arial" panose="020B0604020202020204" pitchFamily="34" charset="0"/>
              <a:buChar char="•"/>
            </a:pPr>
            <a:r>
              <a:rPr lang="he-IL" sz="2400" dirty="0"/>
              <a:t>בד"כ נדרש במסגרת מקצועית ולכן פוגע בתפקוד</a:t>
            </a:r>
          </a:p>
          <a:p>
            <a:pPr marL="285750" indent="-285750" algn="r" rtl="1">
              <a:buClr>
                <a:schemeClr val="accent1"/>
              </a:buClr>
              <a:buFont typeface="Arial" panose="020B0604020202020204" pitchFamily="34" charset="0"/>
              <a:buChar char="•"/>
            </a:pPr>
            <a:endParaRPr lang="he-IL" sz="2400" dirty="0"/>
          </a:p>
          <a:p>
            <a:pPr marL="285750" indent="-285750" algn="r" rtl="1">
              <a:buClr>
                <a:schemeClr val="accent1"/>
              </a:buClr>
              <a:buFont typeface="Arial" panose="020B0604020202020204" pitchFamily="34" charset="0"/>
              <a:buChar char="•"/>
            </a:pPr>
            <a:r>
              <a:rPr lang="he-IL" sz="2400" dirty="0"/>
              <a:t>תת-קבוצה שונה מבחינת גיל ההופעה, אטיולוגיה, תגובה לטיפול, וכו'</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Case Vignette</a:t>
            </a:r>
            <a:endParaRPr lang="he-IL" dirty="0"/>
          </a:p>
        </p:txBody>
      </p:sp>
      <p:sp>
        <p:nvSpPr>
          <p:cNvPr id="3" name="Content Placeholder 2"/>
          <p:cNvSpPr>
            <a:spLocks noGrp="1"/>
          </p:cNvSpPr>
          <p:nvPr>
            <p:ph idx="1"/>
          </p:nvPr>
        </p:nvSpPr>
        <p:spPr>
          <a:xfrm>
            <a:off x="1176865" y="2490135"/>
            <a:ext cx="6563487" cy="3444997"/>
          </a:xfrm>
        </p:spPr>
        <p:txBody>
          <a:bodyPr>
            <a:normAutofit fontScale="92500" lnSpcReduction="10000"/>
          </a:bodyPr>
          <a:lstStyle/>
          <a:p>
            <a:pPr algn="l" rtl="0">
              <a:buFontTx/>
              <a:buNone/>
              <a:defRPr/>
            </a:pPr>
            <a:r>
              <a:rPr lang="en-US" sz="2800" dirty="0"/>
              <a:t>Michael reported fear and anxiety in a range of situations including being in crowds, walking outside (particularly when alone), eating and drinking in front of other people, writing in front of other people, attending parties, speaking in groups, and being assertive. </a:t>
            </a:r>
            <a:r>
              <a:rPr lang="en-US" sz="2800" b="1" dirty="0"/>
              <a:t>He had outstanding interpersonal skills and appeared to be quite relaxed during the evaluation</a:t>
            </a:r>
            <a:r>
              <a:rPr lang="en-US" sz="2800" dirty="0"/>
              <a:t>.</a:t>
            </a:r>
            <a:endParaRPr lang="he-IL" sz="28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Case vignette</a:t>
            </a:r>
            <a:endParaRPr lang="he-IL" dirty="0"/>
          </a:p>
        </p:txBody>
      </p:sp>
      <p:sp>
        <p:nvSpPr>
          <p:cNvPr id="3" name="Content Placeholder 2"/>
          <p:cNvSpPr>
            <a:spLocks noGrp="1"/>
          </p:cNvSpPr>
          <p:nvPr>
            <p:ph idx="1"/>
          </p:nvPr>
        </p:nvSpPr>
        <p:spPr/>
        <p:txBody>
          <a:bodyPr>
            <a:normAutofit fontScale="92500" lnSpcReduction="20000"/>
          </a:bodyPr>
          <a:lstStyle/>
          <a:p>
            <a:pPr algn="l" rtl="0">
              <a:buFontTx/>
              <a:buNone/>
              <a:defRPr/>
            </a:pPr>
            <a:r>
              <a:rPr lang="en-US" sz="2800" dirty="0"/>
              <a:t>Despite his calm appearance, Michael reported extremely high levels of anxiety during the assessment. While waiting for his appointment, he was unable to complete the patient registration form because other people might notice the tremor in his hands. While being interviewed, he reported feeling very panicky with an increased heart rate, breathlessness, and shaking, although these symptoms were not especially noticeable to the interviewer.</a:t>
            </a:r>
            <a:endParaRPr lang="he-IL" sz="28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Clinical vignette</a:t>
            </a:r>
            <a:endParaRPr lang="he-IL" dirty="0"/>
          </a:p>
        </p:txBody>
      </p:sp>
      <p:sp>
        <p:nvSpPr>
          <p:cNvPr id="3" name="Content Placeholder 2"/>
          <p:cNvSpPr>
            <a:spLocks noGrp="1"/>
          </p:cNvSpPr>
          <p:nvPr>
            <p:ph idx="1"/>
          </p:nvPr>
        </p:nvSpPr>
        <p:spPr>
          <a:xfrm>
            <a:off x="323528" y="2348880"/>
            <a:ext cx="8352927" cy="3819185"/>
          </a:xfrm>
        </p:spPr>
        <p:txBody>
          <a:bodyPr>
            <a:noAutofit/>
          </a:bodyPr>
          <a:lstStyle/>
          <a:p>
            <a:pPr algn="l" rtl="0">
              <a:buFontTx/>
              <a:buNone/>
              <a:defRPr/>
            </a:pPr>
            <a:r>
              <a:rPr lang="en-US" dirty="0"/>
              <a:t>Although he had originally been diagnosed with panic disorder, Michael reported never having had an </a:t>
            </a:r>
            <a:r>
              <a:rPr lang="en-US" dirty="0" err="1"/>
              <a:t>uncued</a:t>
            </a:r>
            <a:r>
              <a:rPr lang="en-US" dirty="0"/>
              <a:t> or unexpected panic attack. In fact, all of his anxiety and fear appeared to be related to the possibility of having his anxiety or some other aspect of his behavior noticed by other people. He feared being out in public because of the possibility of drawing attention to himself. He was especially uncomfortable when alone in public because he believed that other people would notice his anxiety and view him negatively. He felt more comfortable when he was with a friend or with his partner because he assumed that strangers might be distracted from paying attention exclusively to him.</a:t>
            </a:r>
            <a:endParaRPr lang="he-IL"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083965"/>
            <a:ext cx="9144000" cy="1384300"/>
          </a:xfrm>
        </p:spPr>
        <p:txBody>
          <a:bodyPr/>
          <a:lstStyle/>
          <a:p>
            <a:pPr algn="ctr">
              <a:defRPr/>
            </a:pPr>
            <a:r>
              <a:rPr lang="en-US" dirty="0"/>
              <a:t>Clinical vignette – safety behaviors </a:t>
            </a:r>
            <a:endParaRPr lang="he-IL" dirty="0"/>
          </a:p>
        </p:txBody>
      </p:sp>
      <p:sp>
        <p:nvSpPr>
          <p:cNvPr id="3" name="Content Placeholder 2"/>
          <p:cNvSpPr>
            <a:spLocks noGrp="1"/>
          </p:cNvSpPr>
          <p:nvPr>
            <p:ph idx="1"/>
          </p:nvPr>
        </p:nvSpPr>
        <p:spPr>
          <a:xfrm>
            <a:off x="755576" y="2468265"/>
            <a:ext cx="7427583" cy="3444997"/>
          </a:xfrm>
        </p:spPr>
        <p:txBody>
          <a:bodyPr>
            <a:noAutofit/>
          </a:bodyPr>
          <a:lstStyle/>
          <a:p>
            <a:pPr algn="l" rtl="0">
              <a:buFontTx/>
              <a:buNone/>
              <a:defRPr/>
            </a:pPr>
            <a:r>
              <a:rPr lang="en-US" dirty="0"/>
              <a:t>Michael engaged in a variety of behaviors to protect himself from having his anxiety symptoms noticed by other people. Usually, he just avoided situations that made him uncomfortable. When forced to be in a feared situation, he often sat on his trembling hands in order to hide them from people's view. Also, he tended to hold a glass with both hands when drinking in front of others. To feel more comfortable, Michael often drank alcohol in social situations. He reported almost getting into car accidents on two occasions while driving impaired.</a:t>
            </a:r>
            <a:endParaRPr lang="he-IL"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973005"/>
            <a:ext cx="6798734" cy="1303867"/>
          </a:xfrm>
        </p:spPr>
        <p:txBody>
          <a:bodyPr/>
          <a:lstStyle/>
          <a:p>
            <a:pPr>
              <a:defRPr/>
            </a:pPr>
            <a:r>
              <a:rPr lang="en-US" dirty="0"/>
              <a:t>Clinical vignette</a:t>
            </a:r>
            <a:endParaRPr lang="he-IL" dirty="0"/>
          </a:p>
        </p:txBody>
      </p:sp>
      <p:sp>
        <p:nvSpPr>
          <p:cNvPr id="3" name="Content Placeholder 2"/>
          <p:cNvSpPr>
            <a:spLocks noGrp="1"/>
          </p:cNvSpPr>
          <p:nvPr>
            <p:ph idx="1"/>
          </p:nvPr>
        </p:nvSpPr>
        <p:spPr>
          <a:xfrm>
            <a:off x="323528" y="2266528"/>
            <a:ext cx="8352928" cy="4114800"/>
          </a:xfrm>
        </p:spPr>
        <p:txBody>
          <a:bodyPr>
            <a:noAutofit/>
          </a:bodyPr>
          <a:lstStyle/>
          <a:p>
            <a:pPr algn="l" rtl="0">
              <a:buFontTx/>
              <a:buNone/>
              <a:defRPr/>
            </a:pPr>
            <a:r>
              <a:rPr lang="en-US" dirty="0"/>
              <a:t>Throughout his childhood, Michael's parents had very high expectations regarding his performance in all areas of his life. He was expected to do well in school, excel at sports, and never to do anything that might embarrass his parents. Although he felt a lot of pressure growing up, his social anxiety did not become a problem until he was in his teens. Michael began to take the normal social pressures in high school very seriously. He became very concerned about looking stupid in class and gradually became worried that other people might notice that he was anxious. He ended up quitting high school after 11th grade, despite being very bright and successful in all of his academic subjects.</a:t>
            </a:r>
            <a:endParaRPr lang="he-IL"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980728"/>
            <a:ext cx="6798734" cy="1303867"/>
          </a:xfrm>
        </p:spPr>
        <p:txBody>
          <a:bodyPr/>
          <a:lstStyle/>
          <a:p>
            <a:pPr algn="ctr" rtl="1">
              <a:defRPr/>
            </a:pPr>
            <a:r>
              <a:rPr lang="he-IL" dirty="0"/>
              <a:t>חרדה חברתית - שכיחות</a:t>
            </a:r>
          </a:p>
        </p:txBody>
      </p:sp>
      <p:sp>
        <p:nvSpPr>
          <p:cNvPr id="3" name="Content Placeholder 2"/>
          <p:cNvSpPr>
            <a:spLocks noGrp="1"/>
          </p:cNvSpPr>
          <p:nvPr>
            <p:ph idx="1"/>
          </p:nvPr>
        </p:nvSpPr>
        <p:spPr>
          <a:xfrm>
            <a:off x="1331640" y="2284595"/>
            <a:ext cx="6552314" cy="3952717"/>
          </a:xfrm>
        </p:spPr>
        <p:txBody>
          <a:bodyPr>
            <a:normAutofit/>
          </a:bodyPr>
          <a:lstStyle/>
          <a:p>
            <a:pPr algn="r" rtl="1">
              <a:buFont typeface="Arial" panose="020B0604020202020204" pitchFamily="34" charset="0"/>
              <a:buChar char="•"/>
              <a:defRPr/>
            </a:pPr>
            <a:r>
              <a:rPr lang="he-IL" dirty="0"/>
              <a:t>שכיחות של 2.73% או 18.7%??</a:t>
            </a:r>
          </a:p>
          <a:p>
            <a:pPr algn="r" rtl="1">
              <a:buFont typeface="Arial" panose="020B0604020202020204" pitchFamily="34" charset="0"/>
              <a:buChar char="•"/>
              <a:defRPr/>
            </a:pPr>
            <a:endParaRPr lang="he-IL" dirty="0"/>
          </a:p>
          <a:p>
            <a:pPr algn="r" rtl="1">
              <a:buFont typeface="Arial" panose="020B0604020202020204" pitchFamily="34" charset="0"/>
              <a:buChar char="•"/>
              <a:defRPr/>
            </a:pPr>
            <a:r>
              <a:rPr lang="he-IL" dirty="0"/>
              <a:t>מחקרים אפידמיולוגיים רחבי-היקף עם ממצאים שונים</a:t>
            </a:r>
          </a:p>
          <a:p>
            <a:pPr algn="r" rtl="1">
              <a:buFont typeface="Arial" panose="020B0604020202020204" pitchFamily="34" charset="0"/>
              <a:buChar char="•"/>
              <a:defRPr/>
            </a:pPr>
            <a:endParaRPr lang="he-IL" dirty="0"/>
          </a:p>
          <a:p>
            <a:pPr algn="r" rtl="1">
              <a:buFont typeface="Arial" panose="020B0604020202020204" pitchFamily="34" charset="0"/>
              <a:buChar char="•"/>
              <a:defRPr/>
            </a:pPr>
            <a:r>
              <a:rPr lang="he-IL" dirty="0"/>
              <a:t>כנראה עקב קריטריון </a:t>
            </a:r>
            <a:r>
              <a:rPr lang="he-IL" u="sng" dirty="0"/>
              <a:t>הפגיעה בתפקוד</a:t>
            </a:r>
          </a:p>
          <a:p>
            <a:pPr algn="r" rtl="1">
              <a:buFont typeface="Arial" panose="020B0604020202020204" pitchFamily="34" charset="0"/>
              <a:buChar char="•"/>
              <a:defRPr/>
            </a:pPr>
            <a:endParaRPr lang="he-IL" u="sng" dirty="0"/>
          </a:p>
          <a:p>
            <a:pPr algn="r" rtl="1">
              <a:buFont typeface="Arial" panose="020B0604020202020204" pitchFamily="34" charset="0"/>
              <a:buChar char="•"/>
              <a:defRPr/>
            </a:pPr>
            <a:r>
              <a:rPr lang="he-IL" dirty="0"/>
              <a:t>ב-</a:t>
            </a:r>
            <a:r>
              <a:rPr lang="en-US" dirty="0"/>
              <a:t>DSM-5</a:t>
            </a:r>
            <a:r>
              <a:rPr lang="he-IL" dirty="0"/>
              <a:t> </a:t>
            </a:r>
            <a:r>
              <a:rPr lang="he-IL" b="1" dirty="0"/>
              <a:t>שכיחות של שנה </a:t>
            </a:r>
            <a:r>
              <a:rPr lang="he-IL" dirty="0"/>
              <a:t>מוערכת ב-7% אך נמוכה יותר במקומות אחרים בעולם!</a:t>
            </a:r>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defRPr/>
            </a:pPr>
            <a:r>
              <a:rPr lang="he-IL" dirty="0"/>
              <a:t>חרדה חברתית – נתונים דמוגרפיים</a:t>
            </a:r>
          </a:p>
        </p:txBody>
      </p:sp>
      <p:sp>
        <p:nvSpPr>
          <p:cNvPr id="3" name="Content Placeholder 2"/>
          <p:cNvSpPr>
            <a:spLocks noGrp="1"/>
          </p:cNvSpPr>
          <p:nvPr>
            <p:ph idx="1"/>
          </p:nvPr>
        </p:nvSpPr>
        <p:spPr>
          <a:xfrm>
            <a:off x="2353494" y="2924944"/>
            <a:ext cx="5901258" cy="3384376"/>
          </a:xfrm>
        </p:spPr>
        <p:txBody>
          <a:bodyPr/>
          <a:lstStyle/>
          <a:p>
            <a:pPr algn="r" rtl="1">
              <a:defRPr/>
            </a:pPr>
            <a:r>
              <a:rPr lang="he-IL" dirty="0"/>
              <a:t>כ-12% </a:t>
            </a:r>
            <a:r>
              <a:rPr lang="en-US" dirty="0"/>
              <a:t>lifetime prevalence</a:t>
            </a:r>
            <a:endParaRPr lang="he-IL" dirty="0"/>
          </a:p>
          <a:p>
            <a:pPr algn="r" rtl="1">
              <a:defRPr/>
            </a:pPr>
            <a:r>
              <a:rPr lang="he-IL" dirty="0"/>
              <a:t>גיל התחלה (</a:t>
            </a:r>
            <a:r>
              <a:rPr lang="en-US" dirty="0"/>
              <a:t>onset</a:t>
            </a:r>
            <a:r>
              <a:rPr lang="he-IL" dirty="0"/>
              <a:t>) מוקדם, לרוב בגיל ההתבגרות, ואף לפני (קשה להצביע על נקודה מדויקת)</a:t>
            </a:r>
          </a:p>
          <a:p>
            <a:pPr algn="r" rtl="1">
              <a:buNone/>
              <a:defRPr/>
            </a:pPr>
            <a:r>
              <a:rPr lang="he-IL" sz="2000" dirty="0"/>
              <a:t>	(</a:t>
            </a:r>
            <a:r>
              <a:rPr lang="en-US" sz="2000" dirty="0"/>
              <a:t>e.g., </a:t>
            </a:r>
            <a:r>
              <a:rPr lang="en-US" sz="2000" dirty="0" err="1"/>
              <a:t>Furmark</a:t>
            </a:r>
            <a:r>
              <a:rPr lang="en-US" sz="2000" dirty="0"/>
              <a:t> et al., 2000</a:t>
            </a:r>
            <a:r>
              <a:rPr lang="he-IL" sz="2000" dirty="0"/>
              <a:t>)</a:t>
            </a:r>
          </a:p>
          <a:p>
            <a:pPr algn="r" rtl="1">
              <a:defRPr/>
            </a:pPr>
            <a:r>
              <a:rPr lang="he-IL" dirty="0"/>
              <a:t>לפחות 15% סבלו מסימפטומים אלו "כל חייהם"</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algn="ctr" rtl="1"/>
            <a:r>
              <a:rPr lang="he-IL" dirty="0"/>
              <a:t>חרדה חברתית – נתונים דמוגרפיים</a:t>
            </a:r>
          </a:p>
        </p:txBody>
      </p:sp>
      <p:sp>
        <p:nvSpPr>
          <p:cNvPr id="3" name="מציין מיקום תוכן 2"/>
          <p:cNvSpPr>
            <a:spLocks noGrp="1"/>
          </p:cNvSpPr>
          <p:nvPr>
            <p:ph idx="1"/>
          </p:nvPr>
        </p:nvSpPr>
        <p:spPr>
          <a:xfrm>
            <a:off x="1979712" y="2708920"/>
            <a:ext cx="6517020" cy="3322712"/>
          </a:xfrm>
        </p:spPr>
        <p:txBody>
          <a:bodyPr/>
          <a:lstStyle/>
          <a:p>
            <a:pPr algn="r" rtl="1"/>
            <a:r>
              <a:rPr lang="he-IL" dirty="0"/>
              <a:t>בקרב סטודנטים (</a:t>
            </a:r>
            <a:r>
              <a:rPr lang="en-US" i="1" dirty="0"/>
              <a:t>N </a:t>
            </a:r>
            <a:r>
              <a:rPr lang="en-US" dirty="0"/>
              <a:t>= 2,319</a:t>
            </a:r>
            <a:r>
              <a:rPr lang="he-IL" dirty="0"/>
              <a:t>) נמצאה שכיחות של 11.6%</a:t>
            </a:r>
          </a:p>
          <a:p>
            <a:pPr marL="0" indent="0" algn="r" rtl="1">
              <a:buNone/>
            </a:pPr>
            <a:r>
              <a:rPr lang="he-IL" dirty="0"/>
              <a:t>	</a:t>
            </a:r>
            <a:r>
              <a:rPr lang="he-IL" sz="2000" dirty="0"/>
              <a:t>(</a:t>
            </a:r>
            <a:r>
              <a:rPr lang="en-US" sz="2000" dirty="0" err="1"/>
              <a:t>Baptista</a:t>
            </a:r>
            <a:r>
              <a:rPr lang="en-US" sz="2000" dirty="0"/>
              <a:t> et al., 2012</a:t>
            </a:r>
            <a:r>
              <a:rPr lang="he-IL" sz="2000" dirty="0"/>
              <a:t>)</a:t>
            </a:r>
          </a:p>
          <a:p>
            <a:pPr algn="r" rtl="1">
              <a:buFont typeface="Arial" panose="020B0604020202020204" pitchFamily="34" charset="0"/>
              <a:buChar char="•"/>
            </a:pPr>
            <a:r>
              <a:rPr lang="he-IL" dirty="0"/>
              <a:t>קשר לתפקוד בקרב נשים</a:t>
            </a:r>
          </a:p>
          <a:p>
            <a:pPr algn="r" rtl="1"/>
            <a:r>
              <a:rPr lang="he-IL" dirty="0"/>
              <a:t>פחות מ-1 מ-100 היה מאובחן וקיבל טיפול!</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340" y="980728"/>
            <a:ext cx="6798734" cy="1303867"/>
          </a:xfrm>
        </p:spPr>
        <p:txBody>
          <a:bodyPr>
            <a:normAutofit fontScale="90000"/>
          </a:bodyPr>
          <a:lstStyle/>
          <a:p>
            <a:pPr algn="ctr" rtl="1">
              <a:defRPr/>
            </a:pPr>
            <a:r>
              <a:rPr lang="he-IL" dirty="0"/>
              <a:t>חרדה חברתית – נתונים דמוגרפיים</a:t>
            </a:r>
          </a:p>
        </p:txBody>
      </p:sp>
      <p:sp>
        <p:nvSpPr>
          <p:cNvPr id="3" name="Content Placeholder 2"/>
          <p:cNvSpPr>
            <a:spLocks noGrp="1"/>
          </p:cNvSpPr>
          <p:nvPr>
            <p:ph idx="1"/>
          </p:nvPr>
        </p:nvSpPr>
        <p:spPr>
          <a:xfrm>
            <a:off x="971599" y="2636912"/>
            <a:ext cx="7318217" cy="4114800"/>
          </a:xfrm>
        </p:spPr>
        <p:txBody>
          <a:bodyPr/>
          <a:lstStyle/>
          <a:p>
            <a:pPr algn="r" rtl="1">
              <a:buFontTx/>
              <a:buNone/>
              <a:defRPr/>
            </a:pPr>
            <a:r>
              <a:rPr lang="he-IL" dirty="0"/>
              <a:t>קיים הבדל קטן בין המינים (נשים – 60%),</a:t>
            </a:r>
          </a:p>
          <a:p>
            <a:pPr algn="r" rtl="1">
              <a:buFontTx/>
              <a:buNone/>
              <a:defRPr/>
            </a:pPr>
            <a:r>
              <a:rPr lang="he-IL" dirty="0"/>
              <a:t>ובאופן ספציפי:</a:t>
            </a:r>
          </a:p>
          <a:p>
            <a:pPr algn="r" rtl="1">
              <a:buFontTx/>
              <a:buNone/>
              <a:defRPr/>
            </a:pPr>
            <a:r>
              <a:rPr lang="he-IL" dirty="0"/>
              <a:t>לדבר עם דמות סמכות, לדבר או להופיע בפני קהל, לעבוד בזמן שמסתכלים עליך, להיכנס לחדר שבו אחרים כבר יושבים, להיות במרכז תשומת הלב, לדבר בפגישות ולהביע חוסר הסכמה, לתת דיווח לקבוצה, ולארח מסיבה.</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defRPr/>
            </a:pPr>
            <a:r>
              <a:rPr lang="he-IL" dirty="0"/>
              <a:t>חרדה חברתית – נתונים דמוגרפיים</a:t>
            </a:r>
          </a:p>
        </p:txBody>
      </p:sp>
      <p:sp>
        <p:nvSpPr>
          <p:cNvPr id="3" name="Content Placeholder 2"/>
          <p:cNvSpPr>
            <a:spLocks noGrp="1"/>
          </p:cNvSpPr>
          <p:nvPr>
            <p:ph idx="1"/>
          </p:nvPr>
        </p:nvSpPr>
        <p:spPr>
          <a:xfrm>
            <a:off x="1979712" y="2780928"/>
            <a:ext cx="6131024" cy="1296144"/>
          </a:xfrm>
        </p:spPr>
        <p:txBody>
          <a:bodyPr/>
          <a:lstStyle/>
          <a:p>
            <a:pPr algn="r" rtl="1">
              <a:defRPr/>
            </a:pPr>
            <a:r>
              <a:rPr lang="he-IL" dirty="0"/>
              <a:t>אפקט ג'נדר הפוך לגבי השתנה בשירותים ציבוריים וכן החזרת מוצרים לחנות</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חרדה חברתית - קו-מורבידיות</a:t>
            </a:r>
          </a:p>
        </p:txBody>
      </p:sp>
      <p:sp>
        <p:nvSpPr>
          <p:cNvPr id="3" name="Content Placeholder 2"/>
          <p:cNvSpPr>
            <a:spLocks noGrp="1"/>
          </p:cNvSpPr>
          <p:nvPr>
            <p:ph idx="1"/>
          </p:nvPr>
        </p:nvSpPr>
        <p:spPr>
          <a:xfrm>
            <a:off x="827584" y="2381335"/>
            <a:ext cx="7283152" cy="2631841"/>
          </a:xfrm>
        </p:spPr>
        <p:txBody>
          <a:bodyPr/>
          <a:lstStyle/>
          <a:p>
            <a:pPr marL="0" indent="0" algn="r" rtl="1">
              <a:buNone/>
              <a:defRPr/>
            </a:pPr>
            <a:r>
              <a:rPr lang="he-IL" dirty="0"/>
              <a:t>במהלך החיים:</a:t>
            </a:r>
          </a:p>
          <a:p>
            <a:pPr algn="r" rtl="1">
              <a:defRPr/>
            </a:pPr>
            <a:r>
              <a:rPr lang="he-IL" dirty="0"/>
              <a:t>מעל 50% - הפרעת חרדה נוספת</a:t>
            </a:r>
          </a:p>
          <a:p>
            <a:pPr algn="r" rtl="1">
              <a:defRPr/>
            </a:pPr>
            <a:r>
              <a:rPr lang="he-IL" dirty="0"/>
              <a:t>כ-50% - דיכאון</a:t>
            </a:r>
          </a:p>
          <a:p>
            <a:pPr algn="r" rtl="1">
              <a:defRPr/>
            </a:pPr>
            <a:r>
              <a:rPr lang="he-IL" dirty="0"/>
              <a:t>כ-33% - שימוש מופרז באלכוהול (כדי להתמודד עם ה-</a:t>
            </a:r>
            <a:r>
              <a:rPr lang="en-US" dirty="0"/>
              <a:t>SAD</a:t>
            </a:r>
            <a:r>
              <a:rPr lang="he-IL" dirty="0"/>
              <a:t>)</a:t>
            </a:r>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defRPr/>
            </a:pPr>
            <a:r>
              <a:rPr lang="he-IL" dirty="0"/>
              <a:t>חרדה חברתית – נתונים דמוגרפיים</a:t>
            </a:r>
          </a:p>
        </p:txBody>
      </p:sp>
      <p:sp>
        <p:nvSpPr>
          <p:cNvPr id="3" name="Content Placeholder 2"/>
          <p:cNvSpPr>
            <a:spLocks noGrp="1"/>
          </p:cNvSpPr>
          <p:nvPr>
            <p:ph idx="1"/>
          </p:nvPr>
        </p:nvSpPr>
        <p:spPr>
          <a:xfrm>
            <a:off x="1637846" y="2780928"/>
            <a:ext cx="6347048" cy="2098576"/>
          </a:xfrm>
        </p:spPr>
        <p:txBody>
          <a:bodyPr/>
          <a:lstStyle/>
          <a:p>
            <a:pPr algn="r" rtl="1">
              <a:defRPr/>
            </a:pPr>
            <a:r>
              <a:rPr lang="he-IL" dirty="0"/>
              <a:t>הפרעה עיקשת:</a:t>
            </a:r>
          </a:p>
          <a:p>
            <a:pPr marL="0" indent="0" algn="r" rtl="1">
              <a:buNone/>
              <a:defRPr/>
            </a:pPr>
            <a:r>
              <a:rPr lang="he-IL" dirty="0"/>
              <a:t>	רק 37% החלימו באופן ספונטני על-פני 12 שנים</a:t>
            </a:r>
            <a:endParaRPr lang="en-US" dirty="0"/>
          </a:p>
        </p:txBody>
      </p:sp>
      <p:sp>
        <p:nvSpPr>
          <p:cNvPr id="5" name="Content Placeholder 2"/>
          <p:cNvSpPr txBox="1">
            <a:spLocks/>
          </p:cNvSpPr>
          <p:nvPr/>
        </p:nvSpPr>
        <p:spPr>
          <a:xfrm>
            <a:off x="795813" y="4077072"/>
            <a:ext cx="7560839" cy="2098576"/>
          </a:xfrm>
          <a:prstGeom prst="rect">
            <a:avLst/>
          </a:prstGeom>
        </p:spPr>
        <p:txBody>
          <a:bodyPr vert="horz" lIns="91440" tIns="45720" rIns="91440" bIns="45720" rtlCol="0" anchor="t">
            <a:normAutofit/>
          </a:bodyPr>
          <a:lstStyle>
            <a:lvl1pPr marL="285750" indent="-285750" algn="r" defTabSz="457200" rtl="1"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defRPr/>
            </a:pPr>
            <a:r>
              <a:rPr lang="he-IL" dirty="0"/>
              <a:t>מצד שני, לעומת 7% ממוצע כללי, נמצא 2-5% בקרב מבוגרים יותר</a:t>
            </a:r>
          </a:p>
          <a:p>
            <a:pPr>
              <a:defRPr/>
            </a:pPr>
            <a:r>
              <a:rPr lang="he-IL" dirty="0"/>
              <a:t>אך ייתכן כי מעיד על הבדל של קוהורט ולא בהכרח החלמה</a:t>
            </a:r>
            <a:endParaRPr lang="en-US" dirty="0"/>
          </a:p>
        </p:txBody>
      </p:sp>
    </p:spTree>
    <p:extLst>
      <p:ext uri="{BB962C8B-B14F-4D97-AF65-F5344CB8AC3E}">
        <p14:creationId xmlns:p14="http://schemas.microsoft.com/office/powerpoint/2010/main" val="8981825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מודלים פסיכולוגיים ל-</a:t>
            </a:r>
            <a:r>
              <a:rPr lang="en-US" dirty="0"/>
              <a:t>SAD</a:t>
            </a:r>
            <a:endParaRPr lang="he-IL" dirty="0"/>
          </a:p>
        </p:txBody>
      </p:sp>
      <p:sp>
        <p:nvSpPr>
          <p:cNvPr id="3" name="Content Placeholder 2"/>
          <p:cNvSpPr>
            <a:spLocks noGrp="1"/>
          </p:cNvSpPr>
          <p:nvPr>
            <p:ph idx="1"/>
          </p:nvPr>
        </p:nvSpPr>
        <p:spPr>
          <a:xfrm>
            <a:off x="755576" y="2564904"/>
            <a:ext cx="7416824" cy="3528392"/>
          </a:xfrm>
        </p:spPr>
        <p:txBody>
          <a:bodyPr/>
          <a:lstStyle/>
          <a:p>
            <a:pPr marL="0" indent="0" algn="r" rtl="1">
              <a:buNone/>
              <a:defRPr/>
            </a:pPr>
            <a:r>
              <a:rPr lang="he-IL" dirty="0"/>
              <a:t>מודלים קוגניטיביים </a:t>
            </a:r>
            <a:r>
              <a:rPr lang="he-IL" sz="2000" dirty="0"/>
              <a:t>(</a:t>
            </a:r>
            <a:r>
              <a:rPr lang="en-US" sz="2000" dirty="0"/>
              <a:t>Clark &amp; Wells, 1995; </a:t>
            </a:r>
            <a:r>
              <a:rPr lang="en-US" sz="2000" dirty="0" err="1"/>
              <a:t>Schlenker</a:t>
            </a:r>
            <a:r>
              <a:rPr lang="en-US" sz="2000" dirty="0"/>
              <a:t> &amp; Leary, 1982; </a:t>
            </a:r>
            <a:r>
              <a:rPr lang="en-US" sz="2000" dirty="0" err="1"/>
              <a:t>Rapee</a:t>
            </a:r>
            <a:r>
              <a:rPr lang="en-US" sz="2000" dirty="0"/>
              <a:t> &amp; </a:t>
            </a:r>
            <a:r>
              <a:rPr lang="en-US" sz="2000" dirty="0" err="1"/>
              <a:t>Heimberg</a:t>
            </a:r>
            <a:r>
              <a:rPr lang="en-US" sz="2000" dirty="0"/>
              <a:t>, 1997</a:t>
            </a:r>
            <a:r>
              <a:rPr lang="he-IL" sz="2000" dirty="0"/>
              <a:t>)</a:t>
            </a:r>
            <a:r>
              <a:rPr lang="he-IL" dirty="0"/>
              <a:t>: רצון לעשות רושם חיובי + אמונה שאתה מסתכן:</a:t>
            </a:r>
          </a:p>
          <a:p>
            <a:pPr marL="514350" indent="-514350" algn="r" rtl="1">
              <a:buFontTx/>
              <a:buAutoNum type="arabicPeriod"/>
              <a:defRPr/>
            </a:pPr>
            <a:r>
              <a:rPr lang="he-IL" dirty="0"/>
              <a:t>התנהגות לא קומפטנטית</a:t>
            </a:r>
          </a:p>
          <a:p>
            <a:pPr marL="514350" indent="-514350" algn="r" rtl="1">
              <a:buFontTx/>
              <a:buAutoNum type="arabicPeriod"/>
              <a:defRPr/>
            </a:pPr>
            <a:r>
              <a:rPr lang="he-IL" dirty="0"/>
              <a:t>השלכות הרות-אסון להתנהגות</a:t>
            </a:r>
          </a:p>
          <a:p>
            <a:pPr marL="0" indent="0" algn="r" rtl="1">
              <a:buNone/>
              <a:defRPr/>
            </a:pPr>
            <a:endParaRPr lang="he-IL" sz="1100" dirty="0"/>
          </a:p>
          <a:p>
            <a:pPr marL="0" indent="0" algn="r" rtl="1">
              <a:buNone/>
              <a:defRPr/>
            </a:pPr>
            <a:r>
              <a:rPr lang="he-IL" dirty="0"/>
              <a:t>+ אמונה שהאחר מתבסס על סטנדרטים מחמירים </a:t>
            </a:r>
            <a:r>
              <a:rPr lang="he-IL" sz="2000" dirty="0"/>
              <a:t>(</a:t>
            </a:r>
            <a:r>
              <a:rPr lang="en-US" sz="2000" dirty="0" err="1"/>
              <a:t>Rapee</a:t>
            </a:r>
            <a:r>
              <a:rPr lang="en-US" sz="2000" dirty="0"/>
              <a:t> &amp; </a:t>
            </a:r>
            <a:r>
              <a:rPr lang="en-US" sz="2000" dirty="0" err="1"/>
              <a:t>Heimberg</a:t>
            </a:r>
            <a:r>
              <a:rPr lang="he-IL" sz="2000" dirty="0"/>
              <a: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212" y="908720"/>
            <a:ext cx="8229600" cy="1384300"/>
          </a:xfrm>
        </p:spPr>
        <p:txBody>
          <a:bodyPr/>
          <a:lstStyle/>
          <a:p>
            <a:pPr algn="ctr" rtl="1">
              <a:defRPr/>
            </a:pPr>
            <a:r>
              <a:rPr lang="he-IL" dirty="0"/>
              <a:t>מודלים פסיכולוגיים ל-</a:t>
            </a:r>
            <a:r>
              <a:rPr lang="en-US" dirty="0"/>
              <a:t>SAD</a:t>
            </a:r>
            <a:br>
              <a:rPr lang="he-IL" dirty="0"/>
            </a:br>
            <a:r>
              <a:rPr lang="en-US" dirty="0"/>
              <a:t>self-focused attention</a:t>
            </a:r>
            <a:endParaRPr lang="he-IL" dirty="0"/>
          </a:p>
        </p:txBody>
      </p:sp>
      <p:sp>
        <p:nvSpPr>
          <p:cNvPr id="3" name="Content Placeholder 2"/>
          <p:cNvSpPr>
            <a:spLocks noGrp="1"/>
          </p:cNvSpPr>
          <p:nvPr>
            <p:ph idx="1"/>
          </p:nvPr>
        </p:nvSpPr>
        <p:spPr>
          <a:xfrm>
            <a:off x="1331640" y="2564904"/>
            <a:ext cx="6912768" cy="3888432"/>
          </a:xfrm>
        </p:spPr>
        <p:txBody>
          <a:bodyPr>
            <a:normAutofit/>
          </a:bodyPr>
          <a:lstStyle/>
          <a:p>
            <a:pPr algn="r" rtl="1">
              <a:defRPr/>
            </a:pPr>
            <a:r>
              <a:rPr lang="he-IL" dirty="0"/>
              <a:t>פחד מרכזי: הערכה שלילית מצד האחר</a:t>
            </a:r>
          </a:p>
          <a:p>
            <a:pPr algn="r" rtl="1">
              <a:defRPr/>
            </a:pPr>
            <a:r>
              <a:rPr lang="he-IL" dirty="0"/>
              <a:t>התנהגות מגושמת </a:t>
            </a:r>
            <a:r>
              <a:rPr lang="he-IL" dirty="0">
                <a:sym typeface="Wingdings" panose="05000000000000000000" pitchFamily="2" charset="2"/>
              </a:rPr>
              <a:t></a:t>
            </a:r>
            <a:r>
              <a:rPr lang="he-IL" dirty="0"/>
              <a:t> דחייה / אובדן סטטוס</a:t>
            </a:r>
          </a:p>
          <a:p>
            <a:pPr algn="r" rtl="1">
              <a:defRPr/>
            </a:pPr>
            <a:r>
              <a:rPr lang="he-IL" dirty="0"/>
              <a:t>ציפיות שליליות </a:t>
            </a:r>
            <a:r>
              <a:rPr lang="he-IL" dirty="0">
                <a:sym typeface="Wingdings" panose="05000000000000000000" pitchFamily="2" charset="2"/>
              </a:rPr>
              <a:t></a:t>
            </a:r>
            <a:r>
              <a:rPr lang="he-IL" dirty="0"/>
              <a:t>התמקדות-יתר בתפיסתו של האחר, ובתגובות הגופניות (עם הטיה שלילית)</a:t>
            </a:r>
          </a:p>
          <a:p>
            <a:pPr algn="r" rtl="1">
              <a:defRPr/>
            </a:pPr>
            <a:r>
              <a:rPr lang="he-IL" dirty="0"/>
              <a:t>ההתמקדות </a:t>
            </a:r>
            <a:r>
              <a:rPr lang="he-IL" u="sng" dirty="0"/>
              <a:t>מגבירה חרדה</a:t>
            </a:r>
            <a:r>
              <a:rPr lang="he-IL" dirty="0"/>
              <a:t> (תמיד אפשר למצוא משהו!)</a:t>
            </a:r>
          </a:p>
          <a:p>
            <a:pPr algn="r" rtl="1">
              <a:defRPr/>
            </a:pPr>
            <a:r>
              <a:rPr lang="he-IL" dirty="0"/>
              <a:t>מסיח מאינטראקציה נורמטיבית ומאשש את הפחדים</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rmAutofit fontScale="90000"/>
          </a:bodyPr>
          <a:lstStyle/>
          <a:p>
            <a:pPr algn="ctr" rtl="1">
              <a:defRPr/>
            </a:pPr>
            <a:r>
              <a:rPr lang="he-IL" dirty="0"/>
              <a:t>מודלים פסיכולוגיים ל-</a:t>
            </a:r>
            <a:r>
              <a:rPr lang="en-US" dirty="0"/>
              <a:t>SAD</a:t>
            </a:r>
            <a:br>
              <a:rPr lang="he-IL" dirty="0"/>
            </a:br>
            <a:r>
              <a:rPr lang="en-US" dirty="0"/>
              <a:t>self-focused attention</a:t>
            </a:r>
            <a:endParaRPr lang="he-IL" dirty="0"/>
          </a:p>
        </p:txBody>
      </p:sp>
      <p:sp>
        <p:nvSpPr>
          <p:cNvPr id="3" name="Content Placeholder 2"/>
          <p:cNvSpPr>
            <a:spLocks noGrp="1"/>
          </p:cNvSpPr>
          <p:nvPr>
            <p:ph idx="1"/>
          </p:nvPr>
        </p:nvSpPr>
        <p:spPr>
          <a:xfrm>
            <a:off x="1078673" y="2996952"/>
            <a:ext cx="6995120" cy="2016224"/>
          </a:xfrm>
        </p:spPr>
        <p:txBody>
          <a:bodyPr/>
          <a:lstStyle/>
          <a:p>
            <a:pPr algn="r" rtl="1">
              <a:defRPr/>
            </a:pPr>
            <a:r>
              <a:rPr lang="he-IL" dirty="0"/>
              <a:t>החרדה נחווית כעדות לכך שההתנהגות היא אכן מביכה</a:t>
            </a:r>
          </a:p>
          <a:p>
            <a:pPr algn="r" rtl="1">
              <a:defRPr/>
            </a:pPr>
            <a:r>
              <a:rPr lang="he-IL" dirty="0"/>
              <a:t>ההתמקדות בעצמי איננה מאפשרת להפנות קשב לתגובת האחר</a:t>
            </a:r>
          </a:p>
          <a:p>
            <a:pPr algn="r" rtl="1">
              <a:defRPr/>
            </a:pPr>
            <a:r>
              <a:rPr lang="he-IL" dirty="0"/>
              <a:t>מערכת סגורה, ללא מידע חדש</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הטיות קוגניטיביות ב-</a:t>
            </a:r>
            <a:r>
              <a:rPr lang="en-US" dirty="0"/>
              <a:t>SAD</a:t>
            </a:r>
            <a:endParaRPr lang="he-IL" dirty="0"/>
          </a:p>
        </p:txBody>
      </p:sp>
      <p:sp>
        <p:nvSpPr>
          <p:cNvPr id="3" name="Content Placeholder 2"/>
          <p:cNvSpPr>
            <a:spLocks noGrp="1"/>
          </p:cNvSpPr>
          <p:nvPr>
            <p:ph idx="1"/>
          </p:nvPr>
        </p:nvSpPr>
        <p:spPr>
          <a:xfrm>
            <a:off x="2051720" y="2564904"/>
            <a:ext cx="6059016" cy="2314600"/>
          </a:xfrm>
        </p:spPr>
        <p:txBody>
          <a:bodyPr/>
          <a:lstStyle/>
          <a:p>
            <a:pPr algn="r" rtl="1">
              <a:defRPr/>
            </a:pPr>
            <a:r>
              <a:rPr lang="he-IL" dirty="0"/>
              <a:t>נטייה לפרש מידע חברתי עמום באופן שלילי</a:t>
            </a:r>
          </a:p>
          <a:p>
            <a:pPr algn="r" rtl="1">
              <a:defRPr/>
            </a:pPr>
            <a:r>
              <a:rPr lang="he-IL" dirty="0"/>
              <a:t>דוגמא: אדם מחייך אליך</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אטיולוגיה</a:t>
            </a:r>
          </a:p>
        </p:txBody>
      </p:sp>
      <p:sp>
        <p:nvSpPr>
          <p:cNvPr id="3" name="Content Placeholder 2"/>
          <p:cNvSpPr>
            <a:spLocks noGrp="1"/>
          </p:cNvSpPr>
          <p:nvPr>
            <p:ph idx="1"/>
          </p:nvPr>
        </p:nvSpPr>
        <p:spPr>
          <a:xfrm>
            <a:off x="1176866" y="2852936"/>
            <a:ext cx="6624736" cy="3648291"/>
          </a:xfrm>
        </p:spPr>
        <p:txBody>
          <a:bodyPr>
            <a:normAutofit/>
          </a:bodyPr>
          <a:lstStyle/>
          <a:p>
            <a:pPr algn="r" rtl="1">
              <a:defRPr/>
            </a:pPr>
            <a:r>
              <a:rPr lang="he-IL" dirty="0"/>
              <a:t>ע"פ </a:t>
            </a:r>
            <a:r>
              <a:rPr lang="en-US" dirty="0"/>
              <a:t>CBT</a:t>
            </a:r>
            <a:r>
              <a:rPr lang="he-IL" dirty="0"/>
              <a:t> חשש מאי-עמידה בסטנדרטים</a:t>
            </a:r>
          </a:p>
          <a:p>
            <a:pPr algn="r" rtl="1">
              <a:defRPr/>
            </a:pPr>
            <a:r>
              <a:rPr lang="he-IL" dirty="0"/>
              <a:t>ע"פ כתיבה פסיכואנליטית: צורך מוגזם בהכרה</a:t>
            </a:r>
          </a:p>
          <a:p>
            <a:pPr algn="r" rtl="1">
              <a:defRPr/>
            </a:pPr>
            <a:r>
              <a:rPr lang="he-IL" dirty="0"/>
              <a:t>כל סיטואציה נתפסת כבעלת משמעות רבה, הזדמנות "להוכיח"</a:t>
            </a:r>
            <a:r>
              <a:rPr lang="en-US" dirty="0"/>
              <a:t> </a:t>
            </a:r>
            <a:r>
              <a:rPr lang="he-IL" dirty="0"/>
              <a:t>את הערך העצמי</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rtl="1"/>
            <a:r>
              <a:rPr lang="he-IL" dirty="0"/>
              <a:t>אטיולוגיה</a:t>
            </a:r>
          </a:p>
        </p:txBody>
      </p:sp>
      <p:sp>
        <p:nvSpPr>
          <p:cNvPr id="3" name="מציין מיקום תוכן 2"/>
          <p:cNvSpPr>
            <a:spLocks noGrp="1"/>
          </p:cNvSpPr>
          <p:nvPr>
            <p:ph idx="1"/>
          </p:nvPr>
        </p:nvSpPr>
        <p:spPr>
          <a:xfrm>
            <a:off x="1114677" y="2564904"/>
            <a:ext cx="6923112" cy="1872208"/>
          </a:xfrm>
        </p:spPr>
        <p:txBody>
          <a:bodyPr/>
          <a:lstStyle/>
          <a:p>
            <a:pPr algn="r" rtl="1"/>
            <a:r>
              <a:rPr lang="he-IL" dirty="0"/>
              <a:t>גורמי סיכון מהילדות המוקדמת, כגון ריבים בין ההורים, היעדר קשר אינטימי עם מבוגר, מעברי דירה מרובים בילדות, וצורך בחינוך מיוחד לפני גיל 9</a:t>
            </a:r>
          </a:p>
          <a:p>
            <a:pPr algn="r" rtl="1">
              <a:buNone/>
            </a:pPr>
            <a:r>
              <a:rPr lang="he-IL" sz="2000" dirty="0"/>
              <a:t>	(</a:t>
            </a:r>
            <a:r>
              <a:rPr lang="en-US" sz="2000" dirty="0" err="1"/>
              <a:t>Chartier</a:t>
            </a:r>
            <a:r>
              <a:rPr lang="en-US" sz="2000" dirty="0"/>
              <a:t> et al., 2001</a:t>
            </a:r>
            <a:r>
              <a:rPr lang="he-IL" sz="2000" dirty="0"/>
              <a: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973005"/>
            <a:ext cx="6798734" cy="1303867"/>
          </a:xfrm>
        </p:spPr>
        <p:txBody>
          <a:bodyPr/>
          <a:lstStyle/>
          <a:p>
            <a:pPr algn="ctr" rtl="1">
              <a:defRPr/>
            </a:pPr>
            <a:r>
              <a:rPr lang="en-US" dirty="0"/>
              <a:t>SAD</a:t>
            </a:r>
            <a:r>
              <a:rPr lang="he-IL" dirty="0"/>
              <a:t> כהתנהגות נלמדת</a:t>
            </a:r>
          </a:p>
        </p:txBody>
      </p:sp>
      <p:sp>
        <p:nvSpPr>
          <p:cNvPr id="3" name="Content Placeholder 2"/>
          <p:cNvSpPr>
            <a:spLocks noGrp="1"/>
          </p:cNvSpPr>
          <p:nvPr>
            <p:ph idx="1"/>
          </p:nvPr>
        </p:nvSpPr>
        <p:spPr>
          <a:xfrm>
            <a:off x="710167" y="2492896"/>
            <a:ext cx="7606249" cy="1800200"/>
          </a:xfrm>
        </p:spPr>
        <p:txBody>
          <a:bodyPr/>
          <a:lstStyle/>
          <a:p>
            <a:pPr algn="r" rtl="1">
              <a:defRPr/>
            </a:pPr>
            <a:r>
              <a:rPr lang="he-IL" dirty="0"/>
              <a:t>המודלים הקוגניטיביים מסבירים שימור אך לא את </a:t>
            </a:r>
            <a:r>
              <a:rPr lang="he-IL" u="sng" dirty="0"/>
              <a:t>התפתחות </a:t>
            </a:r>
            <a:r>
              <a:rPr lang="he-IL" dirty="0"/>
              <a:t>ההפרעה</a:t>
            </a:r>
          </a:p>
          <a:p>
            <a:pPr algn="r" rtl="1">
              <a:defRPr/>
            </a:pPr>
            <a:r>
              <a:rPr lang="he-IL" dirty="0"/>
              <a:t>מודל התנהגותי מסביר ע"י </a:t>
            </a:r>
            <a:r>
              <a:rPr lang="he-IL" u="sng" dirty="0"/>
              <a:t>למידה</a:t>
            </a:r>
            <a:endParaRPr lang="en-US" u="sng" dirty="0"/>
          </a:p>
          <a:p>
            <a:pPr marL="0" indent="0" algn="r" rtl="1">
              <a:buNone/>
              <a:defRPr/>
            </a:pPr>
            <a:r>
              <a:rPr lang="he-IL" b="1" i="1" u="sng" dirty="0"/>
              <a:t>3 סוגי למידה:</a:t>
            </a:r>
            <a:r>
              <a:rPr lang="he-IL" dirty="0"/>
              <a:t> (1) </a:t>
            </a:r>
            <a:r>
              <a:rPr lang="en-US" dirty="0"/>
              <a:t>Direct learning</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973005"/>
            <a:ext cx="6798734" cy="1303867"/>
          </a:xfrm>
        </p:spPr>
        <p:txBody>
          <a:bodyPr/>
          <a:lstStyle/>
          <a:p>
            <a:pPr algn="ctr" rtl="1">
              <a:defRPr/>
            </a:pPr>
            <a:r>
              <a:rPr lang="en-US" dirty="0"/>
              <a:t>SAD</a:t>
            </a:r>
            <a:r>
              <a:rPr lang="he-IL" dirty="0"/>
              <a:t> כהתנהגות נלמדת</a:t>
            </a:r>
          </a:p>
        </p:txBody>
      </p:sp>
      <p:sp>
        <p:nvSpPr>
          <p:cNvPr id="3" name="Content Placeholder 2"/>
          <p:cNvSpPr>
            <a:spLocks noGrp="1"/>
          </p:cNvSpPr>
          <p:nvPr>
            <p:ph idx="1"/>
          </p:nvPr>
        </p:nvSpPr>
        <p:spPr>
          <a:xfrm>
            <a:off x="1331640" y="2564904"/>
            <a:ext cx="4437897" cy="792088"/>
          </a:xfrm>
        </p:spPr>
        <p:txBody>
          <a:bodyPr/>
          <a:lstStyle/>
          <a:p>
            <a:pPr marL="0" indent="0" algn="l" rtl="0">
              <a:buNone/>
              <a:defRPr/>
            </a:pPr>
            <a:r>
              <a:rPr lang="en-US" dirty="0"/>
              <a:t>(2) Vicarious learning</a:t>
            </a:r>
          </a:p>
        </p:txBody>
      </p:sp>
    </p:spTree>
    <p:extLst>
      <p:ext uri="{BB962C8B-B14F-4D97-AF65-F5344CB8AC3E}">
        <p14:creationId xmlns:p14="http://schemas.microsoft.com/office/powerpoint/2010/main" val="22134033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973005"/>
            <a:ext cx="6798734" cy="1303867"/>
          </a:xfrm>
        </p:spPr>
        <p:txBody>
          <a:bodyPr/>
          <a:lstStyle/>
          <a:p>
            <a:pPr algn="ctr" rtl="1">
              <a:defRPr/>
            </a:pPr>
            <a:r>
              <a:rPr lang="en-US" dirty="0"/>
              <a:t>SAD</a:t>
            </a:r>
            <a:r>
              <a:rPr lang="he-IL" dirty="0"/>
              <a:t> כהתנהגות נלמדת</a:t>
            </a:r>
          </a:p>
        </p:txBody>
      </p:sp>
      <p:sp>
        <p:nvSpPr>
          <p:cNvPr id="3" name="Content Placeholder 2"/>
          <p:cNvSpPr>
            <a:spLocks noGrp="1"/>
          </p:cNvSpPr>
          <p:nvPr>
            <p:ph idx="1"/>
          </p:nvPr>
        </p:nvSpPr>
        <p:spPr>
          <a:xfrm>
            <a:off x="710167" y="2492896"/>
            <a:ext cx="7606249" cy="648072"/>
          </a:xfrm>
        </p:spPr>
        <p:txBody>
          <a:bodyPr/>
          <a:lstStyle/>
          <a:p>
            <a:pPr marL="0" indent="0" algn="l" rtl="0">
              <a:buNone/>
              <a:defRPr/>
            </a:pPr>
            <a:r>
              <a:rPr lang="en-US" dirty="0"/>
              <a:t>(3)</a:t>
            </a:r>
            <a:r>
              <a:rPr lang="he-IL" dirty="0"/>
              <a:t> </a:t>
            </a:r>
            <a:r>
              <a:rPr lang="en-US" dirty="0"/>
              <a:t>Informational/instructional transmission (</a:t>
            </a:r>
            <a:r>
              <a:rPr lang="en-US" dirty="0" err="1"/>
              <a:t>Rachman</a:t>
            </a:r>
            <a:r>
              <a:rPr lang="en-US" dirty="0"/>
              <a:t>)</a:t>
            </a:r>
            <a:endParaRPr lang="he-IL" dirty="0"/>
          </a:p>
        </p:txBody>
      </p:sp>
      <p:sp>
        <p:nvSpPr>
          <p:cNvPr id="4" name="TextBox 3"/>
          <p:cNvSpPr txBox="1"/>
          <p:nvPr/>
        </p:nvSpPr>
        <p:spPr>
          <a:xfrm>
            <a:off x="939283" y="3140968"/>
            <a:ext cx="7148016" cy="461665"/>
          </a:xfrm>
          <a:prstGeom prst="rect">
            <a:avLst/>
          </a:prstGeom>
          <a:noFill/>
        </p:spPr>
        <p:txBody>
          <a:bodyPr wrap="square" rtlCol="1">
            <a:spAutoFit/>
          </a:bodyPr>
          <a:lstStyle/>
          <a:p>
            <a:pPr algn="r" rtl="1"/>
            <a:r>
              <a:rPr lang="he-IL" sz="2400" dirty="0"/>
              <a:t>אמירות שמלמדות להיזהר מאינטראקציה חברתית (מנגנון קוגניטיבי)</a:t>
            </a:r>
          </a:p>
        </p:txBody>
      </p:sp>
    </p:spTree>
    <p:extLst>
      <p:ext uri="{BB962C8B-B14F-4D97-AF65-F5344CB8AC3E}">
        <p14:creationId xmlns:p14="http://schemas.microsoft.com/office/powerpoint/2010/main" val="724230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973005"/>
            <a:ext cx="6798734" cy="1303867"/>
          </a:xfrm>
        </p:spPr>
        <p:txBody>
          <a:bodyPr/>
          <a:lstStyle/>
          <a:p>
            <a:pPr algn="ctr" rtl="1">
              <a:defRPr/>
            </a:pPr>
            <a:r>
              <a:rPr lang="en-US" dirty="0"/>
              <a:t>SAD</a:t>
            </a:r>
            <a:r>
              <a:rPr lang="he-IL" dirty="0"/>
              <a:t> כהתנהגות נלמדת</a:t>
            </a:r>
          </a:p>
        </p:txBody>
      </p:sp>
      <p:sp>
        <p:nvSpPr>
          <p:cNvPr id="3" name="Content Placeholder 2"/>
          <p:cNvSpPr>
            <a:spLocks noGrp="1"/>
          </p:cNvSpPr>
          <p:nvPr>
            <p:ph idx="1"/>
          </p:nvPr>
        </p:nvSpPr>
        <p:spPr>
          <a:xfrm>
            <a:off x="467544" y="2780928"/>
            <a:ext cx="8003232" cy="2347442"/>
          </a:xfrm>
        </p:spPr>
        <p:txBody>
          <a:bodyPr/>
          <a:lstStyle/>
          <a:p>
            <a:pPr algn="r" rtl="1">
              <a:defRPr/>
            </a:pPr>
            <a:r>
              <a:rPr lang="he-IL" dirty="0"/>
              <a:t>מעל 50% מדווחים על אירוע טראומטי הנקשר ישירות לתחילת ההפרעה</a:t>
            </a:r>
          </a:p>
          <a:p>
            <a:pPr algn="r" rtl="1">
              <a:defRPr/>
            </a:pPr>
            <a:r>
              <a:rPr lang="he-IL" dirty="0"/>
              <a:t>92% מדווחים כי סבלו מהקנטה לעומת 35% ב-</a:t>
            </a:r>
            <a:r>
              <a:rPr lang="en-US" dirty="0"/>
              <a:t>OCD</a:t>
            </a:r>
            <a:endParaRPr lang="he-IL" dirty="0"/>
          </a:p>
          <a:p>
            <a:pPr algn="r" rtl="1">
              <a:defRPr/>
            </a:pPr>
            <a:r>
              <a:rPr lang="he-IL" dirty="0"/>
              <a:t>מדווחים על הורים קרים או ביקורתיים</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defRPr/>
            </a:pPr>
            <a:r>
              <a:rPr lang="he-IL" dirty="0"/>
              <a:t>פחדים חברתיים – הקשר אבולוציוני</a:t>
            </a:r>
          </a:p>
        </p:txBody>
      </p:sp>
      <p:sp>
        <p:nvSpPr>
          <p:cNvPr id="3" name="Content Placeholder 2"/>
          <p:cNvSpPr>
            <a:spLocks noGrp="1"/>
          </p:cNvSpPr>
          <p:nvPr>
            <p:ph idx="1"/>
          </p:nvPr>
        </p:nvSpPr>
        <p:spPr>
          <a:xfrm>
            <a:off x="611560" y="2564904"/>
            <a:ext cx="7525344" cy="2815726"/>
          </a:xfrm>
        </p:spPr>
        <p:txBody>
          <a:bodyPr/>
          <a:lstStyle/>
          <a:p>
            <a:pPr algn="r" rtl="1">
              <a:defRPr/>
            </a:pPr>
            <a:r>
              <a:rPr lang="he-IL" dirty="0"/>
              <a:t>היררכיות חברתיות, משותף עם פרימטים </a:t>
            </a:r>
            <a:r>
              <a:rPr lang="he-IL" sz="2000" dirty="0"/>
              <a:t>(</a:t>
            </a:r>
            <a:r>
              <a:rPr lang="en-US" sz="2000" dirty="0" err="1"/>
              <a:t>Ohman</a:t>
            </a:r>
            <a:r>
              <a:rPr lang="en-US" sz="2000" dirty="0"/>
              <a:t> et al.</a:t>
            </a:r>
            <a:r>
              <a:rPr lang="he-IL" sz="2000" dirty="0"/>
              <a:t>)</a:t>
            </a:r>
          </a:p>
          <a:p>
            <a:pPr algn="r" rtl="1">
              <a:defRPr/>
            </a:pPr>
            <a:r>
              <a:rPr lang="he-IL" dirty="0"/>
              <a:t>מפגשים אגרסיביים לקביעת דומיננטיות, </a:t>
            </a:r>
          </a:p>
          <a:p>
            <a:pPr marL="0" indent="0" algn="r" rtl="1">
              <a:buNone/>
              <a:defRPr/>
            </a:pPr>
            <a:r>
              <a:rPr lang="he-IL" dirty="0"/>
              <a:t>	מביאים להתנהגות כנועה אצל הצד המובס</a:t>
            </a:r>
          </a:p>
          <a:p>
            <a:pPr algn="r" rtl="1">
              <a:defRPr/>
            </a:pPr>
            <a:r>
              <a:rPr lang="he-IL" dirty="0"/>
              <a:t>הבעת פנים של כעס </a:t>
            </a:r>
            <a:r>
              <a:rPr lang="he-IL" dirty="0" err="1"/>
              <a:t>מאקטבת</a:t>
            </a:r>
            <a:r>
              <a:rPr lang="he-IL" dirty="0"/>
              <a:t> את </a:t>
            </a:r>
            <a:r>
              <a:rPr lang="he-IL" dirty="0" err="1"/>
              <a:t>האמיגדלה</a:t>
            </a:r>
            <a:endParaRPr lang="he-IL" dirty="0"/>
          </a:p>
          <a:p>
            <a:pPr algn="r" rtl="1">
              <a:defRPr/>
            </a:pPr>
            <a:r>
              <a:rPr lang="he-IL" dirty="0"/>
              <a:t>ב-</a:t>
            </a:r>
            <a:r>
              <a:rPr lang="en-US" dirty="0"/>
              <a:t>SAD</a:t>
            </a:r>
            <a:r>
              <a:rPr lang="he-IL" dirty="0"/>
              <a:t> </a:t>
            </a:r>
            <a:r>
              <a:rPr lang="he-IL" dirty="0" err="1"/>
              <a:t>איקטוב</a:t>
            </a:r>
            <a:r>
              <a:rPr lang="he-IL" dirty="0"/>
              <a:t> זה בתגובה לכעס אכן גדול יותר</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en-US" dirty="0"/>
              <a:t>SAD</a:t>
            </a:r>
            <a:r>
              <a:rPr lang="he-IL" dirty="0"/>
              <a:t> וביולוגיה / טמפרמנט</a:t>
            </a:r>
          </a:p>
        </p:txBody>
      </p:sp>
      <p:sp>
        <p:nvSpPr>
          <p:cNvPr id="3" name="Content Placeholder 2"/>
          <p:cNvSpPr>
            <a:spLocks noGrp="1"/>
          </p:cNvSpPr>
          <p:nvPr>
            <p:ph idx="1"/>
          </p:nvPr>
        </p:nvSpPr>
        <p:spPr>
          <a:xfrm>
            <a:off x="1619672" y="2636912"/>
            <a:ext cx="6491064" cy="2875249"/>
          </a:xfrm>
        </p:spPr>
        <p:txBody>
          <a:bodyPr/>
          <a:lstStyle/>
          <a:p>
            <a:pPr algn="r" rtl="1">
              <a:defRPr/>
            </a:pPr>
            <a:r>
              <a:rPr lang="he-IL" dirty="0"/>
              <a:t>תכונת האינהיביציה ההתנהגותית (</a:t>
            </a:r>
            <a:r>
              <a:rPr lang="en-US" dirty="0"/>
              <a:t>BI</a:t>
            </a:r>
            <a:r>
              <a:rPr lang="he-IL" dirty="0"/>
              <a:t>) נקשרה ל-</a:t>
            </a:r>
            <a:r>
              <a:rPr lang="en-US" dirty="0"/>
              <a:t>SAD</a:t>
            </a:r>
            <a:endParaRPr lang="he-IL" dirty="0"/>
          </a:p>
          <a:p>
            <a:pPr algn="r" rtl="1">
              <a:defRPr/>
            </a:pPr>
            <a:endParaRPr lang="he-IL" dirty="0"/>
          </a:p>
          <a:p>
            <a:pPr algn="r" rtl="1">
              <a:defRPr/>
            </a:pPr>
            <a:r>
              <a:rPr lang="he-IL" dirty="0"/>
              <a:t>פעוטות שהיו גבוהים ב-</a:t>
            </a:r>
            <a:r>
              <a:rPr lang="en-US" dirty="0"/>
              <a:t>BI</a:t>
            </a:r>
            <a:r>
              <a:rPr lang="he-IL" dirty="0"/>
              <a:t> הם בעלי סיכוי גבוה יותר (למשל פי 3) לסבול מ-</a:t>
            </a:r>
            <a:r>
              <a:rPr lang="en-US" dirty="0"/>
              <a:t>SAD</a:t>
            </a:r>
            <a:r>
              <a:rPr lang="he-IL" dirty="0"/>
              <a:t> בילדות המאוחרת / גיל ההתבגרות</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טיפול</a:t>
            </a:r>
          </a:p>
        </p:txBody>
      </p:sp>
      <p:sp>
        <p:nvSpPr>
          <p:cNvPr id="3" name="Content Placeholder 2"/>
          <p:cNvSpPr>
            <a:spLocks noGrp="1"/>
          </p:cNvSpPr>
          <p:nvPr>
            <p:ph idx="1"/>
          </p:nvPr>
        </p:nvSpPr>
        <p:spPr>
          <a:xfrm>
            <a:off x="1043608" y="2607885"/>
            <a:ext cx="6779096" cy="965131"/>
          </a:xfrm>
        </p:spPr>
        <p:txBody>
          <a:bodyPr>
            <a:normAutofit/>
          </a:bodyPr>
          <a:lstStyle/>
          <a:p>
            <a:pPr algn="r" rtl="1">
              <a:defRPr/>
            </a:pPr>
            <a:r>
              <a:rPr lang="he-IL" dirty="0"/>
              <a:t>טיפולים מבוססי-חשיפה</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2924944"/>
            <a:ext cx="6798734" cy="1303867"/>
          </a:xfrm>
        </p:spPr>
        <p:txBody>
          <a:bodyPr/>
          <a:lstStyle/>
          <a:p>
            <a:r>
              <a:rPr lang="he-IL" dirty="0"/>
              <a:t>ביופידבק – להכיר את החרדה</a:t>
            </a:r>
          </a:p>
        </p:txBody>
      </p:sp>
    </p:spTree>
    <p:extLst>
      <p:ext uri="{BB962C8B-B14F-4D97-AF65-F5344CB8AC3E}">
        <p14:creationId xmlns:p14="http://schemas.microsoft.com/office/powerpoint/2010/main" val="41489982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טיפול</a:t>
            </a:r>
          </a:p>
        </p:txBody>
      </p:sp>
      <p:sp>
        <p:nvSpPr>
          <p:cNvPr id="3" name="Content Placeholder 2"/>
          <p:cNvSpPr>
            <a:spLocks noGrp="1"/>
          </p:cNvSpPr>
          <p:nvPr>
            <p:ph idx="1"/>
          </p:nvPr>
        </p:nvSpPr>
        <p:spPr>
          <a:xfrm>
            <a:off x="1043608" y="2607885"/>
            <a:ext cx="6779096" cy="965131"/>
          </a:xfrm>
        </p:spPr>
        <p:txBody>
          <a:bodyPr>
            <a:normAutofit/>
          </a:bodyPr>
          <a:lstStyle/>
          <a:p>
            <a:pPr algn="r" rtl="1">
              <a:defRPr/>
            </a:pPr>
            <a:r>
              <a:rPr lang="he-IL" dirty="0"/>
              <a:t>אימון בכישורים חברתיים</a:t>
            </a:r>
          </a:p>
        </p:txBody>
      </p:sp>
    </p:spTree>
    <p:extLst>
      <p:ext uri="{BB962C8B-B14F-4D97-AF65-F5344CB8AC3E}">
        <p14:creationId xmlns:p14="http://schemas.microsoft.com/office/powerpoint/2010/main" val="26630128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טיפול</a:t>
            </a:r>
          </a:p>
        </p:txBody>
      </p:sp>
      <p:sp>
        <p:nvSpPr>
          <p:cNvPr id="3" name="Content Placeholder 2"/>
          <p:cNvSpPr>
            <a:spLocks noGrp="1"/>
          </p:cNvSpPr>
          <p:nvPr>
            <p:ph idx="1"/>
          </p:nvPr>
        </p:nvSpPr>
        <p:spPr>
          <a:xfrm>
            <a:off x="1043608" y="2607885"/>
            <a:ext cx="6779096" cy="3269387"/>
          </a:xfrm>
        </p:spPr>
        <p:txBody>
          <a:bodyPr/>
          <a:lstStyle/>
          <a:p>
            <a:pPr algn="r" rtl="1">
              <a:defRPr/>
            </a:pPr>
            <a:r>
              <a:rPr lang="he-IL" dirty="0"/>
              <a:t>טיפולים קוגניטיביים (לאתגר מחשבות אוטומטיות)</a:t>
            </a:r>
          </a:p>
          <a:p>
            <a:pPr algn="r" rtl="1">
              <a:defRPr/>
            </a:pPr>
            <a:endParaRPr lang="he-IL" dirty="0"/>
          </a:p>
          <a:p>
            <a:pPr marL="0" indent="0" algn="r" rtl="1">
              <a:buNone/>
              <a:defRPr/>
            </a:pPr>
            <a:r>
              <a:rPr lang="he-IL" dirty="0"/>
              <a:t>	"אם יראו שאני חש לא בנוח, יחשבו שאני טיפש"</a:t>
            </a:r>
          </a:p>
        </p:txBody>
      </p:sp>
      <p:sp>
        <p:nvSpPr>
          <p:cNvPr id="5" name="Action Button: Video 4">
            <a:hlinkClick r:id="" action="ppaction://noaction" highlightClick="1"/>
          </p:cNvPr>
          <p:cNvSpPr/>
          <p:nvPr/>
        </p:nvSpPr>
        <p:spPr>
          <a:xfrm>
            <a:off x="3491880" y="4725144"/>
            <a:ext cx="2304256" cy="1296144"/>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TextBox 5"/>
          <p:cNvSpPr txBox="1"/>
          <p:nvPr/>
        </p:nvSpPr>
        <p:spPr>
          <a:xfrm>
            <a:off x="3491880" y="4725144"/>
            <a:ext cx="2304256" cy="369332"/>
          </a:xfrm>
          <a:prstGeom prst="rect">
            <a:avLst/>
          </a:prstGeom>
          <a:noFill/>
        </p:spPr>
        <p:txBody>
          <a:bodyPr wrap="square" rtlCol="1">
            <a:spAutoFit/>
          </a:bodyPr>
          <a:lstStyle/>
          <a:p>
            <a:pPr algn="r" rtl="1"/>
            <a:r>
              <a:rPr lang="he-IL" dirty="0">
                <a:solidFill>
                  <a:schemeClr val="bg1"/>
                </a:solidFill>
              </a:rPr>
              <a:t>הדגמה של טיפול קוגניטיבי</a:t>
            </a:r>
          </a:p>
        </p:txBody>
      </p:sp>
    </p:spTree>
    <p:extLst>
      <p:ext uri="{BB962C8B-B14F-4D97-AF65-F5344CB8AC3E}">
        <p14:creationId xmlns:p14="http://schemas.microsoft.com/office/powerpoint/2010/main" val="2341316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טיפול</a:t>
            </a:r>
          </a:p>
        </p:txBody>
      </p:sp>
      <p:sp>
        <p:nvSpPr>
          <p:cNvPr id="3" name="Content Placeholder 2"/>
          <p:cNvSpPr>
            <a:spLocks noGrp="1"/>
          </p:cNvSpPr>
          <p:nvPr>
            <p:ph idx="1"/>
          </p:nvPr>
        </p:nvSpPr>
        <p:spPr>
          <a:xfrm>
            <a:off x="1043608" y="2607885"/>
            <a:ext cx="6779096" cy="821115"/>
          </a:xfrm>
        </p:spPr>
        <p:txBody>
          <a:bodyPr/>
          <a:lstStyle/>
          <a:p>
            <a:pPr algn="r" rtl="1">
              <a:defRPr/>
            </a:pPr>
            <a:r>
              <a:rPr lang="he-IL" dirty="0"/>
              <a:t>פיתוח </a:t>
            </a:r>
            <a:r>
              <a:rPr lang="en-US" dirty="0"/>
              <a:t>other-focused attention</a:t>
            </a:r>
            <a:endParaRPr lang="he-IL" dirty="0"/>
          </a:p>
        </p:txBody>
      </p:sp>
    </p:spTree>
    <p:extLst>
      <p:ext uri="{BB962C8B-B14F-4D97-AF65-F5344CB8AC3E}">
        <p14:creationId xmlns:p14="http://schemas.microsoft.com/office/powerpoint/2010/main" val="24842688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טיפול</a:t>
            </a:r>
          </a:p>
        </p:txBody>
      </p:sp>
      <p:sp>
        <p:nvSpPr>
          <p:cNvPr id="3" name="Content Placeholder 2"/>
          <p:cNvSpPr>
            <a:spLocks noGrp="1"/>
          </p:cNvSpPr>
          <p:nvPr>
            <p:ph idx="1"/>
          </p:nvPr>
        </p:nvSpPr>
        <p:spPr>
          <a:xfrm>
            <a:off x="1043608" y="2607885"/>
            <a:ext cx="6779096" cy="3269387"/>
          </a:xfrm>
        </p:spPr>
        <p:txBody>
          <a:bodyPr/>
          <a:lstStyle/>
          <a:p>
            <a:pPr algn="r" rtl="1">
              <a:defRPr/>
            </a:pPr>
            <a:r>
              <a:rPr lang="he-IL" dirty="0"/>
              <a:t>טיפול דינמי; נמצא כי אין הבדל ביעילות בין </a:t>
            </a:r>
            <a:r>
              <a:rPr lang="en-US" dirty="0"/>
              <a:t>CBT</a:t>
            </a:r>
            <a:r>
              <a:rPr lang="he-IL" dirty="0"/>
              <a:t> ל-</a:t>
            </a:r>
            <a:r>
              <a:rPr lang="en-US" dirty="0"/>
              <a:t>PDT</a:t>
            </a:r>
            <a:r>
              <a:rPr lang="he-IL" dirty="0"/>
              <a:t> </a:t>
            </a:r>
            <a:r>
              <a:rPr lang="he-IL" sz="2000" dirty="0"/>
              <a:t>(</a:t>
            </a:r>
            <a:r>
              <a:rPr lang="en-US" sz="2000" dirty="0" err="1"/>
              <a:t>Bögels</a:t>
            </a:r>
            <a:r>
              <a:rPr lang="en-US" sz="2000" dirty="0"/>
              <a:t> et al., 2014</a:t>
            </a:r>
            <a:r>
              <a:rPr lang="he-IL" sz="2000" dirty="0"/>
              <a:t>)</a:t>
            </a:r>
          </a:p>
          <a:p>
            <a:pPr marL="0" indent="0" algn="r" rtl="1">
              <a:buNone/>
              <a:defRPr/>
            </a:pPr>
            <a:r>
              <a:rPr lang="he-IL" dirty="0"/>
              <a:t>טיפול דינמי מתמקד באישיות וכיצד היא באה לידי ביטוי בסיטואציות חברתיות;</a:t>
            </a:r>
          </a:p>
          <a:p>
            <a:pPr algn="r" rtl="1">
              <a:buFont typeface="Wingdings" panose="05000000000000000000" pitchFamily="2" charset="2"/>
              <a:buChar char="v"/>
              <a:defRPr/>
            </a:pPr>
            <a:r>
              <a:rPr lang="he-IL" dirty="0"/>
              <a:t>כיצד אדם תופס אינטראקציות בינאישיות?</a:t>
            </a:r>
          </a:p>
          <a:p>
            <a:pPr algn="r" rtl="1">
              <a:buFont typeface="Wingdings" panose="05000000000000000000" pitchFamily="2" charset="2"/>
              <a:buChar char="v"/>
              <a:defRPr/>
            </a:pPr>
            <a:r>
              <a:rPr lang="he-IL" dirty="0"/>
              <a:t>כיצד הוא מגיב אליהן?</a:t>
            </a:r>
          </a:p>
          <a:p>
            <a:pPr algn="r" rtl="1">
              <a:buFont typeface="Wingdings" panose="05000000000000000000" pitchFamily="2" charset="2"/>
              <a:buChar char="v"/>
              <a:defRPr/>
            </a:pPr>
            <a:r>
              <a:rPr lang="he-IL" dirty="0"/>
              <a:t>איך זה נקשר לחינוך המוקדם?</a:t>
            </a:r>
          </a:p>
        </p:txBody>
      </p:sp>
    </p:spTree>
    <p:extLst>
      <p:ext uri="{BB962C8B-B14F-4D97-AF65-F5344CB8AC3E}">
        <p14:creationId xmlns:p14="http://schemas.microsoft.com/office/powerpoint/2010/main" val="3522361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טיפול</a:t>
            </a:r>
          </a:p>
        </p:txBody>
      </p:sp>
      <p:sp>
        <p:nvSpPr>
          <p:cNvPr id="3" name="Content Placeholder 2"/>
          <p:cNvSpPr>
            <a:spLocks noGrp="1"/>
          </p:cNvSpPr>
          <p:nvPr>
            <p:ph idx="1"/>
          </p:nvPr>
        </p:nvSpPr>
        <p:spPr>
          <a:xfrm>
            <a:off x="1176866" y="2564904"/>
            <a:ext cx="6779096" cy="3672408"/>
          </a:xfrm>
        </p:spPr>
        <p:txBody>
          <a:bodyPr>
            <a:normAutofit/>
          </a:bodyPr>
          <a:lstStyle/>
          <a:p>
            <a:pPr algn="r" rtl="1">
              <a:defRPr/>
            </a:pPr>
            <a:r>
              <a:rPr lang="he-IL" dirty="0"/>
              <a:t>טיפול דינמי; נמצא כי אין הבדל ביעילות בין </a:t>
            </a:r>
            <a:r>
              <a:rPr lang="en-US" dirty="0"/>
              <a:t>CBT</a:t>
            </a:r>
            <a:r>
              <a:rPr lang="he-IL" dirty="0"/>
              <a:t> ל-</a:t>
            </a:r>
            <a:r>
              <a:rPr lang="en-US" dirty="0"/>
              <a:t>PDT</a:t>
            </a:r>
            <a:r>
              <a:rPr lang="he-IL" dirty="0"/>
              <a:t> </a:t>
            </a:r>
            <a:r>
              <a:rPr lang="he-IL" sz="2000" dirty="0"/>
              <a:t>(</a:t>
            </a:r>
            <a:r>
              <a:rPr lang="en-US" sz="2000" dirty="0" err="1"/>
              <a:t>Bögels</a:t>
            </a:r>
            <a:r>
              <a:rPr lang="en-US" sz="2000" dirty="0"/>
              <a:t> et al., 2014</a:t>
            </a:r>
            <a:r>
              <a:rPr lang="he-IL" sz="2000" dirty="0"/>
              <a:t>)</a:t>
            </a:r>
          </a:p>
          <a:p>
            <a:pPr marL="0" indent="0" algn="r" rtl="1">
              <a:buNone/>
              <a:defRPr/>
            </a:pPr>
            <a:r>
              <a:rPr lang="en-US" sz="2000" i="1" dirty="0"/>
              <a:t>N</a:t>
            </a:r>
            <a:r>
              <a:rPr lang="en-US" sz="2000" dirty="0"/>
              <a:t> = 50</a:t>
            </a:r>
            <a:r>
              <a:rPr lang="he-IL" sz="2000" dirty="0"/>
              <a:t> חולקו רנדומלית לקבוצת </a:t>
            </a:r>
            <a:r>
              <a:rPr lang="en-US" sz="2000" dirty="0"/>
              <a:t>CBT</a:t>
            </a:r>
            <a:r>
              <a:rPr lang="he-IL" sz="2000" dirty="0"/>
              <a:t> וקבוצת </a:t>
            </a:r>
            <a:r>
              <a:rPr lang="en-US" sz="2000" dirty="0"/>
              <a:t>PDT</a:t>
            </a:r>
          </a:p>
          <a:p>
            <a:pPr marL="0" indent="0" algn="r" rtl="1">
              <a:buNone/>
              <a:defRPr/>
            </a:pPr>
            <a:r>
              <a:rPr lang="he-IL" sz="2000" dirty="0"/>
              <a:t>בשתי הקבוצות, </a:t>
            </a:r>
            <a:r>
              <a:rPr lang="en-US" sz="2000" dirty="0"/>
              <a:t>waiting list</a:t>
            </a:r>
            <a:r>
              <a:rPr lang="he-IL" sz="2000" dirty="0"/>
              <a:t> כקב' ביקורת</a:t>
            </a:r>
          </a:p>
          <a:p>
            <a:pPr marL="0" indent="0" algn="r" rtl="1">
              <a:buNone/>
              <a:defRPr/>
            </a:pPr>
            <a:r>
              <a:rPr lang="he-IL" sz="2000" dirty="0"/>
              <a:t>כל הטיפולים מקס' 36 פגישות</a:t>
            </a:r>
          </a:p>
          <a:p>
            <a:pPr marL="0" indent="0" algn="r" rtl="1">
              <a:buNone/>
              <a:defRPr/>
            </a:pPr>
            <a:r>
              <a:rPr lang="he-IL" sz="2000" dirty="0"/>
              <a:t>הבדל בממוצע (כ-20 לעומת כ-30)</a:t>
            </a:r>
          </a:p>
          <a:p>
            <a:pPr marL="0" indent="0" algn="r" rtl="1">
              <a:buNone/>
              <a:defRPr/>
            </a:pPr>
            <a:r>
              <a:rPr lang="he-IL" sz="2000" dirty="0"/>
              <a:t>שני הטיפולים נמצאו מאוד יעילים, ללא הבדל ביניהם</a:t>
            </a:r>
          </a:p>
          <a:p>
            <a:pPr marL="0" indent="0" algn="r" rtl="1">
              <a:buNone/>
              <a:defRPr/>
            </a:pPr>
            <a:r>
              <a:rPr lang="he-IL" sz="2000" dirty="0"/>
              <a:t>ההישגים נשמרו גם לאחר שנה בשניהם</a:t>
            </a:r>
          </a:p>
        </p:txBody>
      </p:sp>
    </p:spTree>
    <p:extLst>
      <p:ext uri="{BB962C8B-B14F-4D97-AF65-F5344CB8AC3E}">
        <p14:creationId xmlns:p14="http://schemas.microsoft.com/office/powerpoint/2010/main" val="13539608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5" y="980728"/>
            <a:ext cx="6798734" cy="1303867"/>
          </a:xfrm>
        </p:spPr>
        <p:txBody>
          <a:bodyPr/>
          <a:lstStyle/>
          <a:p>
            <a:pPr algn="ctr" rtl="1">
              <a:defRPr/>
            </a:pPr>
            <a:r>
              <a:rPr lang="en-US" dirty="0"/>
              <a:t>SAD</a:t>
            </a:r>
            <a:r>
              <a:rPr lang="he-IL" dirty="0"/>
              <a:t>:</a:t>
            </a:r>
            <a:r>
              <a:rPr lang="en-US" dirty="0"/>
              <a:t> </a:t>
            </a:r>
            <a:r>
              <a:rPr lang="he-IL" dirty="0"/>
              <a:t>פרספקטיבה בין-תרבותית</a:t>
            </a:r>
          </a:p>
        </p:txBody>
      </p:sp>
      <p:sp>
        <p:nvSpPr>
          <p:cNvPr id="3" name="Content Placeholder 2"/>
          <p:cNvSpPr>
            <a:spLocks noGrp="1"/>
          </p:cNvSpPr>
          <p:nvPr>
            <p:ph idx="1"/>
          </p:nvPr>
        </p:nvSpPr>
        <p:spPr>
          <a:xfrm>
            <a:off x="973716" y="2492896"/>
            <a:ext cx="7205033" cy="2448272"/>
          </a:xfrm>
        </p:spPr>
        <p:txBody>
          <a:bodyPr/>
          <a:lstStyle/>
          <a:p>
            <a:pPr algn="r" rtl="1">
              <a:defRPr/>
            </a:pPr>
            <a:r>
              <a:rPr lang="he-IL" dirty="0"/>
              <a:t>הפרעת </a:t>
            </a:r>
            <a:r>
              <a:rPr lang="en-US" dirty="0" err="1"/>
              <a:t>Taijin</a:t>
            </a:r>
            <a:r>
              <a:rPr lang="en-US" dirty="0"/>
              <a:t> </a:t>
            </a:r>
            <a:r>
              <a:rPr lang="en-US" dirty="0" err="1"/>
              <a:t>Kyofusho</a:t>
            </a:r>
            <a:r>
              <a:rPr lang="he-IL" dirty="0"/>
              <a:t> ביפן – דוגמא להשפעה תרבותית על הסימפטומים של </a:t>
            </a:r>
            <a:r>
              <a:rPr lang="en-US" dirty="0"/>
              <a:t>SAD</a:t>
            </a:r>
            <a:endParaRPr lang="he-IL" dirty="0"/>
          </a:p>
          <a:p>
            <a:pPr algn="r" rtl="1">
              <a:defRPr/>
            </a:pPr>
            <a:r>
              <a:rPr lang="he-IL" dirty="0"/>
              <a:t>חשש מלהביך את האחר או לפגוע בו (ע"י הסמקה, ריח רע, </a:t>
            </a:r>
            <a:r>
              <a:rPr lang="he-IL" dirty="0" err="1"/>
              <a:t>וכו</a:t>
            </a:r>
            <a:r>
              <a:rPr lang="he-IL" dirty="0"/>
              <a:t>')</a:t>
            </a:r>
          </a:p>
          <a:p>
            <a:pPr algn="r" rtl="1">
              <a:defRPr/>
            </a:pPr>
            <a:r>
              <a:rPr lang="he-IL" dirty="0"/>
              <a:t>נראה כי מושפע ממאפייני התרבות היפנית</a:t>
            </a:r>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rtl="1"/>
            <a:r>
              <a:rPr lang="he-IL" dirty="0"/>
              <a:t>"כאב" חברתי הוא באמת כואב!</a:t>
            </a:r>
          </a:p>
        </p:txBody>
      </p:sp>
      <p:sp>
        <p:nvSpPr>
          <p:cNvPr id="3" name="מציין מיקום תוכן 2"/>
          <p:cNvSpPr>
            <a:spLocks noGrp="1"/>
          </p:cNvSpPr>
          <p:nvPr>
            <p:ph idx="1"/>
          </p:nvPr>
        </p:nvSpPr>
        <p:spPr>
          <a:xfrm>
            <a:off x="971600" y="2492896"/>
            <a:ext cx="7211144" cy="4114800"/>
          </a:xfrm>
        </p:spPr>
        <p:txBody>
          <a:bodyPr/>
          <a:lstStyle/>
          <a:p>
            <a:pPr algn="r" rtl="1"/>
            <a:r>
              <a:rPr lang="he-IL" i="1" dirty="0"/>
              <a:t>לבבות שבורים = עצמות שבורות:</a:t>
            </a:r>
            <a:r>
              <a:rPr lang="he-IL" dirty="0"/>
              <a:t> </a:t>
            </a:r>
          </a:p>
          <a:p>
            <a:pPr algn="r" rtl="1">
              <a:buNone/>
            </a:pPr>
            <a:r>
              <a:rPr lang="he-IL" dirty="0"/>
              <a:t>	ישנה חפיפה בין מערכת הכאב הקשורה להדרה חברתית לבין מערכת הכאב הפיזי ברמה העצבית </a:t>
            </a:r>
            <a:r>
              <a:rPr lang="he-IL" sz="2000" dirty="0"/>
              <a:t>(</a:t>
            </a:r>
            <a:r>
              <a:rPr lang="en-US" sz="2000" dirty="0" err="1"/>
              <a:t>Eisenberger</a:t>
            </a:r>
            <a:r>
              <a:rPr lang="en-US" sz="2000" dirty="0"/>
              <a:t>, 2012</a:t>
            </a:r>
            <a:r>
              <a:rPr lang="he-IL" sz="2000" dirty="0"/>
              <a:t>)</a:t>
            </a:r>
          </a:p>
          <a:p>
            <a:pPr algn="r" rtl="1">
              <a:buNone/>
            </a:pPr>
            <a:endParaRPr lang="he-IL" dirty="0"/>
          </a:p>
          <a:p>
            <a:pPr algn="r" rtl="1"/>
            <a:r>
              <a:rPr lang="he-IL" dirty="0" err="1"/>
              <a:t>פרצטמול</a:t>
            </a:r>
            <a:r>
              <a:rPr lang="he-IL" dirty="0"/>
              <a:t> שיכך כאב חברתי!</a:t>
            </a:r>
          </a:p>
          <a:p>
            <a:pPr algn="r" rtl="1">
              <a:buNone/>
            </a:pPr>
            <a:r>
              <a:rPr lang="he-IL" sz="2000" dirty="0"/>
              <a:t>	(</a:t>
            </a:r>
            <a:r>
              <a:rPr lang="en-US" sz="2000" dirty="0" err="1"/>
              <a:t>DeWall</a:t>
            </a:r>
            <a:r>
              <a:rPr lang="en-US" sz="2000" dirty="0"/>
              <a:t> et al., 2010</a:t>
            </a:r>
            <a:r>
              <a:rPr lang="he-IL" sz="2000" dirty="0"/>
              <a:t>)</a:t>
            </a:r>
          </a:p>
        </p:txBody>
      </p:sp>
      <p:sp>
        <p:nvSpPr>
          <p:cNvPr id="8" name="TextBox 7"/>
          <p:cNvSpPr txBox="1"/>
          <p:nvPr/>
        </p:nvSpPr>
        <p:spPr>
          <a:xfrm>
            <a:off x="683568" y="4520313"/>
            <a:ext cx="4178067" cy="646331"/>
          </a:xfrm>
          <a:prstGeom prst="rect">
            <a:avLst/>
          </a:prstGeom>
          <a:noFill/>
        </p:spPr>
        <p:txBody>
          <a:bodyPr wrap="square" rtlCol="1">
            <a:spAutoFit/>
          </a:bodyPr>
          <a:lstStyle/>
          <a:p>
            <a:pPr marL="285750" indent="-285750" algn="r" rtl="1">
              <a:buFont typeface="Arial" panose="020B0604020202020204" pitchFamily="34" charset="0"/>
              <a:buChar char="•"/>
            </a:pPr>
            <a:r>
              <a:rPr lang="he-IL" dirty="0">
                <a:solidFill>
                  <a:schemeClr val="tx2"/>
                </a:solidFill>
              </a:rPr>
              <a:t>מילוי שאלון כל ערב למשך 3 שבועות</a:t>
            </a:r>
          </a:p>
          <a:p>
            <a:pPr marL="285750" indent="-285750" algn="r" rtl="1">
              <a:buFont typeface="Arial" panose="020B0604020202020204" pitchFamily="34" charset="0"/>
              <a:buChar char="•"/>
            </a:pPr>
            <a:r>
              <a:rPr lang="he-IL" dirty="0">
                <a:solidFill>
                  <a:schemeClr val="tx2"/>
                </a:solidFill>
              </a:rPr>
              <a:t>"היום נפגעתי מדברים שאמרו לי"</a:t>
            </a:r>
          </a:p>
        </p:txBody>
      </p:sp>
      <p:sp>
        <p:nvSpPr>
          <p:cNvPr id="9" name="TextBox 8"/>
          <p:cNvSpPr txBox="1"/>
          <p:nvPr/>
        </p:nvSpPr>
        <p:spPr>
          <a:xfrm>
            <a:off x="899592" y="5805264"/>
            <a:ext cx="6480720" cy="369332"/>
          </a:xfrm>
          <a:prstGeom prst="rect">
            <a:avLst/>
          </a:prstGeom>
          <a:noFill/>
        </p:spPr>
        <p:txBody>
          <a:bodyPr wrap="square" rtlCol="1">
            <a:spAutoFit/>
          </a:bodyPr>
          <a:lstStyle/>
          <a:p>
            <a:pPr algn="r" rtl="1"/>
            <a:r>
              <a:rPr lang="he-IL" dirty="0"/>
              <a:t>קשר בין 2 הרגישויות, גם כששולטים בחרדה ונוירוטיות</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a:t>תרגיל סיכום למצגות 6-8</a:t>
            </a:r>
          </a:p>
        </p:txBody>
      </p:sp>
      <p:sp>
        <p:nvSpPr>
          <p:cNvPr id="3" name="Content Placeholder 2"/>
          <p:cNvSpPr>
            <a:spLocks noGrp="1"/>
          </p:cNvSpPr>
          <p:nvPr>
            <p:ph idx="1"/>
          </p:nvPr>
        </p:nvSpPr>
        <p:spPr>
          <a:xfrm>
            <a:off x="1176865" y="2291213"/>
            <a:ext cx="6798736" cy="3946099"/>
          </a:xfrm>
        </p:spPr>
        <p:txBody>
          <a:bodyPr>
            <a:normAutofit lnSpcReduction="10000"/>
          </a:bodyPr>
          <a:lstStyle/>
          <a:p>
            <a:r>
              <a:rPr lang="he-IL" dirty="0"/>
              <a:t>אור בת 16. היא מתארת כי היא חווה פחד עוצמתי, דפיקות לב מהירות, וחולשה בשרירים בכל פעם שהיא נכנסת בשערי בית הספר. המטפלת המראיינת אותה מתלבטת בין הפרעת פניקה לחרדה חברתית. בחרו בשאלה שתהיה הכי יעילה בלעזור למטפלת לבצע </a:t>
            </a:r>
            <a:r>
              <a:rPr lang="he-IL" b="1" dirty="0"/>
              <a:t>אבחנה מבדלת</a:t>
            </a:r>
            <a:r>
              <a:rPr lang="he-IL" dirty="0"/>
              <a:t>:</a:t>
            </a:r>
          </a:p>
          <a:p>
            <a:pPr marL="0" indent="0">
              <a:buNone/>
            </a:pPr>
            <a:r>
              <a:rPr lang="he-IL" dirty="0"/>
              <a:t>א. </a:t>
            </a:r>
            <a:r>
              <a:rPr lang="he-IL"/>
              <a:t>לפני כמה זמן </a:t>
            </a:r>
            <a:r>
              <a:rPr lang="he-IL" dirty="0"/>
              <a:t>זה התחיל?</a:t>
            </a:r>
          </a:p>
          <a:p>
            <a:pPr marL="0" indent="0">
              <a:buNone/>
            </a:pPr>
            <a:r>
              <a:rPr lang="he-IL" dirty="0"/>
              <a:t>ב. מה עוזר לך להירגע?</a:t>
            </a:r>
          </a:p>
          <a:p>
            <a:pPr marL="0" indent="0">
              <a:buNone/>
            </a:pPr>
            <a:r>
              <a:rPr lang="he-IL" dirty="0"/>
              <a:t>ג. מה המחשבה שעוברת לך בראש בזמן שזה קורה?</a:t>
            </a:r>
          </a:p>
          <a:p>
            <a:pPr marL="0" indent="0">
              <a:buNone/>
            </a:pPr>
            <a:r>
              <a:rPr lang="he-IL" dirty="0">
                <a:solidFill>
                  <a:schemeClr val="tx2"/>
                </a:solidFill>
              </a:rPr>
              <a:t>ד. האם אחרים שמים לב למה שקורה לך?</a:t>
            </a:r>
          </a:p>
        </p:txBody>
      </p:sp>
    </p:spTree>
    <p:extLst>
      <p:ext uri="{BB962C8B-B14F-4D97-AF65-F5344CB8AC3E}">
        <p14:creationId xmlns:p14="http://schemas.microsoft.com/office/powerpoint/2010/main" val="53773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29326</TotalTime>
  <Words>1961</Words>
  <Application>Microsoft Office PowerPoint</Application>
  <PresentationFormat>On-screen Show (4:3)</PresentationFormat>
  <Paragraphs>246</Paragraphs>
  <Slides>47</Slides>
  <Notes>45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47</vt:i4>
      </vt:variant>
    </vt:vector>
  </HeadingPairs>
  <TitlesOfParts>
    <vt:vector size="57" baseType="lpstr">
      <vt:lpstr>Arial</vt:lpstr>
      <vt:lpstr>Brush Script MT</vt:lpstr>
      <vt:lpstr>FrankRuehl</vt:lpstr>
      <vt:lpstr>Garamond</vt:lpstr>
      <vt:lpstr>Guttman Mantova-Decor</vt:lpstr>
      <vt:lpstr>Monotype Hadassah</vt:lpstr>
      <vt:lpstr>Tahoma</vt:lpstr>
      <vt:lpstr>Times New Roman</vt:lpstr>
      <vt:lpstr>Wingdings</vt:lpstr>
      <vt:lpstr>Organic</vt:lpstr>
      <vt:lpstr>פסיכולוגיה אבנורמלית</vt:lpstr>
      <vt:lpstr>הפרעת חרדה חברתית</vt:lpstr>
      <vt:lpstr>PowerPoint Presentation</vt:lpstr>
      <vt:lpstr>חרדה חברתית - SAD</vt:lpstr>
      <vt:lpstr>אז מה זו הפרעת חרדה חברתית?</vt:lpstr>
      <vt:lpstr>קריטריונים מה-DSM-5</vt:lpstr>
      <vt:lpstr>מצבים בהם צריך לתפקד בפומבי או שאחרים בוחנים אותך</vt:lpstr>
      <vt:lpstr>חרדה חברתית - SAD</vt:lpstr>
      <vt:lpstr>קריטריונים מה-DSM-5</vt:lpstr>
      <vt:lpstr>קריטריונים מה-DSM-5</vt:lpstr>
      <vt:lpstr>קריטריונים מה-DSM-5</vt:lpstr>
      <vt:lpstr>קריטריונים מה-DSM-5</vt:lpstr>
      <vt:lpstr>קריטריונים מה-DSM-5</vt:lpstr>
      <vt:lpstr>Case Vignette</vt:lpstr>
      <vt:lpstr>Case vignette</vt:lpstr>
      <vt:lpstr>Clinical vignette</vt:lpstr>
      <vt:lpstr>Clinical vignette – safety behaviors </vt:lpstr>
      <vt:lpstr>Clinical vignette</vt:lpstr>
      <vt:lpstr>חרדה חברתית - שכיחות</vt:lpstr>
      <vt:lpstr>חרדה חברתית – נתונים דמוגרפיים</vt:lpstr>
      <vt:lpstr>חרדה חברתית – נתונים דמוגרפיים</vt:lpstr>
      <vt:lpstr>חרדה חברתית – נתונים דמוגרפיים</vt:lpstr>
      <vt:lpstr>חרדה חברתית – נתונים דמוגרפיים</vt:lpstr>
      <vt:lpstr>חרדה חברתית - קו-מורבידיות</vt:lpstr>
      <vt:lpstr>חרדה חברתית – נתונים דמוגרפיים</vt:lpstr>
      <vt:lpstr>מודלים פסיכולוגיים ל-SAD</vt:lpstr>
      <vt:lpstr>מודלים פסיכולוגיים ל-SAD self-focused attention</vt:lpstr>
      <vt:lpstr>מודלים פסיכולוגיים ל-SAD self-focused attention</vt:lpstr>
      <vt:lpstr>הטיות קוגניטיביות ב-SAD</vt:lpstr>
      <vt:lpstr>אטיולוגיה</vt:lpstr>
      <vt:lpstr>אטיולוגיה</vt:lpstr>
      <vt:lpstr>SAD כהתנהגות נלמדת</vt:lpstr>
      <vt:lpstr>SAD כהתנהגות נלמדת</vt:lpstr>
      <vt:lpstr>SAD כהתנהגות נלמדת</vt:lpstr>
      <vt:lpstr>SAD כהתנהגות נלמדת</vt:lpstr>
      <vt:lpstr>פחדים חברתיים – הקשר אבולוציוני</vt:lpstr>
      <vt:lpstr>SAD וביולוגיה / טמפרמנט</vt:lpstr>
      <vt:lpstr>טיפול</vt:lpstr>
      <vt:lpstr>ביופידבק – להכיר את החרדה</vt:lpstr>
      <vt:lpstr>טיפול</vt:lpstr>
      <vt:lpstr>טיפול</vt:lpstr>
      <vt:lpstr>טיפול</vt:lpstr>
      <vt:lpstr>טיפול</vt:lpstr>
      <vt:lpstr>טיפול</vt:lpstr>
      <vt:lpstr>SAD: פרספקטיבה בין-תרבותית</vt:lpstr>
      <vt:lpstr>"כאב" חברתי הוא באמת כואב!</vt:lpstr>
      <vt:lpstr>תרגיל סיכום למצגות 6-8</vt:lpstr>
    </vt:vector>
  </TitlesOfParts>
  <Company>Ben-Gurion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Abnormal Psychology</dc:title>
  <dc:creator>Gary Diamond</dc:creator>
  <cp:lastModifiedBy>nirit999@gmail.com</cp:lastModifiedBy>
  <cp:revision>1097</cp:revision>
  <dcterms:created xsi:type="dcterms:W3CDTF">2008-01-20T14:16:09Z</dcterms:created>
  <dcterms:modified xsi:type="dcterms:W3CDTF">2017-04-23T08:11:51Z</dcterms:modified>
</cp:coreProperties>
</file>