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915" r:id="rId1"/>
  </p:sldMasterIdLst>
  <p:notesMasterIdLst>
    <p:notesMasterId r:id="rId60"/>
  </p:notesMasterIdLst>
  <p:handoutMasterIdLst>
    <p:handoutMasterId r:id="rId61"/>
  </p:handoutMasterIdLst>
  <p:sldIdLst>
    <p:sldId id="256" r:id="rId2"/>
    <p:sldId id="1432" r:id="rId3"/>
    <p:sldId id="1435" r:id="rId4"/>
    <p:sldId id="1042" r:id="rId5"/>
    <p:sldId id="1433" r:id="rId6"/>
    <p:sldId id="1045" r:id="rId7"/>
    <p:sldId id="1046" r:id="rId8"/>
    <p:sldId id="1047" r:id="rId9"/>
    <p:sldId id="1048" r:id="rId10"/>
    <p:sldId id="1434" r:id="rId11"/>
    <p:sldId id="1050" r:id="rId12"/>
    <p:sldId id="1051" r:id="rId13"/>
    <p:sldId id="1456" r:id="rId14"/>
    <p:sldId id="1060" r:id="rId15"/>
    <p:sldId id="1437" r:id="rId16"/>
    <p:sldId id="1129" r:id="rId17"/>
    <p:sldId id="1458" r:id="rId18"/>
    <p:sldId id="1347" r:id="rId19"/>
    <p:sldId id="1348" r:id="rId20"/>
    <p:sldId id="1130" r:id="rId21"/>
    <p:sldId id="1438" r:id="rId22"/>
    <p:sldId id="1439" r:id="rId23"/>
    <p:sldId id="1440" r:id="rId24"/>
    <p:sldId id="1441" r:id="rId25"/>
    <p:sldId id="1444" r:id="rId26"/>
    <p:sldId id="1445" r:id="rId27"/>
    <p:sldId id="1068" r:id="rId28"/>
    <p:sldId id="1446" r:id="rId29"/>
    <p:sldId id="1447" r:id="rId30"/>
    <p:sldId id="1355" r:id="rId31"/>
    <p:sldId id="1463" r:id="rId32"/>
    <p:sldId id="1464" r:id="rId33"/>
    <p:sldId id="1465" r:id="rId34"/>
    <p:sldId id="1466" r:id="rId35"/>
    <p:sldId id="1462" r:id="rId36"/>
    <p:sldId id="1459" r:id="rId37"/>
    <p:sldId id="1461" r:id="rId38"/>
    <p:sldId id="1460" r:id="rId39"/>
    <p:sldId id="1356" r:id="rId40"/>
    <p:sldId id="1448" r:id="rId41"/>
    <p:sldId id="1077" r:id="rId42"/>
    <p:sldId id="1452" r:id="rId43"/>
    <p:sldId id="1467" r:id="rId44"/>
    <p:sldId id="1451" r:id="rId45"/>
    <p:sldId id="1137" r:id="rId46"/>
    <p:sldId id="1078" r:id="rId47"/>
    <p:sldId id="1453" r:id="rId48"/>
    <p:sldId id="1140" r:id="rId49"/>
    <p:sldId id="1142" r:id="rId50"/>
    <p:sldId id="1455" r:id="rId51"/>
    <p:sldId id="1049" r:id="rId52"/>
    <p:sldId id="1075" r:id="rId53"/>
    <p:sldId id="1468" r:id="rId54"/>
    <p:sldId id="1454" r:id="rId55"/>
    <p:sldId id="1055" r:id="rId56"/>
    <p:sldId id="1079" r:id="rId57"/>
    <p:sldId id="1057" r:id="rId58"/>
    <p:sldId id="1058" r:id="rId59"/>
  </p:sldIdLst>
  <p:sldSz cx="9144000" cy="6858000" type="screen4x3"/>
  <p:notesSz cx="6669088" cy="97758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79">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449" autoAdjust="0"/>
    <p:restoredTop sz="69818" autoAdjust="0"/>
  </p:normalViewPr>
  <p:slideViewPr>
    <p:cSldViewPr>
      <p:cViewPr varScale="1">
        <p:scale>
          <a:sx n="79" d="100"/>
          <a:sy n="79" d="100"/>
        </p:scale>
        <p:origin x="25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1836" y="-90"/>
      </p:cViewPr>
      <p:guideLst>
        <p:guide orient="horz" pos="3079"/>
        <p:guide pos="210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5954" name="Rectangle 2"/>
          <p:cNvSpPr>
            <a:spLocks noGrp="1" noChangeArrowheads="1"/>
          </p:cNvSpPr>
          <p:nvPr>
            <p:ph type="hdr" sz="quarter"/>
          </p:nvPr>
        </p:nvSpPr>
        <p:spPr bwMode="auto">
          <a:xfrm>
            <a:off x="377983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1405955" name="Rectangle 3"/>
          <p:cNvSpPr>
            <a:spLocks noGrp="1" noChangeArrowheads="1"/>
          </p:cNvSpPr>
          <p:nvPr>
            <p:ph type="dt" sz="quarter" idx="1"/>
          </p:nvPr>
        </p:nvSpPr>
        <p:spPr bwMode="auto">
          <a:xfrm>
            <a:off x="158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solidFill>
                  <a:schemeClr val="tx1"/>
                </a:solidFill>
                <a:latin typeface="Arial" pitchFamily="34" charset="0"/>
              </a:defRPr>
            </a:lvl1pPr>
          </a:lstStyle>
          <a:p>
            <a:pPr>
              <a:defRPr/>
            </a:pPr>
            <a:endParaRPr lang="en-US"/>
          </a:p>
        </p:txBody>
      </p:sp>
      <p:sp>
        <p:nvSpPr>
          <p:cNvPr id="1405956" name="Rectangle 4"/>
          <p:cNvSpPr>
            <a:spLocks noGrp="1" noChangeArrowheads="1"/>
          </p:cNvSpPr>
          <p:nvPr>
            <p:ph type="ftr" sz="quarter" idx="2"/>
          </p:nvPr>
        </p:nvSpPr>
        <p:spPr bwMode="auto">
          <a:xfrm>
            <a:off x="377983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1405957" name="Rectangle 5"/>
          <p:cNvSpPr>
            <a:spLocks noGrp="1" noChangeArrowheads="1"/>
          </p:cNvSpPr>
          <p:nvPr>
            <p:ph type="sldNum" sz="quarter" idx="3"/>
          </p:nvPr>
        </p:nvSpPr>
        <p:spPr bwMode="auto">
          <a:xfrm>
            <a:off x="158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solidFill>
                  <a:schemeClr val="tx1"/>
                </a:solidFill>
                <a:latin typeface="Arial" pitchFamily="34" charset="0"/>
              </a:defRPr>
            </a:lvl1pPr>
          </a:lstStyle>
          <a:p>
            <a:pPr>
              <a:defRPr/>
            </a:pPr>
            <a:fld id="{13160A71-F82E-4F5E-9F93-0D01E0F2A3EE}" type="slidenum">
              <a:rPr lang="he-IL"/>
              <a:pPr>
                <a:defRPr/>
              </a:pPr>
              <a:t>‹#›</a:t>
            </a:fld>
            <a:endParaRPr lang="en-US"/>
          </a:p>
        </p:txBody>
      </p:sp>
    </p:spTree>
    <p:extLst>
      <p:ext uri="{BB962C8B-B14F-4D97-AF65-F5344CB8AC3E}">
        <p14:creationId xmlns:p14="http://schemas.microsoft.com/office/powerpoint/2010/main" val="17000881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377983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3075" name="Rectangle 3"/>
          <p:cNvSpPr>
            <a:spLocks noGrp="1" noChangeArrowheads="1"/>
          </p:cNvSpPr>
          <p:nvPr>
            <p:ph type="dt" idx="1"/>
          </p:nvPr>
        </p:nvSpPr>
        <p:spPr bwMode="auto">
          <a:xfrm>
            <a:off x="158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solidFill>
                  <a:schemeClr val="tx1"/>
                </a:solidFill>
                <a:latin typeface="Arial" pitchFamily="34" charset="0"/>
              </a:defRPr>
            </a:lvl1pPr>
          </a:lstStyle>
          <a:p>
            <a:pPr>
              <a:defRPr/>
            </a:pPr>
            <a:endParaRPr lang="en-US"/>
          </a:p>
        </p:txBody>
      </p:sp>
      <p:sp>
        <p:nvSpPr>
          <p:cNvPr id="345092" name="Rectangle 4"/>
          <p:cNvSpPr>
            <a:spLocks noGrp="1" noRot="1" noChangeAspect="1" noChangeArrowheads="1" noTextEdit="1"/>
          </p:cNvSpPr>
          <p:nvPr>
            <p:ph type="sldImg" idx="2"/>
          </p:nvPr>
        </p:nvSpPr>
        <p:spPr bwMode="auto">
          <a:xfrm>
            <a:off x="892175" y="733425"/>
            <a:ext cx="4884738" cy="36655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66750" y="4643438"/>
            <a:ext cx="5335588" cy="4398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377983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3079" name="Rectangle 7"/>
          <p:cNvSpPr>
            <a:spLocks noGrp="1" noChangeArrowheads="1"/>
          </p:cNvSpPr>
          <p:nvPr>
            <p:ph type="sldNum" sz="quarter" idx="5"/>
          </p:nvPr>
        </p:nvSpPr>
        <p:spPr bwMode="auto">
          <a:xfrm>
            <a:off x="158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solidFill>
                  <a:schemeClr val="tx1"/>
                </a:solidFill>
                <a:latin typeface="Arial" pitchFamily="34" charset="0"/>
              </a:defRPr>
            </a:lvl1pPr>
          </a:lstStyle>
          <a:p>
            <a:pPr>
              <a:defRPr/>
            </a:pPr>
            <a:fld id="{010037F6-B81B-43FC-AA25-0E05F6601175}" type="slidenum">
              <a:rPr lang="he-IL"/>
              <a:pPr>
                <a:defRPr/>
              </a:pPr>
              <a:t>‹#›</a:t>
            </a:fld>
            <a:endParaRPr lang="en-US"/>
          </a:p>
        </p:txBody>
      </p:sp>
    </p:spTree>
    <p:extLst>
      <p:ext uri="{BB962C8B-B14F-4D97-AF65-F5344CB8AC3E}">
        <p14:creationId xmlns:p14="http://schemas.microsoft.com/office/powerpoint/2010/main" val="2990351039"/>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62B731AF-8EC3-4E5C-B6C3-F6FF2427B169}" type="slidenum">
              <a:rPr lang="he-IL" sz="1200" smtClean="0">
                <a:solidFill>
                  <a:schemeClr val="tx1"/>
                </a:solidFill>
                <a:latin typeface="Arial" pitchFamily="34" charset="0"/>
              </a:rPr>
              <a:pPr eaLnBrk="1" hangingPunct="1"/>
              <a:t>1</a:t>
            </a:fld>
            <a:endParaRPr lang="en-US" sz="1200">
              <a:solidFill>
                <a:schemeClr val="tx1"/>
              </a:solidFill>
              <a:latin typeface="Arial" pitchFamily="34" charset="0"/>
            </a:endParaRPr>
          </a:p>
        </p:txBody>
      </p:sp>
      <p:sp>
        <p:nvSpPr>
          <p:cNvPr id="346115" name="Rectangle 2"/>
          <p:cNvSpPr>
            <a:spLocks noGrp="1" noRot="1" noChangeAspect="1" noChangeArrowheads="1" noTextEdit="1"/>
          </p:cNvSpPr>
          <p:nvPr>
            <p:ph type="sldImg"/>
          </p:nvPr>
        </p:nvSpPr>
        <p:spPr>
          <a:ln/>
        </p:spPr>
      </p:sp>
      <p:sp>
        <p:nvSpPr>
          <p:cNvPr id="346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D95B0289-807E-4D12-AD1D-24BED989FA65}" type="slidenum">
              <a:rPr lang="he-IL" sz="1200" smtClean="0">
                <a:solidFill>
                  <a:schemeClr val="tx1"/>
                </a:solidFill>
                <a:latin typeface="Arial" pitchFamily="34" charset="0"/>
              </a:rPr>
              <a:pPr eaLnBrk="1" hangingPunct="1"/>
              <a:t>3</a:t>
            </a:fld>
            <a:endParaRPr lang="en-US" sz="1200">
              <a:solidFill>
                <a:schemeClr val="tx1"/>
              </a:solidFill>
              <a:latin typeface="Arial" pitchFamily="34" charset="0"/>
            </a:endParaRPr>
          </a:p>
        </p:txBody>
      </p:sp>
      <p:sp>
        <p:nvSpPr>
          <p:cNvPr id="562179" name="Rectangle 2"/>
          <p:cNvSpPr>
            <a:spLocks noGrp="1" noRot="1" noChangeAspect="1" noChangeArrowheads="1" noTextEdit="1"/>
          </p:cNvSpPr>
          <p:nvPr>
            <p:ph type="sldImg"/>
          </p:nvPr>
        </p:nvSpPr>
        <p:spPr>
          <a:ln/>
        </p:spPr>
      </p:sp>
      <p:sp>
        <p:nvSpPr>
          <p:cNvPr id="562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D95B0289-807E-4D12-AD1D-24BED989FA65}" type="slidenum">
              <a:rPr lang="he-IL" sz="1200" smtClean="0">
                <a:solidFill>
                  <a:schemeClr val="tx1"/>
                </a:solidFill>
                <a:latin typeface="Arial" pitchFamily="34" charset="0"/>
              </a:rPr>
              <a:pPr eaLnBrk="1" hangingPunct="1"/>
              <a:t>4</a:t>
            </a:fld>
            <a:endParaRPr lang="en-US" sz="1200">
              <a:solidFill>
                <a:schemeClr val="tx1"/>
              </a:solidFill>
              <a:latin typeface="Arial" pitchFamily="34" charset="0"/>
            </a:endParaRPr>
          </a:p>
        </p:txBody>
      </p:sp>
      <p:sp>
        <p:nvSpPr>
          <p:cNvPr id="562179" name="Rectangle 2"/>
          <p:cNvSpPr>
            <a:spLocks noGrp="1" noRot="1" noChangeAspect="1" noChangeArrowheads="1" noTextEdit="1"/>
          </p:cNvSpPr>
          <p:nvPr>
            <p:ph type="sldImg"/>
          </p:nvPr>
        </p:nvSpPr>
        <p:spPr>
          <a:ln/>
        </p:spPr>
      </p:sp>
      <p:sp>
        <p:nvSpPr>
          <p:cNvPr id="562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D95B0289-807E-4D12-AD1D-24BED989FA65}" type="slidenum">
              <a:rPr lang="he-IL" sz="1200" smtClean="0">
                <a:solidFill>
                  <a:schemeClr val="tx1"/>
                </a:solidFill>
                <a:latin typeface="Arial" pitchFamily="34" charset="0"/>
              </a:rPr>
              <a:pPr eaLnBrk="1" hangingPunct="1"/>
              <a:t>5</a:t>
            </a:fld>
            <a:endParaRPr lang="en-US" sz="1200">
              <a:solidFill>
                <a:schemeClr val="tx1"/>
              </a:solidFill>
              <a:latin typeface="Arial" pitchFamily="34" charset="0"/>
            </a:endParaRPr>
          </a:p>
        </p:txBody>
      </p:sp>
      <p:sp>
        <p:nvSpPr>
          <p:cNvPr id="562179" name="Rectangle 2"/>
          <p:cNvSpPr>
            <a:spLocks noGrp="1" noRot="1" noChangeAspect="1" noChangeArrowheads="1" noTextEdit="1"/>
          </p:cNvSpPr>
          <p:nvPr>
            <p:ph type="sldImg"/>
          </p:nvPr>
        </p:nvSpPr>
        <p:spPr>
          <a:ln/>
        </p:spPr>
      </p:sp>
      <p:sp>
        <p:nvSpPr>
          <p:cNvPr id="562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baseline="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3731DF40-D6E6-48D8-A67F-375B1AA7508D}" type="slidenum">
              <a:rPr lang="he-IL" sz="1200" smtClean="0">
                <a:solidFill>
                  <a:schemeClr val="tx1"/>
                </a:solidFill>
                <a:latin typeface="Arial" pitchFamily="34" charset="0"/>
              </a:rPr>
              <a:pPr eaLnBrk="1" hangingPunct="1"/>
              <a:t>6</a:t>
            </a:fld>
            <a:endParaRPr lang="en-US" sz="1200">
              <a:solidFill>
                <a:schemeClr val="tx1"/>
              </a:solidFill>
              <a:latin typeface="Arial" pitchFamily="34" charset="0"/>
            </a:endParaRPr>
          </a:p>
        </p:txBody>
      </p:sp>
      <p:sp>
        <p:nvSpPr>
          <p:cNvPr id="565251" name="Rectangle 2"/>
          <p:cNvSpPr>
            <a:spLocks noGrp="1" noRot="1" noChangeAspect="1" noChangeArrowheads="1" noTextEdit="1"/>
          </p:cNvSpPr>
          <p:nvPr>
            <p:ph type="sldImg"/>
          </p:nvPr>
        </p:nvSpPr>
        <p:spPr>
          <a:ln/>
        </p:spPr>
      </p:sp>
      <p:sp>
        <p:nvSpPr>
          <p:cNvPr id="565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2DD10EED-951C-4539-8B9C-769DC40F41A6}" type="slidenum">
              <a:rPr lang="he-IL" sz="1200" smtClean="0">
                <a:solidFill>
                  <a:schemeClr val="tx1"/>
                </a:solidFill>
                <a:latin typeface="Arial" pitchFamily="34" charset="0"/>
              </a:rPr>
              <a:pPr eaLnBrk="1" hangingPunct="1"/>
              <a:t>7</a:t>
            </a:fld>
            <a:endParaRPr lang="en-US" sz="1200">
              <a:solidFill>
                <a:schemeClr val="tx1"/>
              </a:solidFill>
              <a:latin typeface="Arial" pitchFamily="34" charset="0"/>
            </a:endParaRPr>
          </a:p>
        </p:txBody>
      </p:sp>
      <p:sp>
        <p:nvSpPr>
          <p:cNvPr id="566275" name="Rectangle 2"/>
          <p:cNvSpPr>
            <a:spLocks noGrp="1" noRot="1" noChangeAspect="1" noChangeArrowheads="1" noTextEdit="1"/>
          </p:cNvSpPr>
          <p:nvPr>
            <p:ph type="sldImg"/>
          </p:nvPr>
        </p:nvSpPr>
        <p:spPr>
          <a:ln/>
        </p:spPr>
      </p:sp>
      <p:sp>
        <p:nvSpPr>
          <p:cNvPr id="566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8996B7B2-1892-476E-BBE4-9F0AF34BED52}" type="slidenum">
              <a:rPr lang="he-IL" sz="1200" smtClean="0">
                <a:solidFill>
                  <a:schemeClr val="tx1"/>
                </a:solidFill>
                <a:latin typeface="Arial" pitchFamily="34" charset="0"/>
              </a:rPr>
              <a:pPr eaLnBrk="1" hangingPunct="1"/>
              <a:t>8</a:t>
            </a:fld>
            <a:endParaRPr lang="en-US" sz="1200">
              <a:solidFill>
                <a:schemeClr val="tx1"/>
              </a:solidFill>
              <a:latin typeface="Arial" pitchFamily="34" charset="0"/>
            </a:endParaRPr>
          </a:p>
        </p:txBody>
      </p:sp>
      <p:sp>
        <p:nvSpPr>
          <p:cNvPr id="567299" name="Rectangle 2"/>
          <p:cNvSpPr>
            <a:spLocks noGrp="1" noRot="1" noChangeAspect="1" noChangeArrowheads="1" noTextEdit="1"/>
          </p:cNvSpPr>
          <p:nvPr>
            <p:ph type="sldImg"/>
          </p:nvPr>
        </p:nvSpPr>
        <p:spPr>
          <a:ln/>
        </p:spPr>
      </p:sp>
      <p:sp>
        <p:nvSpPr>
          <p:cNvPr id="567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DB4060BA-36A3-45B5-8426-ACCD26246E03}" type="slidenum">
              <a:rPr lang="he-IL" sz="1200" smtClean="0">
                <a:solidFill>
                  <a:schemeClr val="tx1"/>
                </a:solidFill>
                <a:latin typeface="Arial" pitchFamily="34" charset="0"/>
              </a:rPr>
              <a:pPr eaLnBrk="1" hangingPunct="1"/>
              <a:t>9</a:t>
            </a:fld>
            <a:endParaRPr lang="en-US" sz="1200">
              <a:solidFill>
                <a:schemeClr val="tx1"/>
              </a:solidFill>
              <a:latin typeface="Arial" pitchFamily="34" charset="0"/>
            </a:endParaRPr>
          </a:p>
        </p:txBody>
      </p:sp>
      <p:sp>
        <p:nvSpPr>
          <p:cNvPr id="568323" name="Rectangle 2"/>
          <p:cNvSpPr>
            <a:spLocks noGrp="1" noRot="1" noChangeAspect="1" noChangeArrowheads="1" noTextEdit="1"/>
          </p:cNvSpPr>
          <p:nvPr>
            <p:ph type="sldImg"/>
          </p:nvPr>
        </p:nvSpPr>
        <p:spPr>
          <a:ln/>
        </p:spPr>
      </p:sp>
      <p:sp>
        <p:nvSpPr>
          <p:cNvPr id="568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10</a:t>
            </a:fld>
            <a:endParaRPr lang="en-US"/>
          </a:p>
        </p:txBody>
      </p:sp>
    </p:spTree>
    <p:extLst>
      <p:ext uri="{BB962C8B-B14F-4D97-AF65-F5344CB8AC3E}">
        <p14:creationId xmlns:p14="http://schemas.microsoft.com/office/powerpoint/2010/main" val="242523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FD2E2E7-52C4-4B70-9A8F-63AF6715A8D2}" type="slidenum">
              <a:rPr lang="he-IL" sz="1200" smtClean="0">
                <a:solidFill>
                  <a:schemeClr val="tx1"/>
                </a:solidFill>
                <a:latin typeface="Arial" pitchFamily="34" charset="0"/>
              </a:rPr>
              <a:pPr eaLnBrk="1" hangingPunct="1"/>
              <a:t>11</a:t>
            </a:fld>
            <a:endParaRPr lang="en-US" sz="1200">
              <a:solidFill>
                <a:schemeClr val="tx1"/>
              </a:solidFill>
              <a:latin typeface="Arial" pitchFamily="34" charset="0"/>
            </a:endParaRPr>
          </a:p>
        </p:txBody>
      </p:sp>
      <p:sp>
        <p:nvSpPr>
          <p:cNvPr id="569347" name="Rectangle 2"/>
          <p:cNvSpPr>
            <a:spLocks noGrp="1" noRot="1" noChangeAspect="1" noChangeArrowheads="1" noTextEdit="1"/>
          </p:cNvSpPr>
          <p:nvPr>
            <p:ph type="sldImg"/>
          </p:nvPr>
        </p:nvSpPr>
        <p:spPr>
          <a:ln/>
        </p:spPr>
      </p:sp>
      <p:sp>
        <p:nvSpPr>
          <p:cNvPr id="569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550EA0D-E188-45C7-BA62-D9D90E7B0FA1}" type="slidenum">
              <a:rPr lang="he-IL" sz="1200" smtClean="0">
                <a:solidFill>
                  <a:schemeClr val="tx1"/>
                </a:solidFill>
                <a:latin typeface="Arial" pitchFamily="34" charset="0"/>
              </a:rPr>
              <a:pPr eaLnBrk="1" hangingPunct="1"/>
              <a:t>12</a:t>
            </a:fld>
            <a:endParaRPr lang="en-US" sz="1200">
              <a:solidFill>
                <a:schemeClr val="tx1"/>
              </a:solidFill>
              <a:latin typeface="Arial" pitchFamily="34" charset="0"/>
            </a:endParaRPr>
          </a:p>
        </p:txBody>
      </p:sp>
      <p:sp>
        <p:nvSpPr>
          <p:cNvPr id="570371" name="Rectangle 2"/>
          <p:cNvSpPr>
            <a:spLocks noGrp="1" noRot="1" noChangeAspect="1" noChangeArrowheads="1" noTextEdit="1"/>
          </p:cNvSpPr>
          <p:nvPr>
            <p:ph type="sldImg"/>
          </p:nvPr>
        </p:nvSpPr>
        <p:spPr>
          <a:ln/>
        </p:spPr>
      </p:sp>
      <p:sp>
        <p:nvSpPr>
          <p:cNvPr id="570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550EA0D-E188-45C7-BA62-D9D90E7B0FA1}" type="slidenum">
              <a:rPr lang="he-IL" sz="1200" smtClean="0">
                <a:solidFill>
                  <a:schemeClr val="tx1"/>
                </a:solidFill>
                <a:latin typeface="Arial" pitchFamily="34" charset="0"/>
              </a:rPr>
              <a:pPr eaLnBrk="1" hangingPunct="1"/>
              <a:t>13</a:t>
            </a:fld>
            <a:endParaRPr lang="en-US" sz="1200">
              <a:solidFill>
                <a:schemeClr val="tx1"/>
              </a:solidFill>
              <a:latin typeface="Arial" pitchFamily="34" charset="0"/>
            </a:endParaRPr>
          </a:p>
        </p:txBody>
      </p:sp>
      <p:sp>
        <p:nvSpPr>
          <p:cNvPr id="570371" name="Rectangle 2"/>
          <p:cNvSpPr>
            <a:spLocks noGrp="1" noRot="1" noChangeAspect="1" noChangeArrowheads="1" noTextEdit="1"/>
          </p:cNvSpPr>
          <p:nvPr>
            <p:ph type="sldImg"/>
          </p:nvPr>
        </p:nvSpPr>
        <p:spPr>
          <a:ln/>
        </p:spPr>
      </p:sp>
      <p:sp>
        <p:nvSpPr>
          <p:cNvPr id="570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extLst>
      <p:ext uri="{BB962C8B-B14F-4D97-AF65-F5344CB8AC3E}">
        <p14:creationId xmlns:p14="http://schemas.microsoft.com/office/powerpoint/2010/main" val="2966594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AE8156E-2771-4D14-ADE8-0D75D57098BA}" type="slidenum">
              <a:rPr lang="he-IL" sz="1200" smtClean="0">
                <a:solidFill>
                  <a:schemeClr val="tx1"/>
                </a:solidFill>
                <a:latin typeface="Arial" pitchFamily="34" charset="0"/>
              </a:rPr>
              <a:pPr eaLnBrk="1" hangingPunct="1"/>
              <a:t>14</a:t>
            </a:fld>
            <a:endParaRPr lang="en-US" sz="1200">
              <a:solidFill>
                <a:schemeClr val="tx1"/>
              </a:solidFill>
              <a:latin typeface="Arial" pitchFamily="34" charset="0"/>
            </a:endParaRPr>
          </a:p>
        </p:txBody>
      </p:sp>
      <p:sp>
        <p:nvSpPr>
          <p:cNvPr id="573443" name="Rectangle 2"/>
          <p:cNvSpPr>
            <a:spLocks noGrp="1" noRot="1" noChangeAspect="1" noChangeArrowheads="1" noTextEdit="1"/>
          </p:cNvSpPr>
          <p:nvPr>
            <p:ph type="sldImg"/>
          </p:nvPr>
        </p:nvSpPr>
        <p:spPr>
          <a:ln/>
        </p:spPr>
      </p:sp>
      <p:sp>
        <p:nvSpPr>
          <p:cNvPr id="573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baseline="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15</a:t>
            </a:fld>
            <a:endParaRPr lang="en-US"/>
          </a:p>
        </p:txBody>
      </p:sp>
    </p:spTree>
    <p:extLst>
      <p:ext uri="{BB962C8B-B14F-4D97-AF65-F5344CB8AC3E}">
        <p14:creationId xmlns:p14="http://schemas.microsoft.com/office/powerpoint/2010/main" val="735962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baseline="0"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16</a:t>
            </a:fld>
            <a:endParaRPr lang="en-US"/>
          </a:p>
        </p:txBody>
      </p:sp>
    </p:spTree>
    <p:extLst>
      <p:ext uri="{BB962C8B-B14F-4D97-AF65-F5344CB8AC3E}">
        <p14:creationId xmlns:p14="http://schemas.microsoft.com/office/powerpoint/2010/main" val="782268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17</a:t>
            </a:fld>
            <a:endParaRPr lang="en-US"/>
          </a:p>
        </p:txBody>
      </p:sp>
    </p:spTree>
    <p:extLst>
      <p:ext uri="{BB962C8B-B14F-4D97-AF65-F5344CB8AC3E}">
        <p14:creationId xmlns:p14="http://schemas.microsoft.com/office/powerpoint/2010/main" val="372126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18</a:t>
            </a:fld>
            <a:endParaRPr lang="en-US"/>
          </a:p>
        </p:txBody>
      </p:sp>
    </p:spTree>
    <p:extLst>
      <p:ext uri="{BB962C8B-B14F-4D97-AF65-F5344CB8AC3E}">
        <p14:creationId xmlns:p14="http://schemas.microsoft.com/office/powerpoint/2010/main" val="3689454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19</a:t>
            </a:fld>
            <a:endParaRPr lang="en-US"/>
          </a:p>
        </p:txBody>
      </p:sp>
    </p:spTree>
    <p:extLst>
      <p:ext uri="{BB962C8B-B14F-4D97-AF65-F5344CB8AC3E}">
        <p14:creationId xmlns:p14="http://schemas.microsoft.com/office/powerpoint/2010/main" val="1370355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20</a:t>
            </a:fld>
            <a:endParaRPr lang="en-US"/>
          </a:p>
        </p:txBody>
      </p:sp>
    </p:spTree>
    <p:extLst>
      <p:ext uri="{BB962C8B-B14F-4D97-AF65-F5344CB8AC3E}">
        <p14:creationId xmlns:p14="http://schemas.microsoft.com/office/powerpoint/2010/main" val="28286354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21</a:t>
            </a:fld>
            <a:endParaRPr lang="en-US"/>
          </a:p>
        </p:txBody>
      </p:sp>
    </p:spTree>
    <p:extLst>
      <p:ext uri="{BB962C8B-B14F-4D97-AF65-F5344CB8AC3E}">
        <p14:creationId xmlns:p14="http://schemas.microsoft.com/office/powerpoint/2010/main" val="2828635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22</a:t>
            </a:fld>
            <a:endParaRPr lang="en-US"/>
          </a:p>
        </p:txBody>
      </p:sp>
    </p:spTree>
    <p:extLst>
      <p:ext uri="{BB962C8B-B14F-4D97-AF65-F5344CB8AC3E}">
        <p14:creationId xmlns:p14="http://schemas.microsoft.com/office/powerpoint/2010/main" val="28286354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23</a:t>
            </a:fld>
            <a:endParaRPr lang="en-US"/>
          </a:p>
        </p:txBody>
      </p:sp>
    </p:spTree>
    <p:extLst>
      <p:ext uri="{BB962C8B-B14F-4D97-AF65-F5344CB8AC3E}">
        <p14:creationId xmlns:p14="http://schemas.microsoft.com/office/powerpoint/2010/main" val="28286354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24</a:t>
            </a:fld>
            <a:endParaRPr lang="en-US"/>
          </a:p>
        </p:txBody>
      </p:sp>
    </p:spTree>
    <p:extLst>
      <p:ext uri="{BB962C8B-B14F-4D97-AF65-F5344CB8AC3E}">
        <p14:creationId xmlns:p14="http://schemas.microsoft.com/office/powerpoint/2010/main" val="2828635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25</a:t>
            </a:fld>
            <a:endParaRPr lang="en-US"/>
          </a:p>
        </p:txBody>
      </p:sp>
    </p:spTree>
    <p:extLst>
      <p:ext uri="{BB962C8B-B14F-4D97-AF65-F5344CB8AC3E}">
        <p14:creationId xmlns:p14="http://schemas.microsoft.com/office/powerpoint/2010/main" val="28286354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26</a:t>
            </a:fld>
            <a:endParaRPr lang="en-US"/>
          </a:p>
        </p:txBody>
      </p:sp>
    </p:spTree>
    <p:extLst>
      <p:ext uri="{BB962C8B-B14F-4D97-AF65-F5344CB8AC3E}">
        <p14:creationId xmlns:p14="http://schemas.microsoft.com/office/powerpoint/2010/main" val="28286354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B21316D0-C332-414A-ACE9-2A244EA680E7}" type="slidenum">
              <a:rPr lang="he-IL" sz="1200" smtClean="0">
                <a:solidFill>
                  <a:schemeClr val="tx1"/>
                </a:solidFill>
                <a:latin typeface="Arial" pitchFamily="34" charset="0"/>
              </a:rPr>
              <a:pPr eaLnBrk="1" hangingPunct="1"/>
              <a:t>27</a:t>
            </a:fld>
            <a:endParaRPr lang="en-US" sz="1200">
              <a:solidFill>
                <a:schemeClr val="tx1"/>
              </a:solidFill>
              <a:latin typeface="Arial" pitchFamily="34" charset="0"/>
            </a:endParaRPr>
          </a:p>
        </p:txBody>
      </p:sp>
      <p:sp>
        <p:nvSpPr>
          <p:cNvPr id="579587" name="Rectangle 2"/>
          <p:cNvSpPr>
            <a:spLocks noGrp="1" noRot="1" noChangeAspect="1" noChangeArrowheads="1" noTextEdit="1"/>
          </p:cNvSpPr>
          <p:nvPr>
            <p:ph type="sldImg"/>
          </p:nvPr>
        </p:nvSpPr>
        <p:spPr>
          <a:ln/>
        </p:spPr>
      </p:sp>
      <p:sp>
        <p:nvSpPr>
          <p:cNvPr id="579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defRPr/>
            </a:pPr>
            <a:endParaRPr lang="he-IL"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B21316D0-C332-414A-ACE9-2A244EA680E7}" type="slidenum">
              <a:rPr lang="he-IL" sz="1200" smtClean="0">
                <a:solidFill>
                  <a:schemeClr val="tx1"/>
                </a:solidFill>
                <a:latin typeface="Arial" pitchFamily="34" charset="0"/>
              </a:rPr>
              <a:pPr eaLnBrk="1" hangingPunct="1"/>
              <a:t>28</a:t>
            </a:fld>
            <a:endParaRPr lang="en-US" sz="1200">
              <a:solidFill>
                <a:schemeClr val="tx1"/>
              </a:solidFill>
              <a:latin typeface="Arial" pitchFamily="34" charset="0"/>
            </a:endParaRPr>
          </a:p>
        </p:txBody>
      </p:sp>
      <p:sp>
        <p:nvSpPr>
          <p:cNvPr id="579587" name="Rectangle 2"/>
          <p:cNvSpPr>
            <a:spLocks noGrp="1" noRot="1" noChangeAspect="1" noChangeArrowheads="1" noTextEdit="1"/>
          </p:cNvSpPr>
          <p:nvPr>
            <p:ph type="sldImg"/>
          </p:nvPr>
        </p:nvSpPr>
        <p:spPr>
          <a:ln/>
        </p:spPr>
      </p:sp>
      <p:sp>
        <p:nvSpPr>
          <p:cNvPr id="579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defRPr/>
            </a:pPr>
            <a:endParaRPr lang="he-IL"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B21316D0-C332-414A-ACE9-2A244EA680E7}" type="slidenum">
              <a:rPr lang="he-IL" sz="1200" smtClean="0">
                <a:solidFill>
                  <a:schemeClr val="tx1"/>
                </a:solidFill>
                <a:latin typeface="Arial" pitchFamily="34" charset="0"/>
              </a:rPr>
              <a:pPr eaLnBrk="1" hangingPunct="1"/>
              <a:t>29</a:t>
            </a:fld>
            <a:endParaRPr lang="en-US" sz="1200">
              <a:solidFill>
                <a:schemeClr val="tx1"/>
              </a:solidFill>
              <a:latin typeface="Arial" pitchFamily="34" charset="0"/>
            </a:endParaRPr>
          </a:p>
        </p:txBody>
      </p:sp>
      <p:sp>
        <p:nvSpPr>
          <p:cNvPr id="579587" name="Rectangle 2"/>
          <p:cNvSpPr>
            <a:spLocks noGrp="1" noRot="1" noChangeAspect="1" noChangeArrowheads="1" noTextEdit="1"/>
          </p:cNvSpPr>
          <p:nvPr>
            <p:ph type="sldImg"/>
          </p:nvPr>
        </p:nvSpPr>
        <p:spPr>
          <a:ln/>
        </p:spPr>
      </p:sp>
      <p:sp>
        <p:nvSpPr>
          <p:cNvPr id="579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defRPr/>
            </a:pPr>
            <a:endParaRPr lang="he-IL"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30</a:t>
            </a:fld>
            <a:endParaRPr lang="en-US"/>
          </a:p>
        </p:txBody>
      </p:sp>
    </p:spTree>
    <p:extLst>
      <p:ext uri="{BB962C8B-B14F-4D97-AF65-F5344CB8AC3E}">
        <p14:creationId xmlns:p14="http://schemas.microsoft.com/office/powerpoint/2010/main" val="31458650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marL="0" marR="0" lvl="0" indent="0" algn="l" defTabSz="457200" rtl="1" eaLnBrk="1" fontAlgn="auto" latinLnBrk="0" hangingPunct="1">
              <a:lnSpc>
                <a:spcPct val="100000"/>
              </a:lnSpc>
              <a:spcBef>
                <a:spcPts val="0"/>
              </a:spcBef>
              <a:spcAft>
                <a:spcPts val="0"/>
              </a:spcAft>
              <a:buClrTx/>
              <a:buSzTx/>
              <a:buFontTx/>
              <a:buNone/>
              <a:tabLst/>
              <a:defRPr/>
            </a:pPr>
            <a:fld id="{EA95CEC3-1F2E-494C-A1AE-8735391654EB}" type="slidenum">
              <a:rPr kumimoji="0" lang="he-IL" sz="1200" b="0" i="0" u="none" strike="noStrike" kern="1200" cap="none" spc="0" normalizeH="0" baseline="0" noProof="0" smtClean="0">
                <a:ln>
                  <a:noFill/>
                </a:ln>
                <a:solidFill>
                  <a:srgbClr val="000000"/>
                </a:solidFill>
                <a:effectLst/>
                <a:uLnTx/>
                <a:uFillTx/>
                <a:latin typeface="Arial" pitchFamily="34" charset="0"/>
                <a:ea typeface="+mn-ea"/>
                <a:cs typeface="Arial"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583683" name="Rectangle 2"/>
          <p:cNvSpPr>
            <a:spLocks noGrp="1" noRot="1" noChangeAspect="1" noChangeArrowheads="1" noTextEdit="1"/>
          </p:cNvSpPr>
          <p:nvPr>
            <p:ph type="sldImg"/>
          </p:nvPr>
        </p:nvSpPr>
        <p:spPr>
          <a:ln/>
        </p:spPr>
      </p:sp>
      <p:sp>
        <p:nvSpPr>
          <p:cNvPr id="583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extLst>
      <p:ext uri="{BB962C8B-B14F-4D97-AF65-F5344CB8AC3E}">
        <p14:creationId xmlns:p14="http://schemas.microsoft.com/office/powerpoint/2010/main" val="6124074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marL="0" marR="0" lvl="0" indent="0" algn="l" defTabSz="457200" rtl="1" eaLnBrk="1" fontAlgn="auto" latinLnBrk="0" hangingPunct="1">
              <a:lnSpc>
                <a:spcPct val="100000"/>
              </a:lnSpc>
              <a:spcBef>
                <a:spcPts val="0"/>
              </a:spcBef>
              <a:spcAft>
                <a:spcPts val="0"/>
              </a:spcAft>
              <a:buClrTx/>
              <a:buSzTx/>
              <a:buFontTx/>
              <a:buNone/>
              <a:tabLst/>
              <a:defRPr/>
            </a:pPr>
            <a:fld id="{4E3F196A-4A0F-43CB-A08D-4728F77670CE}" type="slidenum">
              <a:rPr kumimoji="0" lang="he-IL" sz="1200" b="0" i="0" u="none" strike="noStrike" kern="1200" cap="none" spc="0" normalizeH="0" baseline="0" noProof="0" smtClean="0">
                <a:ln>
                  <a:noFill/>
                </a:ln>
                <a:solidFill>
                  <a:srgbClr val="000000"/>
                </a:solidFill>
                <a:effectLst/>
                <a:uLnTx/>
                <a:uFillTx/>
                <a:latin typeface="Arial" pitchFamily="34" charset="0"/>
                <a:ea typeface="+mn-ea"/>
                <a:cs typeface="Arial"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584707" name="Rectangle 2"/>
          <p:cNvSpPr>
            <a:spLocks noGrp="1" noRot="1" noChangeAspect="1" noChangeArrowheads="1" noTextEdit="1"/>
          </p:cNvSpPr>
          <p:nvPr>
            <p:ph type="sldImg"/>
          </p:nvPr>
        </p:nvSpPr>
        <p:spPr>
          <a:ln/>
        </p:spPr>
      </p:sp>
      <p:sp>
        <p:nvSpPr>
          <p:cNvPr id="584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r" defTabSz="914400" rtl="1" eaLnBrk="1" fontAlgn="base" latinLnBrk="0" hangingPunct="1">
              <a:lnSpc>
                <a:spcPct val="100000"/>
              </a:lnSpc>
              <a:spcBef>
                <a:spcPct val="30000"/>
              </a:spcBef>
              <a:spcAft>
                <a:spcPct val="0"/>
              </a:spcAft>
              <a:buClrTx/>
              <a:buSzTx/>
              <a:buFontTx/>
              <a:buNone/>
              <a:tabLst/>
              <a:defRPr/>
            </a:pPr>
            <a:endParaRPr lang="he-IL" baseline="0" dirty="0"/>
          </a:p>
        </p:txBody>
      </p:sp>
    </p:spTree>
    <p:extLst>
      <p:ext uri="{BB962C8B-B14F-4D97-AF65-F5344CB8AC3E}">
        <p14:creationId xmlns:p14="http://schemas.microsoft.com/office/powerpoint/2010/main" val="25352188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010037F6-B81B-43FC-AA25-0E05F6601175}" type="slidenum">
              <a:rPr kumimoji="0" lang="he-IL" sz="1200" b="0" i="0" u="none" strike="noStrike" kern="1200" cap="none" spc="0" normalizeH="0" baseline="0" noProof="0" smtClean="0">
                <a:ln>
                  <a:noFill/>
                </a:ln>
                <a:solidFill>
                  <a:srgbClr val="000000"/>
                </a:solidFill>
                <a:effectLst/>
                <a:uLnTx/>
                <a:uFillTx/>
                <a:latin typeface="Arial" pitchFamily="34" charset="0"/>
                <a:ea typeface="+mn-ea"/>
                <a:cs typeface="Arial" panose="020B060402020202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2995536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010037F6-B81B-43FC-AA25-0E05F6601175}" type="slidenum">
              <a:rPr kumimoji="0" lang="he-IL" sz="1200" b="0" i="0" u="none" strike="noStrike" kern="1200" cap="none" spc="0" normalizeH="0" baseline="0" noProof="0" smtClean="0">
                <a:ln>
                  <a:noFill/>
                </a:ln>
                <a:solidFill>
                  <a:srgbClr val="000000"/>
                </a:solidFill>
                <a:effectLst/>
                <a:uLnTx/>
                <a:uFillTx/>
                <a:latin typeface="Arial" pitchFamily="34" charset="0"/>
                <a:ea typeface="+mn-ea"/>
                <a:cs typeface="Arial" panose="020B060402020202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20221194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35</a:t>
            </a:fld>
            <a:endParaRPr lang="en-US"/>
          </a:p>
        </p:txBody>
      </p:sp>
    </p:spTree>
    <p:extLst>
      <p:ext uri="{BB962C8B-B14F-4D97-AF65-F5344CB8AC3E}">
        <p14:creationId xmlns:p14="http://schemas.microsoft.com/office/powerpoint/2010/main" val="35363797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010037F6-B81B-43FC-AA25-0E05F6601175}" type="slidenum">
              <a:rPr kumimoji="0" lang="he-IL" sz="1200" b="0" i="0" u="none" strike="noStrike" kern="1200" cap="none" spc="0" normalizeH="0" baseline="0" noProof="0" smtClean="0">
                <a:ln>
                  <a:noFill/>
                </a:ln>
                <a:solidFill>
                  <a:srgbClr val="000000"/>
                </a:solidFill>
                <a:effectLst/>
                <a:uLnTx/>
                <a:uFillTx/>
                <a:latin typeface="Arial" pitchFamily="34" charset="0"/>
                <a:ea typeface="+mn-ea"/>
                <a:cs typeface="Arial" panose="020B060402020202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7920634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010037F6-B81B-43FC-AA25-0E05F6601175}" type="slidenum">
              <a:rPr kumimoji="0" lang="he-IL" sz="1200" b="0" i="0" u="none" strike="noStrike" kern="1200" cap="none" spc="0" normalizeH="0" baseline="0" noProof="0" smtClean="0">
                <a:ln>
                  <a:noFill/>
                </a:ln>
                <a:solidFill>
                  <a:srgbClr val="000000"/>
                </a:solidFill>
                <a:effectLst/>
                <a:uLnTx/>
                <a:uFillTx/>
                <a:latin typeface="Arial" pitchFamily="34" charset="0"/>
                <a:ea typeface="+mn-ea"/>
                <a:cs typeface="Arial" panose="020B060402020202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8584554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010037F6-B81B-43FC-AA25-0E05F6601175}" type="slidenum">
              <a:rPr kumimoji="0" lang="he-IL" sz="1200" b="0" i="0" u="none" strike="noStrike" kern="1200" cap="none" spc="0" normalizeH="0" baseline="0" noProof="0" smtClean="0">
                <a:ln>
                  <a:noFill/>
                </a:ln>
                <a:solidFill>
                  <a:srgbClr val="000000"/>
                </a:solidFill>
                <a:effectLst/>
                <a:uLnTx/>
                <a:uFillTx/>
                <a:latin typeface="Arial" pitchFamily="34" charset="0"/>
                <a:ea typeface="+mn-ea"/>
                <a:cs typeface="Arial" panose="020B060402020202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6466714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39</a:t>
            </a:fld>
            <a:endParaRPr lang="en-US"/>
          </a:p>
        </p:txBody>
      </p:sp>
    </p:spTree>
    <p:extLst>
      <p:ext uri="{BB962C8B-B14F-4D97-AF65-F5344CB8AC3E}">
        <p14:creationId xmlns:p14="http://schemas.microsoft.com/office/powerpoint/2010/main" val="19086798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40</a:t>
            </a:fld>
            <a:endParaRPr lang="en-US"/>
          </a:p>
        </p:txBody>
      </p:sp>
    </p:spTree>
    <p:extLst>
      <p:ext uri="{BB962C8B-B14F-4D97-AF65-F5344CB8AC3E}">
        <p14:creationId xmlns:p14="http://schemas.microsoft.com/office/powerpoint/2010/main" val="3889740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21FC1529-23A3-4289-B00C-6098ACEFE74C}" type="slidenum">
              <a:rPr lang="he-IL" sz="1200" smtClean="0">
                <a:solidFill>
                  <a:schemeClr val="tx1"/>
                </a:solidFill>
                <a:latin typeface="Arial" pitchFamily="34" charset="0"/>
              </a:rPr>
              <a:pPr eaLnBrk="1" hangingPunct="1"/>
              <a:t>41</a:t>
            </a:fld>
            <a:endParaRPr lang="en-US" sz="1200">
              <a:solidFill>
                <a:schemeClr val="tx1"/>
              </a:solidFill>
              <a:latin typeface="Arial" pitchFamily="34" charset="0"/>
            </a:endParaRPr>
          </a:p>
        </p:txBody>
      </p:sp>
      <p:sp>
        <p:nvSpPr>
          <p:cNvPr id="586755" name="Rectangle 2"/>
          <p:cNvSpPr>
            <a:spLocks noGrp="1" noRot="1" noChangeAspect="1" noChangeArrowheads="1" noTextEdit="1"/>
          </p:cNvSpPr>
          <p:nvPr>
            <p:ph type="sldImg"/>
          </p:nvPr>
        </p:nvSpPr>
        <p:spPr>
          <a:ln/>
        </p:spPr>
      </p:sp>
      <p:sp>
        <p:nvSpPr>
          <p:cNvPr id="586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None/>
            </a:pPr>
            <a:endParaRPr lang="he-IL"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21FC1529-23A3-4289-B00C-6098ACEFE74C}" type="slidenum">
              <a:rPr lang="he-IL" sz="1200" smtClean="0">
                <a:solidFill>
                  <a:schemeClr val="tx1"/>
                </a:solidFill>
                <a:latin typeface="Arial" pitchFamily="34" charset="0"/>
              </a:rPr>
              <a:pPr eaLnBrk="1" hangingPunct="1"/>
              <a:t>42</a:t>
            </a:fld>
            <a:endParaRPr lang="en-US" sz="1200">
              <a:solidFill>
                <a:schemeClr val="tx1"/>
              </a:solidFill>
              <a:latin typeface="Arial" pitchFamily="34" charset="0"/>
            </a:endParaRPr>
          </a:p>
        </p:txBody>
      </p:sp>
      <p:sp>
        <p:nvSpPr>
          <p:cNvPr id="586755" name="Rectangle 2"/>
          <p:cNvSpPr>
            <a:spLocks noGrp="1" noRot="1" noChangeAspect="1" noChangeArrowheads="1" noTextEdit="1"/>
          </p:cNvSpPr>
          <p:nvPr>
            <p:ph type="sldImg"/>
          </p:nvPr>
        </p:nvSpPr>
        <p:spPr>
          <a:ln/>
        </p:spPr>
      </p:sp>
      <p:sp>
        <p:nvSpPr>
          <p:cNvPr id="586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21FC1529-23A3-4289-B00C-6098ACEFE74C}" type="slidenum">
              <a:rPr lang="he-IL" sz="1200" smtClean="0">
                <a:solidFill>
                  <a:schemeClr val="tx1"/>
                </a:solidFill>
                <a:latin typeface="Arial" pitchFamily="34" charset="0"/>
              </a:rPr>
              <a:pPr eaLnBrk="1" hangingPunct="1"/>
              <a:t>43</a:t>
            </a:fld>
            <a:endParaRPr lang="en-US" sz="1200">
              <a:solidFill>
                <a:schemeClr val="tx1"/>
              </a:solidFill>
              <a:latin typeface="Arial" pitchFamily="34" charset="0"/>
            </a:endParaRPr>
          </a:p>
        </p:txBody>
      </p:sp>
      <p:sp>
        <p:nvSpPr>
          <p:cNvPr id="586755" name="Rectangle 2"/>
          <p:cNvSpPr>
            <a:spLocks noGrp="1" noRot="1" noChangeAspect="1" noChangeArrowheads="1" noTextEdit="1"/>
          </p:cNvSpPr>
          <p:nvPr>
            <p:ph type="sldImg"/>
          </p:nvPr>
        </p:nvSpPr>
        <p:spPr>
          <a:ln/>
        </p:spPr>
      </p:sp>
      <p:sp>
        <p:nvSpPr>
          <p:cNvPr id="586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r" defTabSz="914400" rtl="1" eaLnBrk="1" fontAlgn="base" latinLnBrk="0" hangingPunct="1">
              <a:lnSpc>
                <a:spcPct val="100000"/>
              </a:lnSpc>
              <a:spcBef>
                <a:spcPct val="30000"/>
              </a:spcBef>
              <a:spcAft>
                <a:spcPct val="0"/>
              </a:spcAft>
              <a:buClrTx/>
              <a:buSzTx/>
              <a:buFontTx/>
              <a:buNone/>
              <a:tabLst/>
              <a:defRPr/>
            </a:pPr>
            <a:endParaRPr lang="he-IL" baseline="0" dirty="0"/>
          </a:p>
        </p:txBody>
      </p:sp>
    </p:spTree>
    <p:extLst>
      <p:ext uri="{BB962C8B-B14F-4D97-AF65-F5344CB8AC3E}">
        <p14:creationId xmlns:p14="http://schemas.microsoft.com/office/powerpoint/2010/main" val="14620340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21FC1529-23A3-4289-B00C-6098ACEFE74C}" type="slidenum">
              <a:rPr lang="he-IL" sz="1200" smtClean="0">
                <a:solidFill>
                  <a:schemeClr val="tx1"/>
                </a:solidFill>
                <a:latin typeface="Arial" pitchFamily="34" charset="0"/>
              </a:rPr>
              <a:pPr eaLnBrk="1" hangingPunct="1"/>
              <a:t>44</a:t>
            </a:fld>
            <a:endParaRPr lang="en-US" sz="1200">
              <a:solidFill>
                <a:schemeClr val="tx1"/>
              </a:solidFill>
              <a:latin typeface="Arial" pitchFamily="34" charset="0"/>
            </a:endParaRPr>
          </a:p>
        </p:txBody>
      </p:sp>
      <p:sp>
        <p:nvSpPr>
          <p:cNvPr id="586755" name="Rectangle 2"/>
          <p:cNvSpPr>
            <a:spLocks noGrp="1" noRot="1" noChangeAspect="1" noChangeArrowheads="1" noTextEdit="1"/>
          </p:cNvSpPr>
          <p:nvPr>
            <p:ph type="sldImg"/>
          </p:nvPr>
        </p:nvSpPr>
        <p:spPr>
          <a:ln/>
        </p:spPr>
      </p:sp>
      <p:sp>
        <p:nvSpPr>
          <p:cNvPr id="586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45</a:t>
            </a:fld>
            <a:endParaRPr lang="en-US"/>
          </a:p>
        </p:txBody>
      </p:sp>
    </p:spTree>
    <p:extLst>
      <p:ext uri="{BB962C8B-B14F-4D97-AF65-F5344CB8AC3E}">
        <p14:creationId xmlns:p14="http://schemas.microsoft.com/office/powerpoint/2010/main" val="38319628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8BFA8AED-94B3-4A6C-BE89-BF7E6197015A}" type="slidenum">
              <a:rPr lang="he-IL" sz="1200" smtClean="0">
                <a:solidFill>
                  <a:schemeClr val="tx1"/>
                </a:solidFill>
                <a:latin typeface="Arial" pitchFamily="34" charset="0"/>
              </a:rPr>
              <a:pPr eaLnBrk="1" hangingPunct="1"/>
              <a:t>46</a:t>
            </a:fld>
            <a:endParaRPr lang="en-US" sz="1200">
              <a:solidFill>
                <a:schemeClr val="tx1"/>
              </a:solidFill>
              <a:latin typeface="Arial" pitchFamily="34" charset="0"/>
            </a:endParaRPr>
          </a:p>
        </p:txBody>
      </p:sp>
      <p:sp>
        <p:nvSpPr>
          <p:cNvPr id="587779" name="Rectangle 2"/>
          <p:cNvSpPr>
            <a:spLocks noGrp="1" noRot="1" noChangeAspect="1" noChangeArrowheads="1" noTextEdit="1"/>
          </p:cNvSpPr>
          <p:nvPr>
            <p:ph type="sldImg"/>
          </p:nvPr>
        </p:nvSpPr>
        <p:spPr>
          <a:ln/>
        </p:spPr>
      </p:sp>
      <p:sp>
        <p:nvSpPr>
          <p:cNvPr id="587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baseline="0"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47</a:t>
            </a:fld>
            <a:endParaRPr lang="en-US"/>
          </a:p>
        </p:txBody>
      </p:sp>
    </p:spTree>
    <p:extLst>
      <p:ext uri="{BB962C8B-B14F-4D97-AF65-F5344CB8AC3E}">
        <p14:creationId xmlns:p14="http://schemas.microsoft.com/office/powerpoint/2010/main" val="12828686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48</a:t>
            </a:fld>
            <a:endParaRPr lang="en-US"/>
          </a:p>
        </p:txBody>
      </p:sp>
    </p:spTree>
    <p:extLst>
      <p:ext uri="{BB962C8B-B14F-4D97-AF65-F5344CB8AC3E}">
        <p14:creationId xmlns:p14="http://schemas.microsoft.com/office/powerpoint/2010/main" val="12828686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49</a:t>
            </a:fld>
            <a:endParaRPr lang="en-US"/>
          </a:p>
        </p:txBody>
      </p:sp>
    </p:spTree>
    <p:extLst>
      <p:ext uri="{BB962C8B-B14F-4D97-AF65-F5344CB8AC3E}">
        <p14:creationId xmlns:p14="http://schemas.microsoft.com/office/powerpoint/2010/main" val="16518260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AEAAD194-9021-41A7-B5F3-2D2565A7265D}" type="slidenum">
              <a:rPr lang="he-IL" sz="1200" smtClean="0">
                <a:solidFill>
                  <a:schemeClr val="tx1"/>
                </a:solidFill>
                <a:latin typeface="Arial" pitchFamily="34" charset="0"/>
              </a:rPr>
              <a:pPr eaLnBrk="1" hangingPunct="1"/>
              <a:t>51</a:t>
            </a:fld>
            <a:endParaRPr lang="en-US" sz="1200">
              <a:solidFill>
                <a:schemeClr val="tx1"/>
              </a:solidFill>
              <a:latin typeface="Arial" pitchFamily="34" charset="0"/>
            </a:endParaRPr>
          </a:p>
        </p:txBody>
      </p:sp>
      <p:sp>
        <p:nvSpPr>
          <p:cNvPr id="588803" name="Rectangle 2"/>
          <p:cNvSpPr>
            <a:spLocks noGrp="1" noRot="1" noChangeAspect="1" noChangeArrowheads="1" noTextEdit="1"/>
          </p:cNvSpPr>
          <p:nvPr>
            <p:ph type="sldImg"/>
          </p:nvPr>
        </p:nvSpPr>
        <p:spPr>
          <a:ln/>
        </p:spPr>
      </p:sp>
      <p:sp>
        <p:nvSpPr>
          <p:cNvPr id="588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F7FA1F4C-0A18-4A67-BF4D-28731CDC0EC2}" type="slidenum">
              <a:rPr lang="he-IL" sz="1200" smtClean="0">
                <a:solidFill>
                  <a:schemeClr val="tx1"/>
                </a:solidFill>
                <a:latin typeface="Arial" pitchFamily="34" charset="0"/>
              </a:rPr>
              <a:pPr eaLnBrk="1" hangingPunct="1"/>
              <a:t>52</a:t>
            </a:fld>
            <a:endParaRPr lang="en-US" sz="1200">
              <a:solidFill>
                <a:schemeClr val="tx1"/>
              </a:solidFill>
              <a:latin typeface="Arial" pitchFamily="34" charset="0"/>
            </a:endParaRPr>
          </a:p>
        </p:txBody>
      </p:sp>
      <p:sp>
        <p:nvSpPr>
          <p:cNvPr id="589827" name="Rectangle 2"/>
          <p:cNvSpPr>
            <a:spLocks noGrp="1" noRot="1" noChangeAspect="1" noChangeArrowheads="1" noTextEdit="1"/>
          </p:cNvSpPr>
          <p:nvPr>
            <p:ph type="sldImg"/>
          </p:nvPr>
        </p:nvSpPr>
        <p:spPr>
          <a:ln/>
        </p:spPr>
      </p:sp>
      <p:sp>
        <p:nvSpPr>
          <p:cNvPr id="589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53</a:t>
            </a:fld>
            <a:endParaRPr lang="en-US"/>
          </a:p>
        </p:txBody>
      </p:sp>
    </p:spTree>
    <p:extLst>
      <p:ext uri="{BB962C8B-B14F-4D97-AF65-F5344CB8AC3E}">
        <p14:creationId xmlns:p14="http://schemas.microsoft.com/office/powerpoint/2010/main" val="42426552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F7FA1F4C-0A18-4A67-BF4D-28731CDC0EC2}" type="slidenum">
              <a:rPr lang="he-IL" sz="1200" smtClean="0">
                <a:solidFill>
                  <a:schemeClr val="tx1"/>
                </a:solidFill>
                <a:latin typeface="Arial" pitchFamily="34" charset="0"/>
              </a:rPr>
              <a:pPr eaLnBrk="1" hangingPunct="1"/>
              <a:t>54</a:t>
            </a:fld>
            <a:endParaRPr lang="en-US" sz="1200">
              <a:solidFill>
                <a:schemeClr val="tx1"/>
              </a:solidFill>
              <a:latin typeface="Arial" pitchFamily="34" charset="0"/>
            </a:endParaRPr>
          </a:p>
        </p:txBody>
      </p:sp>
      <p:sp>
        <p:nvSpPr>
          <p:cNvPr id="589827" name="Rectangle 2"/>
          <p:cNvSpPr>
            <a:spLocks noGrp="1" noRot="1" noChangeAspect="1" noChangeArrowheads="1" noTextEdit="1"/>
          </p:cNvSpPr>
          <p:nvPr>
            <p:ph type="sldImg"/>
          </p:nvPr>
        </p:nvSpPr>
        <p:spPr>
          <a:ln/>
        </p:spPr>
      </p:sp>
      <p:sp>
        <p:nvSpPr>
          <p:cNvPr id="589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FF4BDE68-81EE-454B-9B99-0B6662D0CE87}" type="slidenum">
              <a:rPr lang="he-IL" sz="1200" smtClean="0">
                <a:solidFill>
                  <a:schemeClr val="tx1"/>
                </a:solidFill>
                <a:latin typeface="Arial" pitchFamily="34" charset="0"/>
              </a:rPr>
              <a:pPr eaLnBrk="1" hangingPunct="1"/>
              <a:t>55</a:t>
            </a:fld>
            <a:endParaRPr lang="en-US" sz="1200">
              <a:solidFill>
                <a:schemeClr val="tx1"/>
              </a:solidFill>
              <a:latin typeface="Arial" pitchFamily="34" charset="0"/>
            </a:endParaRPr>
          </a:p>
        </p:txBody>
      </p:sp>
      <p:sp>
        <p:nvSpPr>
          <p:cNvPr id="590851" name="Rectangle 2"/>
          <p:cNvSpPr>
            <a:spLocks noGrp="1" noRot="1" noChangeAspect="1" noChangeArrowheads="1" noTextEdit="1"/>
          </p:cNvSpPr>
          <p:nvPr>
            <p:ph type="sldImg"/>
          </p:nvPr>
        </p:nvSpPr>
        <p:spPr>
          <a:ln/>
        </p:spPr>
      </p:sp>
      <p:sp>
        <p:nvSpPr>
          <p:cNvPr id="590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D65A133D-2DCD-4648-80B0-8889DD721DF2}" type="slidenum">
              <a:rPr lang="he-IL" sz="1200" smtClean="0">
                <a:solidFill>
                  <a:schemeClr val="tx1"/>
                </a:solidFill>
                <a:latin typeface="Arial" pitchFamily="34" charset="0"/>
              </a:rPr>
              <a:pPr eaLnBrk="1" hangingPunct="1"/>
              <a:t>56</a:t>
            </a:fld>
            <a:endParaRPr lang="en-US" sz="1200">
              <a:solidFill>
                <a:schemeClr val="tx1"/>
              </a:solidFill>
              <a:latin typeface="Arial" pitchFamily="34" charset="0"/>
            </a:endParaRPr>
          </a:p>
        </p:txBody>
      </p:sp>
      <p:sp>
        <p:nvSpPr>
          <p:cNvPr id="592899" name="Rectangle 2"/>
          <p:cNvSpPr>
            <a:spLocks noGrp="1" noRot="1" noChangeAspect="1" noChangeArrowheads="1" noTextEdit="1"/>
          </p:cNvSpPr>
          <p:nvPr>
            <p:ph type="sldImg"/>
          </p:nvPr>
        </p:nvSpPr>
        <p:spPr>
          <a:ln/>
        </p:spPr>
      </p:sp>
      <p:sp>
        <p:nvSpPr>
          <p:cNvPr id="592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8F8B8616-A7B4-4E5D-A903-74BDBCEC368D}" type="slidenum">
              <a:rPr lang="he-IL" sz="1200" smtClean="0">
                <a:solidFill>
                  <a:schemeClr val="tx1"/>
                </a:solidFill>
                <a:latin typeface="Arial" pitchFamily="34" charset="0"/>
              </a:rPr>
              <a:pPr eaLnBrk="1" hangingPunct="1"/>
              <a:t>57</a:t>
            </a:fld>
            <a:endParaRPr lang="en-US" sz="1200">
              <a:solidFill>
                <a:schemeClr val="tx1"/>
              </a:solidFill>
              <a:latin typeface="Arial" pitchFamily="34" charset="0"/>
            </a:endParaRPr>
          </a:p>
        </p:txBody>
      </p:sp>
      <p:sp>
        <p:nvSpPr>
          <p:cNvPr id="593923" name="Rectangle 2"/>
          <p:cNvSpPr>
            <a:spLocks noGrp="1" noRot="1" noChangeAspect="1" noChangeArrowheads="1" noTextEdit="1"/>
          </p:cNvSpPr>
          <p:nvPr>
            <p:ph type="sldImg"/>
          </p:nvPr>
        </p:nvSpPr>
        <p:spPr>
          <a:ln/>
        </p:spPr>
      </p:sp>
      <p:sp>
        <p:nvSpPr>
          <p:cNvPr id="593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0A5E6BB1-0F2F-4986-ACED-75E195AB537B}" type="slidenum">
              <a:rPr lang="he-IL" sz="1200" smtClean="0">
                <a:solidFill>
                  <a:schemeClr val="tx1"/>
                </a:solidFill>
                <a:latin typeface="Arial" pitchFamily="34" charset="0"/>
              </a:rPr>
              <a:pPr eaLnBrk="1" hangingPunct="1"/>
              <a:t>58</a:t>
            </a:fld>
            <a:endParaRPr lang="en-US" sz="1200">
              <a:solidFill>
                <a:schemeClr val="tx1"/>
              </a:solidFill>
              <a:latin typeface="Arial" pitchFamily="34" charset="0"/>
            </a:endParaRPr>
          </a:p>
        </p:txBody>
      </p:sp>
      <p:sp>
        <p:nvSpPr>
          <p:cNvPr id="594947" name="Rectangle 2"/>
          <p:cNvSpPr>
            <a:spLocks noGrp="1" noRot="1" noChangeAspect="1" noChangeArrowheads="1" noTextEdit="1"/>
          </p:cNvSpPr>
          <p:nvPr>
            <p:ph type="sldImg"/>
          </p:nvPr>
        </p:nvSpPr>
        <p:spPr>
          <a:ln/>
        </p:spPr>
      </p:sp>
      <p:sp>
        <p:nvSpPr>
          <p:cNvPr id="594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pPr>
              <a:defRPr/>
            </a:pPr>
            <a:endParaRPr lang="en-US"/>
          </a:p>
        </p:txBody>
      </p:sp>
      <p:sp>
        <p:nvSpPr>
          <p:cNvPr id="5" name="Footer Placeholder 4"/>
          <p:cNvSpPr>
            <a:spLocks noGrp="1"/>
          </p:cNvSpPr>
          <p:nvPr>
            <p:ph type="ftr" sz="quarter" idx="11"/>
          </p:nvPr>
        </p:nvSpPr>
        <p:spPr>
          <a:xfrm>
            <a:off x="914400" y="4323846"/>
            <a:ext cx="4880610" cy="365125"/>
          </a:xfrm>
        </p:spPr>
        <p:txBody>
          <a:bodyPr/>
          <a:lstStyle/>
          <a:p>
            <a:pPr>
              <a:defRPr/>
            </a:pPr>
            <a:endParaRPr lang="en-US"/>
          </a:p>
        </p:txBody>
      </p:sp>
      <p:sp>
        <p:nvSpPr>
          <p:cNvPr id="6" name="Slide Number Placeholder 5"/>
          <p:cNvSpPr>
            <a:spLocks noGrp="1"/>
          </p:cNvSpPr>
          <p:nvPr>
            <p:ph type="sldNum" sz="quarter" idx="12"/>
          </p:nvPr>
        </p:nvSpPr>
        <p:spPr>
          <a:xfrm>
            <a:off x="6057900" y="1430867"/>
            <a:ext cx="2171700" cy="365125"/>
          </a:xfrm>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65739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2873923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pPr>
              <a:defRPr/>
            </a:pPr>
            <a:endParaRPr lang="en-US"/>
          </a:p>
        </p:txBody>
      </p:sp>
      <p:sp>
        <p:nvSpPr>
          <p:cNvPr id="5" name="Footer Placeholder 4"/>
          <p:cNvSpPr>
            <a:spLocks noGrp="1"/>
          </p:cNvSpPr>
          <p:nvPr>
            <p:ph type="ftr" sz="quarter" idx="11"/>
          </p:nvPr>
        </p:nvSpPr>
        <p:spPr>
          <a:xfrm>
            <a:off x="594360" y="381001"/>
            <a:ext cx="4830656" cy="365125"/>
          </a:xfrm>
        </p:spPr>
        <p:txBody>
          <a:bodyPr/>
          <a:lstStyle/>
          <a:p>
            <a:pPr>
              <a:defRPr/>
            </a:pPr>
            <a:endParaRPr lang="en-US"/>
          </a:p>
        </p:txBody>
      </p:sp>
      <p:sp>
        <p:nvSpPr>
          <p:cNvPr id="6" name="Slide Number Placeholder 5"/>
          <p:cNvSpPr>
            <a:spLocks noGrp="1"/>
          </p:cNvSpPr>
          <p:nvPr>
            <p:ph type="sldNum" sz="quarter" idx="12"/>
          </p:nvPr>
        </p:nvSpPr>
        <p:spPr>
          <a:xfrm>
            <a:off x="7882466" y="381001"/>
            <a:ext cx="667173" cy="365125"/>
          </a:xfrm>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2958500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3949602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2907987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451069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3778414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2730978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1354423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534341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pPr>
              <a:defRPr/>
            </a:pPr>
            <a:endParaRPr lang="en-US"/>
          </a:p>
        </p:txBody>
      </p:sp>
      <p:sp>
        <p:nvSpPr>
          <p:cNvPr id="6" name="Footer Placeholder 5"/>
          <p:cNvSpPr>
            <a:spLocks noGrp="1"/>
          </p:cNvSpPr>
          <p:nvPr>
            <p:ph type="ftr" sz="quarter" idx="11"/>
          </p:nvPr>
        </p:nvSpPr>
        <p:spPr>
          <a:xfrm>
            <a:off x="594360" y="381001"/>
            <a:ext cx="4830656" cy="365125"/>
          </a:xfrm>
        </p:spPr>
        <p:txBody>
          <a:bodyPr/>
          <a:lstStyle/>
          <a:p>
            <a:pPr>
              <a:defRPr/>
            </a:pPr>
            <a:endParaRPr lang="en-US"/>
          </a:p>
        </p:txBody>
      </p:sp>
      <p:sp>
        <p:nvSpPr>
          <p:cNvPr id="7" name="Slide Number Placeholder 6"/>
          <p:cNvSpPr>
            <a:spLocks noGrp="1"/>
          </p:cNvSpPr>
          <p:nvPr>
            <p:ph type="sldNum" sz="quarter" idx="12"/>
          </p:nvPr>
        </p:nvSpPr>
        <p:spPr>
          <a:xfrm>
            <a:off x="7882466" y="381001"/>
            <a:ext cx="667174" cy="365125"/>
          </a:xfrm>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1336914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5" name="Picture 14"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pPr>
              <a:defRPr/>
            </a:pPr>
            <a:endParaRPr lang="en-US"/>
          </a:p>
        </p:txBody>
      </p:sp>
      <p:sp>
        <p:nvSpPr>
          <p:cNvPr id="6" name="Footer Placeholder 5"/>
          <p:cNvSpPr>
            <a:spLocks noGrp="1"/>
          </p:cNvSpPr>
          <p:nvPr>
            <p:ph type="ftr" sz="quarter" idx="11"/>
          </p:nvPr>
        </p:nvSpPr>
        <p:spPr>
          <a:xfrm>
            <a:off x="594360" y="379438"/>
            <a:ext cx="4830656" cy="365125"/>
          </a:xfrm>
        </p:spPr>
        <p:txBody>
          <a:bodyPr/>
          <a:lstStyle/>
          <a:p>
            <a:pPr>
              <a:defRPr/>
            </a:pPr>
            <a:endParaRPr lang="en-US"/>
          </a:p>
        </p:txBody>
      </p:sp>
      <p:sp>
        <p:nvSpPr>
          <p:cNvPr id="7" name="Slide Number Placeholder 6"/>
          <p:cNvSpPr>
            <a:spLocks noGrp="1"/>
          </p:cNvSpPr>
          <p:nvPr>
            <p:ph type="sldNum" sz="quarter" idx="12"/>
          </p:nvPr>
        </p:nvSpPr>
        <p:spPr>
          <a:xfrm>
            <a:off x="7882466" y="381001"/>
            <a:ext cx="667174" cy="365125"/>
          </a:xfrm>
        </p:spPr>
        <p:txBody>
          <a:bodyPr/>
          <a:lstStyle/>
          <a:p>
            <a:pPr>
              <a:defRPr/>
            </a:pPr>
            <a:fld id="{25BD9EFB-6BB2-4FC8-85CD-2BF179757088}" type="slidenum">
              <a:rPr lang="he-IL" smtClean="0"/>
              <a:pPr>
                <a:defRPr/>
              </a:pPr>
              <a:t>‹#›</a:t>
            </a:fld>
            <a:endParaRPr lang="en-U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860074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pPr>
              <a:defRPr/>
            </a:pPr>
            <a:endParaRPr lang="en-US"/>
          </a:p>
        </p:txBody>
      </p:sp>
      <p:sp>
        <p:nvSpPr>
          <p:cNvPr id="6" name="Footer Placeholder 5"/>
          <p:cNvSpPr>
            <a:spLocks noGrp="1"/>
          </p:cNvSpPr>
          <p:nvPr>
            <p:ph type="ftr" sz="quarter" idx="11"/>
          </p:nvPr>
        </p:nvSpPr>
        <p:spPr>
          <a:xfrm>
            <a:off x="594360" y="378884"/>
            <a:ext cx="4830656" cy="365125"/>
          </a:xfrm>
        </p:spPr>
        <p:txBody>
          <a:bodyPr/>
          <a:lstStyle/>
          <a:p>
            <a:pPr>
              <a:defRPr/>
            </a:pPr>
            <a:endParaRPr lang="en-US"/>
          </a:p>
        </p:txBody>
      </p:sp>
      <p:sp>
        <p:nvSpPr>
          <p:cNvPr id="7" name="Slide Number Placeholder 6"/>
          <p:cNvSpPr>
            <a:spLocks noGrp="1"/>
          </p:cNvSpPr>
          <p:nvPr>
            <p:ph type="sldNum" sz="quarter" idx="12"/>
          </p:nvPr>
        </p:nvSpPr>
        <p:spPr>
          <a:xfrm>
            <a:off x="7882466" y="381001"/>
            <a:ext cx="667174" cy="365125"/>
          </a:xfrm>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2136304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33879726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3837513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30809923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pPr>
              <a:defRPr/>
            </a:pPr>
            <a:endParaRPr lang="en-US"/>
          </a:p>
        </p:txBody>
      </p:sp>
      <p:sp>
        <p:nvSpPr>
          <p:cNvPr id="5" name="Footer Placeholder 4"/>
          <p:cNvSpPr>
            <a:spLocks noGrp="1"/>
          </p:cNvSpPr>
          <p:nvPr>
            <p:ph type="ftr" sz="quarter" idx="11"/>
          </p:nvPr>
        </p:nvSpPr>
        <p:spPr>
          <a:xfrm>
            <a:off x="594360" y="381001"/>
            <a:ext cx="4830656" cy="365125"/>
          </a:xfrm>
        </p:spPr>
        <p:txBody>
          <a:bodyPr/>
          <a:lstStyle/>
          <a:p>
            <a:pPr>
              <a:defRPr/>
            </a:pPr>
            <a:endParaRPr lang="en-US"/>
          </a:p>
        </p:txBody>
      </p:sp>
      <p:sp>
        <p:nvSpPr>
          <p:cNvPr id="6" name="Slide Number Placeholder 5"/>
          <p:cNvSpPr>
            <a:spLocks noGrp="1"/>
          </p:cNvSpPr>
          <p:nvPr>
            <p:ph type="sldNum" sz="quarter" idx="12"/>
          </p:nvPr>
        </p:nvSpPr>
        <p:spPr>
          <a:xfrm>
            <a:off x="7882466" y="381001"/>
            <a:ext cx="667174" cy="365125"/>
          </a:xfrm>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1238741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582479542"/>
      </p:ext>
    </p:extLst>
  </p:cSld>
  <p:clrMap bg1="lt1" tx1="dk1" bg2="lt2" tx2="dk2" accent1="accent1" accent2="accent2" accent3="accent3" accent4="accent4" accent5="accent5" accent6="accent6" hlink="hlink" folHlink="folHlink"/>
  <p:sldLayoutIdLst>
    <p:sldLayoutId id="2147484916" r:id="rId1"/>
    <p:sldLayoutId id="2147484917" r:id="rId2"/>
    <p:sldLayoutId id="2147484918" r:id="rId3"/>
    <p:sldLayoutId id="2147484919" r:id="rId4"/>
    <p:sldLayoutId id="2147484920" r:id="rId5"/>
    <p:sldLayoutId id="2147484921" r:id="rId6"/>
    <p:sldLayoutId id="2147484922" r:id="rId7"/>
    <p:sldLayoutId id="2147484923" r:id="rId8"/>
    <p:sldLayoutId id="2147484924" r:id="rId9"/>
    <p:sldLayoutId id="2147484925" r:id="rId10"/>
    <p:sldLayoutId id="2147484926" r:id="rId11"/>
    <p:sldLayoutId id="2147484927" r:id="rId12"/>
    <p:sldLayoutId id="2147484928" r:id="rId13"/>
    <p:sldLayoutId id="2147484929" r:id="rId14"/>
    <p:sldLayoutId id="2147484930" r:id="rId15"/>
    <p:sldLayoutId id="2147484931" r:id="rId16"/>
    <p:sldLayoutId id="2147484932" r:id="rId17"/>
  </p:sldLayoutIdLst>
  <p:txStyles>
    <p:titleStyle>
      <a:lvl1pPr algn="r" defTabSz="914400" rtl="1"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547664" y="1196752"/>
            <a:ext cx="7056437" cy="928688"/>
          </a:xfrm>
        </p:spPr>
        <p:txBody>
          <a:bodyPr/>
          <a:lstStyle/>
          <a:p>
            <a:pPr eaLnBrk="1" hangingPunct="1">
              <a:defRPr/>
            </a:pPr>
            <a:r>
              <a:rPr lang="he-IL" dirty="0">
                <a:latin typeface="Guttman Mantova-Decor" pitchFamily="2" charset="-79"/>
                <a:cs typeface="Guttman Mantova-Decor" pitchFamily="2" charset="-79"/>
              </a:rPr>
              <a:t>פסיכולוגיה אבנורמלית</a:t>
            </a:r>
            <a:endParaRPr lang="en-US" dirty="0">
              <a:cs typeface="Guttman Mantova-Decor" pitchFamily="2" charset="-79"/>
            </a:endParaRPr>
          </a:p>
        </p:txBody>
      </p:sp>
      <p:sp>
        <p:nvSpPr>
          <p:cNvPr id="2051" name="Rectangle 3"/>
          <p:cNvSpPr>
            <a:spLocks noGrp="1" noChangeArrowheads="1"/>
          </p:cNvSpPr>
          <p:nvPr>
            <p:ph type="subTitle" idx="1"/>
          </p:nvPr>
        </p:nvSpPr>
        <p:spPr>
          <a:xfrm>
            <a:off x="2123728" y="4293096"/>
            <a:ext cx="4787900" cy="1439863"/>
          </a:xfrm>
        </p:spPr>
        <p:txBody>
          <a:bodyPr/>
          <a:lstStyle/>
          <a:p>
            <a:pPr eaLnBrk="1" hangingPunct="1">
              <a:lnSpc>
                <a:spcPct val="80000"/>
              </a:lnSpc>
              <a:defRPr/>
            </a:pPr>
            <a:r>
              <a:rPr lang="he-IL" sz="2400" b="1" dirty="0">
                <a:effectLst>
                  <a:outerShdw blurRad="38100" dist="38100" dir="2700000" algn="tl">
                    <a:srgbClr val="000000">
                      <a:alpha val="43137"/>
                    </a:srgbClr>
                  </a:outerShdw>
                </a:effectLst>
                <a:latin typeface="Guttman Mantova-Decor" pitchFamily="2" charset="-79"/>
                <a:cs typeface="Monotype Hadassah" pitchFamily="2" charset="-79"/>
              </a:rPr>
              <a:t>דר' נירית סופר-דודק</a:t>
            </a:r>
          </a:p>
          <a:p>
            <a:pPr eaLnBrk="1" hangingPunct="1">
              <a:lnSpc>
                <a:spcPct val="80000"/>
              </a:lnSpc>
              <a:defRPr/>
            </a:pPr>
            <a:r>
              <a:rPr lang="he-IL" sz="2400" dirty="0">
                <a:effectLst>
                  <a:outerShdw blurRad="38100" dist="38100" dir="2700000" algn="tl">
                    <a:srgbClr val="000000">
                      <a:alpha val="43137"/>
                    </a:srgbClr>
                  </a:outerShdw>
                </a:effectLst>
                <a:latin typeface="Guttman Mantova-Decor" pitchFamily="2" charset="-79"/>
                <a:cs typeface="Monotype Hadassah" pitchFamily="2" charset="-79"/>
              </a:rPr>
              <a:t>המחלקה לפסיכולוגיה</a:t>
            </a:r>
          </a:p>
          <a:p>
            <a:pPr eaLnBrk="1" hangingPunct="1">
              <a:lnSpc>
                <a:spcPct val="80000"/>
              </a:lnSpc>
              <a:defRPr/>
            </a:pPr>
            <a:r>
              <a:rPr lang="he-IL" sz="2400" dirty="0">
                <a:effectLst>
                  <a:outerShdw blurRad="38100" dist="38100" dir="2700000" algn="tl">
                    <a:srgbClr val="000000">
                      <a:alpha val="43137"/>
                    </a:srgbClr>
                  </a:outerShdw>
                </a:effectLst>
                <a:latin typeface="Guttman Mantova-Decor" pitchFamily="2" charset="-79"/>
                <a:cs typeface="Monotype Hadassah" pitchFamily="2" charset="-79"/>
              </a:rPr>
              <a:t>אוניברסיטת בן-גוריון</a:t>
            </a:r>
            <a:endParaRPr lang="en-US" sz="2400" dirty="0">
              <a:effectLst>
                <a:outerShdw blurRad="38100" dist="38100" dir="2700000" algn="tl">
                  <a:srgbClr val="000000">
                    <a:alpha val="43137"/>
                  </a:srgbClr>
                </a:outerShdw>
              </a:effectLst>
              <a:latin typeface="Brush Script MT" pitchFamily="66" charset="0"/>
              <a:cs typeface="Monotype Hadassah" pitchFamily="2" charset="-79"/>
            </a:endParaRPr>
          </a:p>
        </p:txBody>
      </p:sp>
      <p:sp>
        <p:nvSpPr>
          <p:cNvPr id="4" name="TextBox 1"/>
          <p:cNvSpPr txBox="1"/>
          <p:nvPr/>
        </p:nvSpPr>
        <p:spPr>
          <a:xfrm>
            <a:off x="1613607" y="2564904"/>
            <a:ext cx="5112692" cy="646331"/>
          </a:xfrm>
          <a:prstGeom prst="rect">
            <a:avLst/>
          </a:prstGeom>
          <a:noFill/>
        </p:spPr>
        <p:txBody>
          <a:bodyPr wrap="square" rtlCol="1">
            <a:spAutoFit/>
          </a:bodyPr>
          <a:lstStyle>
            <a:defPPr>
              <a:defRPr lang="en-US"/>
            </a:defPPr>
            <a:lvl1pPr algn="r" rtl="1" fontAlgn="base">
              <a:spcBef>
                <a:spcPct val="0"/>
              </a:spcBef>
              <a:spcAft>
                <a:spcPct val="0"/>
              </a:spcAft>
              <a:defRPr sz="4400" kern="1200">
                <a:solidFill>
                  <a:schemeClr val="tx2"/>
                </a:solidFill>
                <a:latin typeface="Tahoma" pitchFamily="34" charset="0"/>
                <a:ea typeface="+mn-ea"/>
                <a:cs typeface="Arial" pitchFamily="34" charset="0"/>
              </a:defRPr>
            </a:lvl1pPr>
            <a:lvl2pPr marL="457200" algn="r" rtl="1" fontAlgn="base">
              <a:spcBef>
                <a:spcPct val="0"/>
              </a:spcBef>
              <a:spcAft>
                <a:spcPct val="0"/>
              </a:spcAft>
              <a:defRPr sz="4400" kern="1200">
                <a:solidFill>
                  <a:schemeClr val="tx2"/>
                </a:solidFill>
                <a:latin typeface="Tahoma" pitchFamily="34" charset="0"/>
                <a:ea typeface="+mn-ea"/>
                <a:cs typeface="Arial" pitchFamily="34" charset="0"/>
              </a:defRPr>
            </a:lvl2pPr>
            <a:lvl3pPr marL="914400" algn="r" rtl="1" fontAlgn="base">
              <a:spcBef>
                <a:spcPct val="0"/>
              </a:spcBef>
              <a:spcAft>
                <a:spcPct val="0"/>
              </a:spcAft>
              <a:defRPr sz="4400" kern="1200">
                <a:solidFill>
                  <a:schemeClr val="tx2"/>
                </a:solidFill>
                <a:latin typeface="Tahoma" pitchFamily="34" charset="0"/>
                <a:ea typeface="+mn-ea"/>
                <a:cs typeface="Arial" pitchFamily="34" charset="0"/>
              </a:defRPr>
            </a:lvl3pPr>
            <a:lvl4pPr marL="1371600" algn="r" rtl="1" fontAlgn="base">
              <a:spcBef>
                <a:spcPct val="0"/>
              </a:spcBef>
              <a:spcAft>
                <a:spcPct val="0"/>
              </a:spcAft>
              <a:defRPr sz="4400" kern="1200">
                <a:solidFill>
                  <a:schemeClr val="tx2"/>
                </a:solidFill>
                <a:latin typeface="Tahoma" pitchFamily="34" charset="0"/>
                <a:ea typeface="+mn-ea"/>
                <a:cs typeface="Arial" pitchFamily="34" charset="0"/>
              </a:defRPr>
            </a:lvl4pPr>
            <a:lvl5pPr marL="1828800" algn="r" rtl="1" fontAlgn="base">
              <a:spcBef>
                <a:spcPct val="0"/>
              </a:spcBef>
              <a:spcAft>
                <a:spcPct val="0"/>
              </a:spcAft>
              <a:defRPr sz="4400" kern="1200">
                <a:solidFill>
                  <a:schemeClr val="tx2"/>
                </a:solidFill>
                <a:latin typeface="Tahoma" pitchFamily="34" charset="0"/>
                <a:ea typeface="+mn-ea"/>
                <a:cs typeface="Arial" pitchFamily="34" charset="0"/>
              </a:defRPr>
            </a:lvl5pPr>
            <a:lvl6pPr marL="2286000" algn="r" defTabSz="914400" rtl="1" eaLnBrk="1" latinLnBrk="0" hangingPunct="1">
              <a:defRPr sz="4400" kern="1200">
                <a:solidFill>
                  <a:schemeClr val="tx2"/>
                </a:solidFill>
                <a:latin typeface="Tahoma" pitchFamily="34" charset="0"/>
                <a:ea typeface="+mn-ea"/>
                <a:cs typeface="Arial" pitchFamily="34" charset="0"/>
              </a:defRPr>
            </a:lvl6pPr>
            <a:lvl7pPr marL="2743200" algn="r" defTabSz="914400" rtl="1" eaLnBrk="1" latinLnBrk="0" hangingPunct="1">
              <a:defRPr sz="4400" kern="1200">
                <a:solidFill>
                  <a:schemeClr val="tx2"/>
                </a:solidFill>
                <a:latin typeface="Tahoma" pitchFamily="34" charset="0"/>
                <a:ea typeface="+mn-ea"/>
                <a:cs typeface="Arial" pitchFamily="34" charset="0"/>
              </a:defRPr>
            </a:lvl7pPr>
            <a:lvl8pPr marL="3200400" algn="r" defTabSz="914400" rtl="1" eaLnBrk="1" latinLnBrk="0" hangingPunct="1">
              <a:defRPr sz="4400" kern="1200">
                <a:solidFill>
                  <a:schemeClr val="tx2"/>
                </a:solidFill>
                <a:latin typeface="Tahoma" pitchFamily="34" charset="0"/>
                <a:ea typeface="+mn-ea"/>
                <a:cs typeface="Arial" pitchFamily="34" charset="0"/>
              </a:defRPr>
            </a:lvl8pPr>
            <a:lvl9pPr marL="3657600" algn="r" defTabSz="914400" rtl="1" eaLnBrk="1" latinLnBrk="0" hangingPunct="1">
              <a:defRPr sz="4400" kern="1200">
                <a:solidFill>
                  <a:schemeClr val="tx2"/>
                </a:solidFill>
                <a:latin typeface="Tahoma" pitchFamily="34" charset="0"/>
                <a:ea typeface="+mn-ea"/>
                <a:cs typeface="Arial" pitchFamily="34" charset="0"/>
              </a:defRPr>
            </a:lvl9pPr>
          </a:lstStyle>
          <a:p>
            <a:r>
              <a:rPr lang="he-IL" sz="3600" dirty="0"/>
              <a:t>מצגת 7 - פניקה</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32756" y="2564904"/>
            <a:ext cx="6717432" cy="3024336"/>
          </a:xfrm>
        </p:spPr>
        <p:txBody>
          <a:bodyPr>
            <a:normAutofit/>
          </a:bodyPr>
          <a:lstStyle/>
          <a:p>
            <a:pPr algn="r" rtl="1"/>
            <a:r>
              <a:rPr lang="he-IL" sz="6600" dirty="0"/>
              <a:t>הפרעת פאניקה</a:t>
            </a:r>
            <a:br>
              <a:rPr lang="he-IL" sz="6600" dirty="0"/>
            </a:br>
            <a:r>
              <a:rPr lang="he-IL" sz="6600" dirty="0"/>
              <a:t>(</a:t>
            </a:r>
            <a:r>
              <a:rPr lang="en-US" sz="6600" dirty="0"/>
              <a:t>Panic Disorder</a:t>
            </a:r>
            <a:r>
              <a:rPr lang="he-IL" sz="6600" dirty="0"/>
              <a:t>)</a:t>
            </a:r>
          </a:p>
        </p:txBody>
      </p:sp>
      <p:sp>
        <p:nvSpPr>
          <p:cNvPr id="2" name="TextBox 1"/>
          <p:cNvSpPr txBox="1"/>
          <p:nvPr/>
        </p:nvSpPr>
        <p:spPr>
          <a:xfrm>
            <a:off x="4391472" y="1124744"/>
            <a:ext cx="4752528" cy="646331"/>
          </a:xfrm>
          <a:prstGeom prst="rect">
            <a:avLst/>
          </a:prstGeom>
          <a:noFill/>
        </p:spPr>
        <p:txBody>
          <a:bodyPr wrap="square" rtlCol="1">
            <a:spAutoFit/>
          </a:bodyPr>
          <a:lstStyle/>
          <a:p>
            <a:r>
              <a:rPr lang="he-IL" sz="3600" dirty="0">
                <a:effectLst>
                  <a:outerShdw blurRad="38100" dist="38100" dir="2700000" algn="tl">
                    <a:srgbClr val="000000">
                      <a:alpha val="43137"/>
                    </a:srgbClr>
                  </a:outerShdw>
                </a:effectLst>
              </a:rPr>
              <a:t>המשך הפרעות חרדה...</a:t>
            </a:r>
          </a:p>
        </p:txBody>
      </p:sp>
    </p:spTree>
    <p:extLst>
      <p:ext uri="{BB962C8B-B14F-4D97-AF65-F5344CB8AC3E}">
        <p14:creationId xmlns:p14="http://schemas.microsoft.com/office/powerpoint/2010/main" val="1344362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8034" name="Rectangle 2"/>
          <p:cNvSpPr>
            <a:spLocks noGrp="1" noChangeArrowheads="1"/>
          </p:cNvSpPr>
          <p:nvPr>
            <p:ph type="title"/>
          </p:nvPr>
        </p:nvSpPr>
        <p:spPr>
          <a:xfrm>
            <a:off x="2339752" y="690310"/>
            <a:ext cx="6377940" cy="1293028"/>
          </a:xfrm>
        </p:spPr>
        <p:txBody>
          <a:bodyPr/>
          <a:lstStyle/>
          <a:p>
            <a:pPr algn="ctr" rtl="1" eaLnBrk="1" hangingPunct="1">
              <a:defRPr/>
            </a:pPr>
            <a:r>
              <a:rPr lang="he-IL" dirty="0"/>
              <a:t>התקף חרדה = התקף פניקה = </a:t>
            </a:r>
            <a:r>
              <a:rPr lang="en-US" dirty="0"/>
              <a:t>Panic Attack</a:t>
            </a:r>
          </a:p>
        </p:txBody>
      </p:sp>
      <p:sp>
        <p:nvSpPr>
          <p:cNvPr id="1708035" name="Rectangle 3"/>
          <p:cNvSpPr>
            <a:spLocks noGrp="1" noChangeArrowheads="1"/>
          </p:cNvSpPr>
          <p:nvPr>
            <p:ph idx="1"/>
          </p:nvPr>
        </p:nvSpPr>
        <p:spPr>
          <a:xfrm>
            <a:off x="2171700" y="2344478"/>
            <a:ext cx="6377940" cy="2309612"/>
          </a:xfrm>
        </p:spPr>
        <p:txBody>
          <a:bodyPr>
            <a:noAutofit/>
          </a:bodyPr>
          <a:lstStyle/>
          <a:p>
            <a:pPr algn="r" rtl="1" eaLnBrk="1" hangingPunct="1">
              <a:defRPr/>
            </a:pPr>
            <a:r>
              <a:rPr lang="he-IL" dirty="0"/>
              <a:t>שונה באופן </a:t>
            </a:r>
            <a:r>
              <a:rPr lang="he-IL" i="1" dirty="0"/>
              <a:t>איכותי</a:t>
            </a:r>
            <a:r>
              <a:rPr lang="he-IL" dirty="0"/>
              <a:t> מתגובת פחד אינטנסיבי</a:t>
            </a:r>
          </a:p>
          <a:p>
            <a:pPr marL="0" indent="0" algn="r" rtl="1" eaLnBrk="1" hangingPunct="1">
              <a:buNone/>
              <a:defRPr/>
            </a:pPr>
            <a:endParaRPr lang="he-IL" dirty="0"/>
          </a:p>
          <a:p>
            <a:pPr algn="r" rtl="1" eaLnBrk="1" hangingPunct="1">
              <a:defRPr/>
            </a:pPr>
            <a:r>
              <a:rPr lang="he-IL" dirty="0"/>
              <a:t>עלייה פתאומית וקיצונית במצוקה ופחד שמגיעה לשיא תוך כמה דקות</a:t>
            </a:r>
          </a:p>
        </p:txBody>
      </p:sp>
      <p:sp>
        <p:nvSpPr>
          <p:cNvPr id="4" name="Rectangle 3"/>
          <p:cNvSpPr txBox="1">
            <a:spLocks noChangeArrowheads="1"/>
          </p:cNvSpPr>
          <p:nvPr/>
        </p:nvSpPr>
        <p:spPr bwMode="auto">
          <a:xfrm>
            <a:off x="1331640" y="5015230"/>
            <a:ext cx="6984776" cy="111774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buClrTx/>
              <a:buSzPct val="100000"/>
              <a:buFont typeface="Arial" pitchFamily="34" charset="0"/>
              <a:defRPr/>
            </a:pPr>
            <a:r>
              <a:rPr lang="he-IL" dirty="0">
                <a:effectLst/>
              </a:rPr>
              <a:t>מערבת את 4 האלמנטים שהזכרנו קודם (רגשי, פיזי, קוגניטיבי, התנהגותי)</a:t>
            </a:r>
          </a:p>
        </p:txBody>
      </p:sp>
      <p:sp>
        <p:nvSpPr>
          <p:cNvPr id="7" name="Action Button: Video 6">
            <a:hlinkClick r:id="" action="ppaction://noaction" highlightClick="1"/>
          </p:cNvPr>
          <p:cNvSpPr/>
          <p:nvPr/>
        </p:nvSpPr>
        <p:spPr>
          <a:xfrm>
            <a:off x="323528" y="2204864"/>
            <a:ext cx="1296144" cy="1585917"/>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467544" y="2232447"/>
            <a:ext cx="1224136" cy="369332"/>
          </a:xfrm>
          <a:prstGeom prst="rect">
            <a:avLst/>
          </a:prstGeom>
          <a:noFill/>
        </p:spPr>
        <p:txBody>
          <a:bodyPr wrap="square" rtlCol="1">
            <a:spAutoFit/>
          </a:bodyPr>
          <a:lstStyle/>
          <a:p>
            <a:r>
              <a:rPr lang="he-IL" dirty="0">
                <a:solidFill>
                  <a:schemeClr val="bg1"/>
                </a:solidFill>
              </a:rPr>
              <a:t>שדרן בלייב</a:t>
            </a:r>
          </a:p>
        </p:txBody>
      </p:sp>
    </p:spTree>
    <p:extLst>
      <p:ext uri="{BB962C8B-B14F-4D97-AF65-F5344CB8AC3E}">
        <p14:creationId xmlns:p14="http://schemas.microsoft.com/office/powerpoint/2010/main" val="287563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8034" name="Rectangle 2"/>
          <p:cNvSpPr>
            <a:spLocks noGrp="1" noChangeArrowheads="1"/>
          </p:cNvSpPr>
          <p:nvPr>
            <p:ph type="title"/>
          </p:nvPr>
        </p:nvSpPr>
        <p:spPr/>
        <p:txBody>
          <a:bodyPr/>
          <a:lstStyle/>
          <a:p>
            <a:pPr algn="ctr" rtl="1" eaLnBrk="1" hangingPunct="1">
              <a:defRPr/>
            </a:pPr>
            <a:r>
              <a:rPr lang="he-IL" dirty="0"/>
              <a:t>התקף פניקה</a:t>
            </a:r>
            <a:endParaRPr lang="en-US" dirty="0"/>
          </a:p>
        </p:txBody>
      </p:sp>
      <p:sp>
        <p:nvSpPr>
          <p:cNvPr id="5" name="Rectangle 3"/>
          <p:cNvSpPr txBox="1">
            <a:spLocks noChangeArrowheads="1"/>
          </p:cNvSpPr>
          <p:nvPr/>
        </p:nvSpPr>
        <p:spPr bwMode="auto">
          <a:xfrm>
            <a:off x="2627784" y="2780928"/>
            <a:ext cx="6120680" cy="266429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buClrTx/>
              <a:buSzPct val="100000"/>
              <a:defRPr/>
            </a:pPr>
            <a:r>
              <a:rPr lang="he-IL" b="1" i="1" u="sng" kern="0" dirty="0">
                <a:effectLst/>
              </a:rPr>
              <a:t>רגשי</a:t>
            </a:r>
            <a:r>
              <a:rPr lang="he-IL" kern="0" dirty="0">
                <a:effectLst/>
              </a:rPr>
              <a:t>: פחד ובעתה;</a:t>
            </a:r>
          </a:p>
          <a:p>
            <a:pPr marL="365125" indent="0" algn="r" rtl="1" eaLnBrk="1" hangingPunct="1">
              <a:buClrTx/>
              <a:buSzPct val="100000"/>
              <a:buNone/>
              <a:defRPr/>
            </a:pPr>
            <a:r>
              <a:rPr lang="he-IL" kern="0" dirty="0">
                <a:effectLst/>
              </a:rPr>
              <a:t>תחושה מציפה של איום קיומי</a:t>
            </a:r>
            <a:endParaRPr lang="en-US" kern="0" dirty="0">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8034" name="Rectangle 2"/>
          <p:cNvSpPr>
            <a:spLocks noGrp="1" noChangeArrowheads="1"/>
          </p:cNvSpPr>
          <p:nvPr>
            <p:ph type="title"/>
          </p:nvPr>
        </p:nvSpPr>
        <p:spPr/>
        <p:txBody>
          <a:bodyPr/>
          <a:lstStyle/>
          <a:p>
            <a:pPr algn="ctr" rtl="1" eaLnBrk="1" hangingPunct="1">
              <a:defRPr/>
            </a:pPr>
            <a:r>
              <a:rPr lang="he-IL" dirty="0"/>
              <a:t>התקף פניקה</a:t>
            </a:r>
            <a:endParaRPr lang="en-US" dirty="0"/>
          </a:p>
        </p:txBody>
      </p:sp>
      <p:sp>
        <p:nvSpPr>
          <p:cNvPr id="1708035" name="Rectangle 3"/>
          <p:cNvSpPr>
            <a:spLocks noGrp="1" noChangeArrowheads="1"/>
          </p:cNvSpPr>
          <p:nvPr>
            <p:ph idx="1"/>
          </p:nvPr>
        </p:nvSpPr>
        <p:spPr>
          <a:xfrm>
            <a:off x="1403648" y="1916832"/>
            <a:ext cx="7560840" cy="1306488"/>
          </a:xfrm>
        </p:spPr>
        <p:txBody>
          <a:bodyPr/>
          <a:lstStyle/>
          <a:p>
            <a:pPr algn="r" rtl="1" eaLnBrk="1" hangingPunct="1">
              <a:defRPr/>
            </a:pPr>
            <a:r>
              <a:rPr lang="he-IL" b="1" i="1" u="sng" dirty="0"/>
              <a:t>פיזיולוגי</a:t>
            </a:r>
            <a:r>
              <a:rPr lang="he-IL" dirty="0"/>
              <a:t>: תגובת חירום אקוטית של הגוף (</a:t>
            </a:r>
            <a:r>
              <a:rPr lang="en-US" dirty="0"/>
              <a:t>sympathetic storm</a:t>
            </a:r>
            <a:r>
              <a:rPr lang="he-IL" dirty="0"/>
              <a:t>)</a:t>
            </a:r>
          </a:p>
        </p:txBody>
      </p:sp>
      <p:sp>
        <p:nvSpPr>
          <p:cNvPr id="7" name="Rectangle 3"/>
          <p:cNvSpPr txBox="1">
            <a:spLocks noChangeArrowheads="1"/>
          </p:cNvSpPr>
          <p:nvPr/>
        </p:nvSpPr>
        <p:spPr bwMode="auto">
          <a:xfrm>
            <a:off x="5868144" y="3501008"/>
            <a:ext cx="3096344" cy="33143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defRPr/>
            </a:pPr>
            <a:r>
              <a:rPr lang="he-IL" sz="2800" kern="0" dirty="0"/>
              <a:t>עלייה באדרנלין</a:t>
            </a:r>
          </a:p>
          <a:p>
            <a:pPr algn="r" rtl="1" eaLnBrk="1" hangingPunct="1">
              <a:defRPr/>
            </a:pPr>
            <a:r>
              <a:rPr lang="he-IL" sz="2800" kern="0" dirty="0"/>
              <a:t>דפיקות לב</a:t>
            </a:r>
          </a:p>
          <a:p>
            <a:pPr algn="r" rtl="1" eaLnBrk="1" hangingPunct="1">
              <a:defRPr/>
            </a:pPr>
            <a:r>
              <a:rPr lang="he-IL" sz="2800" kern="0" dirty="0"/>
              <a:t>קוצר נשימה</a:t>
            </a:r>
          </a:p>
          <a:p>
            <a:pPr algn="r" rtl="1" eaLnBrk="1" hangingPunct="1">
              <a:defRPr/>
            </a:pPr>
            <a:r>
              <a:rPr lang="he-IL" sz="2800" kern="0" dirty="0"/>
              <a:t>סחרחורת</a:t>
            </a:r>
          </a:p>
          <a:p>
            <a:pPr algn="r" rtl="1" eaLnBrk="1" hangingPunct="1">
              <a:defRPr/>
            </a:pPr>
            <a:r>
              <a:rPr lang="he-IL" sz="2800" kern="0" dirty="0"/>
              <a:t>רעד</a:t>
            </a:r>
          </a:p>
          <a:p>
            <a:pPr algn="r" rtl="1" eaLnBrk="1" hangingPunct="1">
              <a:defRPr/>
            </a:pPr>
            <a:r>
              <a:rPr lang="he-IL" sz="2800" kern="0" dirty="0"/>
              <a:t>צמרמורת</a:t>
            </a:r>
          </a:p>
        </p:txBody>
      </p:sp>
      <p:sp>
        <p:nvSpPr>
          <p:cNvPr id="8" name="Rectangle 3"/>
          <p:cNvSpPr txBox="1">
            <a:spLocks noChangeArrowheads="1"/>
          </p:cNvSpPr>
          <p:nvPr/>
        </p:nvSpPr>
        <p:spPr bwMode="auto">
          <a:xfrm>
            <a:off x="3059832" y="3427040"/>
            <a:ext cx="3096344" cy="33143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defRPr/>
            </a:pPr>
            <a:r>
              <a:rPr lang="he-IL" sz="2800" kern="0" dirty="0"/>
              <a:t>כאב בחזה / לב</a:t>
            </a:r>
          </a:p>
          <a:p>
            <a:pPr algn="r" rtl="1" eaLnBrk="1" hangingPunct="1">
              <a:defRPr/>
            </a:pPr>
            <a:r>
              <a:rPr lang="en-US" sz="2800" kern="0" dirty="0" err="1"/>
              <a:t>Paresthesias</a:t>
            </a:r>
            <a:r>
              <a:rPr lang="he-IL" sz="2800" kern="0" dirty="0"/>
              <a:t> (עקצוץ בגפיים)</a:t>
            </a:r>
          </a:p>
          <a:p>
            <a:pPr algn="r" rtl="1" eaLnBrk="1" hangingPunct="1">
              <a:defRPr/>
            </a:pPr>
            <a:r>
              <a:rPr lang="he-IL" sz="2800" kern="0" dirty="0"/>
              <a:t>תחושת חנק (</a:t>
            </a:r>
            <a:r>
              <a:rPr lang="en-US" sz="2800" kern="0" dirty="0"/>
              <a:t>choking</a:t>
            </a:r>
            <a:r>
              <a:rPr lang="he-IL" sz="2800" kern="0" dirty="0"/>
              <a:t>) או מחנק (</a:t>
            </a:r>
            <a:r>
              <a:rPr lang="en-US" sz="2800" kern="0" dirty="0"/>
              <a:t>being smothered</a:t>
            </a:r>
            <a:r>
              <a:rPr lang="he-IL" sz="2800" kern="0" dirty="0"/>
              <a:t>)</a:t>
            </a:r>
          </a:p>
        </p:txBody>
      </p:sp>
      <p:sp>
        <p:nvSpPr>
          <p:cNvPr id="9" name="Rectangle 3"/>
          <p:cNvSpPr txBox="1">
            <a:spLocks noChangeArrowheads="1"/>
          </p:cNvSpPr>
          <p:nvPr/>
        </p:nvSpPr>
        <p:spPr bwMode="auto">
          <a:xfrm>
            <a:off x="179512" y="3501008"/>
            <a:ext cx="3096344" cy="33143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defRPr/>
            </a:pPr>
            <a:r>
              <a:rPr lang="he-IL" sz="2800" kern="0" dirty="0"/>
              <a:t>תחושה שאתה עומד להתעלף</a:t>
            </a:r>
          </a:p>
          <a:p>
            <a:pPr algn="r" rtl="1" eaLnBrk="1" hangingPunct="1">
              <a:defRPr/>
            </a:pPr>
            <a:r>
              <a:rPr lang="he-IL" sz="2800" kern="0" dirty="0"/>
              <a:t>תחושה שאתה עומד להשתגע</a:t>
            </a:r>
          </a:p>
          <a:p>
            <a:pPr algn="r" rtl="1" eaLnBrk="1" hangingPunct="1">
              <a:defRPr/>
            </a:pPr>
            <a:r>
              <a:rPr lang="he-IL" sz="2800" kern="0" dirty="0"/>
              <a:t>תחושה שאתה עומד למות</a:t>
            </a:r>
          </a:p>
        </p:txBody>
      </p:sp>
    </p:spTree>
    <p:extLst>
      <p:ext uri="{BB962C8B-B14F-4D97-AF65-F5344CB8AC3E}">
        <p14:creationId xmlns:p14="http://schemas.microsoft.com/office/powerpoint/2010/main" val="1577747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4178" name="Rectangle 2"/>
          <p:cNvSpPr>
            <a:spLocks noGrp="1" noChangeArrowheads="1"/>
          </p:cNvSpPr>
          <p:nvPr>
            <p:ph type="title"/>
          </p:nvPr>
        </p:nvSpPr>
        <p:spPr/>
        <p:txBody>
          <a:bodyPr/>
          <a:lstStyle/>
          <a:p>
            <a:pPr algn="ctr" rtl="1" eaLnBrk="1" hangingPunct="1">
              <a:defRPr/>
            </a:pPr>
            <a:r>
              <a:rPr lang="he-IL" dirty="0"/>
              <a:t>דוגמא לתיאור של התקף פניקה</a:t>
            </a:r>
            <a:endParaRPr lang="en-US" dirty="0"/>
          </a:p>
        </p:txBody>
      </p:sp>
      <p:sp>
        <p:nvSpPr>
          <p:cNvPr id="1714179" name="Rectangle 3"/>
          <p:cNvSpPr>
            <a:spLocks noGrp="1" noChangeArrowheads="1"/>
          </p:cNvSpPr>
          <p:nvPr>
            <p:ph idx="1"/>
          </p:nvPr>
        </p:nvSpPr>
        <p:spPr/>
        <p:txBody>
          <a:bodyPr/>
          <a:lstStyle/>
          <a:p>
            <a:pPr algn="l" rtl="0" eaLnBrk="1" hangingPunct="1">
              <a:lnSpc>
                <a:spcPct val="90000"/>
              </a:lnSpc>
              <a:buNone/>
              <a:defRPr/>
            </a:pPr>
            <a:r>
              <a:rPr lang="en-US" dirty="0"/>
              <a:t>“My heart was beating so hard and fast I thought it would jump out and hit my hand.  I felt like I couldn’t stand up – that my legs wouldn’t support me.  My hands got icy and my feet stung.  There were horrible shooting pains in my forehead.  My head felt tight, like someone had pulled the skin down too tight and I wanted to pull it away”</a:t>
            </a:r>
          </a:p>
        </p:txBody>
      </p:sp>
      <p:sp>
        <p:nvSpPr>
          <p:cNvPr id="4" name="TextBox 3"/>
          <p:cNvSpPr txBox="1"/>
          <p:nvPr/>
        </p:nvSpPr>
        <p:spPr>
          <a:xfrm>
            <a:off x="4716016" y="6294653"/>
            <a:ext cx="2664296" cy="369332"/>
          </a:xfrm>
          <a:prstGeom prst="rect">
            <a:avLst/>
          </a:prstGeom>
          <a:noFill/>
        </p:spPr>
        <p:txBody>
          <a:bodyPr wrap="square" rtlCol="1">
            <a:spAutoFit/>
          </a:bodyPr>
          <a:lstStyle/>
          <a:p>
            <a:r>
              <a:rPr lang="en-US" dirty="0"/>
              <a:t>(Laughlin, 1967, p. 92)</a:t>
            </a:r>
            <a:endParaRPr lang="he-I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6226" name="Rectangle 2"/>
          <p:cNvSpPr>
            <a:spLocks noGrp="1" noChangeArrowheads="1"/>
          </p:cNvSpPr>
          <p:nvPr>
            <p:ph type="title"/>
          </p:nvPr>
        </p:nvSpPr>
        <p:spPr/>
        <p:txBody>
          <a:bodyPr/>
          <a:lstStyle/>
          <a:p>
            <a:pPr algn="ctr" rtl="1" eaLnBrk="1" hangingPunct="1">
              <a:defRPr/>
            </a:pPr>
            <a:r>
              <a:rPr lang="he-IL" dirty="0"/>
              <a:t>המשך</a:t>
            </a:r>
            <a:endParaRPr lang="en-US" dirty="0"/>
          </a:p>
        </p:txBody>
      </p:sp>
      <p:sp>
        <p:nvSpPr>
          <p:cNvPr id="1716227" name="Rectangle 3"/>
          <p:cNvSpPr>
            <a:spLocks noGrp="1" noChangeArrowheads="1"/>
          </p:cNvSpPr>
          <p:nvPr>
            <p:ph idx="1"/>
          </p:nvPr>
        </p:nvSpPr>
        <p:spPr>
          <a:xfrm>
            <a:off x="611560" y="1916832"/>
            <a:ext cx="8229600" cy="4114800"/>
          </a:xfrm>
        </p:spPr>
        <p:txBody>
          <a:bodyPr/>
          <a:lstStyle/>
          <a:p>
            <a:pPr algn="l" rtl="0" eaLnBrk="1" hangingPunct="1">
              <a:buNone/>
              <a:defRPr/>
            </a:pPr>
            <a:r>
              <a:rPr lang="en-US" dirty="0"/>
              <a:t>“I couldn’t breathe; I was short of breath.  I literally got out of breath and panted like I had run up and down the stairs.  I felt like I had run an eight mile race.  I couldn’t do anything.  I felt all done in; weak, no strength. I couldn’t even dial a telephone….”</a:t>
            </a:r>
          </a:p>
        </p:txBody>
      </p:sp>
      <p:sp>
        <p:nvSpPr>
          <p:cNvPr id="4" name="TextBox 3"/>
          <p:cNvSpPr txBox="1"/>
          <p:nvPr/>
        </p:nvSpPr>
        <p:spPr>
          <a:xfrm>
            <a:off x="4716016" y="6294653"/>
            <a:ext cx="2664296" cy="369332"/>
          </a:xfrm>
          <a:prstGeom prst="rect">
            <a:avLst/>
          </a:prstGeom>
          <a:noFill/>
        </p:spPr>
        <p:txBody>
          <a:bodyPr wrap="square" rtlCol="1">
            <a:spAutoFit/>
          </a:bodyPr>
          <a:lstStyle/>
          <a:p>
            <a:r>
              <a:rPr lang="en-US" dirty="0"/>
              <a:t>(Laughlin, 1967, p. 92)</a:t>
            </a:r>
            <a:endParaRPr lang="he-I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8274" name="Rectangle 2"/>
          <p:cNvSpPr>
            <a:spLocks noGrp="1" noChangeArrowheads="1"/>
          </p:cNvSpPr>
          <p:nvPr>
            <p:ph type="title"/>
          </p:nvPr>
        </p:nvSpPr>
        <p:spPr/>
        <p:txBody>
          <a:bodyPr/>
          <a:lstStyle/>
          <a:p>
            <a:pPr algn="ctr" rtl="1" eaLnBrk="1" hangingPunct="1">
              <a:defRPr/>
            </a:pPr>
            <a:r>
              <a:rPr lang="he-IL" dirty="0"/>
              <a:t>התקף פניקה</a:t>
            </a:r>
            <a:endParaRPr lang="en-US" dirty="0"/>
          </a:p>
        </p:txBody>
      </p:sp>
      <p:sp>
        <p:nvSpPr>
          <p:cNvPr id="1718275" name="Rectangle 3"/>
          <p:cNvSpPr>
            <a:spLocks noGrp="1" noChangeArrowheads="1"/>
          </p:cNvSpPr>
          <p:nvPr>
            <p:ph idx="1"/>
          </p:nvPr>
        </p:nvSpPr>
        <p:spPr>
          <a:xfrm>
            <a:off x="1547664" y="2194520"/>
            <a:ext cx="7200800" cy="4114800"/>
          </a:xfrm>
        </p:spPr>
        <p:txBody>
          <a:bodyPr/>
          <a:lstStyle/>
          <a:p>
            <a:pPr algn="r" rtl="1" eaLnBrk="1" hangingPunct="1">
              <a:lnSpc>
                <a:spcPct val="80000"/>
              </a:lnSpc>
              <a:defRPr/>
            </a:pPr>
            <a:r>
              <a:rPr lang="he-IL" b="1" i="1" u="sng" dirty="0"/>
              <a:t>קוגניטיבי</a:t>
            </a:r>
            <a:r>
              <a:rPr lang="he-IL" dirty="0"/>
              <a:t>: פרשנות קטסטרופלית לסימפטומים הפיזיים:</a:t>
            </a:r>
          </a:p>
          <a:p>
            <a:pPr marL="0" indent="0" algn="r" rtl="1" eaLnBrk="1" hangingPunct="1">
              <a:lnSpc>
                <a:spcPct val="80000"/>
              </a:lnSpc>
              <a:buNone/>
              <a:defRPr/>
            </a:pPr>
            <a:endParaRPr lang="he-IL" dirty="0"/>
          </a:p>
          <a:p>
            <a:pPr algn="r" rtl="1" eaLnBrk="1" hangingPunct="1">
              <a:lnSpc>
                <a:spcPct val="80000"/>
              </a:lnSpc>
              <a:defRPr/>
            </a:pPr>
            <a:r>
              <a:rPr lang="he-IL" sz="2800" i="1" dirty="0"/>
              <a:t>יש לי התקף לב</a:t>
            </a:r>
          </a:p>
          <a:p>
            <a:pPr algn="r" rtl="1" eaLnBrk="1" hangingPunct="1">
              <a:lnSpc>
                <a:spcPct val="80000"/>
              </a:lnSpc>
              <a:defRPr/>
            </a:pPr>
            <a:r>
              <a:rPr lang="he-IL" sz="2800" i="1" dirty="0"/>
              <a:t>אני הולך למות</a:t>
            </a:r>
          </a:p>
          <a:p>
            <a:pPr algn="r" rtl="1" eaLnBrk="1" hangingPunct="1">
              <a:lnSpc>
                <a:spcPct val="80000"/>
              </a:lnSpc>
              <a:defRPr/>
            </a:pPr>
            <a:r>
              <a:rPr lang="he-IL" sz="2800" i="1" dirty="0"/>
              <a:t>אני הולך להשתגע</a:t>
            </a:r>
          </a:p>
          <a:p>
            <a:pPr algn="r" rtl="1" eaLnBrk="1" hangingPunct="1">
              <a:lnSpc>
                <a:spcPct val="80000"/>
              </a:lnSpc>
              <a:defRPr/>
            </a:pPr>
            <a:r>
              <a:rPr lang="he-IL" sz="2800" i="1" dirty="0"/>
              <a:t>אני מאבד שליטה</a:t>
            </a:r>
          </a:p>
          <a:p>
            <a:pPr marL="0" indent="0" algn="r" rtl="1" eaLnBrk="1" hangingPunct="1">
              <a:lnSpc>
                <a:spcPct val="80000"/>
              </a:lnSpc>
              <a:buNone/>
              <a:defRPr/>
            </a:pPr>
            <a:endParaRPr lang="he-IL" sz="2800" i="1" dirty="0"/>
          </a:p>
          <a:p>
            <a:pPr algn="r" rtl="1" eaLnBrk="1" hangingPunct="1">
              <a:lnSpc>
                <a:spcPct val="80000"/>
              </a:lnSpc>
              <a:defRPr/>
            </a:pPr>
            <a:r>
              <a:rPr lang="he-IL" dirty="0"/>
              <a:t>הייחוסים הלא-נכונים מגבירים את החרדה ויוצרים מעגל שלילי:</a:t>
            </a:r>
          </a:p>
          <a:p>
            <a:pPr marL="0" indent="0" algn="r" rtl="1" eaLnBrk="1" hangingPunct="1">
              <a:lnSpc>
                <a:spcPct val="80000"/>
              </a:lnSpc>
              <a:buNone/>
              <a:defRPr/>
            </a:pPr>
            <a:r>
              <a:rPr lang="he-IL" b="1" i="1" dirty="0"/>
              <a:t>	"הפחד מהפחד"</a:t>
            </a:r>
            <a:endParaRPr lang="en-US" b="1" i="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22" name="Rectangle 2"/>
          <p:cNvSpPr>
            <a:spLocks noGrp="1" noChangeArrowheads="1"/>
          </p:cNvSpPr>
          <p:nvPr>
            <p:ph type="title"/>
          </p:nvPr>
        </p:nvSpPr>
        <p:spPr/>
        <p:txBody>
          <a:bodyPr/>
          <a:lstStyle/>
          <a:p>
            <a:pPr algn="ctr" rtl="1" eaLnBrk="1" hangingPunct="1">
              <a:defRPr/>
            </a:pPr>
            <a:r>
              <a:rPr lang="he-IL" dirty="0"/>
              <a:t>התקף פניקה</a:t>
            </a:r>
            <a:endParaRPr lang="en-US" dirty="0"/>
          </a:p>
        </p:txBody>
      </p:sp>
      <p:sp>
        <p:nvSpPr>
          <p:cNvPr id="1720323" name="Rectangle 3"/>
          <p:cNvSpPr>
            <a:spLocks noGrp="1" noChangeArrowheads="1"/>
          </p:cNvSpPr>
          <p:nvPr>
            <p:ph idx="1"/>
          </p:nvPr>
        </p:nvSpPr>
        <p:spPr>
          <a:xfrm>
            <a:off x="1301887" y="2204864"/>
            <a:ext cx="7139136" cy="1944216"/>
          </a:xfrm>
        </p:spPr>
        <p:txBody>
          <a:bodyPr/>
          <a:lstStyle/>
          <a:p>
            <a:pPr algn="r" rtl="1" eaLnBrk="1" hangingPunct="1">
              <a:defRPr/>
            </a:pPr>
            <a:r>
              <a:rPr lang="he-IL" b="1" i="1" u="sng" dirty="0"/>
              <a:t>התנהגותי</a:t>
            </a:r>
            <a:r>
              <a:rPr lang="he-IL" dirty="0"/>
              <a:t>: </a:t>
            </a:r>
          </a:p>
          <a:p>
            <a:pPr marL="365125" indent="0" algn="r" rtl="1" eaLnBrk="1" hangingPunct="1">
              <a:buNone/>
              <a:defRPr/>
            </a:pPr>
            <a:r>
              <a:rPr lang="he-IL" dirty="0"/>
              <a:t>האדם נעשה תזזיתי / </a:t>
            </a:r>
          </a:p>
          <a:p>
            <a:pPr marL="365125" indent="0" algn="r" rtl="1" eaLnBrk="1" hangingPunct="1">
              <a:buNone/>
              <a:defRPr/>
            </a:pPr>
            <a:r>
              <a:rPr lang="he-IL" dirty="0"/>
              <a:t>רצון חזק לברוח / </a:t>
            </a:r>
          </a:p>
          <a:p>
            <a:pPr marL="365125" indent="0" algn="r" rtl="1" eaLnBrk="1" hangingPunct="1">
              <a:buNone/>
              <a:defRPr/>
            </a:pPr>
            <a:r>
              <a:rPr lang="he-IL" dirty="0"/>
              <a:t>ניסיון להשיג עזרה (אמבולנס / חדר מיון)</a:t>
            </a:r>
          </a:p>
        </p:txBody>
      </p:sp>
      <p:sp>
        <p:nvSpPr>
          <p:cNvPr id="2" name="TextBox 1"/>
          <p:cNvSpPr txBox="1"/>
          <p:nvPr/>
        </p:nvSpPr>
        <p:spPr>
          <a:xfrm>
            <a:off x="2171700" y="4437112"/>
            <a:ext cx="6377940" cy="461665"/>
          </a:xfrm>
          <a:prstGeom prst="rect">
            <a:avLst/>
          </a:prstGeom>
          <a:noFill/>
        </p:spPr>
        <p:txBody>
          <a:bodyPr wrap="square" rtlCol="1">
            <a:spAutoFit/>
          </a:bodyPr>
          <a:lstStyle/>
          <a:p>
            <a:pPr marL="342900" indent="-342900" algn="r" rtl="1">
              <a:buFont typeface="Wingdings" panose="05000000000000000000" pitchFamily="2" charset="2"/>
              <a:buChar char="ü"/>
            </a:pPr>
            <a:r>
              <a:rPr lang="he-IL" sz="2400" dirty="0"/>
              <a:t>מעל 25% ממי שמגיע למיון עם כאבים בחזה...</a:t>
            </a:r>
          </a:p>
        </p:txBody>
      </p:sp>
      <p:sp>
        <p:nvSpPr>
          <p:cNvPr id="3" name="TextBox 2"/>
          <p:cNvSpPr txBox="1"/>
          <p:nvPr/>
        </p:nvSpPr>
        <p:spPr>
          <a:xfrm>
            <a:off x="3851920" y="5610912"/>
            <a:ext cx="4392488" cy="523220"/>
          </a:xfrm>
          <a:prstGeom prst="rect">
            <a:avLst/>
          </a:prstGeom>
          <a:noFill/>
        </p:spPr>
        <p:txBody>
          <a:bodyPr wrap="square" rtlCol="1">
            <a:spAutoFit/>
          </a:bodyPr>
          <a:lstStyle/>
          <a:p>
            <a:pPr algn="r" rtl="1"/>
            <a:r>
              <a:rPr lang="he-IL" sz="2800" dirty="0"/>
              <a:t>דוגמא: א' שהגיעה למיון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he-IL" dirty="0"/>
              <a:t>אבחון </a:t>
            </a:r>
            <a:r>
              <a:rPr lang="he-IL" b="1" u="sng" dirty="0"/>
              <a:t>התקף</a:t>
            </a:r>
            <a:r>
              <a:rPr lang="he-IL" dirty="0"/>
              <a:t> פניקה ע"פ ה-</a:t>
            </a:r>
            <a:r>
              <a:rPr lang="en-US" dirty="0"/>
              <a:t>DSM-5</a:t>
            </a:r>
            <a:endParaRPr lang="he-IL" dirty="0"/>
          </a:p>
        </p:txBody>
      </p:sp>
      <p:sp>
        <p:nvSpPr>
          <p:cNvPr id="3" name="Content Placeholder 2"/>
          <p:cNvSpPr>
            <a:spLocks noGrp="1"/>
          </p:cNvSpPr>
          <p:nvPr>
            <p:ph idx="1"/>
          </p:nvPr>
        </p:nvSpPr>
        <p:spPr>
          <a:xfrm>
            <a:off x="4849688" y="2625080"/>
            <a:ext cx="4042792" cy="4836368"/>
          </a:xfrm>
        </p:spPr>
        <p:txBody>
          <a:bodyPr/>
          <a:lstStyle/>
          <a:p>
            <a:pPr marL="0" indent="0" algn="r" rtl="1">
              <a:buNone/>
            </a:pPr>
            <a:r>
              <a:rPr lang="he-IL" sz="2800" b="1" i="1" u="sng" dirty="0"/>
              <a:t>4 מתוך 13:</a:t>
            </a:r>
          </a:p>
          <a:p>
            <a:pPr marL="0" indent="0" algn="r" rtl="1">
              <a:buNone/>
            </a:pPr>
            <a:endParaRPr lang="he-IL" sz="2000" b="1" i="1" u="sng" dirty="0"/>
          </a:p>
          <a:p>
            <a:pPr marL="514350" indent="-514350" algn="r" rtl="1">
              <a:buAutoNum type="arabicPeriod"/>
            </a:pPr>
            <a:r>
              <a:rPr lang="he-IL" sz="2400" dirty="0"/>
              <a:t>דפיקות לב או קצב לב מואץ</a:t>
            </a:r>
          </a:p>
          <a:p>
            <a:pPr marL="514350" indent="-514350" algn="r" rtl="1">
              <a:buAutoNum type="arabicPeriod"/>
            </a:pPr>
            <a:r>
              <a:rPr lang="he-IL" sz="2400" dirty="0"/>
              <a:t>הזעה</a:t>
            </a:r>
          </a:p>
          <a:p>
            <a:pPr marL="514350" indent="-514350" algn="r" rtl="1">
              <a:buAutoNum type="arabicPeriod"/>
            </a:pPr>
            <a:r>
              <a:rPr lang="he-IL" sz="2400" dirty="0"/>
              <a:t>רעד</a:t>
            </a:r>
          </a:p>
          <a:p>
            <a:pPr marL="514350" indent="-514350" algn="r" rtl="1">
              <a:buAutoNum type="arabicPeriod"/>
            </a:pPr>
            <a:r>
              <a:rPr lang="he-IL" sz="2400" dirty="0"/>
              <a:t>קוצר נשימה או מחנק</a:t>
            </a:r>
          </a:p>
          <a:p>
            <a:pPr marL="514350" indent="-514350" algn="r" rtl="1">
              <a:buAutoNum type="arabicPeriod"/>
            </a:pPr>
            <a:r>
              <a:rPr lang="he-IL" sz="2400" dirty="0"/>
              <a:t>תחושת חנק או השתנקות</a:t>
            </a:r>
          </a:p>
          <a:p>
            <a:pPr marL="514350" indent="-514350" algn="r" rtl="1">
              <a:buAutoNum type="arabicPeriod"/>
            </a:pPr>
            <a:r>
              <a:rPr lang="he-IL" sz="2400" dirty="0"/>
              <a:t>כאב או חוסר נוחות בחזה</a:t>
            </a:r>
          </a:p>
          <a:p>
            <a:pPr marL="514350" indent="-514350" algn="r" rtl="1">
              <a:buAutoNum type="arabicPeriod"/>
            </a:pPr>
            <a:r>
              <a:rPr lang="he-IL" sz="2400" dirty="0"/>
              <a:t>בחילה או מצוקה </a:t>
            </a:r>
            <a:r>
              <a:rPr lang="he-IL" sz="2400" dirty="0" err="1"/>
              <a:t>בטנית</a:t>
            </a:r>
            <a:endParaRPr lang="he-IL" sz="2400" dirty="0"/>
          </a:p>
        </p:txBody>
      </p:sp>
      <p:sp>
        <p:nvSpPr>
          <p:cNvPr id="4" name="Content Placeholder 2"/>
          <p:cNvSpPr txBox="1">
            <a:spLocks/>
          </p:cNvSpPr>
          <p:nvPr/>
        </p:nvSpPr>
        <p:spPr bwMode="auto">
          <a:xfrm>
            <a:off x="205680" y="3569568"/>
            <a:ext cx="4654352" cy="32884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marL="457200" indent="-457200" algn="r" rtl="1">
              <a:buClrTx/>
              <a:buFont typeface="+mj-lt"/>
              <a:buAutoNum type="arabicPeriod" startAt="8"/>
            </a:pPr>
            <a:r>
              <a:rPr lang="he-IL" sz="2400" kern="0" dirty="0">
                <a:effectLst/>
              </a:rPr>
              <a:t>תחושת סחרחורת, חוסר יציבות, או חולשה</a:t>
            </a:r>
          </a:p>
          <a:p>
            <a:pPr marL="457200" indent="-457200" algn="r" rtl="1">
              <a:buClrTx/>
              <a:buFont typeface="+mj-lt"/>
              <a:buAutoNum type="arabicPeriod" startAt="8"/>
            </a:pPr>
            <a:r>
              <a:rPr lang="he-IL" sz="2400" kern="0" dirty="0">
                <a:effectLst/>
              </a:rPr>
              <a:t>תחושות של חום או קור</a:t>
            </a:r>
          </a:p>
          <a:p>
            <a:pPr marL="457200" indent="-457200" algn="r" rtl="1">
              <a:buClrTx/>
              <a:buFont typeface="+mj-lt"/>
              <a:buAutoNum type="arabicPeriod" startAt="8"/>
            </a:pPr>
            <a:r>
              <a:rPr lang="he-IL" sz="2400" kern="0" dirty="0">
                <a:effectLst/>
              </a:rPr>
              <a:t>תחושת עקצוץ או קהות חושים</a:t>
            </a:r>
          </a:p>
          <a:p>
            <a:pPr marL="457200" indent="-457200" algn="r" rtl="1">
              <a:buClrTx/>
              <a:buFont typeface="+mj-lt"/>
              <a:buAutoNum type="arabicPeriod" startAt="8"/>
            </a:pPr>
            <a:r>
              <a:rPr lang="he-IL" sz="2400" kern="0" dirty="0">
                <a:effectLst/>
              </a:rPr>
              <a:t>דה-</a:t>
            </a:r>
            <a:r>
              <a:rPr lang="he-IL" sz="2400" kern="0" dirty="0" err="1">
                <a:effectLst/>
              </a:rPr>
              <a:t>ריאליזציה</a:t>
            </a:r>
            <a:r>
              <a:rPr lang="he-IL" sz="2400" kern="0" dirty="0">
                <a:effectLst/>
              </a:rPr>
              <a:t> או דה-פרסונליזציה</a:t>
            </a:r>
          </a:p>
          <a:p>
            <a:pPr marL="457200" indent="-457200" algn="r" rtl="1">
              <a:buClrTx/>
              <a:buFont typeface="+mj-lt"/>
              <a:buAutoNum type="arabicPeriod" startAt="8"/>
            </a:pPr>
            <a:r>
              <a:rPr lang="he-IL" sz="2400" kern="0" dirty="0">
                <a:effectLst/>
              </a:rPr>
              <a:t>פחד מלאבד שליטה או מלהשתגע</a:t>
            </a:r>
          </a:p>
          <a:p>
            <a:pPr marL="457200" indent="-457200" algn="r" rtl="1">
              <a:buClrTx/>
              <a:buFont typeface="+mj-lt"/>
              <a:buAutoNum type="arabicPeriod" startAt="8"/>
            </a:pPr>
            <a:r>
              <a:rPr lang="he-IL" sz="2400" kern="0" dirty="0">
                <a:effectLst/>
              </a:rPr>
              <a:t>פחד מלמות</a:t>
            </a:r>
          </a:p>
        </p:txBody>
      </p:sp>
      <p:sp>
        <p:nvSpPr>
          <p:cNvPr id="5" name="TextBox 4"/>
          <p:cNvSpPr txBox="1"/>
          <p:nvPr/>
        </p:nvSpPr>
        <p:spPr>
          <a:xfrm>
            <a:off x="899592" y="1959223"/>
            <a:ext cx="8064896" cy="461665"/>
          </a:xfrm>
          <a:prstGeom prst="rect">
            <a:avLst/>
          </a:prstGeom>
          <a:noFill/>
        </p:spPr>
        <p:txBody>
          <a:bodyPr wrap="square" rtlCol="1">
            <a:spAutoFit/>
          </a:bodyPr>
          <a:lstStyle/>
          <a:p>
            <a:r>
              <a:rPr lang="he-IL" sz="2400" dirty="0">
                <a:effectLst>
                  <a:outerShdw blurRad="38100" dist="38100" dir="2700000" algn="tl">
                    <a:srgbClr val="000000">
                      <a:alpha val="43137"/>
                    </a:srgbClr>
                  </a:outerShdw>
                </a:effectLst>
              </a:rPr>
              <a:t>עלייה פתאומית במצוקה ובפחד שמגיעה לשיא תוך כמה דקות, וכן:</a:t>
            </a:r>
          </a:p>
        </p:txBody>
      </p:sp>
      <p:grpSp>
        <p:nvGrpSpPr>
          <p:cNvPr id="10" name="Group 9"/>
          <p:cNvGrpSpPr/>
          <p:nvPr/>
        </p:nvGrpSpPr>
        <p:grpSpPr>
          <a:xfrm>
            <a:off x="361128" y="3001889"/>
            <a:ext cx="4488560" cy="2731367"/>
            <a:chOff x="361128" y="3001889"/>
            <a:chExt cx="4488560" cy="2731367"/>
          </a:xfrm>
        </p:grpSpPr>
        <p:sp>
          <p:nvSpPr>
            <p:cNvPr id="6" name="Oval 5"/>
            <p:cNvSpPr/>
            <p:nvPr/>
          </p:nvSpPr>
          <p:spPr>
            <a:xfrm>
              <a:off x="4283968" y="5229200"/>
              <a:ext cx="565720"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8" name="Straight Arrow Connector 7"/>
            <p:cNvCxnSpPr/>
            <p:nvPr/>
          </p:nvCxnSpPr>
          <p:spPr>
            <a:xfrm>
              <a:off x="3059832" y="3356992"/>
              <a:ext cx="1368152" cy="18002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61128" y="3001889"/>
              <a:ext cx="2710136" cy="369332"/>
            </a:xfrm>
            <a:prstGeom prst="rect">
              <a:avLst/>
            </a:prstGeom>
            <a:noFill/>
          </p:spPr>
          <p:txBody>
            <a:bodyPr wrap="square" rtlCol="1">
              <a:spAutoFit/>
            </a:bodyPr>
            <a:lstStyle/>
            <a:p>
              <a:pPr algn="r" rtl="1"/>
              <a:r>
                <a:rPr lang="he-IL" dirty="0">
                  <a:solidFill>
                    <a:srgbClr val="FF0000"/>
                  </a:solidFill>
                </a:rPr>
                <a:t>נלמד יותר לעומק בהמשך...</a:t>
              </a:r>
            </a:p>
          </p:txBody>
        </p:sp>
      </p:grpSp>
    </p:spTree>
    <p:extLst>
      <p:ext uri="{BB962C8B-B14F-4D97-AF65-F5344CB8AC3E}">
        <p14:creationId xmlns:p14="http://schemas.microsoft.com/office/powerpoint/2010/main" val="105175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4418" name="Rectangle 2"/>
          <p:cNvSpPr>
            <a:spLocks noGrp="1" noChangeArrowheads="1"/>
          </p:cNvSpPr>
          <p:nvPr>
            <p:ph type="title"/>
          </p:nvPr>
        </p:nvSpPr>
        <p:spPr/>
        <p:txBody>
          <a:bodyPr/>
          <a:lstStyle/>
          <a:p>
            <a:pPr algn="ctr" rtl="1" eaLnBrk="1" hangingPunct="1">
              <a:defRPr/>
            </a:pPr>
            <a:r>
              <a:rPr lang="he-IL" dirty="0"/>
              <a:t>התקף פניקה</a:t>
            </a:r>
            <a:endParaRPr lang="en-US" dirty="0"/>
          </a:p>
        </p:txBody>
      </p:sp>
      <p:sp>
        <p:nvSpPr>
          <p:cNvPr id="1724419" name="Rectangle 3"/>
          <p:cNvSpPr>
            <a:spLocks noGrp="1" noChangeArrowheads="1"/>
          </p:cNvSpPr>
          <p:nvPr>
            <p:ph idx="1"/>
          </p:nvPr>
        </p:nvSpPr>
        <p:spPr>
          <a:xfrm>
            <a:off x="2267744" y="2343894"/>
            <a:ext cx="6408712" cy="4114800"/>
          </a:xfrm>
        </p:spPr>
        <p:txBody>
          <a:bodyPr/>
          <a:lstStyle/>
          <a:p>
            <a:pPr algn="r" rtl="1" eaLnBrk="1" hangingPunct="1">
              <a:lnSpc>
                <a:spcPct val="80000"/>
              </a:lnSpc>
              <a:defRPr/>
            </a:pPr>
            <a:r>
              <a:rPr lang="he-IL" dirty="0"/>
              <a:t>התחלה פתאומית,</a:t>
            </a:r>
          </a:p>
          <a:p>
            <a:pPr marL="365125" indent="0" algn="r" rtl="1" eaLnBrk="1" hangingPunct="1">
              <a:lnSpc>
                <a:spcPct val="80000"/>
              </a:lnSpc>
              <a:buNone/>
              <a:defRPr/>
            </a:pPr>
            <a:r>
              <a:rPr lang="he-IL" dirty="0"/>
              <a:t>לרוב </a:t>
            </a:r>
            <a:r>
              <a:rPr lang="he-IL" b="1" i="1" dirty="0"/>
              <a:t>אין טריגר ברור</a:t>
            </a:r>
          </a:p>
          <a:p>
            <a:pPr algn="r" rtl="1" eaLnBrk="1" hangingPunct="1">
              <a:lnSpc>
                <a:spcPct val="80000"/>
              </a:lnSpc>
              <a:defRPr/>
            </a:pPr>
            <a:r>
              <a:rPr lang="he-IL" dirty="0"/>
              <a:t>כמו גל או מערבולת</a:t>
            </a:r>
          </a:p>
          <a:p>
            <a:pPr algn="r" rtl="1" eaLnBrk="1" hangingPunct="1">
              <a:lnSpc>
                <a:spcPct val="80000"/>
              </a:lnSpc>
              <a:defRPr/>
            </a:pPr>
            <a:r>
              <a:rPr lang="he-IL" dirty="0"/>
              <a:t>מגיע לשיא תוך 10 דקות ואח"כ רגיעה הדרגתית</a:t>
            </a:r>
          </a:p>
          <a:p>
            <a:pPr algn="r" rtl="1" eaLnBrk="1" hangingPunct="1">
              <a:lnSpc>
                <a:spcPct val="80000"/>
              </a:lnSpc>
              <a:defRPr/>
            </a:pPr>
            <a:r>
              <a:rPr lang="he-IL" dirty="0"/>
              <a:t>לרוב אחרי 30 דקות כבר הסתיים (אבל מרגיש כמו נצח)</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24419">
                                            <p:txEl>
                                              <p:pRg st="3" end="3"/>
                                            </p:txEl>
                                          </p:spTgt>
                                        </p:tgtEl>
                                        <p:attrNameLst>
                                          <p:attrName>style.visibility</p:attrName>
                                        </p:attrNameLst>
                                      </p:cBhvr>
                                      <p:to>
                                        <p:strVal val="visible"/>
                                      </p:to>
                                    </p:set>
                                    <p:anim calcmode="lin" valueType="num">
                                      <p:cBhvr additive="base">
                                        <p:cTn id="7" dur="500" fill="hold"/>
                                        <p:tgtEl>
                                          <p:spTgt spid="172441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244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24419">
                                            <p:txEl>
                                              <p:pRg st="4" end="4"/>
                                            </p:txEl>
                                          </p:spTgt>
                                        </p:tgtEl>
                                        <p:attrNameLst>
                                          <p:attrName>style.visibility</p:attrName>
                                        </p:attrNameLst>
                                      </p:cBhvr>
                                      <p:to>
                                        <p:strVal val="visible"/>
                                      </p:to>
                                    </p:set>
                                    <p:anim calcmode="lin" valueType="num">
                                      <p:cBhvr additive="base">
                                        <p:cTn id="13" dur="500" fill="hold"/>
                                        <p:tgtEl>
                                          <p:spTgt spid="1724419">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244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4419"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6466" name="Rectangle 2"/>
          <p:cNvSpPr>
            <a:spLocks noGrp="1" noChangeArrowheads="1"/>
          </p:cNvSpPr>
          <p:nvPr>
            <p:ph type="title"/>
          </p:nvPr>
        </p:nvSpPr>
        <p:spPr/>
        <p:txBody>
          <a:bodyPr/>
          <a:lstStyle/>
          <a:p>
            <a:pPr algn="ctr" rtl="1" eaLnBrk="1" hangingPunct="1">
              <a:defRPr/>
            </a:pPr>
            <a:r>
              <a:rPr lang="he-IL" dirty="0"/>
              <a:t>התקף פניקה</a:t>
            </a:r>
            <a:endParaRPr lang="en-US" dirty="0"/>
          </a:p>
        </p:txBody>
      </p:sp>
      <p:sp>
        <p:nvSpPr>
          <p:cNvPr id="1726467" name="Rectangle 3"/>
          <p:cNvSpPr>
            <a:spLocks noGrp="1" noChangeArrowheads="1"/>
          </p:cNvSpPr>
          <p:nvPr>
            <p:ph idx="1"/>
          </p:nvPr>
        </p:nvSpPr>
        <p:spPr>
          <a:xfrm>
            <a:off x="295938" y="2072246"/>
            <a:ext cx="8280920" cy="4689710"/>
          </a:xfrm>
        </p:spPr>
        <p:txBody>
          <a:bodyPr>
            <a:normAutofit/>
          </a:bodyPr>
          <a:lstStyle/>
          <a:p>
            <a:pPr marL="0" indent="0" algn="r" rtl="1" eaLnBrk="1" hangingPunct="1">
              <a:lnSpc>
                <a:spcPct val="90000"/>
              </a:lnSpc>
              <a:buNone/>
              <a:defRPr/>
            </a:pPr>
            <a:r>
              <a:rPr lang="he-IL" u="sng" dirty="0"/>
              <a:t>התקפים </a:t>
            </a:r>
            <a:r>
              <a:rPr lang="he-IL" i="1" u="sng" dirty="0"/>
              <a:t>עם טריגר</a:t>
            </a:r>
            <a:r>
              <a:rPr lang="he-IL" dirty="0"/>
              <a:t>:</a:t>
            </a:r>
          </a:p>
          <a:p>
            <a:pPr algn="r" rtl="1" eaLnBrk="1" hangingPunct="1">
              <a:lnSpc>
                <a:spcPct val="90000"/>
              </a:lnSpc>
              <a:defRPr/>
            </a:pPr>
            <a:r>
              <a:rPr lang="he-IL" dirty="0"/>
              <a:t>אובייקט </a:t>
            </a:r>
            <a:r>
              <a:rPr lang="he-IL" dirty="0" err="1"/>
              <a:t>פובי</a:t>
            </a:r>
            <a:endParaRPr lang="he-IL" dirty="0"/>
          </a:p>
          <a:p>
            <a:pPr algn="r" rtl="1" eaLnBrk="1" hangingPunct="1">
              <a:lnSpc>
                <a:spcPct val="90000"/>
              </a:lnSpc>
              <a:defRPr/>
            </a:pPr>
            <a:r>
              <a:rPr lang="he-IL" dirty="0"/>
              <a:t>סטימולנטים (ריטלין, אמפטמינים) – מייצרים / מחקים עלייה באדרנלין</a:t>
            </a:r>
          </a:p>
          <a:p>
            <a:pPr marL="0" indent="0" algn="r" rtl="1" eaLnBrk="1" hangingPunct="1">
              <a:lnSpc>
                <a:spcPct val="90000"/>
              </a:lnSpc>
              <a:buNone/>
              <a:defRPr/>
            </a:pPr>
            <a:r>
              <a:rPr lang="he-IL" dirty="0"/>
              <a:t>	(נמצא כי למעשנים יש פי 3 סיכוי להתקף / הפרעת פניקה)</a:t>
            </a:r>
          </a:p>
          <a:p>
            <a:pPr marL="0" indent="0" algn="r" rtl="1" eaLnBrk="1" hangingPunct="1">
              <a:lnSpc>
                <a:spcPct val="90000"/>
              </a:lnSpc>
              <a:buNone/>
              <a:defRPr/>
            </a:pPr>
            <a:r>
              <a:rPr lang="he-IL" dirty="0"/>
              <a:t>	(גם לקפה יכולות להיות השפעות דמויות חרדה)</a:t>
            </a:r>
          </a:p>
          <a:p>
            <a:pPr algn="r" rtl="1" eaLnBrk="1" hangingPunct="1">
              <a:lnSpc>
                <a:spcPct val="90000"/>
              </a:lnSpc>
              <a:defRPr/>
            </a:pPr>
            <a:r>
              <a:rPr lang="he-IL" dirty="0"/>
              <a:t>שימוש בחומרים אחרים (מריחואנה, סמי הזיה)</a:t>
            </a:r>
          </a:p>
          <a:p>
            <a:pPr algn="r" rtl="1" eaLnBrk="1" hangingPunct="1">
              <a:lnSpc>
                <a:spcPct val="90000"/>
              </a:lnSpc>
              <a:defRPr/>
            </a:pPr>
            <a:r>
              <a:rPr lang="he-IL" dirty="0"/>
              <a:t>אריתמיה (הפרעה בקצב הלב)</a:t>
            </a:r>
          </a:p>
          <a:p>
            <a:pPr algn="r" rtl="1" eaLnBrk="1" hangingPunct="1">
              <a:lnSpc>
                <a:spcPct val="90000"/>
              </a:lnSpc>
              <a:defRPr/>
            </a:pPr>
            <a:r>
              <a:rPr lang="he-IL" dirty="0"/>
              <a:t>היפר-ונטילציה: סיבה או תוצאה?</a:t>
            </a:r>
          </a:p>
          <a:p>
            <a:pPr marL="0" indent="0" algn="r" rtl="1" eaLnBrk="1" hangingPunct="1">
              <a:lnSpc>
                <a:spcPct val="90000"/>
              </a:lnSpc>
              <a:buNone/>
              <a:defRPr/>
            </a:pPr>
            <a:endParaRPr lang="he-I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26467">
                                            <p:txEl>
                                              <p:pRg st="1" end="1"/>
                                            </p:txEl>
                                          </p:spTgt>
                                        </p:tgtEl>
                                        <p:attrNameLst>
                                          <p:attrName>style.visibility</p:attrName>
                                        </p:attrNameLst>
                                      </p:cBhvr>
                                      <p:to>
                                        <p:strVal val="visible"/>
                                      </p:to>
                                    </p:set>
                                    <p:animEffect transition="in" filter="fade">
                                      <p:cBhvr>
                                        <p:cTn id="7" dur="1000"/>
                                        <p:tgtEl>
                                          <p:spTgt spid="1726467">
                                            <p:txEl>
                                              <p:pRg st="1" end="1"/>
                                            </p:txEl>
                                          </p:spTgt>
                                        </p:tgtEl>
                                      </p:cBhvr>
                                    </p:animEffect>
                                    <p:anim calcmode="lin" valueType="num">
                                      <p:cBhvr>
                                        <p:cTn id="8" dur="1000" fill="hold"/>
                                        <p:tgtEl>
                                          <p:spTgt spid="172646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72646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26467">
                                            <p:txEl>
                                              <p:pRg st="2" end="2"/>
                                            </p:txEl>
                                          </p:spTgt>
                                        </p:tgtEl>
                                        <p:attrNameLst>
                                          <p:attrName>style.visibility</p:attrName>
                                        </p:attrNameLst>
                                      </p:cBhvr>
                                      <p:to>
                                        <p:strVal val="visible"/>
                                      </p:to>
                                    </p:set>
                                    <p:animEffect transition="in" filter="fade">
                                      <p:cBhvr>
                                        <p:cTn id="14" dur="1000"/>
                                        <p:tgtEl>
                                          <p:spTgt spid="1726467">
                                            <p:txEl>
                                              <p:pRg st="2" end="2"/>
                                            </p:txEl>
                                          </p:spTgt>
                                        </p:tgtEl>
                                      </p:cBhvr>
                                    </p:animEffect>
                                    <p:anim calcmode="lin" valueType="num">
                                      <p:cBhvr>
                                        <p:cTn id="15" dur="1000" fill="hold"/>
                                        <p:tgtEl>
                                          <p:spTgt spid="172646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7264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26467">
                                            <p:txEl>
                                              <p:pRg st="3" end="3"/>
                                            </p:txEl>
                                          </p:spTgt>
                                        </p:tgtEl>
                                        <p:attrNameLst>
                                          <p:attrName>style.visibility</p:attrName>
                                        </p:attrNameLst>
                                      </p:cBhvr>
                                      <p:to>
                                        <p:strVal val="visible"/>
                                      </p:to>
                                    </p:set>
                                    <p:animEffect transition="in" filter="fade">
                                      <p:cBhvr>
                                        <p:cTn id="21" dur="1000"/>
                                        <p:tgtEl>
                                          <p:spTgt spid="1726467">
                                            <p:txEl>
                                              <p:pRg st="3" end="3"/>
                                            </p:txEl>
                                          </p:spTgt>
                                        </p:tgtEl>
                                      </p:cBhvr>
                                    </p:animEffect>
                                    <p:anim calcmode="lin" valueType="num">
                                      <p:cBhvr>
                                        <p:cTn id="22" dur="1000" fill="hold"/>
                                        <p:tgtEl>
                                          <p:spTgt spid="172646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72646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26467">
                                            <p:txEl>
                                              <p:pRg st="4" end="4"/>
                                            </p:txEl>
                                          </p:spTgt>
                                        </p:tgtEl>
                                        <p:attrNameLst>
                                          <p:attrName>style.visibility</p:attrName>
                                        </p:attrNameLst>
                                      </p:cBhvr>
                                      <p:to>
                                        <p:strVal val="visible"/>
                                      </p:to>
                                    </p:set>
                                    <p:animEffect transition="in" filter="fade">
                                      <p:cBhvr>
                                        <p:cTn id="28" dur="1000"/>
                                        <p:tgtEl>
                                          <p:spTgt spid="1726467">
                                            <p:txEl>
                                              <p:pRg st="4" end="4"/>
                                            </p:txEl>
                                          </p:spTgt>
                                        </p:tgtEl>
                                      </p:cBhvr>
                                    </p:animEffect>
                                    <p:anim calcmode="lin" valueType="num">
                                      <p:cBhvr>
                                        <p:cTn id="29" dur="1000" fill="hold"/>
                                        <p:tgtEl>
                                          <p:spTgt spid="172646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72646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26467">
                                            <p:txEl>
                                              <p:pRg st="5" end="5"/>
                                            </p:txEl>
                                          </p:spTgt>
                                        </p:tgtEl>
                                        <p:attrNameLst>
                                          <p:attrName>style.visibility</p:attrName>
                                        </p:attrNameLst>
                                      </p:cBhvr>
                                      <p:to>
                                        <p:strVal val="visible"/>
                                      </p:to>
                                    </p:set>
                                    <p:animEffect transition="in" filter="fade">
                                      <p:cBhvr>
                                        <p:cTn id="35" dur="1000"/>
                                        <p:tgtEl>
                                          <p:spTgt spid="1726467">
                                            <p:txEl>
                                              <p:pRg st="5" end="5"/>
                                            </p:txEl>
                                          </p:spTgt>
                                        </p:tgtEl>
                                      </p:cBhvr>
                                    </p:animEffect>
                                    <p:anim calcmode="lin" valueType="num">
                                      <p:cBhvr>
                                        <p:cTn id="36" dur="1000" fill="hold"/>
                                        <p:tgtEl>
                                          <p:spTgt spid="1726467">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172646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26467">
                                            <p:txEl>
                                              <p:pRg st="6" end="6"/>
                                            </p:txEl>
                                          </p:spTgt>
                                        </p:tgtEl>
                                        <p:attrNameLst>
                                          <p:attrName>style.visibility</p:attrName>
                                        </p:attrNameLst>
                                      </p:cBhvr>
                                      <p:to>
                                        <p:strVal val="visible"/>
                                      </p:to>
                                    </p:set>
                                    <p:animEffect transition="in" filter="fade">
                                      <p:cBhvr>
                                        <p:cTn id="42" dur="1000"/>
                                        <p:tgtEl>
                                          <p:spTgt spid="1726467">
                                            <p:txEl>
                                              <p:pRg st="6" end="6"/>
                                            </p:txEl>
                                          </p:spTgt>
                                        </p:tgtEl>
                                      </p:cBhvr>
                                    </p:animEffect>
                                    <p:anim calcmode="lin" valueType="num">
                                      <p:cBhvr>
                                        <p:cTn id="43" dur="1000" fill="hold"/>
                                        <p:tgtEl>
                                          <p:spTgt spid="1726467">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172646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726467">
                                            <p:txEl>
                                              <p:pRg st="7" end="7"/>
                                            </p:txEl>
                                          </p:spTgt>
                                        </p:tgtEl>
                                        <p:attrNameLst>
                                          <p:attrName>style.visibility</p:attrName>
                                        </p:attrNameLst>
                                      </p:cBhvr>
                                      <p:to>
                                        <p:strVal val="visible"/>
                                      </p:to>
                                    </p:set>
                                    <p:animEffect transition="in" filter="fade">
                                      <p:cBhvr>
                                        <p:cTn id="49" dur="1000"/>
                                        <p:tgtEl>
                                          <p:spTgt spid="1726467">
                                            <p:txEl>
                                              <p:pRg st="7" end="7"/>
                                            </p:txEl>
                                          </p:spTgt>
                                        </p:tgtEl>
                                      </p:cBhvr>
                                    </p:animEffect>
                                    <p:anim calcmode="lin" valueType="num">
                                      <p:cBhvr>
                                        <p:cTn id="50" dur="1000" fill="hold"/>
                                        <p:tgtEl>
                                          <p:spTgt spid="1726467">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172646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646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6466" name="Rectangle 2"/>
          <p:cNvSpPr>
            <a:spLocks noGrp="1" noChangeArrowheads="1"/>
          </p:cNvSpPr>
          <p:nvPr>
            <p:ph type="title"/>
          </p:nvPr>
        </p:nvSpPr>
        <p:spPr>
          <a:xfrm>
            <a:off x="2411760" y="386748"/>
            <a:ext cx="6377940" cy="1293028"/>
          </a:xfrm>
        </p:spPr>
        <p:txBody>
          <a:bodyPr/>
          <a:lstStyle/>
          <a:p>
            <a:pPr algn="ctr" rtl="1" eaLnBrk="1" hangingPunct="1">
              <a:defRPr/>
            </a:pPr>
            <a:r>
              <a:rPr lang="he-IL" dirty="0"/>
              <a:t>התקף פניקה</a:t>
            </a:r>
            <a:endParaRPr lang="en-US" dirty="0"/>
          </a:p>
        </p:txBody>
      </p:sp>
      <p:sp>
        <p:nvSpPr>
          <p:cNvPr id="1726467" name="Rectangle 3"/>
          <p:cNvSpPr>
            <a:spLocks noGrp="1" noChangeArrowheads="1"/>
          </p:cNvSpPr>
          <p:nvPr>
            <p:ph idx="1"/>
          </p:nvPr>
        </p:nvSpPr>
        <p:spPr>
          <a:xfrm>
            <a:off x="298206" y="2057401"/>
            <a:ext cx="8280920" cy="3456384"/>
          </a:xfrm>
        </p:spPr>
        <p:txBody>
          <a:bodyPr>
            <a:normAutofit/>
          </a:bodyPr>
          <a:lstStyle/>
          <a:p>
            <a:pPr marL="0" indent="0" algn="r" rtl="1" eaLnBrk="1" hangingPunct="1">
              <a:lnSpc>
                <a:spcPct val="90000"/>
              </a:lnSpc>
              <a:buNone/>
              <a:defRPr/>
            </a:pPr>
            <a:r>
              <a:rPr lang="he-IL" u="sng" dirty="0"/>
              <a:t>היפר-ונטילציה</a:t>
            </a:r>
          </a:p>
          <a:p>
            <a:pPr marL="0" indent="0" algn="r" rtl="1" eaLnBrk="1" hangingPunct="1">
              <a:lnSpc>
                <a:spcPct val="90000"/>
              </a:lnSpc>
              <a:buNone/>
              <a:defRPr/>
            </a:pPr>
            <a:r>
              <a:rPr lang="he-IL" dirty="0"/>
              <a:t>סחרחורת, קצב לב מוגבר, חולשה, ואף דה-ריאליזציה</a:t>
            </a:r>
          </a:p>
          <a:p>
            <a:pPr marL="0" indent="0" algn="r" rtl="1" eaLnBrk="1" hangingPunct="1">
              <a:lnSpc>
                <a:spcPct val="90000"/>
              </a:lnSpc>
              <a:buNone/>
              <a:defRPr/>
            </a:pPr>
            <a:endParaRPr lang="he-IL" dirty="0"/>
          </a:p>
          <a:p>
            <a:pPr marL="0" indent="0" algn="r" rtl="1" eaLnBrk="1" hangingPunct="1">
              <a:lnSpc>
                <a:spcPct val="90000"/>
              </a:lnSpc>
              <a:buNone/>
              <a:defRPr/>
            </a:pPr>
            <a:r>
              <a:rPr lang="he-IL" b="1" i="1" dirty="0"/>
              <a:t>האם אתם יודעים מדוע אנשים לפעמים נושפים לתוך שקית?</a:t>
            </a:r>
            <a:endParaRPr lang="en-US" b="1" i="1" dirty="0"/>
          </a:p>
        </p:txBody>
      </p:sp>
      <p:sp>
        <p:nvSpPr>
          <p:cNvPr id="5" name="TextBox 4"/>
          <p:cNvSpPr txBox="1"/>
          <p:nvPr/>
        </p:nvSpPr>
        <p:spPr>
          <a:xfrm>
            <a:off x="2252731" y="4437112"/>
            <a:ext cx="5281906" cy="707886"/>
          </a:xfrm>
          <a:prstGeom prst="rect">
            <a:avLst/>
          </a:prstGeom>
          <a:noFill/>
          <a:ln>
            <a:solidFill>
              <a:schemeClr val="tx2"/>
            </a:solidFill>
          </a:ln>
        </p:spPr>
        <p:txBody>
          <a:bodyPr wrap="square" rtlCol="1">
            <a:spAutoFit/>
          </a:bodyPr>
          <a:lstStyle/>
          <a:p>
            <a:pPr algn="r" rtl="1"/>
            <a:r>
              <a:rPr lang="he-IL" sz="2000" dirty="0"/>
              <a:t>שימו לב! כדאי לעשות זאת רק אם באמת מדובר בהיפר-ונטילציה, ולא באסתמה או מצב רפואי אחר...</a:t>
            </a:r>
          </a:p>
        </p:txBody>
      </p:sp>
      <p:sp>
        <p:nvSpPr>
          <p:cNvPr id="6" name="TextBox 5"/>
          <p:cNvSpPr txBox="1"/>
          <p:nvPr/>
        </p:nvSpPr>
        <p:spPr>
          <a:xfrm>
            <a:off x="2047016" y="5462016"/>
            <a:ext cx="5693336" cy="369332"/>
          </a:xfrm>
          <a:prstGeom prst="rect">
            <a:avLst/>
          </a:prstGeom>
          <a:noFill/>
        </p:spPr>
        <p:txBody>
          <a:bodyPr wrap="square" rtlCol="1">
            <a:spAutoFit/>
          </a:bodyPr>
          <a:lstStyle/>
          <a:p>
            <a:pPr algn="r" rtl="1"/>
            <a:r>
              <a:rPr lang="he-IL" dirty="0"/>
              <a:t>פתרון דומה: </a:t>
            </a:r>
            <a:r>
              <a:rPr lang="en-US" dirty="0"/>
              <a:t>hold your breath</a:t>
            </a:r>
            <a:r>
              <a:rPr lang="he-IL" dirty="0"/>
              <a:t>, 10-15 שניות, כמה פעמים</a:t>
            </a:r>
          </a:p>
        </p:txBody>
      </p:sp>
    </p:spTree>
    <p:extLst>
      <p:ext uri="{BB962C8B-B14F-4D97-AF65-F5344CB8AC3E}">
        <p14:creationId xmlns:p14="http://schemas.microsoft.com/office/powerpoint/2010/main" val="178060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4898" name="Rectangle 2"/>
          <p:cNvSpPr>
            <a:spLocks noGrp="1" noChangeArrowheads="1"/>
          </p:cNvSpPr>
          <p:nvPr>
            <p:ph type="title"/>
          </p:nvPr>
        </p:nvSpPr>
        <p:spPr/>
        <p:txBody>
          <a:bodyPr/>
          <a:lstStyle/>
          <a:p>
            <a:pPr algn="ctr" rtl="1" eaLnBrk="1" hangingPunct="1">
              <a:defRPr/>
            </a:pPr>
            <a:r>
              <a:rPr lang="he-IL" u="sng" dirty="0"/>
              <a:t>התקף</a:t>
            </a:r>
            <a:r>
              <a:rPr lang="he-IL" dirty="0"/>
              <a:t> פניקה לעומת </a:t>
            </a:r>
            <a:r>
              <a:rPr lang="he-IL" u="sng" dirty="0"/>
              <a:t>הפרעת</a:t>
            </a:r>
            <a:r>
              <a:rPr lang="he-IL" dirty="0"/>
              <a:t> פניקה</a:t>
            </a:r>
            <a:endParaRPr lang="en-US" dirty="0"/>
          </a:p>
        </p:txBody>
      </p:sp>
      <p:sp>
        <p:nvSpPr>
          <p:cNvPr id="1744899" name="Rectangle 3"/>
          <p:cNvSpPr>
            <a:spLocks noGrp="1" noChangeArrowheads="1"/>
          </p:cNvSpPr>
          <p:nvPr>
            <p:ph idx="1"/>
          </p:nvPr>
        </p:nvSpPr>
        <p:spPr>
          <a:xfrm>
            <a:off x="1194480" y="2178968"/>
            <a:ext cx="7355160" cy="4463008"/>
          </a:xfrm>
        </p:spPr>
        <p:txBody>
          <a:bodyPr>
            <a:normAutofit/>
          </a:bodyPr>
          <a:lstStyle/>
          <a:p>
            <a:pPr algn="r" rtl="1" eaLnBrk="1" hangingPunct="1">
              <a:lnSpc>
                <a:spcPct val="90000"/>
              </a:lnSpc>
              <a:defRPr/>
            </a:pPr>
            <a:r>
              <a:rPr lang="he-IL" dirty="0"/>
              <a:t>לפחות 30% חוו התקף!</a:t>
            </a:r>
          </a:p>
          <a:p>
            <a:pPr algn="r" rtl="1" eaLnBrk="1" hangingPunct="1">
              <a:lnSpc>
                <a:spcPct val="90000"/>
              </a:lnSpc>
              <a:defRPr/>
            </a:pPr>
            <a:r>
              <a:rPr lang="he-IL" dirty="0"/>
              <a:t>התקף בודד לא בהכרח חוזר על עצמו.</a:t>
            </a:r>
          </a:p>
          <a:p>
            <a:pPr marL="0" indent="0" algn="r" rtl="1" eaLnBrk="1" hangingPunct="1">
              <a:lnSpc>
                <a:spcPct val="90000"/>
              </a:lnSpc>
              <a:buNone/>
              <a:defRPr/>
            </a:pPr>
            <a:endParaRPr lang="he-IL" dirty="0"/>
          </a:p>
          <a:p>
            <a:pPr algn="r" rtl="1" eaLnBrk="1" hangingPunct="1">
              <a:lnSpc>
                <a:spcPct val="90000"/>
              </a:lnSpc>
              <a:defRPr/>
            </a:pPr>
            <a:r>
              <a:rPr lang="he-IL" b="1" dirty="0"/>
              <a:t>אך חלק חווים התקפים חוזרים,</a:t>
            </a:r>
          </a:p>
          <a:p>
            <a:pPr algn="r" rtl="1" eaLnBrk="1" hangingPunct="1">
              <a:lnSpc>
                <a:spcPct val="90000"/>
              </a:lnSpc>
              <a:defRPr/>
            </a:pPr>
            <a:r>
              <a:rPr lang="he-IL" b="1" dirty="0"/>
              <a:t>שנחווים כלא-צפויים,</a:t>
            </a:r>
          </a:p>
          <a:p>
            <a:pPr algn="r" rtl="1" eaLnBrk="1" hangingPunct="1">
              <a:lnSpc>
                <a:spcPct val="90000"/>
              </a:lnSpc>
              <a:defRPr/>
            </a:pPr>
            <a:r>
              <a:rPr lang="he-IL" b="1" dirty="0"/>
              <a:t>עם דאגה בין ההתקפים (לגבי הסיכון לעוד התקף והשלכותיו) – </a:t>
            </a:r>
            <a:r>
              <a:rPr lang="en-US" b="1" dirty="0"/>
              <a:t>“Anticipatory anxiety”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2" y="511853"/>
            <a:ext cx="6377940" cy="1293028"/>
          </a:xfrm>
        </p:spPr>
        <p:txBody>
          <a:bodyPr/>
          <a:lstStyle/>
          <a:p>
            <a:pPr algn="ctr"/>
            <a:r>
              <a:rPr lang="en-US" dirty="0"/>
              <a:t>Anticipatory anxiety</a:t>
            </a:r>
            <a:endParaRPr lang="he-IL" dirty="0"/>
          </a:p>
        </p:txBody>
      </p:sp>
      <p:sp>
        <p:nvSpPr>
          <p:cNvPr id="4" name="TextBox 3"/>
          <p:cNvSpPr txBox="1"/>
          <p:nvPr/>
        </p:nvSpPr>
        <p:spPr>
          <a:xfrm rot="1170254">
            <a:off x="3482877" y="2674541"/>
            <a:ext cx="5239294" cy="830997"/>
          </a:xfrm>
          <a:prstGeom prst="rect">
            <a:avLst/>
          </a:prstGeom>
          <a:noFill/>
        </p:spPr>
        <p:txBody>
          <a:bodyPr wrap="square" rtlCol="1">
            <a:spAutoFit/>
          </a:bodyPr>
          <a:lstStyle/>
          <a:p>
            <a:r>
              <a:rPr lang="he-IL" sz="4800" dirty="0"/>
              <a:t>אני הולך להשתגע</a:t>
            </a:r>
          </a:p>
        </p:txBody>
      </p:sp>
      <p:sp>
        <p:nvSpPr>
          <p:cNvPr id="5" name="TextBox 4"/>
          <p:cNvSpPr txBox="1"/>
          <p:nvPr/>
        </p:nvSpPr>
        <p:spPr>
          <a:xfrm rot="20576909">
            <a:off x="485237" y="3940836"/>
            <a:ext cx="4738272" cy="830997"/>
          </a:xfrm>
          <a:prstGeom prst="rect">
            <a:avLst/>
          </a:prstGeom>
          <a:noFill/>
        </p:spPr>
        <p:txBody>
          <a:bodyPr wrap="square" rtlCol="1">
            <a:spAutoFit/>
          </a:bodyPr>
          <a:lstStyle/>
          <a:p>
            <a:r>
              <a:rPr lang="he-IL" sz="4800" dirty="0"/>
              <a:t>אני אאבד שליטה!</a:t>
            </a:r>
          </a:p>
        </p:txBody>
      </p:sp>
      <p:sp>
        <p:nvSpPr>
          <p:cNvPr id="6" name="TextBox 5"/>
          <p:cNvSpPr txBox="1"/>
          <p:nvPr/>
        </p:nvSpPr>
        <p:spPr>
          <a:xfrm rot="404970">
            <a:off x="3672279" y="5345889"/>
            <a:ext cx="5398187" cy="830997"/>
          </a:xfrm>
          <a:prstGeom prst="rect">
            <a:avLst/>
          </a:prstGeom>
          <a:noFill/>
        </p:spPr>
        <p:txBody>
          <a:bodyPr wrap="square" rtlCol="1">
            <a:spAutoFit/>
          </a:bodyPr>
          <a:lstStyle/>
          <a:p>
            <a:r>
              <a:rPr lang="he-IL" sz="4800" dirty="0"/>
              <a:t>יהיה לי התקף לב...</a:t>
            </a:r>
          </a:p>
        </p:txBody>
      </p:sp>
    </p:spTree>
    <p:extLst>
      <p:ext uri="{BB962C8B-B14F-4D97-AF65-F5344CB8AC3E}">
        <p14:creationId xmlns:p14="http://schemas.microsoft.com/office/powerpoint/2010/main" val="3895735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1052736"/>
            <a:ext cx="7180257" cy="1384300"/>
          </a:xfrm>
        </p:spPr>
        <p:txBody>
          <a:bodyPr>
            <a:normAutofit/>
          </a:bodyPr>
          <a:lstStyle/>
          <a:p>
            <a:pPr algn="ctr" rtl="1">
              <a:defRPr/>
            </a:pPr>
            <a:r>
              <a:rPr lang="he-IL" dirty="0"/>
              <a:t>הפרעת פניקה - </a:t>
            </a:r>
            <a:r>
              <a:rPr lang="en-US" dirty="0"/>
              <a:t>Panic Disorder</a:t>
            </a:r>
            <a:br>
              <a:rPr lang="he-IL" dirty="0"/>
            </a:br>
            <a:r>
              <a:rPr lang="he-IL" dirty="0"/>
              <a:t>ע"פ ה-</a:t>
            </a:r>
            <a:r>
              <a:rPr lang="en-US" dirty="0"/>
              <a:t>DSM-5</a:t>
            </a:r>
            <a:endParaRPr lang="he-IL" dirty="0"/>
          </a:p>
        </p:txBody>
      </p:sp>
      <p:sp>
        <p:nvSpPr>
          <p:cNvPr id="3" name="Content Placeholder 2"/>
          <p:cNvSpPr>
            <a:spLocks noGrp="1"/>
          </p:cNvSpPr>
          <p:nvPr>
            <p:ph idx="1"/>
          </p:nvPr>
        </p:nvSpPr>
        <p:spPr>
          <a:xfrm>
            <a:off x="323528" y="2924944"/>
            <a:ext cx="8424936" cy="3361811"/>
          </a:xfrm>
        </p:spPr>
        <p:txBody>
          <a:bodyPr>
            <a:normAutofit/>
          </a:bodyPr>
          <a:lstStyle/>
          <a:p>
            <a:pPr marL="514350" indent="-514350" algn="r" rtl="1">
              <a:buAutoNum type="alphaUcPeriod"/>
              <a:defRPr/>
            </a:pPr>
            <a:r>
              <a:rPr lang="he-IL" sz="2800" dirty="0"/>
              <a:t>התקפי פניקה חוזרים ונשנים המופיעים באופן לא-צפוי (4 מתוך 13 סימפטומים)</a:t>
            </a:r>
          </a:p>
          <a:p>
            <a:pPr marL="514350" indent="-514350" algn="r" rtl="1">
              <a:buAutoNum type="alphaUcPeriod"/>
              <a:defRPr/>
            </a:pPr>
            <a:r>
              <a:rPr lang="he-IL" sz="2800" dirty="0"/>
              <a:t>לפחות אחד מההתקפים היה מלווה בחודש אחד או יותר של אחד או שני הקריטריונים הבאים: (1) דאגה תמידית מהתקפי פניקה נוספים או השלכותיהם (2) שינוי משמעותי לא-אדפטיבי בהתנהגות הקשור להתקפים</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908720"/>
            <a:ext cx="7180257" cy="1384300"/>
          </a:xfrm>
        </p:spPr>
        <p:txBody>
          <a:bodyPr>
            <a:normAutofit/>
          </a:bodyPr>
          <a:lstStyle/>
          <a:p>
            <a:pPr algn="ctr" rtl="1">
              <a:defRPr/>
            </a:pPr>
            <a:r>
              <a:rPr lang="he-IL" dirty="0"/>
              <a:t>הפרעת פניקה - </a:t>
            </a:r>
            <a:r>
              <a:rPr lang="en-US" dirty="0"/>
              <a:t>Panic Disorder</a:t>
            </a:r>
            <a:br>
              <a:rPr lang="he-IL" dirty="0"/>
            </a:br>
            <a:r>
              <a:rPr lang="he-IL" dirty="0"/>
              <a:t>ע"פ ה-</a:t>
            </a:r>
            <a:r>
              <a:rPr lang="en-US" dirty="0"/>
              <a:t>DSM-5</a:t>
            </a:r>
            <a:endParaRPr lang="he-IL" dirty="0"/>
          </a:p>
        </p:txBody>
      </p:sp>
      <p:sp>
        <p:nvSpPr>
          <p:cNvPr id="3" name="Content Placeholder 2"/>
          <p:cNvSpPr>
            <a:spLocks noGrp="1"/>
          </p:cNvSpPr>
          <p:nvPr>
            <p:ph idx="1"/>
          </p:nvPr>
        </p:nvSpPr>
        <p:spPr>
          <a:xfrm>
            <a:off x="323528" y="2734616"/>
            <a:ext cx="8424936" cy="4114800"/>
          </a:xfrm>
        </p:spPr>
        <p:txBody>
          <a:bodyPr>
            <a:normAutofit/>
          </a:bodyPr>
          <a:lstStyle/>
          <a:p>
            <a:pPr marL="514350" indent="-514350" algn="r" rtl="1">
              <a:buFont typeface="+mj-lt"/>
              <a:buAutoNum type="alphaUcPeriod" startAt="3"/>
              <a:defRPr/>
            </a:pPr>
            <a:r>
              <a:rPr lang="he-IL" sz="2800" dirty="0"/>
              <a:t>הסימפטומים לא נובעים מהשפעות פיזיולוגיות של חומר (סם, תרופה) או מצב רפואי אחר</a:t>
            </a:r>
          </a:p>
          <a:p>
            <a:pPr marL="514350" indent="-514350" algn="r" rtl="1">
              <a:buFont typeface="+mj-lt"/>
              <a:buAutoNum type="alphaUcPeriod" startAt="3"/>
              <a:defRPr/>
            </a:pPr>
            <a:endParaRPr lang="he-IL" sz="2800" dirty="0"/>
          </a:p>
          <a:p>
            <a:pPr marL="514350" indent="-514350" algn="r" rtl="1">
              <a:buAutoNum type="alphaUcPeriod" startAt="3"/>
              <a:defRPr/>
            </a:pPr>
            <a:r>
              <a:rPr lang="he-IL" sz="2800" dirty="0"/>
              <a:t>הסימפטומים לא מוסברים טוב יותר ע"י הפרעה אחרת (פוביה ספציפית, חרדה חברתית, </a:t>
            </a:r>
            <a:r>
              <a:rPr lang="en-US" sz="2800" dirty="0"/>
              <a:t>PTSD</a:t>
            </a:r>
            <a:r>
              <a:rPr lang="he-IL" sz="2800" dirty="0"/>
              <a:t>, </a:t>
            </a:r>
            <a:r>
              <a:rPr lang="en-US" sz="2800" dirty="0"/>
              <a:t>OCD</a:t>
            </a:r>
            <a:r>
              <a:rPr lang="he-IL" sz="2800" dirty="0"/>
              <a:t>, וכו')</a:t>
            </a:r>
            <a:endParaRPr lang="en-US" sz="2800" dirty="0"/>
          </a:p>
        </p:txBody>
      </p:sp>
    </p:spTree>
    <p:extLst>
      <p:ext uri="{BB962C8B-B14F-4D97-AF65-F5344CB8AC3E}">
        <p14:creationId xmlns:p14="http://schemas.microsoft.com/office/powerpoint/2010/main" val="1384959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9936" y="863044"/>
            <a:ext cx="7452320" cy="1293028"/>
          </a:xfrm>
        </p:spPr>
        <p:txBody>
          <a:bodyPr/>
          <a:lstStyle/>
          <a:p>
            <a:pPr algn="ctr" rtl="1">
              <a:defRPr/>
            </a:pPr>
            <a:r>
              <a:rPr lang="he-IL" dirty="0"/>
              <a:t>הפרעת פניקה - </a:t>
            </a:r>
            <a:r>
              <a:rPr lang="en-US" dirty="0"/>
              <a:t>Panic Disorder</a:t>
            </a:r>
            <a:endParaRPr lang="he-IL" dirty="0"/>
          </a:p>
        </p:txBody>
      </p:sp>
      <p:sp>
        <p:nvSpPr>
          <p:cNvPr id="3" name="Content Placeholder 2"/>
          <p:cNvSpPr>
            <a:spLocks noGrp="1"/>
          </p:cNvSpPr>
          <p:nvPr>
            <p:ph idx="1"/>
          </p:nvPr>
        </p:nvSpPr>
        <p:spPr>
          <a:xfrm>
            <a:off x="542751" y="2177645"/>
            <a:ext cx="8229600" cy="2944819"/>
          </a:xfrm>
        </p:spPr>
        <p:txBody>
          <a:bodyPr>
            <a:normAutofit/>
          </a:bodyPr>
          <a:lstStyle/>
          <a:p>
            <a:pPr algn="r" rtl="1">
              <a:defRPr/>
            </a:pPr>
            <a:r>
              <a:rPr lang="he-IL" sz="2400" dirty="0"/>
              <a:t>רבים סובלים מ-</a:t>
            </a:r>
            <a:r>
              <a:rPr lang="en-US" sz="2400" dirty="0"/>
              <a:t>PD </a:t>
            </a:r>
            <a:r>
              <a:rPr lang="he-IL" sz="2400" dirty="0"/>
              <a:t> לא מאובחן</a:t>
            </a:r>
          </a:p>
          <a:p>
            <a:pPr algn="r" rtl="1">
              <a:defRPr/>
            </a:pPr>
            <a:r>
              <a:rPr lang="he-IL" sz="2400" dirty="0"/>
              <a:t>רופאים לרוב מחפשים סיבות רפואיות לסימפטומים המדווחים</a:t>
            </a:r>
          </a:p>
          <a:p>
            <a:pPr algn="r" rtl="1">
              <a:defRPr/>
            </a:pPr>
            <a:r>
              <a:rPr lang="he-IL" sz="2400" dirty="0"/>
              <a:t>85% יגיעו לחדר מיון לאחר התקף ראשון!</a:t>
            </a:r>
            <a:endParaRPr lang="en-US" sz="2400" dirty="0"/>
          </a:p>
          <a:p>
            <a:pPr marL="0" indent="0" algn="r" rtl="1">
              <a:buNone/>
              <a:defRPr/>
            </a:pPr>
            <a:r>
              <a:rPr lang="he-IL" sz="2400" dirty="0"/>
              <a:t>(</a:t>
            </a:r>
            <a:r>
              <a:rPr lang="en-US" sz="2400" dirty="0"/>
              <a:t>PD</a:t>
            </a:r>
            <a:r>
              <a:rPr lang="he-IL" sz="2400" dirty="0"/>
              <a:t> לא מאובחן = צרכנים כבדים של מערכת הבריאות)</a:t>
            </a:r>
          </a:p>
          <a:p>
            <a:pPr algn="r" rtl="1">
              <a:defRPr/>
            </a:pPr>
            <a:r>
              <a:rPr lang="he-IL" sz="2400" dirty="0"/>
              <a:t>חולי לב הם בסיכון כפול לפיתוח ההפרעה</a:t>
            </a:r>
          </a:p>
        </p:txBody>
      </p:sp>
      <p:sp>
        <p:nvSpPr>
          <p:cNvPr id="6" name="Action Button: Video 5">
            <a:hlinkClick r:id="" action="ppaction://noaction" highlightClick="1"/>
          </p:cNvPr>
          <p:cNvSpPr/>
          <p:nvPr/>
        </p:nvSpPr>
        <p:spPr>
          <a:xfrm>
            <a:off x="3491880" y="4725144"/>
            <a:ext cx="1944216" cy="1440160"/>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TextBox 6"/>
          <p:cNvSpPr txBox="1"/>
          <p:nvPr/>
        </p:nvSpPr>
        <p:spPr>
          <a:xfrm>
            <a:off x="3937471" y="4735969"/>
            <a:ext cx="1440160" cy="369332"/>
          </a:xfrm>
          <a:prstGeom prst="rect">
            <a:avLst/>
          </a:prstGeom>
          <a:noFill/>
        </p:spPr>
        <p:txBody>
          <a:bodyPr wrap="square" rtlCol="1">
            <a:spAutoFit/>
          </a:bodyPr>
          <a:lstStyle/>
          <a:p>
            <a:r>
              <a:rPr lang="he-IL" dirty="0">
                <a:solidFill>
                  <a:schemeClr val="bg1"/>
                </a:solidFill>
              </a:rPr>
              <a:t>טלי שרון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6224" y="548680"/>
            <a:ext cx="7722056" cy="1293028"/>
          </a:xfrm>
        </p:spPr>
        <p:txBody>
          <a:bodyPr/>
          <a:lstStyle/>
          <a:p>
            <a:pPr algn="ctr" rtl="1">
              <a:defRPr/>
            </a:pPr>
            <a:r>
              <a:rPr lang="he-IL" dirty="0"/>
              <a:t>הפרעת פניקה - </a:t>
            </a:r>
            <a:r>
              <a:rPr lang="en-US" dirty="0"/>
              <a:t>Panic Disorder</a:t>
            </a:r>
            <a:endParaRPr lang="he-IL" dirty="0"/>
          </a:p>
        </p:txBody>
      </p:sp>
      <p:sp>
        <p:nvSpPr>
          <p:cNvPr id="3" name="Content Placeholder 2"/>
          <p:cNvSpPr>
            <a:spLocks noGrp="1"/>
          </p:cNvSpPr>
          <p:nvPr>
            <p:ph idx="1"/>
          </p:nvPr>
        </p:nvSpPr>
        <p:spPr>
          <a:xfrm>
            <a:off x="1619672" y="2348880"/>
            <a:ext cx="7067128" cy="4114800"/>
          </a:xfrm>
        </p:spPr>
        <p:txBody>
          <a:bodyPr>
            <a:normAutofit/>
          </a:bodyPr>
          <a:lstStyle/>
          <a:p>
            <a:pPr algn="r" rtl="1">
              <a:defRPr/>
            </a:pPr>
            <a:r>
              <a:rPr lang="he-IL" sz="2400" dirty="0"/>
              <a:t>ההתקף </a:t>
            </a:r>
            <a:r>
              <a:rPr lang="he-IL" sz="2400" b="1" i="1" dirty="0"/>
              <a:t>הראשון</a:t>
            </a:r>
            <a:r>
              <a:rPr lang="he-IL" sz="2400" dirty="0"/>
              <a:t> שונה: לרוב כן יש טריגר (לחץ, מצוקה)</a:t>
            </a:r>
          </a:p>
          <a:p>
            <a:pPr algn="r" rtl="1">
              <a:defRPr/>
            </a:pPr>
            <a:endParaRPr lang="he-IL" sz="2400" dirty="0"/>
          </a:p>
          <a:p>
            <a:pPr algn="r" rtl="1">
              <a:defRPr/>
            </a:pPr>
            <a:r>
              <a:rPr lang="he-IL" sz="2400" dirty="0"/>
              <a:t>אצל 90% מהסובלים מ-</a:t>
            </a:r>
            <a:r>
              <a:rPr lang="en-US" sz="2400" dirty="0"/>
              <a:t>PD</a:t>
            </a:r>
            <a:r>
              <a:rPr lang="he-IL" sz="2400" dirty="0"/>
              <a:t> היה אירוע שלילי משמעותי לפני ההתקף הראשון</a:t>
            </a:r>
          </a:p>
          <a:p>
            <a:pPr algn="r" rtl="1">
              <a:defRPr/>
            </a:pPr>
            <a:endParaRPr lang="he-IL" sz="2400" dirty="0"/>
          </a:p>
          <a:p>
            <a:pPr algn="r" rtl="1">
              <a:defRPr/>
            </a:pPr>
            <a:r>
              <a:rPr lang="he-IL" sz="2400" dirty="0"/>
              <a:t>מתוך ה-30% שיחוו התקף בחייהם: מה מבדיל בין מי שיפתח </a:t>
            </a:r>
            <a:r>
              <a:rPr lang="en-US" sz="2400" dirty="0"/>
              <a:t>PD</a:t>
            </a:r>
            <a:r>
              <a:rPr lang="he-IL" sz="2400" dirty="0"/>
              <a:t> למי שלא?</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2734" y="548680"/>
            <a:ext cx="6377940" cy="1293028"/>
          </a:xfrm>
        </p:spPr>
        <p:txBody>
          <a:bodyPr>
            <a:normAutofit/>
          </a:bodyPr>
          <a:lstStyle/>
          <a:p>
            <a:pPr algn="ctr" rtl="1">
              <a:defRPr/>
            </a:pPr>
            <a:r>
              <a:rPr lang="he-IL" dirty="0"/>
              <a:t>אטיולוגיה בהפרעת פניקה:</a:t>
            </a:r>
            <a:br>
              <a:rPr lang="he-IL" dirty="0"/>
            </a:br>
            <a:r>
              <a:rPr lang="he-IL" dirty="0"/>
              <a:t>הגישה הביולוגית</a:t>
            </a:r>
          </a:p>
        </p:txBody>
      </p:sp>
      <p:sp>
        <p:nvSpPr>
          <p:cNvPr id="3" name="Content Placeholder 2"/>
          <p:cNvSpPr>
            <a:spLocks noGrp="1"/>
          </p:cNvSpPr>
          <p:nvPr>
            <p:ph idx="1"/>
          </p:nvPr>
        </p:nvSpPr>
        <p:spPr>
          <a:xfrm>
            <a:off x="539552" y="2348880"/>
            <a:ext cx="8229600" cy="2964160"/>
          </a:xfrm>
        </p:spPr>
        <p:txBody>
          <a:bodyPr>
            <a:normAutofit/>
          </a:bodyPr>
          <a:lstStyle/>
          <a:p>
            <a:pPr algn="r" rtl="1">
              <a:defRPr/>
            </a:pPr>
            <a:r>
              <a:rPr lang="he-IL" sz="2400" dirty="0"/>
              <a:t>רגישות-יתר של מערכת ה-</a:t>
            </a:r>
            <a:r>
              <a:rPr lang="en-US" sz="2400" dirty="0"/>
              <a:t>fight or flight</a:t>
            </a:r>
            <a:r>
              <a:rPr lang="he-IL" sz="2400" dirty="0"/>
              <a:t> (מערכת לא מכוילת), המערכת כוללת: </a:t>
            </a:r>
            <a:endParaRPr lang="en-US" sz="2400" dirty="0"/>
          </a:p>
          <a:p>
            <a:pPr marL="0" indent="0" algn="ctr">
              <a:buNone/>
              <a:defRPr/>
            </a:pPr>
            <a:r>
              <a:rPr lang="en-US" sz="2400" dirty="0"/>
              <a:t>The raphe nuclei &amp; locus </a:t>
            </a:r>
            <a:r>
              <a:rPr lang="en-US" sz="2400" dirty="0" err="1"/>
              <a:t>coeruleus</a:t>
            </a:r>
            <a:r>
              <a:rPr lang="en-US" sz="2400" dirty="0"/>
              <a:t> (brain stem), particularly: amygdala &amp; hypothalamus, and the frontal cortex</a:t>
            </a:r>
            <a:endParaRPr lang="he-IL" sz="2400" dirty="0"/>
          </a:p>
          <a:p>
            <a:pPr marL="0" indent="0" algn="ctr">
              <a:buNone/>
              <a:defRPr/>
            </a:pPr>
            <a:r>
              <a:rPr lang="he-IL" sz="2400" dirty="0"/>
              <a:t>(סף נמוך או עוצמה יתרה)</a:t>
            </a:r>
          </a:p>
        </p:txBody>
      </p:sp>
      <p:sp>
        <p:nvSpPr>
          <p:cNvPr id="4" name="Content Placeholder 2"/>
          <p:cNvSpPr txBox="1">
            <a:spLocks/>
          </p:cNvSpPr>
          <p:nvPr/>
        </p:nvSpPr>
        <p:spPr bwMode="auto">
          <a:xfrm>
            <a:off x="539552" y="5097898"/>
            <a:ext cx="8229600" cy="15960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a:buClrTx/>
              <a:buSzPct val="100000"/>
              <a:defRPr/>
            </a:pPr>
            <a:r>
              <a:rPr lang="he-IL" kern="0" dirty="0">
                <a:effectLst/>
              </a:rPr>
              <a:t>תגובה מקבילה לפניקה בבע"ח </a:t>
            </a:r>
            <a:r>
              <a:rPr lang="he-IL" kern="0" dirty="0" err="1">
                <a:effectLst/>
              </a:rPr>
              <a:t>כשמאקטבים</a:t>
            </a:r>
            <a:r>
              <a:rPr lang="he-IL" kern="0" dirty="0">
                <a:effectLst/>
              </a:rPr>
              <a:t> את המערכת: נראה כי קוגניציות לא בהכרח מתווכות!</a:t>
            </a:r>
            <a:endParaRPr lang="en-US" kern="0"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540" y="476672"/>
            <a:ext cx="6377940" cy="1293028"/>
          </a:xfrm>
        </p:spPr>
        <p:txBody>
          <a:bodyPr>
            <a:normAutofit/>
          </a:bodyPr>
          <a:lstStyle/>
          <a:p>
            <a:pPr algn="ctr" rtl="1">
              <a:defRPr/>
            </a:pPr>
            <a:r>
              <a:rPr lang="he-IL" dirty="0"/>
              <a:t>אטיולוגיה בהפרעת פניקה:</a:t>
            </a:r>
            <a:br>
              <a:rPr lang="he-IL" dirty="0"/>
            </a:br>
            <a:r>
              <a:rPr lang="he-IL" dirty="0"/>
              <a:t>הגישה הביולוגית</a:t>
            </a:r>
          </a:p>
        </p:txBody>
      </p:sp>
      <p:sp>
        <p:nvSpPr>
          <p:cNvPr id="3" name="Content Placeholder 2"/>
          <p:cNvSpPr>
            <a:spLocks noGrp="1"/>
          </p:cNvSpPr>
          <p:nvPr>
            <p:ph idx="1"/>
          </p:nvPr>
        </p:nvSpPr>
        <p:spPr>
          <a:xfrm>
            <a:off x="107504" y="1977008"/>
            <a:ext cx="8892480" cy="4044280"/>
          </a:xfrm>
        </p:spPr>
        <p:txBody>
          <a:bodyPr>
            <a:normAutofit/>
          </a:bodyPr>
          <a:lstStyle/>
          <a:p>
            <a:pPr marL="0" indent="0" algn="r" rtl="1">
              <a:buNone/>
              <a:defRPr/>
            </a:pPr>
            <a:r>
              <a:rPr lang="he-IL" sz="2400" i="1" dirty="0"/>
              <a:t>ארבע סוגי עדויות לאטיולוגיה ביולוגית:</a:t>
            </a:r>
          </a:p>
          <a:p>
            <a:pPr marL="0" indent="0" algn="r" rtl="1">
              <a:buNone/>
              <a:defRPr/>
            </a:pPr>
            <a:endParaRPr lang="he-IL" sz="2400" i="1" dirty="0"/>
          </a:p>
          <a:p>
            <a:pPr marL="514350" indent="-514350" algn="r" rtl="1">
              <a:buAutoNum type="arabicPeriod"/>
              <a:defRPr/>
            </a:pPr>
            <a:r>
              <a:rPr lang="he-IL" sz="2400" dirty="0"/>
              <a:t>יצירת התקף בעזרת חומרים פיזיולוגיים </a:t>
            </a:r>
            <a:r>
              <a:rPr lang="he-IL" sz="2000" dirty="0"/>
              <a:t>(סודיום </a:t>
            </a:r>
            <a:r>
              <a:rPr lang="he-IL" sz="2000" dirty="0" err="1"/>
              <a:t>לקטט</a:t>
            </a:r>
            <a:r>
              <a:rPr lang="he-IL" sz="2000" dirty="0"/>
              <a:t>, </a:t>
            </a:r>
            <a:r>
              <a:rPr lang="he-IL" sz="2000" dirty="0" err="1"/>
              <a:t>יוהימבין</a:t>
            </a:r>
            <a:r>
              <a:rPr lang="he-IL" sz="2000" dirty="0"/>
              <a:t>, קפאין)</a:t>
            </a:r>
          </a:p>
          <a:p>
            <a:pPr marL="514350" indent="-514350" algn="r" rtl="1">
              <a:buAutoNum type="arabicPeriod"/>
              <a:defRPr/>
            </a:pPr>
            <a:endParaRPr lang="he-IL" sz="2000" dirty="0"/>
          </a:p>
          <a:p>
            <a:pPr marL="514350" indent="-514350" algn="r" rtl="1">
              <a:buAutoNum type="arabicPeriod"/>
              <a:defRPr/>
            </a:pPr>
            <a:r>
              <a:rPr lang="he-IL" sz="2400" dirty="0"/>
              <a:t>התאמה גנטית גבוהה:</a:t>
            </a:r>
          </a:p>
          <a:p>
            <a:pPr marL="525462" indent="-342900" algn="r" rtl="1">
              <a:buFont typeface="Wingdings" panose="05000000000000000000" pitchFamily="2" charset="2"/>
              <a:buChar char="Ø"/>
              <a:defRPr/>
            </a:pPr>
            <a:r>
              <a:rPr lang="he-IL" sz="2400" dirty="0"/>
              <a:t>מחקרי תאומים: 30%-25% תאומים זהים לעומת 15%-10% לא זהים.</a:t>
            </a:r>
          </a:p>
          <a:p>
            <a:pPr marL="447675" indent="-265113">
              <a:buNone/>
              <a:defRPr/>
            </a:pPr>
            <a:r>
              <a:rPr lang="he-IL" sz="2400" dirty="0"/>
              <a:t>	43%-33% מהשונות מוסברת ע"י גנטיקה </a:t>
            </a:r>
            <a:r>
              <a:rPr lang="he-IL" sz="2000" dirty="0"/>
              <a:t>(</a:t>
            </a:r>
            <a:r>
              <a:rPr lang="en-US" sz="2000" dirty="0" err="1"/>
              <a:t>Kender</a:t>
            </a:r>
            <a:r>
              <a:rPr lang="en-US" sz="2000" dirty="0"/>
              <a:t> et al., 2001</a:t>
            </a:r>
            <a:r>
              <a:rPr lang="he-IL" sz="2000" dirty="0"/>
              <a:t>)</a:t>
            </a:r>
          </a:p>
          <a:p>
            <a:pPr marL="525462" indent="-342900" algn="r" rtl="1">
              <a:buFont typeface="Wingdings" panose="05000000000000000000" pitchFamily="2" charset="2"/>
              <a:buChar char="Ø"/>
              <a:defRPr/>
            </a:pPr>
            <a:r>
              <a:rPr lang="he-IL" sz="2400" dirty="0"/>
              <a:t>מעל חצי עם קרוב משפחה עם הפרעת חרדה</a:t>
            </a:r>
            <a:endParaRPr lang="en-US" sz="2400" dirty="0"/>
          </a:p>
        </p:txBody>
      </p:sp>
      <p:sp>
        <p:nvSpPr>
          <p:cNvPr id="4" name="TextBox 3"/>
          <p:cNvSpPr txBox="1"/>
          <p:nvPr/>
        </p:nvSpPr>
        <p:spPr>
          <a:xfrm>
            <a:off x="683568" y="1769700"/>
            <a:ext cx="1830972" cy="369332"/>
          </a:xfrm>
          <a:prstGeom prst="rect">
            <a:avLst/>
          </a:prstGeom>
          <a:noFill/>
        </p:spPr>
        <p:txBody>
          <a:bodyPr wrap="square" rtlCol="1">
            <a:spAutoFit/>
          </a:bodyPr>
          <a:lstStyle/>
          <a:p>
            <a:r>
              <a:rPr lang="en-US" dirty="0"/>
              <a:t>MAO-inhibitor</a:t>
            </a:r>
            <a:endParaRPr lang="he-IL" dirty="0"/>
          </a:p>
        </p:txBody>
      </p:sp>
      <p:cxnSp>
        <p:nvCxnSpPr>
          <p:cNvPr id="5" name="Straight Arrow Connector 4"/>
          <p:cNvCxnSpPr/>
          <p:nvPr/>
        </p:nvCxnSpPr>
        <p:spPr>
          <a:xfrm>
            <a:off x="1475656" y="2132856"/>
            <a:ext cx="360040" cy="864096"/>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379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540" y="404664"/>
            <a:ext cx="6377940" cy="1293028"/>
          </a:xfrm>
        </p:spPr>
        <p:txBody>
          <a:bodyPr>
            <a:normAutofit/>
          </a:bodyPr>
          <a:lstStyle/>
          <a:p>
            <a:pPr algn="ctr" rtl="1">
              <a:defRPr/>
            </a:pPr>
            <a:r>
              <a:rPr lang="he-IL" dirty="0"/>
              <a:t>אטיולוגיה בהפרעת פניקה:</a:t>
            </a:r>
            <a:br>
              <a:rPr lang="he-IL" dirty="0"/>
            </a:br>
            <a:r>
              <a:rPr lang="he-IL" dirty="0"/>
              <a:t>הגישה הביולוגית</a:t>
            </a:r>
          </a:p>
        </p:txBody>
      </p:sp>
      <p:sp>
        <p:nvSpPr>
          <p:cNvPr id="3" name="Content Placeholder 2"/>
          <p:cNvSpPr>
            <a:spLocks noGrp="1"/>
          </p:cNvSpPr>
          <p:nvPr>
            <p:ph idx="1"/>
          </p:nvPr>
        </p:nvSpPr>
        <p:spPr>
          <a:xfrm>
            <a:off x="107504" y="2348880"/>
            <a:ext cx="8507288" cy="3528392"/>
          </a:xfrm>
        </p:spPr>
        <p:txBody>
          <a:bodyPr>
            <a:normAutofit/>
          </a:bodyPr>
          <a:lstStyle/>
          <a:p>
            <a:pPr marL="514350" indent="-514350" algn="r" rtl="1">
              <a:buFont typeface="+mj-lt"/>
              <a:buAutoNum type="arabicPeriod" startAt="3"/>
              <a:defRPr/>
            </a:pPr>
            <a:r>
              <a:rPr lang="he-IL" sz="2400" dirty="0"/>
              <a:t>אבנורמליות מבנית וביוכימית:</a:t>
            </a:r>
          </a:p>
          <a:p>
            <a:pPr marL="0" indent="0" algn="r" rtl="1">
              <a:buNone/>
              <a:defRPr/>
            </a:pPr>
            <a:r>
              <a:rPr lang="he-IL" sz="2400" dirty="0"/>
              <a:t>רגישות-יתר של מערכות הקשורות בפחד</a:t>
            </a:r>
          </a:p>
          <a:p>
            <a:pPr marL="0" indent="0" algn="r" rtl="1">
              <a:buNone/>
              <a:defRPr/>
            </a:pPr>
            <a:r>
              <a:rPr lang="he-IL" sz="2400" dirty="0"/>
              <a:t>(למשל </a:t>
            </a:r>
            <a:r>
              <a:rPr lang="en-US" sz="2400" dirty="0"/>
              <a:t>locus </a:t>
            </a:r>
            <a:r>
              <a:rPr lang="en-US" sz="2400" dirty="0" err="1"/>
              <a:t>coeruleus</a:t>
            </a:r>
            <a:r>
              <a:rPr lang="he-IL" sz="2400" dirty="0"/>
              <a:t>)</a:t>
            </a:r>
          </a:p>
          <a:p>
            <a:pPr marL="0" indent="0" algn="r" rtl="1">
              <a:buNone/>
              <a:defRPr/>
            </a:pPr>
            <a:r>
              <a:rPr lang="en-US" sz="2400" dirty="0"/>
              <a:t>Startle response</a:t>
            </a:r>
            <a:r>
              <a:rPr lang="he-IL" sz="2400" dirty="0"/>
              <a:t> חזק יותר </a:t>
            </a:r>
            <a:r>
              <a:rPr lang="he-IL" sz="2400" dirty="0" err="1"/>
              <a:t>והביטואציה</a:t>
            </a:r>
            <a:r>
              <a:rPr lang="he-IL" sz="2400" dirty="0"/>
              <a:t> איטית יותר</a:t>
            </a:r>
          </a:p>
          <a:p>
            <a:pPr marL="0" indent="0" algn="r" rtl="1">
              <a:buNone/>
              <a:defRPr/>
            </a:pPr>
            <a:r>
              <a:rPr lang="he-IL" sz="2400" dirty="0"/>
              <a:t>זרימת דם וחמצן מוגברים למערכת ה-</a:t>
            </a:r>
            <a:r>
              <a:rPr lang="en-US" sz="2400" dirty="0"/>
              <a:t>fight or flight</a:t>
            </a:r>
            <a:r>
              <a:rPr lang="he-IL" sz="2400" dirty="0"/>
              <a:t> (כולל </a:t>
            </a:r>
            <a:r>
              <a:rPr lang="en-US" sz="2400" dirty="0"/>
              <a:t>locus </a:t>
            </a:r>
            <a:r>
              <a:rPr lang="en-US" sz="2400" dirty="0" err="1"/>
              <a:t>coeruleus</a:t>
            </a:r>
            <a:r>
              <a:rPr lang="he-IL" sz="2400" dirty="0"/>
              <a:t>)</a:t>
            </a:r>
          </a:p>
        </p:txBody>
      </p:sp>
    </p:spTree>
    <p:extLst>
      <p:ext uri="{BB962C8B-B14F-4D97-AF65-F5344CB8AC3E}">
        <p14:creationId xmlns:p14="http://schemas.microsoft.com/office/powerpoint/2010/main" val="2779872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6060" y="548680"/>
            <a:ext cx="6377940" cy="1293028"/>
          </a:xfrm>
        </p:spPr>
        <p:txBody>
          <a:bodyPr>
            <a:normAutofit/>
          </a:bodyPr>
          <a:lstStyle/>
          <a:p>
            <a:pPr algn="ctr" rtl="1">
              <a:defRPr/>
            </a:pPr>
            <a:r>
              <a:rPr lang="he-IL" dirty="0"/>
              <a:t>אטיולוגיה בהפרעת פניקה:</a:t>
            </a:r>
            <a:br>
              <a:rPr lang="he-IL" dirty="0"/>
            </a:br>
            <a:r>
              <a:rPr lang="he-IL" dirty="0"/>
              <a:t>הגישה הביולוגית</a:t>
            </a:r>
          </a:p>
        </p:txBody>
      </p:sp>
      <p:sp>
        <p:nvSpPr>
          <p:cNvPr id="3" name="Content Placeholder 2"/>
          <p:cNvSpPr>
            <a:spLocks noGrp="1"/>
          </p:cNvSpPr>
          <p:nvPr>
            <p:ph idx="1"/>
          </p:nvPr>
        </p:nvSpPr>
        <p:spPr>
          <a:xfrm>
            <a:off x="1043608" y="2204864"/>
            <a:ext cx="7704856" cy="3828256"/>
          </a:xfrm>
        </p:spPr>
        <p:txBody>
          <a:bodyPr>
            <a:normAutofit/>
          </a:bodyPr>
          <a:lstStyle/>
          <a:p>
            <a:pPr marL="514350" indent="-514350" algn="r" rtl="1">
              <a:buFont typeface="+mj-lt"/>
              <a:buAutoNum type="arabicPeriod" startAt="4"/>
              <a:defRPr/>
            </a:pPr>
            <a:r>
              <a:rPr lang="he-IL" sz="2400" dirty="0"/>
              <a:t>יעילות תרופות:</a:t>
            </a:r>
          </a:p>
          <a:p>
            <a:pPr marL="0" indent="0" algn="r" rtl="1">
              <a:buNone/>
              <a:defRPr/>
            </a:pPr>
            <a:endParaRPr lang="he-IL" sz="2400" dirty="0"/>
          </a:p>
          <a:p>
            <a:pPr marL="0" indent="0" algn="r" rtl="1">
              <a:buNone/>
              <a:defRPr/>
            </a:pPr>
            <a:r>
              <a:rPr lang="he-IL" sz="2400" dirty="0"/>
              <a:t>בנזודיאזפינים כגון </a:t>
            </a:r>
            <a:r>
              <a:rPr lang="he-IL" sz="2400" dirty="0" err="1"/>
              <a:t>קלונקס</a:t>
            </a:r>
            <a:r>
              <a:rPr lang="he-IL" sz="2400" dirty="0"/>
              <a:t>, </a:t>
            </a:r>
            <a:r>
              <a:rPr lang="he-IL" sz="2400" dirty="0" err="1"/>
              <a:t>קסנקס</a:t>
            </a:r>
            <a:r>
              <a:rPr lang="he-IL" sz="2400" dirty="0"/>
              <a:t> (</a:t>
            </a:r>
            <a:r>
              <a:rPr lang="en-US" sz="2400" dirty="0" err="1"/>
              <a:t>Alprazolam</a:t>
            </a:r>
            <a:r>
              <a:rPr lang="he-IL" sz="2400" dirty="0"/>
              <a:t>), ווליום, הן יעילות אך יש בעיה של התמכרות וסבילות בטיפול לטווח ארוך</a:t>
            </a:r>
          </a:p>
          <a:p>
            <a:pPr marL="0" indent="0" algn="r" rtl="1">
              <a:buNone/>
              <a:defRPr/>
            </a:pPr>
            <a:endParaRPr lang="he-IL" sz="2400" dirty="0"/>
          </a:p>
          <a:p>
            <a:pPr marL="0" indent="0" algn="r" rtl="1">
              <a:buNone/>
              <a:defRPr/>
            </a:pPr>
            <a:r>
              <a:rPr lang="en-US" sz="2400" dirty="0"/>
              <a:t>SSRI</a:t>
            </a:r>
            <a:r>
              <a:rPr lang="he-IL" sz="2400" dirty="0"/>
              <a:t> (כגון </a:t>
            </a:r>
            <a:r>
              <a:rPr lang="en-US" sz="2400" dirty="0"/>
              <a:t>Prozac</a:t>
            </a:r>
            <a:r>
              <a:rPr lang="he-IL" sz="2400" dirty="0"/>
              <a:t>) ו-</a:t>
            </a:r>
            <a:r>
              <a:rPr lang="en-US" sz="2400" dirty="0"/>
              <a:t>SNRI</a:t>
            </a:r>
            <a:r>
              <a:rPr lang="he-IL" sz="2400" dirty="0"/>
              <a:t> יעילים גם לטווח ארוך</a:t>
            </a:r>
          </a:p>
        </p:txBody>
      </p:sp>
    </p:spTree>
    <p:extLst>
      <p:ext uri="{BB962C8B-B14F-4D97-AF65-F5344CB8AC3E}">
        <p14:creationId xmlns:p14="http://schemas.microsoft.com/office/powerpoint/2010/main" val="3899377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620688"/>
            <a:ext cx="6377940" cy="1293028"/>
          </a:xfrm>
        </p:spPr>
        <p:txBody>
          <a:bodyPr>
            <a:normAutofit/>
          </a:bodyPr>
          <a:lstStyle/>
          <a:p>
            <a:pPr algn="ctr" rtl="1">
              <a:defRPr/>
            </a:pPr>
            <a:r>
              <a:rPr lang="he-IL" dirty="0"/>
              <a:t>אטיולוגיה בהפרעת פניקה:</a:t>
            </a:r>
            <a:br>
              <a:rPr lang="he-IL" dirty="0"/>
            </a:br>
            <a:r>
              <a:rPr lang="he-IL" dirty="0"/>
              <a:t>הגישה הפסיכולוגית</a:t>
            </a:r>
          </a:p>
        </p:txBody>
      </p:sp>
      <p:sp>
        <p:nvSpPr>
          <p:cNvPr id="4" name="Content Placeholder 3"/>
          <p:cNvSpPr>
            <a:spLocks noGrp="1"/>
          </p:cNvSpPr>
          <p:nvPr>
            <p:ph idx="1"/>
          </p:nvPr>
        </p:nvSpPr>
        <p:spPr>
          <a:xfrm>
            <a:off x="1187624" y="2348880"/>
            <a:ext cx="6995120" cy="3960440"/>
          </a:xfrm>
        </p:spPr>
        <p:txBody>
          <a:bodyPr>
            <a:normAutofit/>
          </a:bodyPr>
          <a:lstStyle/>
          <a:p>
            <a:pPr marL="0" indent="0" algn="r" rtl="1">
              <a:buNone/>
            </a:pPr>
            <a:r>
              <a:rPr lang="he-IL" sz="2400" i="1" dirty="0"/>
              <a:t>יש עדויות לגבי הבדלים פסיכולוגיים בין האנשים.</a:t>
            </a:r>
          </a:p>
          <a:p>
            <a:pPr marL="0" indent="0" algn="r" rtl="1">
              <a:buNone/>
            </a:pPr>
            <a:endParaRPr lang="he-IL" sz="2400" i="1" dirty="0"/>
          </a:p>
          <a:p>
            <a:pPr marL="0" indent="0" algn="r" rtl="1">
              <a:buNone/>
            </a:pPr>
            <a:r>
              <a:rPr lang="he-IL" sz="2400" i="1" dirty="0"/>
              <a:t>2 תיאוריות מרכזיות:</a:t>
            </a:r>
          </a:p>
          <a:p>
            <a:endParaRPr lang="he-IL" sz="2400" dirty="0"/>
          </a:p>
          <a:p>
            <a:r>
              <a:rPr lang="he-IL" sz="2400" dirty="0"/>
              <a:t>התיאוריה הקוגניטיבית</a:t>
            </a:r>
          </a:p>
          <a:p>
            <a:pPr marL="0" indent="0" algn="r" rtl="1">
              <a:buNone/>
            </a:pPr>
            <a:endParaRPr lang="he-IL" sz="2400" i="1" dirty="0"/>
          </a:p>
          <a:p>
            <a:pPr algn="r" rtl="1"/>
            <a:r>
              <a:rPr lang="he-IL" sz="2400" dirty="0"/>
              <a:t>תיאוריית הלמידה</a:t>
            </a:r>
          </a:p>
        </p:txBody>
      </p:sp>
    </p:spTree>
    <p:extLst>
      <p:ext uri="{BB962C8B-B14F-4D97-AF65-F5344CB8AC3E}">
        <p14:creationId xmlns:p14="http://schemas.microsoft.com/office/powerpoint/2010/main" val="2839463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3230" y="184277"/>
            <a:ext cx="6377940" cy="1293028"/>
          </a:xfrm>
        </p:spPr>
        <p:txBody>
          <a:bodyPr>
            <a:normAutofit/>
          </a:bodyPr>
          <a:lstStyle/>
          <a:p>
            <a:pPr algn="ctr" rtl="1">
              <a:defRPr/>
            </a:pPr>
            <a:r>
              <a:rPr lang="he-IL" dirty="0"/>
              <a:t>אטיולוגיה בהפרעת פניקה:</a:t>
            </a:r>
            <a:br>
              <a:rPr lang="he-IL" dirty="0"/>
            </a:br>
            <a:r>
              <a:rPr lang="he-IL" dirty="0"/>
              <a:t>התיאוריה הקוגניטיבית</a:t>
            </a:r>
          </a:p>
        </p:txBody>
      </p:sp>
      <p:sp>
        <p:nvSpPr>
          <p:cNvPr id="4" name="Content Placeholder 3"/>
          <p:cNvSpPr>
            <a:spLocks noGrp="1"/>
          </p:cNvSpPr>
          <p:nvPr>
            <p:ph idx="1"/>
          </p:nvPr>
        </p:nvSpPr>
        <p:spPr>
          <a:xfrm>
            <a:off x="5020772" y="1547866"/>
            <a:ext cx="3875602" cy="788972"/>
          </a:xfrm>
        </p:spPr>
        <p:txBody>
          <a:bodyPr>
            <a:normAutofit/>
          </a:bodyPr>
          <a:lstStyle/>
          <a:p>
            <a:pPr marL="0" indent="0" algn="r" rtl="1">
              <a:buNone/>
            </a:pPr>
            <a:r>
              <a:rPr lang="he-IL" sz="2400" dirty="0"/>
              <a:t>רגישות-יתר לתחושות גופניות ונטייה לפרשנות קטסטרופלית</a:t>
            </a:r>
          </a:p>
        </p:txBody>
      </p:sp>
      <p:grpSp>
        <p:nvGrpSpPr>
          <p:cNvPr id="17" name="Group 16"/>
          <p:cNvGrpSpPr/>
          <p:nvPr/>
        </p:nvGrpSpPr>
        <p:grpSpPr>
          <a:xfrm>
            <a:off x="4563023" y="2627986"/>
            <a:ext cx="4104456" cy="978129"/>
            <a:chOff x="4563023" y="2627986"/>
            <a:chExt cx="4104456" cy="978129"/>
          </a:xfrm>
        </p:grpSpPr>
        <p:sp>
          <p:nvSpPr>
            <p:cNvPr id="3" name="Rounded Rectangle 2"/>
            <p:cNvSpPr/>
            <p:nvPr/>
          </p:nvSpPr>
          <p:spPr>
            <a:xfrm>
              <a:off x="4563023" y="2627986"/>
              <a:ext cx="4104456" cy="9781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707039" y="2661085"/>
              <a:ext cx="3744416" cy="830997"/>
            </a:xfrm>
            <a:prstGeom prst="rect">
              <a:avLst/>
            </a:prstGeom>
            <a:noFill/>
          </p:spPr>
          <p:txBody>
            <a:bodyPr wrap="square" rtlCol="0">
              <a:spAutoFit/>
            </a:bodyPr>
            <a:lstStyle/>
            <a:p>
              <a:pPr algn="r" rtl="1"/>
              <a:r>
                <a:rPr lang="he-IL" sz="2400" dirty="0">
                  <a:solidFill>
                    <a:schemeClr val="bg1"/>
                  </a:solidFill>
                </a:rPr>
                <a:t>חוויה / תחושה גופנית (דפיקות לב, קשיי נשימה, סחרחורת)</a:t>
              </a:r>
              <a:endParaRPr lang="en-US" sz="2400" dirty="0">
                <a:solidFill>
                  <a:schemeClr val="bg1"/>
                </a:solidFill>
              </a:endParaRPr>
            </a:p>
          </p:txBody>
        </p:sp>
      </p:grpSp>
      <p:sp>
        <p:nvSpPr>
          <p:cNvPr id="7" name="Down Arrow 6"/>
          <p:cNvSpPr/>
          <p:nvPr/>
        </p:nvSpPr>
        <p:spPr>
          <a:xfrm>
            <a:off x="6390535" y="3750131"/>
            <a:ext cx="764776" cy="7916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4419007" y="4686235"/>
            <a:ext cx="4176465" cy="830997"/>
            <a:chOff x="4419007" y="4686235"/>
            <a:chExt cx="4176465" cy="830997"/>
          </a:xfrm>
        </p:grpSpPr>
        <p:sp>
          <p:nvSpPr>
            <p:cNvPr id="8" name="Rounded Rectangle 7"/>
            <p:cNvSpPr/>
            <p:nvPr/>
          </p:nvSpPr>
          <p:spPr>
            <a:xfrm>
              <a:off x="4491015" y="4686235"/>
              <a:ext cx="4104456" cy="8309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419007" y="4686235"/>
              <a:ext cx="4176465" cy="830997"/>
            </a:xfrm>
            <a:prstGeom prst="rect">
              <a:avLst/>
            </a:prstGeom>
            <a:noFill/>
          </p:spPr>
          <p:txBody>
            <a:bodyPr wrap="square" rtlCol="0">
              <a:spAutoFit/>
            </a:bodyPr>
            <a:lstStyle/>
            <a:p>
              <a:pPr algn="r" rtl="1"/>
              <a:r>
                <a:rPr lang="he-IL" sz="2400" dirty="0">
                  <a:solidFill>
                    <a:schemeClr val="bg1"/>
                  </a:solidFill>
                </a:rPr>
                <a:t>"כנראה הולך להיות לי התקף לב"</a:t>
              </a:r>
            </a:p>
            <a:p>
              <a:pPr algn="r" rtl="1"/>
              <a:r>
                <a:rPr lang="he-IL" sz="2400" dirty="0">
                  <a:solidFill>
                    <a:schemeClr val="bg1"/>
                  </a:solidFill>
                </a:rPr>
                <a:t>"אני הולך למות"</a:t>
              </a:r>
              <a:endParaRPr lang="en-US" sz="2400" dirty="0">
                <a:solidFill>
                  <a:schemeClr val="bg1"/>
                </a:solidFill>
              </a:endParaRPr>
            </a:p>
          </p:txBody>
        </p:sp>
      </p:grpSp>
      <p:sp>
        <p:nvSpPr>
          <p:cNvPr id="10" name="Down Arrow 9"/>
          <p:cNvSpPr/>
          <p:nvPr/>
        </p:nvSpPr>
        <p:spPr>
          <a:xfrm rot="3112118">
            <a:off x="4909692" y="5700259"/>
            <a:ext cx="1152128" cy="10527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503548" y="5737562"/>
            <a:ext cx="4104456" cy="978129"/>
            <a:chOff x="503548" y="5737562"/>
            <a:chExt cx="4104456" cy="978129"/>
          </a:xfrm>
        </p:grpSpPr>
        <p:sp>
          <p:nvSpPr>
            <p:cNvPr id="11" name="Rounded Rectangle 10"/>
            <p:cNvSpPr/>
            <p:nvPr/>
          </p:nvSpPr>
          <p:spPr>
            <a:xfrm>
              <a:off x="503548" y="5737562"/>
              <a:ext cx="4104456" cy="9781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507466" y="5995793"/>
              <a:ext cx="1988912" cy="461665"/>
            </a:xfrm>
            <a:prstGeom prst="rect">
              <a:avLst/>
            </a:prstGeom>
            <a:noFill/>
          </p:spPr>
          <p:txBody>
            <a:bodyPr wrap="square" rtlCol="0">
              <a:spAutoFit/>
            </a:bodyPr>
            <a:lstStyle/>
            <a:p>
              <a:pPr algn="r" rtl="1"/>
              <a:r>
                <a:rPr lang="he-IL" sz="2400" dirty="0">
                  <a:solidFill>
                    <a:schemeClr val="bg1"/>
                  </a:solidFill>
                </a:rPr>
                <a:t>עלייה בחרדה</a:t>
              </a:r>
              <a:endParaRPr lang="en-US" sz="2400" dirty="0">
                <a:solidFill>
                  <a:schemeClr val="bg1"/>
                </a:solidFill>
              </a:endParaRPr>
            </a:p>
          </p:txBody>
        </p:sp>
      </p:grpSp>
      <p:sp>
        <p:nvSpPr>
          <p:cNvPr id="13" name="Curved Down Arrow 12"/>
          <p:cNvSpPr/>
          <p:nvPr/>
        </p:nvSpPr>
        <p:spPr>
          <a:xfrm rot="18276036">
            <a:off x="318307" y="2105161"/>
            <a:ext cx="4288353" cy="2339919"/>
          </a:xfrm>
          <a:prstGeom prst="curvedDownArrow">
            <a:avLst>
              <a:gd name="adj1" fmla="val 25000"/>
              <a:gd name="adj2" fmla="val 46024"/>
              <a:gd name="adj3" fmla="val 3362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TextBox 14"/>
          <p:cNvSpPr txBox="1"/>
          <p:nvPr/>
        </p:nvSpPr>
        <p:spPr>
          <a:xfrm rot="18784742">
            <a:off x="-141383" y="1745150"/>
            <a:ext cx="2852803" cy="830997"/>
          </a:xfrm>
          <a:prstGeom prst="rect">
            <a:avLst/>
          </a:prstGeom>
          <a:noFill/>
        </p:spPr>
        <p:txBody>
          <a:bodyPr wrap="square" rtlCol="0">
            <a:spAutoFit/>
          </a:bodyPr>
          <a:lstStyle/>
          <a:p>
            <a:r>
              <a:rPr lang="he-IL" sz="2400" dirty="0"/>
              <a:t>מעגל שלילי שאכן מסתיים באסון! חיזוק...</a:t>
            </a:r>
            <a:endParaRPr lang="en-US" sz="2400" dirty="0"/>
          </a:p>
        </p:txBody>
      </p:sp>
    </p:spTree>
    <p:extLst>
      <p:ext uri="{BB962C8B-B14F-4D97-AF65-F5344CB8AC3E}">
        <p14:creationId xmlns:p14="http://schemas.microsoft.com/office/powerpoint/2010/main" val="2476607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6892" y="548680"/>
            <a:ext cx="6377940" cy="1293028"/>
          </a:xfrm>
        </p:spPr>
        <p:txBody>
          <a:bodyPr>
            <a:normAutofit/>
          </a:bodyPr>
          <a:lstStyle/>
          <a:p>
            <a:pPr algn="ctr" rtl="1">
              <a:defRPr/>
            </a:pPr>
            <a:r>
              <a:rPr lang="he-IL" dirty="0"/>
              <a:t>אטיולוגיה בהפרעת פניקה:</a:t>
            </a:r>
            <a:br>
              <a:rPr lang="he-IL" dirty="0"/>
            </a:br>
            <a:r>
              <a:rPr lang="he-IL" dirty="0"/>
              <a:t>התיאוריה הקוגניטיבית</a:t>
            </a:r>
          </a:p>
        </p:txBody>
      </p:sp>
      <p:sp>
        <p:nvSpPr>
          <p:cNvPr id="4" name="Content Placeholder 3"/>
          <p:cNvSpPr>
            <a:spLocks noGrp="1"/>
          </p:cNvSpPr>
          <p:nvPr>
            <p:ph idx="1"/>
          </p:nvPr>
        </p:nvSpPr>
        <p:spPr>
          <a:xfrm>
            <a:off x="2451609" y="3068960"/>
            <a:ext cx="6491064" cy="3096344"/>
          </a:xfrm>
        </p:spPr>
        <p:txBody>
          <a:bodyPr>
            <a:normAutofit/>
          </a:bodyPr>
          <a:lstStyle/>
          <a:p>
            <a:pPr algn="r" rtl="1"/>
            <a:r>
              <a:rPr lang="he-IL" sz="2400" dirty="0"/>
              <a:t>טריגר: מחשבות אוטומטיות לא-מודעות</a:t>
            </a:r>
          </a:p>
          <a:p>
            <a:pPr algn="r" rtl="1"/>
            <a:endParaRPr lang="he-IL" sz="2400" dirty="0"/>
          </a:p>
          <a:p>
            <a:pPr algn="r" rtl="1"/>
            <a:r>
              <a:rPr lang="he-IL" sz="2400" dirty="0"/>
              <a:t>נטייה קוגניטיבית זו תקבע מי יפתח את ההפרעה</a:t>
            </a:r>
          </a:p>
        </p:txBody>
      </p:sp>
    </p:spTree>
    <p:extLst>
      <p:ext uri="{BB962C8B-B14F-4D97-AF65-F5344CB8AC3E}">
        <p14:creationId xmlns:p14="http://schemas.microsoft.com/office/powerpoint/2010/main" val="3787408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82" name="Rectangle 2"/>
          <p:cNvSpPr>
            <a:spLocks noGrp="1" noChangeArrowheads="1"/>
          </p:cNvSpPr>
          <p:nvPr>
            <p:ph type="title"/>
          </p:nvPr>
        </p:nvSpPr>
        <p:spPr/>
        <p:txBody>
          <a:bodyPr/>
          <a:lstStyle/>
          <a:p>
            <a:pPr algn="ctr" rtl="1" eaLnBrk="1" hangingPunct="1">
              <a:defRPr/>
            </a:pPr>
            <a:r>
              <a:rPr lang="he-IL" dirty="0"/>
              <a:t>תמיכה מחקרית</a:t>
            </a:r>
            <a:endParaRPr lang="en-US" dirty="0"/>
          </a:p>
        </p:txBody>
      </p:sp>
      <p:sp>
        <p:nvSpPr>
          <p:cNvPr id="1761283" name="Rectangle 3"/>
          <p:cNvSpPr>
            <a:spLocks noGrp="1" noChangeArrowheads="1"/>
          </p:cNvSpPr>
          <p:nvPr>
            <p:ph idx="1"/>
          </p:nvPr>
        </p:nvSpPr>
        <p:spPr>
          <a:xfrm>
            <a:off x="1182107" y="2276872"/>
            <a:ext cx="7344816" cy="4114800"/>
          </a:xfrm>
        </p:spPr>
        <p:txBody>
          <a:bodyPr>
            <a:normAutofit/>
          </a:bodyPr>
          <a:lstStyle/>
          <a:p>
            <a:pPr algn="r" rtl="1" eaLnBrk="1" hangingPunct="1">
              <a:defRPr/>
            </a:pPr>
            <a:r>
              <a:rPr lang="he-IL" sz="2400" dirty="0"/>
              <a:t>קיימת תמיכה מחקרית כי אנשים הסובלים מהפרעת פניקה נוטים יותר לפרש תהליכים סומטיים באופן קטסטרופלי</a:t>
            </a:r>
          </a:p>
          <a:p>
            <a:pPr algn="r" rtl="1" eaLnBrk="1" hangingPunct="1">
              <a:defRPr/>
            </a:pPr>
            <a:endParaRPr lang="he-IL" sz="2400" dirty="0"/>
          </a:p>
          <a:p>
            <a:pPr algn="r" rtl="1" eaLnBrk="1" hangingPunct="1">
              <a:defRPr/>
            </a:pPr>
            <a:r>
              <a:rPr lang="en-US" sz="2400" dirty="0"/>
              <a:t>David Clark, Paul </a:t>
            </a:r>
            <a:r>
              <a:rPr lang="en-US" sz="2400" dirty="0" err="1"/>
              <a:t>Salkovskis</a:t>
            </a:r>
            <a:r>
              <a:rPr lang="he-IL" sz="2400" dirty="0"/>
              <a:t> – מחקרים על תהליכים קוגניטיביים בפניקה</a:t>
            </a:r>
            <a:endParaRPr lang="en-US" sz="24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4472924"/>
            <a:ext cx="1851143" cy="220903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7904" y="4437112"/>
            <a:ext cx="1824525" cy="22806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7" name="Straight Arrow Connector 6"/>
          <p:cNvCxnSpPr/>
          <p:nvPr/>
        </p:nvCxnSpPr>
        <p:spPr>
          <a:xfrm flipH="1">
            <a:off x="2339752" y="3861048"/>
            <a:ext cx="2232248" cy="611876"/>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5076056" y="3861048"/>
            <a:ext cx="1413542" cy="57606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82" name="Rectangle 2"/>
          <p:cNvSpPr>
            <a:spLocks noGrp="1" noChangeArrowheads="1"/>
          </p:cNvSpPr>
          <p:nvPr>
            <p:ph type="title"/>
          </p:nvPr>
        </p:nvSpPr>
        <p:spPr>
          <a:xfrm>
            <a:off x="2987824" y="620688"/>
            <a:ext cx="6377940" cy="1293028"/>
          </a:xfrm>
        </p:spPr>
        <p:txBody>
          <a:bodyPr/>
          <a:lstStyle/>
          <a:p>
            <a:pPr algn="ctr" rtl="1" eaLnBrk="1" hangingPunct="1">
              <a:defRPr/>
            </a:pPr>
            <a:r>
              <a:rPr lang="he-IL" dirty="0"/>
              <a:t>תמיכה מחקרית</a:t>
            </a:r>
            <a:endParaRPr lang="en-US" dirty="0"/>
          </a:p>
        </p:txBody>
      </p:sp>
      <p:sp>
        <p:nvSpPr>
          <p:cNvPr id="1761283" name="Rectangle 3"/>
          <p:cNvSpPr>
            <a:spLocks noGrp="1" noChangeArrowheads="1"/>
          </p:cNvSpPr>
          <p:nvPr>
            <p:ph idx="1"/>
          </p:nvPr>
        </p:nvSpPr>
        <p:spPr>
          <a:xfrm>
            <a:off x="1872208" y="2416736"/>
            <a:ext cx="6851104" cy="2530624"/>
          </a:xfrm>
        </p:spPr>
        <p:txBody>
          <a:bodyPr>
            <a:normAutofit/>
          </a:bodyPr>
          <a:lstStyle/>
          <a:p>
            <a:pPr algn="r" rtl="1" eaLnBrk="1" hangingPunct="1">
              <a:defRPr/>
            </a:pPr>
            <a:r>
              <a:rPr lang="he-IL" sz="2400" dirty="0"/>
              <a:t>במחקר אחד: השוואה בין הסובלים מהפרעת פניקה להפרעות חרדה אחרות</a:t>
            </a:r>
          </a:p>
          <a:p>
            <a:pPr algn="r" rtl="1" eaLnBrk="1" hangingPunct="1">
              <a:defRPr/>
            </a:pPr>
            <a:r>
              <a:rPr lang="he-IL" sz="2400" dirty="0"/>
              <a:t>משפטים בהם המילה האחרונה מטושטשת:</a:t>
            </a:r>
          </a:p>
        </p:txBody>
      </p:sp>
      <p:sp>
        <p:nvSpPr>
          <p:cNvPr id="4" name="Rectangle 3"/>
          <p:cNvSpPr txBox="1">
            <a:spLocks noChangeArrowheads="1"/>
          </p:cNvSpPr>
          <p:nvPr/>
        </p:nvSpPr>
        <p:spPr bwMode="auto">
          <a:xfrm>
            <a:off x="0" y="4947360"/>
            <a:ext cx="8723312" cy="158809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buClrTx/>
              <a:buSzPct val="100000"/>
              <a:defRPr/>
            </a:pPr>
            <a:r>
              <a:rPr lang="he-IL" kern="0" dirty="0">
                <a:effectLst/>
              </a:rPr>
              <a:t>אם היו לי דפיקות לב ייתכן שאני   </a:t>
            </a:r>
            <a:r>
              <a:rPr lang="he-IL" i="1" kern="0" dirty="0">
                <a:solidFill>
                  <a:schemeClr val="bg1">
                    <a:lumMod val="65000"/>
                  </a:schemeClr>
                </a:solidFill>
                <a:effectLst/>
              </a:rPr>
              <a:t>גוסס</a:t>
            </a:r>
            <a:r>
              <a:rPr lang="he-IL" kern="0" dirty="0">
                <a:solidFill>
                  <a:schemeClr val="bg1">
                    <a:lumMod val="65000"/>
                  </a:schemeClr>
                </a:solidFill>
                <a:effectLst/>
              </a:rPr>
              <a:t> /  </a:t>
            </a:r>
            <a:r>
              <a:rPr lang="he-IL" i="1" kern="0" dirty="0">
                <a:solidFill>
                  <a:schemeClr val="bg1">
                    <a:lumMod val="65000"/>
                  </a:schemeClr>
                </a:solidFill>
                <a:effectLst/>
              </a:rPr>
              <a:t>מתרגש</a:t>
            </a:r>
          </a:p>
          <a:p>
            <a:pPr algn="r" rtl="1" eaLnBrk="1" hangingPunct="1">
              <a:buClrTx/>
              <a:buSzPct val="100000"/>
              <a:defRPr/>
            </a:pPr>
            <a:r>
              <a:rPr lang="he-IL" kern="0" dirty="0">
                <a:effectLst/>
              </a:rPr>
              <a:t>אם קשה לי לנשום כנראה שאני   </a:t>
            </a:r>
            <a:r>
              <a:rPr lang="he-IL" i="1" kern="0" dirty="0">
                <a:solidFill>
                  <a:schemeClr val="bg1">
                    <a:lumMod val="65000"/>
                  </a:schemeClr>
                </a:solidFill>
                <a:effectLst/>
              </a:rPr>
              <a:t>נחנק</a:t>
            </a:r>
            <a:r>
              <a:rPr lang="he-IL" kern="0" dirty="0">
                <a:solidFill>
                  <a:schemeClr val="bg1">
                    <a:lumMod val="65000"/>
                  </a:schemeClr>
                </a:solidFill>
                <a:effectLst/>
              </a:rPr>
              <a:t>  /  </a:t>
            </a:r>
            <a:r>
              <a:rPr lang="he-IL" i="1" kern="0" dirty="0">
                <a:solidFill>
                  <a:schemeClr val="bg1">
                    <a:lumMod val="65000"/>
                  </a:schemeClr>
                </a:solidFill>
                <a:effectLst/>
              </a:rPr>
              <a:t>לא בכושר</a:t>
            </a:r>
            <a:endParaRPr lang="en-US" i="1" kern="0" dirty="0">
              <a:solidFill>
                <a:schemeClr val="bg1">
                  <a:lumMod val="65000"/>
                </a:schemeClr>
              </a:solidFill>
              <a:effectLst/>
            </a:endParaRPr>
          </a:p>
        </p:txBody>
      </p:sp>
    </p:spTree>
    <p:extLst>
      <p:ext uri="{BB962C8B-B14F-4D97-AF65-F5344CB8AC3E}">
        <p14:creationId xmlns:p14="http://schemas.microsoft.com/office/powerpoint/2010/main" val="2454244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82" name="Rectangle 2"/>
          <p:cNvSpPr>
            <a:spLocks noGrp="1" noChangeArrowheads="1"/>
          </p:cNvSpPr>
          <p:nvPr>
            <p:ph type="title"/>
          </p:nvPr>
        </p:nvSpPr>
        <p:spPr>
          <a:xfrm>
            <a:off x="3071597" y="188640"/>
            <a:ext cx="6377940" cy="1293028"/>
          </a:xfrm>
        </p:spPr>
        <p:txBody>
          <a:bodyPr/>
          <a:lstStyle/>
          <a:p>
            <a:pPr algn="ctr" rtl="1" eaLnBrk="1" hangingPunct="1">
              <a:defRPr/>
            </a:pPr>
            <a:r>
              <a:rPr lang="he-IL" dirty="0"/>
              <a:t>תמיכה מחקרית</a:t>
            </a:r>
            <a:endParaRPr lang="en-US" dirty="0"/>
          </a:p>
        </p:txBody>
      </p:sp>
      <p:sp>
        <p:nvSpPr>
          <p:cNvPr id="1761283" name="Rectangle 3"/>
          <p:cNvSpPr>
            <a:spLocks noGrp="1" noChangeArrowheads="1"/>
          </p:cNvSpPr>
          <p:nvPr>
            <p:ph idx="1"/>
          </p:nvPr>
        </p:nvSpPr>
        <p:spPr>
          <a:xfrm>
            <a:off x="530424" y="2092086"/>
            <a:ext cx="8280920" cy="2849082"/>
          </a:xfrm>
        </p:spPr>
        <p:txBody>
          <a:bodyPr>
            <a:normAutofit/>
          </a:bodyPr>
          <a:lstStyle/>
          <a:p>
            <a:pPr algn="r" rtl="1" eaLnBrk="1" hangingPunct="1">
              <a:defRPr/>
            </a:pPr>
            <a:r>
              <a:rPr lang="he-IL" sz="2400" dirty="0"/>
              <a:t>לאחר מכן התבקשו לקרוא צמדי מילים כגון "קשיי נשימה – חנק" או "דפיקות לב – מוות" </a:t>
            </a:r>
          </a:p>
          <a:p>
            <a:pPr algn="r" rtl="1" eaLnBrk="1" hangingPunct="1">
              <a:defRPr/>
            </a:pPr>
            <a:endParaRPr lang="he-IL" sz="2400" dirty="0"/>
          </a:p>
          <a:p>
            <a:pPr algn="r" rtl="1" eaLnBrk="1" hangingPunct="1">
              <a:defRPr/>
            </a:pPr>
            <a:endParaRPr lang="he-IL" sz="2400" dirty="0"/>
          </a:p>
          <a:p>
            <a:pPr algn="r" rtl="1" eaLnBrk="1" hangingPunct="1">
              <a:defRPr/>
            </a:pPr>
            <a:endParaRPr lang="he-IL" sz="2400" dirty="0"/>
          </a:p>
          <a:p>
            <a:pPr algn="r" rtl="1" eaLnBrk="1" hangingPunct="1">
              <a:defRPr/>
            </a:pPr>
            <a:r>
              <a:rPr lang="he-IL" sz="2400" dirty="0"/>
              <a:t>טריגר להתקף – 75% בקבוצת הניסוי לעומת 17% בביקורת</a:t>
            </a:r>
          </a:p>
        </p:txBody>
      </p:sp>
    </p:spTree>
    <p:extLst>
      <p:ext uri="{BB962C8B-B14F-4D97-AF65-F5344CB8AC3E}">
        <p14:creationId xmlns:p14="http://schemas.microsoft.com/office/powerpoint/2010/main" val="343403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1283">
                                            <p:txEl>
                                              <p:pRg st="4" end="4"/>
                                            </p:txEl>
                                          </p:spTgt>
                                        </p:tgtEl>
                                        <p:attrNameLst>
                                          <p:attrName>style.visibility</p:attrName>
                                        </p:attrNameLst>
                                      </p:cBhvr>
                                      <p:to>
                                        <p:strVal val="visible"/>
                                      </p:to>
                                    </p:set>
                                    <p:animEffect transition="in" filter="fade">
                                      <p:cBhvr>
                                        <p:cTn id="7" dur="500"/>
                                        <p:tgtEl>
                                          <p:spTgt spid="17612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507" y="332656"/>
            <a:ext cx="6377940" cy="1293028"/>
          </a:xfrm>
        </p:spPr>
        <p:txBody>
          <a:bodyPr/>
          <a:lstStyle/>
          <a:p>
            <a:pPr algn="ctr" rtl="1">
              <a:defRPr/>
            </a:pPr>
            <a:r>
              <a:rPr lang="he-IL" dirty="0"/>
              <a:t>תמיכה מחקרית</a:t>
            </a:r>
          </a:p>
        </p:txBody>
      </p:sp>
      <p:sp>
        <p:nvSpPr>
          <p:cNvPr id="3" name="Content Placeholder 2"/>
          <p:cNvSpPr>
            <a:spLocks noGrp="1"/>
          </p:cNvSpPr>
          <p:nvPr>
            <p:ph idx="1"/>
          </p:nvPr>
        </p:nvSpPr>
        <p:spPr>
          <a:xfrm>
            <a:off x="755576" y="2204864"/>
            <a:ext cx="7992239" cy="4467943"/>
          </a:xfrm>
        </p:spPr>
        <p:txBody>
          <a:bodyPr>
            <a:normAutofit/>
          </a:bodyPr>
          <a:lstStyle/>
          <a:p>
            <a:pPr>
              <a:defRPr/>
            </a:pPr>
            <a:r>
              <a:rPr lang="he-IL" sz="2400" dirty="0"/>
              <a:t>במחקר אחר: התקפים </a:t>
            </a:r>
            <a:r>
              <a:rPr lang="he-IL" sz="2400"/>
              <a:t>יזומים על-ידי תמיסת סודיום לקטט </a:t>
            </a:r>
            <a:r>
              <a:rPr lang="en-US" sz="2400" dirty="0"/>
              <a:t>sodium lactate</a:t>
            </a:r>
            <a:endParaRPr lang="he-IL" sz="2400" dirty="0"/>
          </a:p>
          <a:p>
            <a:pPr algn="r" rtl="1">
              <a:defRPr/>
            </a:pPr>
            <a:endParaRPr lang="he-IL" sz="2400" dirty="0"/>
          </a:p>
          <a:p>
            <a:pPr algn="r" rtl="1">
              <a:defRPr/>
            </a:pPr>
            <a:endParaRPr lang="he-IL" sz="2400" dirty="0"/>
          </a:p>
          <a:p>
            <a:pPr algn="r" rtl="1">
              <a:defRPr/>
            </a:pPr>
            <a:endParaRPr lang="he-IL" sz="2400" dirty="0"/>
          </a:p>
          <a:p>
            <a:pPr algn="r" rtl="1">
              <a:defRPr/>
            </a:pPr>
            <a:endParaRPr lang="he-IL" sz="2400" dirty="0"/>
          </a:p>
          <a:p>
            <a:pPr algn="r" rtl="1">
              <a:defRPr/>
            </a:pPr>
            <a:r>
              <a:rPr lang="he-IL" sz="2400" dirty="0"/>
              <a:t>קבוצת מתן מידע והרגעה לעומת קבוצה ללא מתן מידע והרגעה</a:t>
            </a:r>
            <a:br>
              <a:rPr lang="en-US" sz="2400" dirty="0"/>
            </a:br>
            <a:endParaRPr lang="he-IL" sz="2400" dirty="0"/>
          </a:p>
        </p:txBody>
      </p:sp>
      <p:sp>
        <p:nvSpPr>
          <p:cNvPr id="6" name="Right Brace 5"/>
          <p:cNvSpPr/>
          <p:nvPr/>
        </p:nvSpPr>
        <p:spPr>
          <a:xfrm rot="5400000">
            <a:off x="6012160" y="4581128"/>
            <a:ext cx="432048" cy="1584176"/>
          </a:xfrm>
          <a:prstGeom prst="righ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7" name="Right Brace 6"/>
          <p:cNvSpPr/>
          <p:nvPr/>
        </p:nvSpPr>
        <p:spPr>
          <a:xfrm rot="5400000">
            <a:off x="2208092" y="4082474"/>
            <a:ext cx="432048" cy="2568873"/>
          </a:xfrm>
          <a:prstGeom prst="righ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8" name="TextBox 7"/>
          <p:cNvSpPr txBox="1"/>
          <p:nvPr/>
        </p:nvSpPr>
        <p:spPr>
          <a:xfrm>
            <a:off x="5256076" y="5687960"/>
            <a:ext cx="1944216" cy="369332"/>
          </a:xfrm>
          <a:prstGeom prst="rect">
            <a:avLst/>
          </a:prstGeom>
          <a:noFill/>
        </p:spPr>
        <p:txBody>
          <a:bodyPr wrap="square" rtlCol="1">
            <a:spAutoFit/>
          </a:bodyPr>
          <a:lstStyle/>
          <a:p>
            <a:r>
              <a:rPr lang="he-IL" dirty="0"/>
              <a:t>30% התקפי פניקה</a:t>
            </a:r>
          </a:p>
        </p:txBody>
      </p:sp>
      <p:sp>
        <p:nvSpPr>
          <p:cNvPr id="9" name="TextBox 8"/>
          <p:cNvSpPr txBox="1"/>
          <p:nvPr/>
        </p:nvSpPr>
        <p:spPr>
          <a:xfrm>
            <a:off x="1452007" y="5661248"/>
            <a:ext cx="2256545" cy="369332"/>
          </a:xfrm>
          <a:prstGeom prst="rect">
            <a:avLst/>
          </a:prstGeom>
          <a:noFill/>
        </p:spPr>
        <p:txBody>
          <a:bodyPr wrap="square" rtlCol="1">
            <a:spAutoFit/>
          </a:bodyPr>
          <a:lstStyle/>
          <a:p>
            <a:r>
              <a:rPr lang="he-IL" dirty="0"/>
              <a:t>90% התקפי פניקה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22" name="Rectangle 2"/>
          <p:cNvSpPr>
            <a:spLocks noGrp="1" noChangeArrowheads="1"/>
          </p:cNvSpPr>
          <p:nvPr>
            <p:ph type="title"/>
          </p:nvPr>
        </p:nvSpPr>
        <p:spPr>
          <a:xfrm>
            <a:off x="2555776" y="476672"/>
            <a:ext cx="6377940" cy="1293028"/>
          </a:xfrm>
        </p:spPr>
        <p:txBody>
          <a:bodyPr>
            <a:normAutofit/>
          </a:bodyPr>
          <a:lstStyle/>
          <a:p>
            <a:pPr algn="ctr" eaLnBrk="1" hangingPunct="1">
              <a:defRPr/>
            </a:pPr>
            <a:r>
              <a:rPr lang="en-US" dirty="0"/>
              <a:t>Anxiety Sensitivity (AS)</a:t>
            </a:r>
            <a:br>
              <a:rPr lang="en-US" dirty="0"/>
            </a:br>
            <a:r>
              <a:rPr lang="he-IL" dirty="0"/>
              <a:t>כמייצגת פגיעות לפניקה</a:t>
            </a:r>
            <a:endParaRPr lang="en-US" dirty="0"/>
          </a:p>
        </p:txBody>
      </p:sp>
      <p:sp>
        <p:nvSpPr>
          <p:cNvPr id="1771523" name="Rectangle 3"/>
          <p:cNvSpPr>
            <a:spLocks noGrp="1" noChangeArrowheads="1"/>
          </p:cNvSpPr>
          <p:nvPr>
            <p:ph idx="1"/>
          </p:nvPr>
        </p:nvSpPr>
        <p:spPr>
          <a:xfrm>
            <a:off x="457200" y="1905000"/>
            <a:ext cx="8229600" cy="4836368"/>
          </a:xfrm>
        </p:spPr>
        <p:txBody>
          <a:bodyPr/>
          <a:lstStyle/>
          <a:p>
            <a:pPr marL="0" indent="0" algn="r" rtl="1" eaLnBrk="1" hangingPunct="1">
              <a:lnSpc>
                <a:spcPct val="90000"/>
              </a:lnSpc>
              <a:buNone/>
              <a:defRPr/>
            </a:pPr>
            <a:r>
              <a:rPr lang="he-IL" i="1" dirty="0"/>
              <a:t>3 פקטורים בשאלון </a:t>
            </a:r>
            <a:r>
              <a:rPr lang="en-US" i="1" dirty="0"/>
              <a:t>ASI</a:t>
            </a:r>
            <a:r>
              <a:rPr lang="he-IL" i="1" dirty="0"/>
              <a:t>:</a:t>
            </a:r>
          </a:p>
          <a:p>
            <a:pPr marL="0" indent="0" algn="r" rtl="1" eaLnBrk="1" hangingPunct="1">
              <a:lnSpc>
                <a:spcPct val="90000"/>
              </a:lnSpc>
              <a:buNone/>
              <a:defRPr/>
            </a:pPr>
            <a:r>
              <a:rPr lang="he-IL" b="1" dirty="0"/>
              <a:t>חששות מתחושות גופניות</a:t>
            </a:r>
          </a:p>
          <a:p>
            <a:pPr algn="r" rtl="1" eaLnBrk="1" hangingPunct="1">
              <a:lnSpc>
                <a:spcPct val="90000"/>
              </a:lnSpc>
              <a:defRPr/>
            </a:pPr>
            <a:r>
              <a:rPr lang="he-IL" sz="2400" dirty="0"/>
              <a:t>מפחיד אותי כשיש לי קוצר-נשימה</a:t>
            </a:r>
          </a:p>
          <a:p>
            <a:pPr algn="r" rtl="1" eaLnBrk="1" hangingPunct="1">
              <a:lnSpc>
                <a:spcPct val="90000"/>
              </a:lnSpc>
              <a:defRPr/>
            </a:pPr>
            <a:r>
              <a:rPr lang="he-IL" sz="2400" dirty="0"/>
              <a:t>זה מפחיד אותי כשאני מרגיש/ה רעד</a:t>
            </a:r>
          </a:p>
          <a:p>
            <a:pPr marL="0" indent="0" algn="r" rtl="1" eaLnBrk="1" hangingPunct="1">
              <a:lnSpc>
                <a:spcPct val="90000"/>
              </a:lnSpc>
              <a:buNone/>
              <a:defRPr/>
            </a:pPr>
            <a:r>
              <a:rPr lang="he-IL" b="1" dirty="0"/>
              <a:t>חששות ממוגבלות נפשית</a:t>
            </a:r>
          </a:p>
          <a:p>
            <a:pPr algn="r" rtl="1" eaLnBrk="1" hangingPunct="1">
              <a:lnSpc>
                <a:spcPct val="90000"/>
              </a:lnSpc>
              <a:defRPr/>
            </a:pPr>
            <a:r>
              <a:rPr lang="he-IL" sz="2400" dirty="0"/>
              <a:t>כאשר אני עצבני/ת אני דואג/ת שאהיה חולה בנפשי</a:t>
            </a:r>
          </a:p>
          <a:p>
            <a:pPr algn="r" rtl="1" eaLnBrk="1" hangingPunct="1">
              <a:lnSpc>
                <a:spcPct val="90000"/>
              </a:lnSpc>
              <a:defRPr/>
            </a:pPr>
            <a:r>
              <a:rPr lang="he-IL" sz="2400" dirty="0"/>
              <a:t>כאשר אני לא מסוגל/ת להתרכז במשימה אני דואג/ת שמא אשתגע</a:t>
            </a:r>
          </a:p>
          <a:p>
            <a:pPr marL="0" indent="0" algn="r" rtl="1" eaLnBrk="1" hangingPunct="1">
              <a:lnSpc>
                <a:spcPct val="90000"/>
              </a:lnSpc>
              <a:buNone/>
              <a:defRPr/>
            </a:pPr>
            <a:r>
              <a:rPr lang="he-IL" b="1" dirty="0"/>
              <a:t>חששות חברתיים</a:t>
            </a:r>
          </a:p>
          <a:p>
            <a:pPr algn="r" rtl="1" eaLnBrk="1" hangingPunct="1">
              <a:lnSpc>
                <a:spcPct val="90000"/>
              </a:lnSpc>
              <a:defRPr/>
            </a:pPr>
            <a:r>
              <a:rPr lang="he-IL" sz="2400" dirty="0"/>
              <a:t>זה מביך אותי כשקיבתי משמיעה רעש</a:t>
            </a:r>
          </a:p>
          <a:p>
            <a:pPr algn="r" rtl="1" eaLnBrk="1" hangingPunct="1">
              <a:lnSpc>
                <a:spcPct val="90000"/>
              </a:lnSpc>
              <a:defRPr/>
            </a:pPr>
            <a:r>
              <a:rPr lang="he-IL" sz="2400" dirty="0"/>
              <a:t>חשוב לי לא להיראות עצבני/ת</a:t>
            </a:r>
          </a:p>
          <a:p>
            <a:pPr algn="r" rtl="1" eaLnBrk="1" hangingPunct="1">
              <a:lnSpc>
                <a:spcPct val="90000"/>
              </a:lnSpc>
              <a:defRPr/>
            </a:pPr>
            <a:endParaRPr lang="en-US" dirty="0"/>
          </a:p>
        </p:txBody>
      </p:sp>
      <p:sp>
        <p:nvSpPr>
          <p:cNvPr id="2" name="Left Brace 1"/>
          <p:cNvSpPr/>
          <p:nvPr/>
        </p:nvSpPr>
        <p:spPr>
          <a:xfrm>
            <a:off x="3635896" y="5157192"/>
            <a:ext cx="432048" cy="1296144"/>
          </a:xfrm>
          <a:prstGeom prst="lef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4" name="TextBox 3"/>
          <p:cNvSpPr txBox="1"/>
          <p:nvPr/>
        </p:nvSpPr>
        <p:spPr>
          <a:xfrm>
            <a:off x="899592" y="5482098"/>
            <a:ext cx="2575992" cy="646331"/>
          </a:xfrm>
          <a:prstGeom prst="rect">
            <a:avLst/>
          </a:prstGeom>
          <a:noFill/>
        </p:spPr>
        <p:txBody>
          <a:bodyPr wrap="square" rtlCol="1">
            <a:spAutoFit/>
          </a:bodyPr>
          <a:lstStyle/>
          <a:p>
            <a:pPr algn="r" rtl="1"/>
            <a:r>
              <a:rPr lang="he-IL" dirty="0">
                <a:solidFill>
                  <a:schemeClr val="accent1"/>
                </a:solidFill>
              </a:rPr>
              <a:t>לא קריטריון רשמי אך מאפיין של הפרעת פניקה</a:t>
            </a:r>
          </a:p>
        </p:txBody>
      </p:sp>
    </p:spTree>
    <p:extLst>
      <p:ext uri="{BB962C8B-B14F-4D97-AF65-F5344CB8AC3E}">
        <p14:creationId xmlns:p14="http://schemas.microsoft.com/office/powerpoint/2010/main" val="22018992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3570" name="Rectangle 2"/>
          <p:cNvSpPr>
            <a:spLocks noGrp="1" noChangeArrowheads="1"/>
          </p:cNvSpPr>
          <p:nvPr>
            <p:ph type="title"/>
          </p:nvPr>
        </p:nvSpPr>
        <p:spPr>
          <a:xfrm>
            <a:off x="2634916" y="268921"/>
            <a:ext cx="6377940" cy="1293028"/>
          </a:xfrm>
        </p:spPr>
        <p:txBody>
          <a:bodyPr/>
          <a:lstStyle/>
          <a:p>
            <a:pPr algn="ctr" rtl="1" eaLnBrk="1" hangingPunct="1">
              <a:defRPr/>
            </a:pPr>
            <a:r>
              <a:rPr lang="en-US" dirty="0"/>
              <a:t>AS</a:t>
            </a:r>
            <a:r>
              <a:rPr lang="he-IL" dirty="0"/>
              <a:t> – מחקרים </a:t>
            </a:r>
            <a:r>
              <a:rPr lang="he-IL" dirty="0" err="1"/>
              <a:t>לונגיטודינליים</a:t>
            </a:r>
            <a:endParaRPr lang="en-US" dirty="0"/>
          </a:p>
        </p:txBody>
      </p:sp>
      <p:sp>
        <p:nvSpPr>
          <p:cNvPr id="1773571" name="Rectangle 3"/>
          <p:cNvSpPr>
            <a:spLocks noGrp="1" noChangeArrowheads="1"/>
          </p:cNvSpPr>
          <p:nvPr>
            <p:ph idx="1"/>
          </p:nvPr>
        </p:nvSpPr>
        <p:spPr>
          <a:xfrm>
            <a:off x="2634916" y="1730211"/>
            <a:ext cx="6203032" cy="3324453"/>
          </a:xfrm>
        </p:spPr>
        <p:txBody>
          <a:bodyPr>
            <a:normAutofit/>
          </a:bodyPr>
          <a:lstStyle/>
          <a:p>
            <a:pPr algn="r" rtl="1" eaLnBrk="1" hangingPunct="1">
              <a:defRPr/>
            </a:pPr>
            <a:r>
              <a:rPr lang="he-IL" sz="2400" dirty="0"/>
              <a:t>שונה מחרדה תכונתית</a:t>
            </a:r>
            <a:endParaRPr lang="en-US" sz="2400" dirty="0"/>
          </a:p>
          <a:p>
            <a:pPr algn="r" rtl="1" eaLnBrk="1" hangingPunct="1">
              <a:defRPr/>
            </a:pPr>
            <a:r>
              <a:rPr lang="he-IL" sz="2400" dirty="0"/>
              <a:t>פגיעות להתפתחות פניקה</a:t>
            </a:r>
          </a:p>
          <a:p>
            <a:pPr algn="r" rtl="1" eaLnBrk="1" hangingPunct="1">
              <a:defRPr/>
            </a:pPr>
            <a:r>
              <a:rPr lang="en-US" sz="2400" dirty="0"/>
              <a:t>AS</a:t>
            </a:r>
            <a:r>
              <a:rPr lang="he-IL" sz="2400" dirty="0"/>
              <a:t> מנבאת התקפי פניקה עתידיים בקרב אנשים ללא רקע של פניקה</a:t>
            </a:r>
            <a:r>
              <a:rPr lang="en-US" sz="2400" dirty="0"/>
              <a:t>!</a:t>
            </a:r>
            <a:endParaRPr lang="he-IL" sz="2400" dirty="0"/>
          </a:p>
          <a:p>
            <a:pPr algn="r" rtl="1" eaLnBrk="1" hangingPunct="1">
              <a:defRPr/>
            </a:pPr>
            <a:r>
              <a:rPr lang="he-IL" sz="2400" dirty="0"/>
              <a:t>מחקר של </a:t>
            </a:r>
            <a:r>
              <a:rPr lang="en-US" sz="2400" dirty="0"/>
              <a:t>Ehlers (1995)</a:t>
            </a:r>
            <a:r>
              <a:rPr lang="he-IL" sz="2400" dirty="0"/>
              <a:t> – קבוצה לא קלינית וקבוצת פוביה ספציפית. </a:t>
            </a:r>
            <a:r>
              <a:rPr lang="en-US" sz="2400" dirty="0"/>
              <a:t>ASI</a:t>
            </a:r>
            <a:r>
              <a:rPr lang="he-IL" sz="2400" dirty="0"/>
              <a:t> ניבא התקפים ספונטניים על-פי מדידה אחרי שנה! חרדה תכונתית לא.</a:t>
            </a:r>
          </a:p>
        </p:txBody>
      </p:sp>
      <p:sp>
        <p:nvSpPr>
          <p:cNvPr id="5" name="TextBox 4"/>
          <p:cNvSpPr txBox="1"/>
          <p:nvPr/>
        </p:nvSpPr>
        <p:spPr>
          <a:xfrm>
            <a:off x="1691680" y="5452357"/>
            <a:ext cx="6984776" cy="646331"/>
          </a:xfrm>
          <a:prstGeom prst="rect">
            <a:avLst/>
          </a:prstGeom>
          <a:noFill/>
        </p:spPr>
        <p:txBody>
          <a:bodyPr wrap="square" rtlCol="1">
            <a:spAutoFit/>
          </a:bodyPr>
          <a:lstStyle/>
          <a:p>
            <a:pPr algn="r" rtl="1"/>
            <a:r>
              <a:rPr lang="he-IL" b="1" u="sng" dirty="0"/>
              <a:t>חרדה:</a:t>
            </a:r>
            <a:r>
              <a:rPr lang="he-IL" dirty="0"/>
              <a:t>						</a:t>
            </a:r>
            <a:r>
              <a:rPr lang="he-IL" b="1" u="sng" dirty="0"/>
              <a:t>רגישות לחרדה:</a:t>
            </a:r>
          </a:p>
          <a:p>
            <a:pPr algn="r" rtl="1"/>
            <a:r>
              <a:rPr lang="he-IL" dirty="0"/>
              <a:t>אני חווה קוצר נשימה				מפחיד אותי כשיש לי קוצר נשימה</a:t>
            </a:r>
          </a:p>
        </p:txBody>
      </p:sp>
    </p:spTree>
    <p:extLst>
      <p:ext uri="{BB962C8B-B14F-4D97-AF65-F5344CB8AC3E}">
        <p14:creationId xmlns:p14="http://schemas.microsoft.com/office/powerpoint/2010/main" val="994210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73571">
                                            <p:txEl>
                                              <p:pRg st="1" end="1"/>
                                            </p:txEl>
                                          </p:spTgt>
                                        </p:tgtEl>
                                        <p:attrNameLst>
                                          <p:attrName>style.visibility</p:attrName>
                                        </p:attrNameLst>
                                      </p:cBhvr>
                                      <p:to>
                                        <p:strVal val="visible"/>
                                      </p:to>
                                    </p:set>
                                    <p:animEffect transition="in" filter="fade">
                                      <p:cBhvr>
                                        <p:cTn id="7" dur="500"/>
                                        <p:tgtEl>
                                          <p:spTgt spid="1773571">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73571">
                                            <p:txEl>
                                              <p:pRg st="2" end="2"/>
                                            </p:txEl>
                                          </p:spTgt>
                                        </p:tgtEl>
                                        <p:attrNameLst>
                                          <p:attrName>style.visibility</p:attrName>
                                        </p:attrNameLst>
                                      </p:cBhvr>
                                      <p:to>
                                        <p:strVal val="visible"/>
                                      </p:to>
                                    </p:set>
                                    <p:animEffect transition="in" filter="fade">
                                      <p:cBhvr>
                                        <p:cTn id="10" dur="500"/>
                                        <p:tgtEl>
                                          <p:spTgt spid="1773571">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73571">
                                            <p:txEl>
                                              <p:pRg st="3" end="3"/>
                                            </p:txEl>
                                          </p:spTgt>
                                        </p:tgtEl>
                                        <p:attrNameLst>
                                          <p:attrName>style.visibility</p:attrName>
                                        </p:attrNameLst>
                                      </p:cBhvr>
                                      <p:to>
                                        <p:strVal val="visible"/>
                                      </p:to>
                                    </p:set>
                                    <p:animEffect transition="in" filter="fade">
                                      <p:cBhvr>
                                        <p:cTn id="15" dur="500"/>
                                        <p:tgtEl>
                                          <p:spTgt spid="17735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3571"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4" name="Rectangle 2"/>
          <p:cNvSpPr>
            <a:spLocks noGrp="1" noChangeArrowheads="1"/>
          </p:cNvSpPr>
          <p:nvPr>
            <p:ph type="title"/>
          </p:nvPr>
        </p:nvSpPr>
        <p:spPr/>
        <p:txBody>
          <a:bodyPr/>
          <a:lstStyle/>
          <a:p>
            <a:pPr algn="ctr" rtl="1" eaLnBrk="1" hangingPunct="1">
              <a:defRPr/>
            </a:pPr>
            <a:r>
              <a:rPr lang="en-US" dirty="0"/>
              <a:t>AS</a:t>
            </a:r>
            <a:r>
              <a:rPr lang="he-IL" dirty="0"/>
              <a:t> – מחקרים </a:t>
            </a:r>
            <a:r>
              <a:rPr lang="he-IL" dirty="0" err="1"/>
              <a:t>לונגיטודינליים</a:t>
            </a:r>
            <a:endParaRPr lang="en-US" dirty="0"/>
          </a:p>
        </p:txBody>
      </p:sp>
      <p:sp>
        <p:nvSpPr>
          <p:cNvPr id="1789955" name="Rectangle 3"/>
          <p:cNvSpPr>
            <a:spLocks noGrp="1" noChangeArrowheads="1"/>
          </p:cNvSpPr>
          <p:nvPr>
            <p:ph idx="1"/>
          </p:nvPr>
        </p:nvSpPr>
        <p:spPr>
          <a:xfrm>
            <a:off x="906448" y="2348880"/>
            <a:ext cx="7643192" cy="4114800"/>
          </a:xfrm>
        </p:spPr>
        <p:txBody>
          <a:bodyPr>
            <a:normAutofit/>
          </a:bodyPr>
          <a:lstStyle/>
          <a:p>
            <a:pPr algn="r" rtl="1" eaLnBrk="1" hangingPunct="1">
              <a:defRPr/>
            </a:pPr>
            <a:r>
              <a:rPr lang="he-IL" sz="2400" dirty="0"/>
              <a:t>מחקרים על חניכים בחיל האוויר האמריקאי בעת טירונות </a:t>
            </a:r>
          </a:p>
          <a:p>
            <a:pPr marL="0" indent="365125" algn="r" rtl="1" eaLnBrk="1" hangingPunct="1">
              <a:buNone/>
              <a:defRPr/>
            </a:pPr>
            <a:r>
              <a:rPr lang="en-US" sz="2400" dirty="0"/>
              <a:t>Schmidt et al. (1997; 1999)</a:t>
            </a:r>
          </a:p>
          <a:p>
            <a:pPr algn="r" rtl="1" eaLnBrk="1" hangingPunct="1">
              <a:defRPr/>
            </a:pPr>
            <a:r>
              <a:rPr lang="en-US" sz="2400" dirty="0"/>
              <a:t>6%</a:t>
            </a:r>
            <a:r>
              <a:rPr lang="he-IL" sz="2400" dirty="0"/>
              <a:t> חוו התקף, שליש ללא היסטוריה של התקפים</a:t>
            </a:r>
          </a:p>
          <a:p>
            <a:pPr algn="r" rtl="1" eaLnBrk="1" hangingPunct="1">
              <a:defRPr/>
            </a:pPr>
            <a:r>
              <a:rPr lang="en-US" sz="2400" dirty="0"/>
              <a:t>ASI</a:t>
            </a:r>
            <a:r>
              <a:rPr lang="he-IL" sz="2400" dirty="0"/>
              <a:t> ניבא גם תוך שליטה בחרדה תכונתית</a:t>
            </a:r>
            <a:endParaRPr lang="en-US" sz="2400" dirty="0"/>
          </a:p>
        </p:txBody>
      </p:sp>
      <p:sp>
        <p:nvSpPr>
          <p:cNvPr id="2" name="TextBox 1"/>
          <p:cNvSpPr txBox="1"/>
          <p:nvPr/>
        </p:nvSpPr>
        <p:spPr>
          <a:xfrm>
            <a:off x="1115616" y="5013176"/>
            <a:ext cx="6984776" cy="646331"/>
          </a:xfrm>
          <a:prstGeom prst="rect">
            <a:avLst/>
          </a:prstGeom>
          <a:noFill/>
        </p:spPr>
        <p:txBody>
          <a:bodyPr wrap="square" rtlCol="1">
            <a:spAutoFit/>
          </a:bodyPr>
          <a:lstStyle/>
          <a:p>
            <a:pPr algn="r" rtl="1"/>
            <a:r>
              <a:rPr lang="he-IL" b="1" u="sng" dirty="0"/>
              <a:t>חרדה:</a:t>
            </a:r>
            <a:r>
              <a:rPr lang="he-IL" dirty="0"/>
              <a:t>						</a:t>
            </a:r>
            <a:r>
              <a:rPr lang="he-IL" b="1" u="sng" dirty="0"/>
              <a:t>רגישות לחרדה:</a:t>
            </a:r>
          </a:p>
          <a:p>
            <a:pPr algn="r" rtl="1"/>
            <a:r>
              <a:rPr lang="he-IL" dirty="0"/>
              <a:t>אני חווה קוצר נשימה				מפחיד אותי כשיש לי קוצר נשימה</a:t>
            </a:r>
          </a:p>
        </p:txBody>
      </p:sp>
      <p:sp>
        <p:nvSpPr>
          <p:cNvPr id="3" name="Oval 2"/>
          <p:cNvSpPr/>
          <p:nvPr/>
        </p:nvSpPr>
        <p:spPr>
          <a:xfrm>
            <a:off x="1403648" y="4869160"/>
            <a:ext cx="3957022" cy="108012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5" name="Straight Connector 4"/>
          <p:cNvCxnSpPr/>
          <p:nvPr/>
        </p:nvCxnSpPr>
        <p:spPr>
          <a:xfrm>
            <a:off x="6084168" y="4797152"/>
            <a:ext cx="2160240" cy="108012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6156176" y="4797152"/>
            <a:ext cx="1944216" cy="100811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574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89955">
                                            <p:txEl>
                                              <p:pRg st="3" end="3"/>
                                            </p:txEl>
                                          </p:spTgt>
                                        </p:tgtEl>
                                        <p:attrNameLst>
                                          <p:attrName>style.visibility</p:attrName>
                                        </p:attrNameLst>
                                      </p:cBhvr>
                                      <p:to>
                                        <p:strVal val="visible"/>
                                      </p:to>
                                    </p:set>
                                    <p:animEffect transition="in" filter="fade">
                                      <p:cBhvr>
                                        <p:cTn id="7" dur="500"/>
                                        <p:tgtEl>
                                          <p:spTgt spid="1789955">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המודל הקוגניטיבי</a:t>
            </a:r>
          </a:p>
        </p:txBody>
      </p:sp>
      <p:sp>
        <p:nvSpPr>
          <p:cNvPr id="3" name="Content Placeholder 2"/>
          <p:cNvSpPr>
            <a:spLocks noGrp="1"/>
          </p:cNvSpPr>
          <p:nvPr>
            <p:ph idx="1"/>
          </p:nvPr>
        </p:nvSpPr>
        <p:spPr>
          <a:xfrm>
            <a:off x="1813435" y="2590655"/>
            <a:ext cx="6731124" cy="2532112"/>
          </a:xfrm>
        </p:spPr>
        <p:txBody>
          <a:bodyPr>
            <a:normAutofit/>
          </a:bodyPr>
          <a:lstStyle/>
          <a:p>
            <a:pPr algn="r" rtl="1">
              <a:defRPr/>
            </a:pPr>
            <a:r>
              <a:rPr lang="he-IL" sz="2400" dirty="0"/>
              <a:t>ע"פ המודל הקוגניטיבי קיים פחד מהסימפטומים </a:t>
            </a:r>
            <a:r>
              <a:rPr lang="he-IL" sz="2400" dirty="0" err="1"/>
              <a:t>החרדתיים</a:t>
            </a:r>
            <a:r>
              <a:rPr lang="he-IL" sz="2400" dirty="0"/>
              <a:t> עקב אמונה שמשהו רע יקרה בעקבותיהם</a:t>
            </a:r>
          </a:p>
        </p:txBody>
      </p:sp>
      <p:sp>
        <p:nvSpPr>
          <p:cNvPr id="4" name="TextBox 3"/>
          <p:cNvSpPr txBox="1"/>
          <p:nvPr/>
        </p:nvSpPr>
        <p:spPr>
          <a:xfrm>
            <a:off x="2411760" y="4365104"/>
            <a:ext cx="4968552" cy="1200329"/>
          </a:xfrm>
          <a:prstGeom prst="rect">
            <a:avLst/>
          </a:prstGeom>
          <a:noFill/>
        </p:spPr>
        <p:txBody>
          <a:bodyPr wrap="square" rtlCol="0">
            <a:spAutoFit/>
          </a:bodyPr>
          <a:lstStyle/>
          <a:p>
            <a:pPr algn="r" rtl="1"/>
            <a:r>
              <a:rPr lang="he-IL" sz="2400" dirty="0"/>
              <a:t>"אני עומד להשתגע"</a:t>
            </a:r>
          </a:p>
          <a:p>
            <a:pPr algn="r" rtl="1"/>
            <a:endParaRPr lang="he-IL" sz="2400" dirty="0"/>
          </a:p>
          <a:p>
            <a:pPr algn="r" rtl="1"/>
            <a:r>
              <a:rPr lang="he-IL" sz="2400" dirty="0"/>
              <a:t>"אני הולכת לקבל התקף לב"</a:t>
            </a:r>
            <a:endParaRPr lang="en-US" sz="2400" dirty="0"/>
          </a:p>
        </p:txBody>
      </p:sp>
    </p:spTree>
    <p:extLst>
      <p:ext uri="{BB962C8B-B14F-4D97-AF65-F5344CB8AC3E}">
        <p14:creationId xmlns:p14="http://schemas.microsoft.com/office/powerpoint/2010/main" val="3527659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2" y="548680"/>
            <a:ext cx="6377940" cy="1293028"/>
          </a:xfrm>
        </p:spPr>
        <p:txBody>
          <a:bodyPr/>
          <a:lstStyle/>
          <a:p>
            <a:r>
              <a:rPr lang="he-IL" dirty="0"/>
              <a:t>אטיולוגיה בהפרעת פניקה</a:t>
            </a:r>
          </a:p>
        </p:txBody>
      </p:sp>
      <p:sp>
        <p:nvSpPr>
          <p:cNvPr id="3" name="Content Placeholder 2"/>
          <p:cNvSpPr>
            <a:spLocks noGrp="1"/>
          </p:cNvSpPr>
          <p:nvPr>
            <p:ph idx="1"/>
          </p:nvPr>
        </p:nvSpPr>
        <p:spPr>
          <a:xfrm>
            <a:off x="539552" y="2708920"/>
            <a:ext cx="7955280" cy="1738496"/>
          </a:xfrm>
        </p:spPr>
        <p:txBody>
          <a:bodyPr/>
          <a:lstStyle/>
          <a:p>
            <a:r>
              <a:rPr lang="he-IL" dirty="0"/>
              <a:t>אך לפעמים ישנם התקפי פניקה שנחווים כלא צפויים</a:t>
            </a:r>
          </a:p>
          <a:p>
            <a:pPr marL="0" indent="0">
              <a:buNone/>
            </a:pPr>
            <a:r>
              <a:rPr lang="he-IL" dirty="0"/>
              <a:t>(</a:t>
            </a:r>
            <a:r>
              <a:rPr lang="en-US" dirty="0"/>
              <a:t>out of the blue</a:t>
            </a:r>
            <a:r>
              <a:rPr lang="he-IL" dirty="0"/>
              <a:t>)</a:t>
            </a:r>
          </a:p>
        </p:txBody>
      </p:sp>
    </p:spTree>
    <p:extLst>
      <p:ext uri="{BB962C8B-B14F-4D97-AF65-F5344CB8AC3E}">
        <p14:creationId xmlns:p14="http://schemas.microsoft.com/office/powerpoint/2010/main" val="3714840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0218" y="457439"/>
            <a:ext cx="6377940" cy="1293028"/>
          </a:xfrm>
        </p:spPr>
        <p:txBody>
          <a:bodyPr>
            <a:normAutofit/>
          </a:bodyPr>
          <a:lstStyle/>
          <a:p>
            <a:pPr algn="ctr" rtl="1">
              <a:defRPr/>
            </a:pPr>
            <a:r>
              <a:rPr lang="he-IL" dirty="0"/>
              <a:t>אטיולוגיה בהפרעת פניקה:</a:t>
            </a:r>
            <a:br>
              <a:rPr lang="he-IL" dirty="0"/>
            </a:br>
            <a:r>
              <a:rPr lang="he-IL" dirty="0"/>
              <a:t>תיאוריית הלמידה</a:t>
            </a:r>
          </a:p>
        </p:txBody>
      </p:sp>
      <p:sp>
        <p:nvSpPr>
          <p:cNvPr id="3" name="Rounded Rectangle 2"/>
          <p:cNvSpPr/>
          <p:nvPr/>
        </p:nvSpPr>
        <p:spPr>
          <a:xfrm>
            <a:off x="6948264" y="2204864"/>
            <a:ext cx="1666528"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660232" y="2348880"/>
            <a:ext cx="1728192" cy="830997"/>
          </a:xfrm>
          <a:prstGeom prst="rect">
            <a:avLst/>
          </a:prstGeom>
          <a:noFill/>
        </p:spPr>
        <p:txBody>
          <a:bodyPr wrap="square" rtlCol="0">
            <a:spAutoFit/>
          </a:bodyPr>
          <a:lstStyle/>
          <a:p>
            <a:pPr algn="r" rtl="1"/>
            <a:r>
              <a:rPr lang="he-IL" sz="2400" dirty="0">
                <a:solidFill>
                  <a:schemeClr val="bg1"/>
                </a:solidFill>
              </a:rPr>
              <a:t>תחושה גופנית</a:t>
            </a:r>
            <a:endParaRPr lang="en-US" sz="2400" dirty="0">
              <a:solidFill>
                <a:schemeClr val="bg1"/>
              </a:solidFill>
            </a:endParaRPr>
          </a:p>
        </p:txBody>
      </p:sp>
      <p:sp>
        <p:nvSpPr>
          <p:cNvPr id="6" name="Rounded Rectangle 5"/>
          <p:cNvSpPr/>
          <p:nvPr/>
        </p:nvSpPr>
        <p:spPr>
          <a:xfrm>
            <a:off x="3697560" y="2204864"/>
            <a:ext cx="1666528"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635896" y="2348880"/>
            <a:ext cx="1728192" cy="830997"/>
          </a:xfrm>
          <a:prstGeom prst="rect">
            <a:avLst/>
          </a:prstGeom>
          <a:noFill/>
        </p:spPr>
        <p:txBody>
          <a:bodyPr wrap="square" rtlCol="0">
            <a:spAutoFit/>
          </a:bodyPr>
          <a:lstStyle/>
          <a:p>
            <a:pPr algn="r" rtl="1"/>
            <a:r>
              <a:rPr lang="he-IL" sz="2400" dirty="0">
                <a:solidFill>
                  <a:schemeClr val="bg1"/>
                </a:solidFill>
              </a:rPr>
              <a:t>חשיבה קטסטרופלית</a:t>
            </a:r>
            <a:endParaRPr lang="en-US" sz="2400" dirty="0">
              <a:solidFill>
                <a:schemeClr val="bg1"/>
              </a:solidFill>
            </a:endParaRPr>
          </a:p>
        </p:txBody>
      </p:sp>
      <p:sp>
        <p:nvSpPr>
          <p:cNvPr id="8" name="Rounded Rectangle 7"/>
          <p:cNvSpPr/>
          <p:nvPr/>
        </p:nvSpPr>
        <p:spPr>
          <a:xfrm>
            <a:off x="467544" y="2204864"/>
            <a:ext cx="1666528"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95536" y="2348880"/>
            <a:ext cx="1440160" cy="830997"/>
          </a:xfrm>
          <a:prstGeom prst="rect">
            <a:avLst/>
          </a:prstGeom>
          <a:noFill/>
        </p:spPr>
        <p:txBody>
          <a:bodyPr wrap="square" rtlCol="0">
            <a:spAutoFit/>
          </a:bodyPr>
          <a:lstStyle/>
          <a:p>
            <a:pPr algn="r" rtl="1"/>
            <a:r>
              <a:rPr lang="he-IL" sz="2400" dirty="0">
                <a:solidFill>
                  <a:schemeClr val="bg1"/>
                </a:solidFill>
              </a:rPr>
              <a:t>התקף פניקה</a:t>
            </a:r>
            <a:endParaRPr lang="en-US" sz="2400" dirty="0">
              <a:solidFill>
                <a:schemeClr val="bg1"/>
              </a:solidFill>
            </a:endParaRPr>
          </a:p>
        </p:txBody>
      </p:sp>
      <p:sp>
        <p:nvSpPr>
          <p:cNvPr id="11" name="Notched Right Arrow 10"/>
          <p:cNvSpPr/>
          <p:nvPr/>
        </p:nvSpPr>
        <p:spPr>
          <a:xfrm rot="10800000">
            <a:off x="5652120" y="2517725"/>
            <a:ext cx="936104" cy="50405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Notched Right Arrow 11"/>
          <p:cNvSpPr/>
          <p:nvPr/>
        </p:nvSpPr>
        <p:spPr>
          <a:xfrm rot="10800000">
            <a:off x="2354863" y="2512350"/>
            <a:ext cx="936104" cy="50405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H="1">
            <a:off x="3590690" y="1780183"/>
            <a:ext cx="1954560" cy="1894557"/>
          </a:xfrm>
          <a:prstGeom prst="line">
            <a:avLst/>
          </a:prstGeom>
          <a:ln w="184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653291" y="1817099"/>
            <a:ext cx="1785089" cy="1894557"/>
          </a:xfrm>
          <a:prstGeom prst="line">
            <a:avLst/>
          </a:prstGeom>
          <a:ln w="18415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1674" y="4145171"/>
            <a:ext cx="2049016" cy="2499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TextBox 12"/>
          <p:cNvSpPr txBox="1"/>
          <p:nvPr/>
        </p:nvSpPr>
        <p:spPr>
          <a:xfrm>
            <a:off x="3697560" y="5661248"/>
            <a:ext cx="2602632" cy="369332"/>
          </a:xfrm>
          <a:prstGeom prst="rect">
            <a:avLst/>
          </a:prstGeom>
          <a:noFill/>
        </p:spPr>
        <p:txBody>
          <a:bodyPr wrap="square" rtlCol="1">
            <a:spAutoFit/>
          </a:bodyPr>
          <a:lstStyle/>
          <a:p>
            <a:r>
              <a:rPr lang="en-US" dirty="0"/>
              <a:t>David Barlow</a:t>
            </a:r>
            <a:endParaRPr lang="he-IL" dirty="0"/>
          </a:p>
        </p:txBody>
      </p:sp>
    </p:spTree>
    <p:extLst>
      <p:ext uri="{BB962C8B-B14F-4D97-AF65-F5344CB8AC3E}">
        <p14:creationId xmlns:p14="http://schemas.microsoft.com/office/powerpoint/2010/main" val="340426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0218" y="457439"/>
            <a:ext cx="6377940" cy="1293028"/>
          </a:xfrm>
        </p:spPr>
        <p:txBody>
          <a:bodyPr>
            <a:normAutofit/>
          </a:bodyPr>
          <a:lstStyle/>
          <a:p>
            <a:pPr algn="ctr" rtl="1">
              <a:defRPr/>
            </a:pPr>
            <a:r>
              <a:rPr lang="he-IL" dirty="0"/>
              <a:t>אטיולוגיה בהפרעת פניקה:</a:t>
            </a:r>
            <a:br>
              <a:rPr lang="he-IL" dirty="0"/>
            </a:br>
            <a:r>
              <a:rPr lang="he-IL" dirty="0"/>
              <a:t>תיאוריית הלמידה</a:t>
            </a:r>
          </a:p>
        </p:txBody>
      </p:sp>
      <p:sp>
        <p:nvSpPr>
          <p:cNvPr id="4" name="Content Placeholder 3"/>
          <p:cNvSpPr>
            <a:spLocks noGrp="1"/>
          </p:cNvSpPr>
          <p:nvPr>
            <p:ph idx="1"/>
          </p:nvPr>
        </p:nvSpPr>
        <p:spPr>
          <a:xfrm>
            <a:off x="1619672" y="3789040"/>
            <a:ext cx="6995120" cy="2818656"/>
          </a:xfrm>
        </p:spPr>
        <p:txBody>
          <a:bodyPr>
            <a:normAutofit/>
          </a:bodyPr>
          <a:lstStyle/>
          <a:p>
            <a:pPr algn="r" rtl="1"/>
            <a:r>
              <a:rPr lang="he-IL" sz="2400" dirty="0"/>
              <a:t>התניה קלאסית</a:t>
            </a:r>
          </a:p>
          <a:p>
            <a:pPr algn="r" rtl="1"/>
            <a:r>
              <a:rPr lang="he-IL" sz="2400" dirty="0"/>
              <a:t>תחושות גופניות התחלתיות (כגון דפיקות לב) נעשות קשורות לחרדה / עוררות</a:t>
            </a:r>
          </a:p>
          <a:p>
            <a:pPr algn="r" rtl="1"/>
            <a:r>
              <a:rPr lang="he-IL" sz="2400" dirty="0"/>
              <a:t>מלבד </a:t>
            </a:r>
            <a:r>
              <a:rPr lang="en-US" sz="2400" dirty="0" err="1"/>
              <a:t>interoceptive</a:t>
            </a:r>
            <a:r>
              <a:rPr lang="en-US" sz="2400" dirty="0"/>
              <a:t> stimuli</a:t>
            </a:r>
            <a:r>
              <a:rPr lang="he-IL" sz="2400" dirty="0"/>
              <a:t> יש גם </a:t>
            </a:r>
            <a:r>
              <a:rPr lang="en-US" sz="2400" dirty="0" err="1"/>
              <a:t>exteroceptive</a:t>
            </a:r>
            <a:r>
              <a:rPr lang="en-US" sz="2400" dirty="0"/>
              <a:t> conditioning </a:t>
            </a:r>
            <a:r>
              <a:rPr lang="he-IL" sz="2400" dirty="0"/>
              <a:t> כגון המקום בו התרחש ההתקף </a:t>
            </a:r>
          </a:p>
        </p:txBody>
      </p:sp>
      <p:sp>
        <p:nvSpPr>
          <p:cNvPr id="3" name="Rounded Rectangle 2"/>
          <p:cNvSpPr/>
          <p:nvPr/>
        </p:nvSpPr>
        <p:spPr>
          <a:xfrm>
            <a:off x="6948264" y="2204864"/>
            <a:ext cx="1666528"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660232" y="2348880"/>
            <a:ext cx="1728192" cy="830997"/>
          </a:xfrm>
          <a:prstGeom prst="rect">
            <a:avLst/>
          </a:prstGeom>
          <a:noFill/>
        </p:spPr>
        <p:txBody>
          <a:bodyPr wrap="square" rtlCol="0">
            <a:spAutoFit/>
          </a:bodyPr>
          <a:lstStyle/>
          <a:p>
            <a:pPr algn="r" rtl="1"/>
            <a:r>
              <a:rPr lang="he-IL" sz="2400" dirty="0">
                <a:solidFill>
                  <a:schemeClr val="bg1"/>
                </a:solidFill>
              </a:rPr>
              <a:t>תחושה גופנית</a:t>
            </a:r>
            <a:endParaRPr lang="en-US" sz="2400" dirty="0">
              <a:solidFill>
                <a:schemeClr val="bg1"/>
              </a:solidFill>
            </a:endParaRPr>
          </a:p>
        </p:txBody>
      </p:sp>
      <p:sp>
        <p:nvSpPr>
          <p:cNvPr id="6" name="Rounded Rectangle 5"/>
          <p:cNvSpPr/>
          <p:nvPr/>
        </p:nvSpPr>
        <p:spPr>
          <a:xfrm>
            <a:off x="3697560" y="2204864"/>
            <a:ext cx="1666528"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635896" y="2348880"/>
            <a:ext cx="1728192" cy="830997"/>
          </a:xfrm>
          <a:prstGeom prst="rect">
            <a:avLst/>
          </a:prstGeom>
          <a:noFill/>
        </p:spPr>
        <p:txBody>
          <a:bodyPr wrap="square" rtlCol="0">
            <a:spAutoFit/>
          </a:bodyPr>
          <a:lstStyle/>
          <a:p>
            <a:pPr algn="r" rtl="1"/>
            <a:r>
              <a:rPr lang="he-IL" sz="2400" dirty="0">
                <a:solidFill>
                  <a:schemeClr val="bg1"/>
                </a:solidFill>
              </a:rPr>
              <a:t>חשיבה קטסטרופלית</a:t>
            </a:r>
            <a:endParaRPr lang="en-US" sz="2400" dirty="0">
              <a:solidFill>
                <a:schemeClr val="bg1"/>
              </a:solidFill>
            </a:endParaRPr>
          </a:p>
        </p:txBody>
      </p:sp>
      <p:sp>
        <p:nvSpPr>
          <p:cNvPr id="8" name="Rounded Rectangle 7"/>
          <p:cNvSpPr/>
          <p:nvPr/>
        </p:nvSpPr>
        <p:spPr>
          <a:xfrm>
            <a:off x="467544" y="2204864"/>
            <a:ext cx="1666528"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95536" y="2348880"/>
            <a:ext cx="1440160" cy="830997"/>
          </a:xfrm>
          <a:prstGeom prst="rect">
            <a:avLst/>
          </a:prstGeom>
          <a:noFill/>
        </p:spPr>
        <p:txBody>
          <a:bodyPr wrap="square" rtlCol="0">
            <a:spAutoFit/>
          </a:bodyPr>
          <a:lstStyle/>
          <a:p>
            <a:pPr algn="r" rtl="1"/>
            <a:r>
              <a:rPr lang="he-IL" sz="2400" dirty="0">
                <a:solidFill>
                  <a:schemeClr val="bg1"/>
                </a:solidFill>
              </a:rPr>
              <a:t>התקף פניקה</a:t>
            </a:r>
            <a:endParaRPr lang="en-US" sz="2400" dirty="0">
              <a:solidFill>
                <a:schemeClr val="bg1"/>
              </a:solidFill>
            </a:endParaRPr>
          </a:p>
        </p:txBody>
      </p:sp>
      <p:sp>
        <p:nvSpPr>
          <p:cNvPr id="11" name="Notched Right Arrow 10"/>
          <p:cNvSpPr/>
          <p:nvPr/>
        </p:nvSpPr>
        <p:spPr>
          <a:xfrm rot="10800000">
            <a:off x="5652120" y="2517725"/>
            <a:ext cx="936104" cy="50405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Notched Right Arrow 11"/>
          <p:cNvSpPr/>
          <p:nvPr/>
        </p:nvSpPr>
        <p:spPr>
          <a:xfrm rot="10800000">
            <a:off x="2354863" y="2512350"/>
            <a:ext cx="936104" cy="50405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H="1">
            <a:off x="3590690" y="1780183"/>
            <a:ext cx="1954560" cy="1894557"/>
          </a:xfrm>
          <a:prstGeom prst="line">
            <a:avLst/>
          </a:prstGeom>
          <a:ln w="184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653291" y="1817099"/>
            <a:ext cx="1785089" cy="1894557"/>
          </a:xfrm>
          <a:prstGeom prst="line">
            <a:avLst/>
          </a:prstGeom>
          <a:ln w="184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44273" y="4987617"/>
            <a:ext cx="1584176" cy="461665"/>
          </a:xfrm>
          <a:prstGeom prst="rect">
            <a:avLst/>
          </a:prstGeom>
          <a:noFill/>
          <a:ln>
            <a:solidFill>
              <a:schemeClr val="tx2"/>
            </a:solidFill>
          </a:ln>
        </p:spPr>
        <p:txBody>
          <a:bodyPr wrap="square" rtlCol="1">
            <a:spAutoFit/>
          </a:bodyPr>
          <a:lstStyle/>
          <a:p>
            <a:r>
              <a:rPr lang="he-IL" sz="2400" dirty="0"/>
              <a:t>גירוי מותנה</a:t>
            </a:r>
          </a:p>
        </p:txBody>
      </p:sp>
      <p:cxnSp>
        <p:nvCxnSpPr>
          <p:cNvPr id="14" name="Straight Arrow Connector 13"/>
          <p:cNvCxnSpPr>
            <a:stCxn id="10" idx="3"/>
          </p:cNvCxnSpPr>
          <p:nvPr/>
        </p:nvCxnSpPr>
        <p:spPr>
          <a:xfrm flipV="1">
            <a:off x="1828449" y="4653136"/>
            <a:ext cx="2023471" cy="56531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0" idx="3"/>
          </p:cNvCxnSpPr>
          <p:nvPr/>
        </p:nvCxnSpPr>
        <p:spPr>
          <a:xfrm>
            <a:off x="1828449" y="5218450"/>
            <a:ext cx="1231383" cy="23083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007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10"/>
                                        <p:tgtEl>
                                          <p:spTgt spid="7"/>
                                        </p:tgtEl>
                                        <p:attrNameLst>
                                          <p:attrName>ppt_x</p:attrName>
                                        </p:attrNameLst>
                                      </p:cBhvr>
                                      <p:tavLst>
                                        <p:tav tm="0">
                                          <p:val>
                                            <p:strVal val="ppt_x"/>
                                          </p:val>
                                        </p:tav>
                                        <p:tav tm="100000">
                                          <p:val>
                                            <p:strVal val="ppt_x"/>
                                          </p:val>
                                        </p:tav>
                                      </p:tavLst>
                                    </p:anim>
                                    <p:anim calcmode="lin" valueType="num">
                                      <p:cBhvr additive="base">
                                        <p:cTn id="7" dur="10"/>
                                        <p:tgtEl>
                                          <p:spTgt spid="7"/>
                                        </p:tgtEl>
                                        <p:attrNameLst>
                                          <p:attrName>ppt_y</p:attrName>
                                        </p:attrNameLst>
                                      </p:cBhvr>
                                      <p:tavLst>
                                        <p:tav tm="0">
                                          <p:val>
                                            <p:strVal val="ppt_y"/>
                                          </p:val>
                                        </p:tav>
                                        <p:tav tm="100000">
                                          <p:val>
                                            <p:strVal val="1+ppt_h/2"/>
                                          </p:val>
                                        </p:tav>
                                      </p:tavLst>
                                    </p:anim>
                                    <p:set>
                                      <p:cBhvr>
                                        <p:cTn id="8" dur="1" fill="hold">
                                          <p:stCondLst>
                                            <p:cond delay="9"/>
                                          </p:stCondLst>
                                        </p:cTn>
                                        <p:tgtEl>
                                          <p:spTgt spid="7"/>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15"/>
                                        </p:tgtEl>
                                        <p:attrNameLst>
                                          <p:attrName>ppt_x</p:attrName>
                                        </p:attrNameLst>
                                      </p:cBhvr>
                                      <p:tavLst>
                                        <p:tav tm="0">
                                          <p:val>
                                            <p:strVal val="ppt_x"/>
                                          </p:val>
                                        </p:tav>
                                        <p:tav tm="100000">
                                          <p:val>
                                            <p:strVal val="ppt_x"/>
                                          </p:val>
                                        </p:tav>
                                      </p:tavLst>
                                    </p:anim>
                                    <p:anim calcmode="lin" valueType="num">
                                      <p:cBhvr additive="base">
                                        <p:cTn id="11" dur="500"/>
                                        <p:tgtEl>
                                          <p:spTgt spid="15"/>
                                        </p:tgtEl>
                                        <p:attrNameLst>
                                          <p:attrName>ppt_y</p:attrName>
                                        </p:attrNameLst>
                                      </p:cBhvr>
                                      <p:tavLst>
                                        <p:tav tm="0">
                                          <p:val>
                                            <p:strVal val="ppt_y"/>
                                          </p:val>
                                        </p:tav>
                                        <p:tav tm="100000">
                                          <p:val>
                                            <p:strVal val="1+ppt_h/2"/>
                                          </p:val>
                                        </p:tav>
                                      </p:tavLst>
                                    </p:anim>
                                    <p:set>
                                      <p:cBhvr>
                                        <p:cTn id="12" dur="1" fill="hold">
                                          <p:stCondLst>
                                            <p:cond delay="499"/>
                                          </p:stCondLst>
                                        </p:cTn>
                                        <p:tgtEl>
                                          <p:spTgt spid="15"/>
                                        </p:tgtEl>
                                        <p:attrNameLst>
                                          <p:attrName>style.visibility</p:attrName>
                                        </p:attrNameLst>
                                      </p:cBhvr>
                                      <p:to>
                                        <p:strVal val="hidden"/>
                                      </p:to>
                                    </p:set>
                                  </p:childTnLst>
                                </p:cTn>
                              </p:par>
                              <p:par>
                                <p:cTn id="13" presetID="2" presetClass="exit" presetSubtype="4" fill="hold" nodeType="withEffect">
                                  <p:stCondLst>
                                    <p:cond delay="0"/>
                                  </p:stCondLst>
                                  <p:childTnLst>
                                    <p:anim calcmode="lin" valueType="num">
                                      <p:cBhvr additive="base">
                                        <p:cTn id="14" dur="500"/>
                                        <p:tgtEl>
                                          <p:spTgt spid="17"/>
                                        </p:tgtEl>
                                        <p:attrNameLst>
                                          <p:attrName>ppt_x</p:attrName>
                                        </p:attrNameLst>
                                      </p:cBhvr>
                                      <p:tavLst>
                                        <p:tav tm="0">
                                          <p:val>
                                            <p:strVal val="ppt_x"/>
                                          </p:val>
                                        </p:tav>
                                        <p:tav tm="100000">
                                          <p:val>
                                            <p:strVal val="ppt_x"/>
                                          </p:val>
                                        </p:tav>
                                      </p:tavLst>
                                    </p:anim>
                                    <p:anim calcmode="lin" valueType="num">
                                      <p:cBhvr additive="base">
                                        <p:cTn id="15" dur="500"/>
                                        <p:tgtEl>
                                          <p:spTgt spid="17"/>
                                        </p:tgtEl>
                                        <p:attrNameLst>
                                          <p:attrName>ppt_y</p:attrName>
                                        </p:attrNameLst>
                                      </p:cBhvr>
                                      <p:tavLst>
                                        <p:tav tm="0">
                                          <p:val>
                                            <p:strVal val="ppt_y"/>
                                          </p:val>
                                        </p:tav>
                                        <p:tav tm="100000">
                                          <p:val>
                                            <p:strVal val="1+ppt_h/2"/>
                                          </p:val>
                                        </p:tav>
                                      </p:tavLst>
                                    </p:anim>
                                    <p:set>
                                      <p:cBhvr>
                                        <p:cTn id="16" dur="1" fill="hold">
                                          <p:stCondLst>
                                            <p:cond delay="499"/>
                                          </p:stCondLst>
                                        </p:cTn>
                                        <p:tgtEl>
                                          <p:spTgt spid="17"/>
                                        </p:tgtEl>
                                        <p:attrNameLst>
                                          <p:attrName>style.visibility</p:attrName>
                                        </p:attrNameLst>
                                      </p:cBhvr>
                                      <p:to>
                                        <p:strVal val="hidden"/>
                                      </p:to>
                                    </p:set>
                                  </p:childTnLst>
                                </p:cTn>
                              </p:par>
                              <p:par>
                                <p:cTn id="17" presetID="2" presetClass="exit" presetSubtype="4" fill="hold" grpId="0" nodeType="withEffect">
                                  <p:stCondLst>
                                    <p:cond delay="0"/>
                                  </p:stCondLst>
                                  <p:childTnLst>
                                    <p:anim calcmode="lin" valueType="num">
                                      <p:cBhvr additive="base">
                                        <p:cTn id="18" dur="500"/>
                                        <p:tgtEl>
                                          <p:spTgt spid="6"/>
                                        </p:tgtEl>
                                        <p:attrNameLst>
                                          <p:attrName>ppt_x</p:attrName>
                                        </p:attrNameLst>
                                      </p:cBhvr>
                                      <p:tavLst>
                                        <p:tav tm="0">
                                          <p:val>
                                            <p:strVal val="ppt_x"/>
                                          </p:val>
                                        </p:tav>
                                        <p:tav tm="100000">
                                          <p:val>
                                            <p:strVal val="ppt_x"/>
                                          </p:val>
                                        </p:tav>
                                      </p:tavLst>
                                    </p:anim>
                                    <p:anim calcmode="lin" valueType="num">
                                      <p:cBhvr additive="base">
                                        <p:cTn id="19" dur="500"/>
                                        <p:tgtEl>
                                          <p:spTgt spid="6"/>
                                        </p:tgtEl>
                                        <p:attrNameLst>
                                          <p:attrName>ppt_y</p:attrName>
                                        </p:attrNameLst>
                                      </p:cBhvr>
                                      <p:tavLst>
                                        <p:tav tm="0">
                                          <p:val>
                                            <p:strVal val="ppt_y"/>
                                          </p:val>
                                        </p:tav>
                                        <p:tav tm="100000">
                                          <p:val>
                                            <p:strVal val="1+ppt_h/2"/>
                                          </p:val>
                                        </p:tav>
                                      </p:tavLst>
                                    </p:anim>
                                    <p:set>
                                      <p:cBhvr>
                                        <p:cTn id="20" dur="1" fill="hold">
                                          <p:stCondLst>
                                            <p:cond delay="499"/>
                                          </p:stCondLst>
                                        </p:cTn>
                                        <p:tgtEl>
                                          <p:spTgt spid="6"/>
                                        </p:tgtEl>
                                        <p:attrNameLst>
                                          <p:attrName>style.visibility</p:attrName>
                                        </p:attrNameLst>
                                      </p:cBhvr>
                                      <p:to>
                                        <p:strVal val="hidden"/>
                                      </p:to>
                                    </p:set>
                                  </p:childTnLst>
                                </p:cTn>
                              </p:par>
                            </p:childTnLst>
                          </p:cTn>
                        </p:par>
                        <p:par>
                          <p:cTn id="21" fill="hold">
                            <p:stCondLst>
                              <p:cond delay="500"/>
                            </p:stCondLst>
                            <p:childTnLst>
                              <p:par>
                                <p:cTn id="22" presetID="63" presetClass="path" presetSubtype="0" accel="50000" decel="50000" fill="hold" grpId="0" nodeType="afterEffect">
                                  <p:stCondLst>
                                    <p:cond delay="0"/>
                                  </p:stCondLst>
                                  <p:childTnLst>
                                    <p:animMotion origin="layout" path="M 2.5E-6 4.44444E-6 L 0.25 4.44444E-6 " pathEditMode="relative" rAng="0" ptsTypes="AA">
                                      <p:cBhvr>
                                        <p:cTn id="23" dur="2000" fill="hold"/>
                                        <p:tgtEl>
                                          <p:spTgt spid="8"/>
                                        </p:tgtEl>
                                        <p:attrNameLst>
                                          <p:attrName>ppt_x</p:attrName>
                                          <p:attrName>ppt_y</p:attrName>
                                        </p:attrNameLst>
                                      </p:cBhvr>
                                      <p:rCtr x="12500" y="0"/>
                                    </p:animMotion>
                                  </p:childTnLst>
                                </p:cTn>
                              </p:par>
                              <p:par>
                                <p:cTn id="24" presetID="63" presetClass="path" presetSubtype="0" accel="50000" decel="50000" fill="hold" grpId="0" nodeType="withEffect">
                                  <p:stCondLst>
                                    <p:cond delay="0"/>
                                  </p:stCondLst>
                                  <p:childTnLst>
                                    <p:animMotion origin="layout" path="M 5E-6 7.40741E-7 L 0.25001 7.40741E-7 " pathEditMode="relative" rAng="0" ptsTypes="AA">
                                      <p:cBhvr>
                                        <p:cTn id="25" dur="2000" fill="hold"/>
                                        <p:tgtEl>
                                          <p:spTgt spid="9"/>
                                        </p:tgtEl>
                                        <p:attrNameLst>
                                          <p:attrName>ppt_x</p:attrName>
                                          <p:attrName>ppt_y</p:attrName>
                                        </p:attrNameLst>
                                      </p:cBhvr>
                                      <p:rCtr x="12500" y="0"/>
                                    </p:animMotion>
                                  </p:childTnLst>
                                </p:cTn>
                              </p:par>
                              <p:par>
                                <p:cTn id="26" presetID="63" presetClass="path" presetSubtype="0" accel="50000" decel="50000" fill="hold" grpId="0" nodeType="withEffect">
                                  <p:stCondLst>
                                    <p:cond delay="0"/>
                                  </p:stCondLst>
                                  <p:childTnLst>
                                    <p:animMotion origin="layout" path="M -5.55556E-7 7.40741E-7 L 0.35677 0.00255 " pathEditMode="relative" rAng="0" ptsTypes="AA">
                                      <p:cBhvr>
                                        <p:cTn id="27" dur="2000" fill="hold"/>
                                        <p:tgtEl>
                                          <p:spTgt spid="12"/>
                                        </p:tgtEl>
                                        <p:attrNameLst>
                                          <p:attrName>ppt_x</p:attrName>
                                          <p:attrName>ppt_y</p:attrName>
                                        </p:attrNameLst>
                                      </p:cBhvr>
                                      <p:rCtr x="17830" y="116"/>
                                    </p:animMotion>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 calcmode="lin" valueType="num">
                                      <p:cBhvr additive="base">
                                        <p:cTn id="3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4">
                                            <p:txEl>
                                              <p:pRg st="1" end="1"/>
                                            </p:txEl>
                                          </p:spTgt>
                                        </p:tgtEl>
                                        <p:attrNameLst>
                                          <p:attrName>style.visibility</p:attrName>
                                        </p:attrNameLst>
                                      </p:cBhvr>
                                      <p:to>
                                        <p:strVal val="visible"/>
                                      </p:to>
                                    </p:set>
                                    <p:anim calcmode="lin" valueType="num">
                                      <p:cBhvr additive="base">
                                        <p:cTn id="38"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4">
                                            <p:txEl>
                                              <p:pRg st="2" end="2"/>
                                            </p:txEl>
                                          </p:spTgt>
                                        </p:tgtEl>
                                        <p:attrNameLst>
                                          <p:attrName>style.visibility</p:attrName>
                                        </p:attrNameLst>
                                      </p:cBhvr>
                                      <p:to>
                                        <p:strVal val="visible"/>
                                      </p:to>
                                    </p:set>
                                    <p:anim calcmode="lin" valueType="num">
                                      <p:cBhvr additive="base">
                                        <p:cTn id="44"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4">
                                            <p:txEl>
                                              <p:pRg st="2" end="2"/>
                                            </p:txEl>
                                          </p:spTgt>
                                        </p:tgtEl>
                                        <p:attrNameLst>
                                          <p:attrName>ppt_y</p:attrName>
                                        </p:attrNameLst>
                                      </p:cBhvr>
                                      <p:tavLst>
                                        <p:tav tm="0">
                                          <p:val>
                                            <p:strVal val="1+#ppt_h/2"/>
                                          </p:val>
                                        </p:tav>
                                        <p:tav tm="100000">
                                          <p:val>
                                            <p:strVal val="#ppt_y"/>
                                          </p:val>
                                        </p:tav>
                                      </p:tavLst>
                                    </p:anim>
                                  </p:childTnLst>
                                </p:cTn>
                              </p:par>
                              <p:par>
                                <p:cTn id="46" presetID="16" presetClass="entr" presetSubtype="21"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barn(inVertical)">
                                      <p:cBhvr>
                                        <p:cTn id="48" dur="500"/>
                                        <p:tgtEl>
                                          <p:spTgt spid="10"/>
                                        </p:tgtEl>
                                      </p:cBhvr>
                                    </p:animEffect>
                                  </p:childTnLst>
                                </p:cTn>
                              </p:par>
                              <p:par>
                                <p:cTn id="49" presetID="16" presetClass="entr" presetSubtype="21"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barn(inVertical)">
                                      <p:cBhvr>
                                        <p:cTn id="51" dur="500"/>
                                        <p:tgtEl>
                                          <p:spTgt spid="14"/>
                                        </p:tgtEl>
                                      </p:cBhvr>
                                    </p:animEffect>
                                  </p:childTnLst>
                                </p:cTn>
                              </p:par>
                              <p:par>
                                <p:cTn id="52" presetID="16" presetClass="entr" presetSubtype="21"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barn(inVertical)">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P spid="7" grpId="0"/>
      <p:bldP spid="8" grpId="0" animBg="1"/>
      <p:bldP spid="9" grpId="0"/>
      <p:bldP spid="12"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8840" y="548680"/>
            <a:ext cx="6377940" cy="1293028"/>
          </a:xfrm>
        </p:spPr>
        <p:txBody>
          <a:bodyPr>
            <a:normAutofit/>
          </a:bodyPr>
          <a:lstStyle/>
          <a:p>
            <a:pPr algn="ctr" rtl="1">
              <a:defRPr/>
            </a:pPr>
            <a:r>
              <a:rPr lang="he-IL" dirty="0"/>
              <a:t>אטיולוגיה בהפרעת פניקה:</a:t>
            </a:r>
            <a:br>
              <a:rPr lang="he-IL" dirty="0"/>
            </a:br>
            <a:r>
              <a:rPr lang="he-IL" dirty="0"/>
              <a:t>תיאוריית הלמידה</a:t>
            </a:r>
          </a:p>
        </p:txBody>
      </p:sp>
      <p:sp>
        <p:nvSpPr>
          <p:cNvPr id="4" name="Content Placeholder 3"/>
          <p:cNvSpPr>
            <a:spLocks noGrp="1"/>
          </p:cNvSpPr>
          <p:nvPr>
            <p:ph idx="1"/>
          </p:nvPr>
        </p:nvSpPr>
        <p:spPr>
          <a:xfrm>
            <a:off x="922145" y="1841708"/>
            <a:ext cx="8003232" cy="4114800"/>
          </a:xfrm>
        </p:spPr>
        <p:txBody>
          <a:bodyPr>
            <a:normAutofit/>
          </a:bodyPr>
          <a:lstStyle/>
          <a:p>
            <a:pPr algn="r" rtl="1"/>
            <a:r>
              <a:rPr lang="he-IL" sz="2400" dirty="0"/>
              <a:t>תוצאת ההתניה:</a:t>
            </a:r>
          </a:p>
          <a:p>
            <a:pPr algn="r" rtl="1"/>
            <a:endParaRPr lang="he-IL" sz="2400" dirty="0"/>
          </a:p>
          <a:p>
            <a:pPr marL="514350" indent="-514350" algn="r" rtl="1">
              <a:buAutoNum type="arabicPeriod"/>
            </a:pPr>
            <a:r>
              <a:rPr lang="he-IL" sz="2400" dirty="0"/>
              <a:t>רמזים פנימיים/חיצוניים מובילים לציפייה להתקף (וחרדה)</a:t>
            </a:r>
          </a:p>
          <a:p>
            <a:pPr marL="514350" indent="-514350" algn="r" rtl="1">
              <a:buAutoNum type="arabicPeriod"/>
            </a:pPr>
            <a:endParaRPr lang="he-IL" sz="2400" dirty="0"/>
          </a:p>
          <a:p>
            <a:pPr marL="514350" indent="-514350" algn="r" rtl="1">
              <a:buAutoNum type="arabicPeriod"/>
            </a:pPr>
            <a:r>
              <a:rPr lang="he-IL" sz="2400" dirty="0"/>
              <a:t>לעתים: אגורפוביה</a:t>
            </a:r>
          </a:p>
          <a:p>
            <a:pPr marL="514350" indent="-514350" algn="r" rtl="1">
              <a:buAutoNum type="arabicPeriod"/>
            </a:pPr>
            <a:endParaRPr lang="he-IL" sz="2400" dirty="0"/>
          </a:p>
          <a:p>
            <a:pPr marL="514350" indent="-514350" algn="r" rtl="1">
              <a:buAutoNum type="arabicPeriod"/>
            </a:pPr>
            <a:r>
              <a:rPr lang="he-IL" sz="2400" dirty="0"/>
              <a:t>רמזים פנימיים גורמים </a:t>
            </a:r>
            <a:r>
              <a:rPr lang="he-IL" sz="2400" b="1" u="sng" dirty="0"/>
              <a:t>באמת</a:t>
            </a:r>
            <a:r>
              <a:rPr lang="he-IL" sz="2400" dirty="0"/>
              <a:t> להיווצרות התקפי פניקה</a:t>
            </a:r>
          </a:p>
        </p:txBody>
      </p:sp>
      <p:sp>
        <p:nvSpPr>
          <p:cNvPr id="8" name="TextBox 7"/>
          <p:cNvSpPr txBox="1"/>
          <p:nvPr/>
        </p:nvSpPr>
        <p:spPr>
          <a:xfrm rot="19996699">
            <a:off x="-11561" y="3974816"/>
            <a:ext cx="2160240" cy="461665"/>
          </a:xfrm>
          <a:prstGeom prst="rect">
            <a:avLst/>
          </a:prstGeom>
          <a:noFill/>
        </p:spPr>
        <p:txBody>
          <a:bodyPr wrap="square" rtlCol="1">
            <a:spAutoFit/>
          </a:bodyPr>
          <a:lstStyle/>
          <a:p>
            <a:r>
              <a:rPr lang="he-IL" sz="2400" dirty="0"/>
              <a:t>"הפחד מהפחד"</a:t>
            </a:r>
          </a:p>
        </p:txBody>
      </p:sp>
    </p:spTree>
    <p:extLst>
      <p:ext uri="{BB962C8B-B14F-4D97-AF65-F5344CB8AC3E}">
        <p14:creationId xmlns:p14="http://schemas.microsoft.com/office/powerpoint/2010/main" val="99524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1000"/>
                                        <p:tgtEl>
                                          <p:spTgt spid="4">
                                            <p:txEl>
                                              <p:pRg st="4" end="4"/>
                                            </p:txEl>
                                          </p:spTgt>
                                        </p:tgtEl>
                                      </p:cBhvr>
                                    </p:animEffect>
                                    <p:anim calcmode="lin" valueType="num">
                                      <p:cBhvr>
                                        <p:cTn id="1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fade">
                                      <p:cBhvr>
                                        <p:cTn id="19" dur="1000"/>
                                        <p:tgtEl>
                                          <p:spTgt spid="4">
                                            <p:txEl>
                                              <p:pRg st="6" end="6"/>
                                            </p:txEl>
                                          </p:spTgt>
                                        </p:tgtEl>
                                      </p:cBhvr>
                                    </p:animEffect>
                                    <p:anim calcmode="lin" valueType="num">
                                      <p:cBhvr>
                                        <p:cTn id="2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96528"/>
            <a:ext cx="8892480" cy="1384300"/>
          </a:xfrm>
        </p:spPr>
        <p:txBody>
          <a:bodyPr/>
          <a:lstStyle/>
          <a:p>
            <a:pPr algn="ctr" rtl="1">
              <a:defRPr/>
            </a:pPr>
            <a:r>
              <a:rPr lang="he-IL" dirty="0"/>
              <a:t>מודל הלמידה לעומת המודל הקוגניטיבי</a:t>
            </a:r>
          </a:p>
        </p:txBody>
      </p:sp>
      <p:sp>
        <p:nvSpPr>
          <p:cNvPr id="3" name="Content Placeholder 2"/>
          <p:cNvSpPr>
            <a:spLocks noGrp="1"/>
          </p:cNvSpPr>
          <p:nvPr>
            <p:ph idx="1"/>
          </p:nvPr>
        </p:nvSpPr>
        <p:spPr>
          <a:xfrm>
            <a:off x="2051720" y="2276872"/>
            <a:ext cx="6851104" cy="3547156"/>
          </a:xfrm>
        </p:spPr>
        <p:txBody>
          <a:bodyPr/>
          <a:lstStyle/>
          <a:p>
            <a:pPr algn="r" rtl="1">
              <a:defRPr/>
            </a:pPr>
            <a:r>
              <a:rPr lang="he-IL" dirty="0"/>
              <a:t>התקפים ללא טריגר / התקפים מתוך מצב של מצב-רוח טוב</a:t>
            </a:r>
          </a:p>
          <a:p>
            <a:pPr marL="0" indent="0" algn="r" rtl="1">
              <a:buNone/>
              <a:defRPr/>
            </a:pPr>
            <a:endParaRPr lang="he-IL" dirty="0"/>
          </a:p>
          <a:p>
            <a:pPr marL="0" indent="0" algn="r" rtl="1">
              <a:buNone/>
              <a:defRPr/>
            </a:pPr>
            <a:r>
              <a:rPr lang="he-IL" dirty="0"/>
              <a:t>(הסתייגות: תיווך קוג' לא-מודע)</a:t>
            </a:r>
          </a:p>
          <a:p>
            <a:pPr marL="0" indent="0" algn="r" rtl="1">
              <a:buNone/>
              <a:defRPr/>
            </a:pPr>
            <a:endParaRPr lang="he-IL" dirty="0"/>
          </a:p>
          <a:p>
            <a:pPr algn="r" rtl="1">
              <a:defRPr/>
            </a:pPr>
            <a:r>
              <a:rPr lang="en-US" dirty="0"/>
              <a:t>Nocturnal panic attacks</a:t>
            </a:r>
            <a:r>
              <a:rPr lang="he-IL" dirty="0"/>
              <a:t> –</a:t>
            </a:r>
          </a:p>
          <a:p>
            <a:pPr marL="0" indent="0" algn="r" rtl="1">
              <a:buNone/>
              <a:defRPr/>
            </a:pPr>
            <a:r>
              <a:rPr lang="he-IL" dirty="0"/>
              <a:t>קיים אצל 60% מסובלים מ-</a:t>
            </a:r>
            <a:r>
              <a:rPr lang="en-US" dirty="0"/>
              <a:t>PD</a:t>
            </a:r>
            <a:endParaRPr lang="he-IL" dirty="0"/>
          </a:p>
          <a:p>
            <a:pPr marL="0" indent="0" algn="r" rtl="1">
              <a:buNone/>
              <a:defRPr/>
            </a:pPr>
            <a:r>
              <a:rPr lang="he-IL" dirty="0"/>
              <a:t>(כנראה קשור לכניסה או יציאה משינה עמוקה)</a:t>
            </a:r>
          </a:p>
        </p:txBody>
      </p:sp>
      <p:sp>
        <p:nvSpPr>
          <p:cNvPr id="8" name="TextBox 7"/>
          <p:cNvSpPr txBox="1"/>
          <p:nvPr/>
        </p:nvSpPr>
        <p:spPr>
          <a:xfrm>
            <a:off x="1227252" y="6021288"/>
            <a:ext cx="6408712" cy="646331"/>
          </a:xfrm>
          <a:prstGeom prst="rect">
            <a:avLst/>
          </a:prstGeom>
          <a:noFill/>
        </p:spPr>
        <p:txBody>
          <a:bodyPr wrap="square" rtlCol="1">
            <a:spAutoFit/>
          </a:bodyPr>
          <a:lstStyle/>
          <a:p>
            <a:pPr algn="r" rtl="1"/>
            <a:r>
              <a:rPr lang="he-IL" sz="3600" dirty="0"/>
              <a:t>סביר כי ישנה השפעה משולבת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6060" y="404664"/>
            <a:ext cx="6377940" cy="1293028"/>
          </a:xfrm>
        </p:spPr>
        <p:txBody>
          <a:bodyPr/>
          <a:lstStyle/>
          <a:p>
            <a:pPr algn="ctr" rtl="1">
              <a:defRPr/>
            </a:pPr>
            <a:r>
              <a:rPr lang="he-IL" dirty="0"/>
              <a:t>טיפול בהפרעת פניקה</a:t>
            </a:r>
          </a:p>
        </p:txBody>
      </p:sp>
      <p:sp>
        <p:nvSpPr>
          <p:cNvPr id="3" name="Content Placeholder 2"/>
          <p:cNvSpPr>
            <a:spLocks noGrp="1"/>
          </p:cNvSpPr>
          <p:nvPr>
            <p:ph idx="1"/>
          </p:nvPr>
        </p:nvSpPr>
        <p:spPr>
          <a:xfrm>
            <a:off x="683568" y="2194520"/>
            <a:ext cx="8064896" cy="4114800"/>
          </a:xfrm>
        </p:spPr>
        <p:txBody>
          <a:bodyPr>
            <a:normAutofit/>
          </a:bodyPr>
          <a:lstStyle/>
          <a:p>
            <a:pPr algn="r" rtl="1">
              <a:defRPr/>
            </a:pPr>
            <a:r>
              <a:rPr lang="he-IL" sz="2400" dirty="0"/>
              <a:t>יעילות הטיפול התרופתי מוגבלת</a:t>
            </a:r>
          </a:p>
          <a:p>
            <a:pPr algn="r" rtl="1">
              <a:defRPr/>
            </a:pPr>
            <a:r>
              <a:rPr lang="he-IL" sz="2400" dirty="0"/>
              <a:t>טיפולים פסיכולוגיים קוגניטיביים-התנהגותיים מהירים ויעילים פותחו בידי </a:t>
            </a:r>
            <a:r>
              <a:rPr lang="en-US" sz="2400" dirty="0"/>
              <a:t>Clark, </a:t>
            </a:r>
            <a:r>
              <a:rPr lang="en-US" sz="2400" dirty="0" err="1"/>
              <a:t>Salkovskis</a:t>
            </a:r>
            <a:r>
              <a:rPr lang="en-US" sz="2400" dirty="0"/>
              <a:t>, Barlow, </a:t>
            </a:r>
            <a:r>
              <a:rPr lang="en-US" sz="2400" dirty="0" err="1"/>
              <a:t>Liebowitz</a:t>
            </a:r>
            <a:r>
              <a:rPr lang="he-IL" sz="2400" dirty="0"/>
              <a:t> ואחרים </a:t>
            </a:r>
            <a:endParaRPr lang="en-US" sz="2400" dirty="0"/>
          </a:p>
        </p:txBody>
      </p:sp>
    </p:spTree>
    <p:extLst>
      <p:ext uri="{BB962C8B-B14F-4D97-AF65-F5344CB8AC3E}">
        <p14:creationId xmlns:p14="http://schemas.microsoft.com/office/powerpoint/2010/main" val="2652387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62" name="Rectangle 2"/>
          <p:cNvSpPr>
            <a:spLocks noGrp="1" noChangeArrowheads="1"/>
          </p:cNvSpPr>
          <p:nvPr>
            <p:ph type="title"/>
          </p:nvPr>
        </p:nvSpPr>
        <p:spPr/>
        <p:txBody>
          <a:bodyPr/>
          <a:lstStyle/>
          <a:p>
            <a:pPr algn="ctr" rtl="1" eaLnBrk="1" hangingPunct="1">
              <a:defRPr/>
            </a:pPr>
            <a:r>
              <a:rPr lang="he-IL" dirty="0"/>
              <a:t>טיפול בהפרעת פניקה</a:t>
            </a:r>
            <a:endParaRPr lang="en-US" dirty="0"/>
          </a:p>
        </p:txBody>
      </p:sp>
      <p:sp>
        <p:nvSpPr>
          <p:cNvPr id="1781763" name="Rectangle 3"/>
          <p:cNvSpPr>
            <a:spLocks noGrp="1" noChangeArrowheads="1"/>
          </p:cNvSpPr>
          <p:nvPr>
            <p:ph idx="1"/>
          </p:nvPr>
        </p:nvSpPr>
        <p:spPr>
          <a:xfrm>
            <a:off x="2171700" y="2072155"/>
            <a:ext cx="6419056" cy="4114800"/>
          </a:xfrm>
        </p:spPr>
        <p:txBody>
          <a:bodyPr>
            <a:normAutofit/>
          </a:bodyPr>
          <a:lstStyle/>
          <a:p>
            <a:pPr marL="514350" indent="-514350" algn="r" rtl="1" eaLnBrk="1" hangingPunct="1">
              <a:lnSpc>
                <a:spcPct val="90000"/>
              </a:lnSpc>
              <a:buNone/>
              <a:defRPr/>
            </a:pPr>
            <a:r>
              <a:rPr lang="he-IL" sz="2400" b="1" i="1" dirty="0"/>
              <a:t>אלמנט פסיכו-חינוכי (</a:t>
            </a:r>
            <a:r>
              <a:rPr lang="en-US" sz="2400" b="1" i="1" dirty="0" err="1"/>
              <a:t>psychoeducation</a:t>
            </a:r>
            <a:r>
              <a:rPr lang="he-IL" sz="2400" b="1" i="1" dirty="0"/>
              <a:t>)</a:t>
            </a:r>
          </a:p>
          <a:p>
            <a:pPr marL="514350" indent="-514350" algn="r" rtl="1" eaLnBrk="1" hangingPunct="1">
              <a:lnSpc>
                <a:spcPct val="90000"/>
              </a:lnSpc>
              <a:buNone/>
              <a:defRPr/>
            </a:pPr>
            <a:endParaRPr lang="he-IL" sz="2400" dirty="0"/>
          </a:p>
          <a:p>
            <a:pPr algn="r" rtl="1" eaLnBrk="1" hangingPunct="1">
              <a:lnSpc>
                <a:spcPct val="90000"/>
              </a:lnSpc>
              <a:buFont typeface="Wingdings" panose="05000000000000000000" pitchFamily="2" charset="2"/>
              <a:buChar char="Ø"/>
              <a:defRPr/>
            </a:pPr>
            <a:r>
              <a:rPr lang="he-IL" sz="2400" dirty="0"/>
              <a:t>להפוך את המטופל לפרטנר בטיפול</a:t>
            </a:r>
          </a:p>
          <a:p>
            <a:pPr algn="r" rtl="1" eaLnBrk="1" hangingPunct="1">
              <a:lnSpc>
                <a:spcPct val="90000"/>
              </a:lnSpc>
              <a:buFont typeface="Wingdings" panose="05000000000000000000" pitchFamily="2" charset="2"/>
              <a:buChar char="Ø"/>
              <a:defRPr/>
            </a:pPr>
            <a:r>
              <a:rPr lang="he-IL" sz="2400" dirty="0"/>
              <a:t>מלמדים את המטופלים כיצד הם מפרשים לא נכון את הסימפטומים הפיזיים</a:t>
            </a:r>
          </a:p>
          <a:p>
            <a:pPr algn="r" rtl="1" eaLnBrk="1" hangingPunct="1">
              <a:lnSpc>
                <a:spcPct val="90000"/>
              </a:lnSpc>
              <a:buFont typeface="Wingdings" panose="05000000000000000000" pitchFamily="2" charset="2"/>
              <a:buChar char="Ø"/>
              <a:defRPr/>
            </a:pPr>
            <a:r>
              <a:rPr lang="he-IL" sz="2400" dirty="0"/>
              <a:t>למשל ללמד: מה קורה בגוף כשמתעלפים?</a:t>
            </a:r>
          </a:p>
          <a:p>
            <a:pPr marL="0" indent="0" algn="r" rtl="1" eaLnBrk="1" hangingPunct="1">
              <a:lnSpc>
                <a:spcPct val="90000"/>
              </a:lnSpc>
              <a:buNone/>
              <a:defRPr/>
            </a:pPr>
            <a:r>
              <a:rPr lang="he-IL" sz="2400" dirty="0"/>
              <a:t>לחץ דם עולה או יורד?</a:t>
            </a:r>
          </a:p>
          <a:p>
            <a:pPr marL="0" indent="0" algn="r" rtl="1" eaLnBrk="1" hangingPunct="1">
              <a:lnSpc>
                <a:spcPct val="90000"/>
              </a:lnSpc>
              <a:buNone/>
              <a:defRPr/>
            </a:pPr>
            <a:r>
              <a:rPr lang="he-IL" sz="2400" dirty="0"/>
              <a:t>זה </a:t>
            </a:r>
            <a:r>
              <a:rPr lang="he-IL" sz="2400" b="1" i="1" dirty="0"/>
              <a:t>מרגיש</a:t>
            </a:r>
            <a:r>
              <a:rPr lang="he-IL" sz="2400" dirty="0"/>
              <a:t> ככה כי הרבה דם זורם לשרירים</a:t>
            </a:r>
          </a:p>
          <a:p>
            <a:pPr algn="r" rtl="1" eaLnBrk="1" hangingPunct="1">
              <a:lnSpc>
                <a:spcPct val="90000"/>
              </a:lnSpc>
              <a:buFont typeface="Wingdings" panose="05000000000000000000" pitchFamily="2" charset="2"/>
              <a:buChar char="Ø"/>
              <a:defRPr/>
            </a:pPr>
            <a:r>
              <a:rPr lang="he-IL" sz="2400" dirty="0"/>
              <a:t>זו בעצם כבר התחלת עבודה קוגניטיבית...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1763">
                                            <p:txEl>
                                              <p:pRg st="2" end="2"/>
                                            </p:txEl>
                                          </p:spTgt>
                                        </p:tgtEl>
                                        <p:attrNameLst>
                                          <p:attrName>style.visibility</p:attrName>
                                        </p:attrNameLst>
                                      </p:cBhvr>
                                      <p:to>
                                        <p:strVal val="visible"/>
                                      </p:to>
                                    </p:set>
                                    <p:animEffect transition="in" filter="fade">
                                      <p:cBhvr>
                                        <p:cTn id="7" dur="500"/>
                                        <p:tgtEl>
                                          <p:spTgt spid="178176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81763">
                                            <p:txEl>
                                              <p:pRg st="3" end="3"/>
                                            </p:txEl>
                                          </p:spTgt>
                                        </p:tgtEl>
                                        <p:attrNameLst>
                                          <p:attrName>style.visibility</p:attrName>
                                        </p:attrNameLst>
                                      </p:cBhvr>
                                      <p:to>
                                        <p:strVal val="visible"/>
                                      </p:to>
                                    </p:set>
                                    <p:animEffect transition="in" filter="fade">
                                      <p:cBhvr>
                                        <p:cTn id="12" dur="500"/>
                                        <p:tgtEl>
                                          <p:spTgt spid="178176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81763">
                                            <p:txEl>
                                              <p:pRg st="4" end="4"/>
                                            </p:txEl>
                                          </p:spTgt>
                                        </p:tgtEl>
                                        <p:attrNameLst>
                                          <p:attrName>style.visibility</p:attrName>
                                        </p:attrNameLst>
                                      </p:cBhvr>
                                      <p:to>
                                        <p:strVal val="visible"/>
                                      </p:to>
                                    </p:set>
                                    <p:animEffect transition="in" filter="fade">
                                      <p:cBhvr>
                                        <p:cTn id="15" dur="500"/>
                                        <p:tgtEl>
                                          <p:spTgt spid="1781763">
                                            <p:txEl>
                                              <p:pRg st="4" end="4"/>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81763">
                                            <p:txEl>
                                              <p:pRg st="5" end="5"/>
                                            </p:txEl>
                                          </p:spTgt>
                                        </p:tgtEl>
                                        <p:attrNameLst>
                                          <p:attrName>style.visibility</p:attrName>
                                        </p:attrNameLst>
                                      </p:cBhvr>
                                      <p:to>
                                        <p:strVal val="visible"/>
                                      </p:to>
                                    </p:set>
                                    <p:animEffect transition="in" filter="fade">
                                      <p:cBhvr>
                                        <p:cTn id="18" dur="500"/>
                                        <p:tgtEl>
                                          <p:spTgt spid="178176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81763">
                                            <p:txEl>
                                              <p:pRg st="6" end="6"/>
                                            </p:txEl>
                                          </p:spTgt>
                                        </p:tgtEl>
                                        <p:attrNameLst>
                                          <p:attrName>style.visibility</p:attrName>
                                        </p:attrNameLst>
                                      </p:cBhvr>
                                      <p:to>
                                        <p:strVal val="visible"/>
                                      </p:to>
                                    </p:set>
                                    <p:animEffect transition="in" filter="fade">
                                      <p:cBhvr>
                                        <p:cTn id="23" dur="500"/>
                                        <p:tgtEl>
                                          <p:spTgt spid="178176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81763">
                                            <p:txEl>
                                              <p:pRg st="7" end="7"/>
                                            </p:txEl>
                                          </p:spTgt>
                                        </p:tgtEl>
                                        <p:attrNameLst>
                                          <p:attrName>style.visibility</p:attrName>
                                        </p:attrNameLst>
                                      </p:cBhvr>
                                      <p:to>
                                        <p:strVal val="visible"/>
                                      </p:to>
                                    </p:set>
                                    <p:animEffect transition="in" filter="fade">
                                      <p:cBhvr>
                                        <p:cTn id="26" dur="500"/>
                                        <p:tgtEl>
                                          <p:spTgt spid="17817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6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62" name="Rectangle 2"/>
          <p:cNvSpPr>
            <a:spLocks noGrp="1" noChangeArrowheads="1"/>
          </p:cNvSpPr>
          <p:nvPr>
            <p:ph type="title"/>
          </p:nvPr>
        </p:nvSpPr>
        <p:spPr>
          <a:xfrm>
            <a:off x="3059832" y="0"/>
            <a:ext cx="6377940" cy="1293028"/>
          </a:xfrm>
        </p:spPr>
        <p:txBody>
          <a:bodyPr/>
          <a:lstStyle/>
          <a:p>
            <a:pPr algn="ctr" rtl="1" eaLnBrk="1" hangingPunct="1">
              <a:defRPr/>
            </a:pPr>
            <a:r>
              <a:rPr lang="he-IL" dirty="0"/>
              <a:t>טיפול בהפרעת פניקה</a:t>
            </a:r>
            <a:endParaRPr lang="en-US" dirty="0"/>
          </a:p>
        </p:txBody>
      </p:sp>
      <p:sp>
        <p:nvSpPr>
          <p:cNvPr id="1781763" name="Rectangle 3"/>
          <p:cNvSpPr>
            <a:spLocks noGrp="1" noChangeArrowheads="1"/>
          </p:cNvSpPr>
          <p:nvPr>
            <p:ph idx="1"/>
          </p:nvPr>
        </p:nvSpPr>
        <p:spPr>
          <a:xfrm>
            <a:off x="89756" y="1196752"/>
            <a:ext cx="8964488" cy="2232248"/>
          </a:xfrm>
        </p:spPr>
        <p:txBody>
          <a:bodyPr>
            <a:normAutofit/>
          </a:bodyPr>
          <a:lstStyle/>
          <a:p>
            <a:pPr marL="514350" indent="-514350" algn="r" rtl="1" eaLnBrk="1" hangingPunct="1">
              <a:lnSpc>
                <a:spcPct val="90000"/>
              </a:lnSpc>
              <a:buNone/>
              <a:defRPr/>
            </a:pPr>
            <a:r>
              <a:rPr lang="he-IL" sz="2400" b="1" i="1" dirty="0"/>
              <a:t>הבניה קוגניטיבית מחודשת (</a:t>
            </a:r>
            <a:r>
              <a:rPr lang="en-US" sz="2400" b="1" i="1" dirty="0"/>
              <a:t>cognitive restructuring</a:t>
            </a:r>
            <a:r>
              <a:rPr lang="he-IL" sz="2400" b="1" i="1" dirty="0"/>
              <a:t>) </a:t>
            </a:r>
          </a:p>
          <a:p>
            <a:pPr marL="0" indent="0" algn="r" rtl="1" eaLnBrk="1" hangingPunct="1">
              <a:lnSpc>
                <a:spcPct val="90000"/>
              </a:lnSpc>
              <a:buNone/>
              <a:defRPr/>
            </a:pPr>
            <a:endParaRPr lang="he-IL" sz="2400" i="1" dirty="0"/>
          </a:p>
          <a:p>
            <a:pPr marL="0" indent="0" algn="r" rtl="1" eaLnBrk="1" hangingPunct="1">
              <a:lnSpc>
                <a:spcPct val="90000"/>
              </a:lnSpc>
              <a:buNone/>
              <a:defRPr/>
            </a:pPr>
            <a:r>
              <a:rPr lang="he-IL" sz="2400" dirty="0"/>
              <a:t>מלמדים את המטופל לאתגר פרשנויות מוטעות וללמוד פרשנות חלופית (מבוססת-מציאות)</a:t>
            </a:r>
          </a:p>
        </p:txBody>
      </p:sp>
      <p:sp>
        <p:nvSpPr>
          <p:cNvPr id="4" name="Rectangle 3"/>
          <p:cNvSpPr txBox="1">
            <a:spLocks noChangeArrowheads="1"/>
          </p:cNvSpPr>
          <p:nvPr/>
        </p:nvSpPr>
        <p:spPr bwMode="auto">
          <a:xfrm>
            <a:off x="84312" y="3109431"/>
            <a:ext cx="8712968" cy="256457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marL="0" indent="0" algn="r" rtl="1" eaLnBrk="1" hangingPunct="1">
              <a:lnSpc>
                <a:spcPct val="90000"/>
              </a:lnSpc>
              <a:buFontTx/>
              <a:buNone/>
              <a:defRPr/>
            </a:pPr>
            <a:r>
              <a:rPr lang="he-IL" sz="2400" b="1" kern="0" dirty="0">
                <a:effectLst/>
              </a:rPr>
              <a:t>זיהוי הפחד המרכזי (</a:t>
            </a:r>
            <a:r>
              <a:rPr lang="en-US" sz="2400" b="1" kern="0" dirty="0">
                <a:effectLst/>
              </a:rPr>
              <a:t>core fear</a:t>
            </a:r>
            <a:r>
              <a:rPr lang="he-IL" sz="2400" b="1" kern="0" dirty="0">
                <a:effectLst/>
              </a:rPr>
              <a:t>) </a:t>
            </a:r>
            <a:r>
              <a:rPr lang="he-IL" sz="2400" kern="0" dirty="0">
                <a:effectLst/>
              </a:rPr>
              <a:t>– מה המחשבה שמאחורי המחשבה?</a:t>
            </a:r>
          </a:p>
          <a:p>
            <a:pPr marL="0" indent="0" algn="r" rtl="1" eaLnBrk="1" hangingPunct="1">
              <a:lnSpc>
                <a:spcPct val="90000"/>
              </a:lnSpc>
              <a:buFontTx/>
              <a:buNone/>
              <a:defRPr/>
            </a:pPr>
            <a:endParaRPr lang="he-IL" sz="2400" kern="0" dirty="0">
              <a:effectLst/>
            </a:endParaRPr>
          </a:p>
          <a:p>
            <a:pPr marL="0" indent="0" algn="r" rtl="1" eaLnBrk="1" hangingPunct="1">
              <a:lnSpc>
                <a:spcPct val="90000"/>
              </a:lnSpc>
              <a:buFontTx/>
              <a:buNone/>
              <a:defRPr/>
            </a:pPr>
            <a:r>
              <a:rPr lang="he-IL" sz="2400" kern="0" dirty="0">
                <a:effectLst/>
              </a:rPr>
              <a:t>למשל: "אנשים יראו אותי במצב הזה"</a:t>
            </a:r>
          </a:p>
          <a:p>
            <a:pPr marL="0" indent="0" algn="r" rtl="1" eaLnBrk="1" hangingPunct="1">
              <a:lnSpc>
                <a:spcPct val="90000"/>
              </a:lnSpc>
              <a:buFontTx/>
              <a:buNone/>
              <a:defRPr/>
            </a:pPr>
            <a:r>
              <a:rPr lang="he-IL" sz="2400" kern="0" dirty="0">
                <a:effectLst/>
              </a:rPr>
              <a:t>זיהוי שרשרת מחשבות כך שהפחד המרכזי כבר לא יהיה אוטומטי</a:t>
            </a:r>
          </a:p>
          <a:p>
            <a:pPr marL="0" indent="0" algn="r" rtl="1" eaLnBrk="1" hangingPunct="1">
              <a:lnSpc>
                <a:spcPct val="90000"/>
              </a:lnSpc>
              <a:buFontTx/>
              <a:buNone/>
              <a:defRPr/>
            </a:pPr>
            <a:r>
              <a:rPr lang="he-IL" sz="2400" kern="0" dirty="0">
                <a:effectLst/>
              </a:rPr>
              <a:t>(ואז ניתן לאתגר)</a:t>
            </a:r>
          </a:p>
          <a:p>
            <a:pPr marL="0" indent="0" algn="r" rtl="1" eaLnBrk="1" hangingPunct="1">
              <a:lnSpc>
                <a:spcPct val="90000"/>
              </a:lnSpc>
              <a:buFontTx/>
              <a:buNone/>
              <a:defRPr/>
            </a:pPr>
            <a:endParaRPr lang="he-IL" sz="2400" kern="0" dirty="0">
              <a:effectLst/>
            </a:endParaRPr>
          </a:p>
        </p:txBody>
      </p:sp>
    </p:spTree>
    <p:extLst>
      <p:ext uri="{BB962C8B-B14F-4D97-AF65-F5344CB8AC3E}">
        <p14:creationId xmlns:p14="http://schemas.microsoft.com/office/powerpoint/2010/main" val="81640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62" name="Rectangle 2"/>
          <p:cNvSpPr>
            <a:spLocks noGrp="1" noChangeArrowheads="1"/>
          </p:cNvSpPr>
          <p:nvPr>
            <p:ph type="title"/>
          </p:nvPr>
        </p:nvSpPr>
        <p:spPr>
          <a:xfrm>
            <a:off x="2586548" y="476672"/>
            <a:ext cx="6377940" cy="1293028"/>
          </a:xfrm>
        </p:spPr>
        <p:txBody>
          <a:bodyPr/>
          <a:lstStyle/>
          <a:p>
            <a:pPr algn="ctr" rtl="1" eaLnBrk="1" hangingPunct="1">
              <a:defRPr/>
            </a:pPr>
            <a:r>
              <a:rPr lang="he-IL" dirty="0"/>
              <a:t>טיפול בהפרעת פניקה</a:t>
            </a:r>
            <a:endParaRPr lang="en-US" dirty="0"/>
          </a:p>
        </p:txBody>
      </p:sp>
      <p:sp>
        <p:nvSpPr>
          <p:cNvPr id="1781763" name="Rectangle 3"/>
          <p:cNvSpPr>
            <a:spLocks noGrp="1" noChangeArrowheads="1"/>
          </p:cNvSpPr>
          <p:nvPr>
            <p:ph idx="1"/>
          </p:nvPr>
        </p:nvSpPr>
        <p:spPr>
          <a:xfrm>
            <a:off x="0" y="2061179"/>
            <a:ext cx="8964488" cy="863765"/>
          </a:xfrm>
        </p:spPr>
        <p:txBody>
          <a:bodyPr>
            <a:normAutofit/>
          </a:bodyPr>
          <a:lstStyle/>
          <a:p>
            <a:pPr marL="514350" indent="-514350" algn="r" rtl="1" eaLnBrk="1" hangingPunct="1">
              <a:lnSpc>
                <a:spcPct val="90000"/>
              </a:lnSpc>
              <a:buNone/>
              <a:defRPr/>
            </a:pPr>
            <a:r>
              <a:rPr lang="he-IL" sz="2400" b="1" i="1" dirty="0"/>
              <a:t>הבניה קוגניטיבית מחודשת (</a:t>
            </a:r>
            <a:r>
              <a:rPr lang="en-US" sz="2400" b="1" i="1" dirty="0"/>
              <a:t>cognitive restructuring</a:t>
            </a:r>
            <a:r>
              <a:rPr lang="he-IL" sz="2400" b="1" i="1" dirty="0"/>
              <a:t>) </a:t>
            </a:r>
          </a:p>
        </p:txBody>
      </p:sp>
      <p:sp>
        <p:nvSpPr>
          <p:cNvPr id="4" name="Rectangle 3"/>
          <p:cNvSpPr txBox="1">
            <a:spLocks noChangeArrowheads="1"/>
          </p:cNvSpPr>
          <p:nvPr/>
        </p:nvSpPr>
        <p:spPr bwMode="auto">
          <a:xfrm>
            <a:off x="827584" y="2708920"/>
            <a:ext cx="7881956" cy="39604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marL="0" indent="0" algn="r" rtl="1" eaLnBrk="1" hangingPunct="1">
              <a:lnSpc>
                <a:spcPct val="90000"/>
              </a:lnSpc>
              <a:buFontTx/>
              <a:buNone/>
              <a:defRPr/>
            </a:pPr>
            <a:r>
              <a:rPr lang="he-IL" sz="2400" b="1" kern="0">
                <a:effectLst/>
              </a:rPr>
              <a:t>שני </a:t>
            </a:r>
            <a:r>
              <a:rPr lang="he-IL" sz="2400" b="1" kern="0" dirty="0">
                <a:effectLst/>
              </a:rPr>
              <a:t>סוגים חשובים של הבניה:</a:t>
            </a:r>
          </a:p>
          <a:p>
            <a:pPr algn="r" rtl="1" eaLnBrk="1" hangingPunct="1">
              <a:lnSpc>
                <a:spcPct val="90000"/>
              </a:lnSpc>
              <a:buFont typeface="Wingdings" panose="05000000000000000000" pitchFamily="2" charset="2"/>
              <a:buChar char="Ø"/>
              <a:defRPr/>
            </a:pPr>
            <a:r>
              <a:rPr lang="en-US" sz="2400" b="1" kern="0" dirty="0">
                <a:effectLst/>
              </a:rPr>
              <a:t>Decatastrophizing</a:t>
            </a:r>
            <a:r>
              <a:rPr lang="he-IL" sz="2400" b="1" kern="0" dirty="0">
                <a:effectLst/>
              </a:rPr>
              <a:t> </a:t>
            </a:r>
            <a:r>
              <a:rPr lang="he-IL" sz="2400" kern="0" dirty="0">
                <a:effectLst/>
              </a:rPr>
              <a:t>– בעצם זה לא כזה נורא...</a:t>
            </a:r>
            <a:endParaRPr lang="he-IL" sz="2400" b="1" kern="0" dirty="0">
              <a:effectLst/>
            </a:endParaRPr>
          </a:p>
          <a:p>
            <a:pPr algn="r" rtl="1" eaLnBrk="1" hangingPunct="1">
              <a:lnSpc>
                <a:spcPct val="90000"/>
              </a:lnSpc>
              <a:buFont typeface="Wingdings" panose="05000000000000000000" pitchFamily="2" charset="2"/>
              <a:buChar char="Ø"/>
              <a:defRPr/>
            </a:pPr>
            <a:r>
              <a:rPr lang="en-US" sz="2400" b="1" kern="0" dirty="0">
                <a:effectLst/>
              </a:rPr>
              <a:t>recalibrating likelihood</a:t>
            </a:r>
            <a:r>
              <a:rPr lang="he-IL" sz="2400" b="1" kern="0" dirty="0">
                <a:effectLst/>
              </a:rPr>
              <a:t> </a:t>
            </a:r>
            <a:r>
              <a:rPr lang="he-IL" sz="2400" kern="0" dirty="0">
                <a:effectLst/>
              </a:rPr>
              <a:t>– למשל "אני אשתגע"</a:t>
            </a:r>
          </a:p>
          <a:p>
            <a:pPr marL="0" indent="0" algn="r" rtl="1" eaLnBrk="1" hangingPunct="1">
              <a:lnSpc>
                <a:spcPct val="90000"/>
              </a:lnSpc>
              <a:buNone/>
              <a:defRPr/>
            </a:pPr>
            <a:r>
              <a:rPr lang="he-IL" sz="2400" kern="0" dirty="0">
                <a:effectLst/>
              </a:rPr>
              <a:t>	הערכה-מחדש של הסבירות הריאליסטית שזה יקרה.</a:t>
            </a:r>
          </a:p>
          <a:p>
            <a:pPr marL="0" indent="0" algn="r" rtl="1" eaLnBrk="1" hangingPunct="1">
              <a:lnSpc>
                <a:spcPct val="90000"/>
              </a:lnSpc>
              <a:buNone/>
              <a:defRPr/>
            </a:pPr>
            <a:r>
              <a:rPr lang="he-IL" sz="2400" kern="0" dirty="0">
                <a:effectLst/>
              </a:rPr>
              <a:t>למשל:</a:t>
            </a:r>
          </a:p>
          <a:p>
            <a:pPr algn="r" rtl="1" eaLnBrk="1" hangingPunct="1">
              <a:lnSpc>
                <a:spcPct val="90000"/>
              </a:lnSpc>
              <a:buFont typeface="Wingdings" panose="05000000000000000000" pitchFamily="2" charset="2"/>
              <a:buChar char="§"/>
              <a:defRPr/>
            </a:pPr>
            <a:r>
              <a:rPr lang="he-IL" sz="2400" kern="0" dirty="0">
                <a:effectLst/>
              </a:rPr>
              <a:t>	האם זה קרה בעבר? האם זה קרה פעם למישהו?</a:t>
            </a:r>
          </a:p>
          <a:p>
            <a:pPr algn="r" rtl="1" eaLnBrk="1" hangingPunct="1">
              <a:lnSpc>
                <a:spcPct val="90000"/>
              </a:lnSpc>
              <a:buFont typeface="Wingdings" panose="05000000000000000000" pitchFamily="2" charset="2"/>
              <a:buChar char="§"/>
              <a:defRPr/>
            </a:pPr>
            <a:r>
              <a:rPr lang="he-IL" sz="2400" kern="0" dirty="0">
                <a:effectLst/>
              </a:rPr>
              <a:t>	הצעת פרשנות חדשה</a:t>
            </a:r>
          </a:p>
          <a:p>
            <a:pPr algn="r" rtl="1" eaLnBrk="1" hangingPunct="1">
              <a:lnSpc>
                <a:spcPct val="90000"/>
              </a:lnSpc>
              <a:buFont typeface="Wingdings" panose="05000000000000000000" pitchFamily="2" charset="2"/>
              <a:buChar char="§"/>
              <a:defRPr/>
            </a:pPr>
            <a:r>
              <a:rPr lang="he-IL" sz="2400" kern="0" dirty="0">
                <a:effectLst/>
              </a:rPr>
              <a:t>	משימות (למשל לשים לב לזמן)</a:t>
            </a:r>
          </a:p>
          <a:p>
            <a:pPr marL="0" indent="0" algn="r" rtl="1" eaLnBrk="1" hangingPunct="1">
              <a:lnSpc>
                <a:spcPct val="90000"/>
              </a:lnSpc>
              <a:buFontTx/>
              <a:buNone/>
              <a:defRPr/>
            </a:pPr>
            <a:r>
              <a:rPr lang="en-US" sz="2400" b="1" kern="0" dirty="0">
                <a:effectLst/>
              </a:rPr>
              <a:t> </a:t>
            </a:r>
            <a:endParaRPr lang="he-IL" sz="2400" b="1" kern="0" dirty="0">
              <a:effectLst/>
            </a:endParaRPr>
          </a:p>
        </p:txBody>
      </p:sp>
    </p:spTree>
    <p:extLst>
      <p:ext uri="{BB962C8B-B14F-4D97-AF65-F5344CB8AC3E}">
        <p14:creationId xmlns:p14="http://schemas.microsoft.com/office/powerpoint/2010/main" val="195471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1000"/>
                                        <p:tgtEl>
                                          <p:spTgt spid="4">
                                            <p:txEl>
                                              <p:pRg st="3" end="3"/>
                                            </p:txEl>
                                          </p:spTgt>
                                        </p:tgtEl>
                                      </p:cBhvr>
                                    </p:animEffect>
                                    <p:anim calcmode="lin" valueType="num">
                                      <p:cBhvr>
                                        <p:cTn id="1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1000"/>
                                        <p:tgtEl>
                                          <p:spTgt spid="4">
                                            <p:txEl>
                                              <p:pRg st="4" end="4"/>
                                            </p:txEl>
                                          </p:spTgt>
                                        </p:tgtEl>
                                      </p:cBhvr>
                                    </p:animEffect>
                                    <p:anim calcmode="lin" valueType="num">
                                      <p:cBhvr>
                                        <p:cTn id="2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fade">
                                      <p:cBhvr>
                                        <p:cTn id="24" dur="1000"/>
                                        <p:tgtEl>
                                          <p:spTgt spid="4">
                                            <p:txEl>
                                              <p:pRg st="5" end="5"/>
                                            </p:txEl>
                                          </p:spTgt>
                                        </p:tgtEl>
                                      </p:cBhvr>
                                    </p:animEffect>
                                    <p:anim calcmode="lin" valueType="num">
                                      <p:cBhvr>
                                        <p:cTn id="2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fade">
                                      <p:cBhvr>
                                        <p:cTn id="31" dur="1000"/>
                                        <p:tgtEl>
                                          <p:spTgt spid="4">
                                            <p:txEl>
                                              <p:pRg st="6" end="6"/>
                                            </p:txEl>
                                          </p:spTgt>
                                        </p:tgtEl>
                                      </p:cBhvr>
                                    </p:animEffect>
                                    <p:anim calcmode="lin" valueType="num">
                                      <p:cBhvr>
                                        <p:cTn id="3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animEffect transition="in" filter="fade">
                                      <p:cBhvr>
                                        <p:cTn id="38" dur="1000"/>
                                        <p:tgtEl>
                                          <p:spTgt spid="4">
                                            <p:txEl>
                                              <p:pRg st="7" end="7"/>
                                            </p:txEl>
                                          </p:spTgt>
                                        </p:tgtEl>
                                      </p:cBhvr>
                                    </p:animEffect>
                                    <p:anim calcmode="lin" valueType="num">
                                      <p:cBhvr>
                                        <p:cTn id="3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7" end="7"/>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animEffect transition="in" filter="fade">
                                      <p:cBhvr>
                                        <p:cTn id="43" dur="1000"/>
                                        <p:tgtEl>
                                          <p:spTgt spid="4">
                                            <p:txEl>
                                              <p:pRg st="8" end="8"/>
                                            </p:txEl>
                                          </p:spTgt>
                                        </p:tgtEl>
                                      </p:cBhvr>
                                    </p:animEffect>
                                    <p:anim calcmode="lin" valueType="num">
                                      <p:cBhvr>
                                        <p:cTn id="44"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62" name="Rectangle 2"/>
          <p:cNvSpPr>
            <a:spLocks noGrp="1" noChangeArrowheads="1"/>
          </p:cNvSpPr>
          <p:nvPr>
            <p:ph type="title"/>
          </p:nvPr>
        </p:nvSpPr>
        <p:spPr>
          <a:xfrm>
            <a:off x="2766060" y="279246"/>
            <a:ext cx="6377940" cy="1293028"/>
          </a:xfrm>
        </p:spPr>
        <p:txBody>
          <a:bodyPr/>
          <a:lstStyle/>
          <a:p>
            <a:pPr algn="ctr" rtl="1" eaLnBrk="1" hangingPunct="1">
              <a:defRPr/>
            </a:pPr>
            <a:r>
              <a:rPr lang="he-IL" dirty="0"/>
              <a:t>טיפול בהפרעת פניקה</a:t>
            </a:r>
            <a:endParaRPr lang="en-US" dirty="0"/>
          </a:p>
        </p:txBody>
      </p:sp>
      <p:sp>
        <p:nvSpPr>
          <p:cNvPr id="1781763" name="Rectangle 3"/>
          <p:cNvSpPr>
            <a:spLocks noGrp="1" noChangeArrowheads="1"/>
          </p:cNvSpPr>
          <p:nvPr>
            <p:ph idx="1"/>
          </p:nvPr>
        </p:nvSpPr>
        <p:spPr>
          <a:xfrm>
            <a:off x="251520" y="1834480"/>
            <a:ext cx="7211144" cy="4906888"/>
          </a:xfrm>
        </p:spPr>
        <p:txBody>
          <a:bodyPr>
            <a:normAutofit/>
          </a:bodyPr>
          <a:lstStyle/>
          <a:p>
            <a:pPr marL="514350" indent="-514350" algn="r" rtl="1" eaLnBrk="1" hangingPunct="1">
              <a:lnSpc>
                <a:spcPct val="90000"/>
              </a:lnSpc>
              <a:buNone/>
              <a:defRPr/>
            </a:pPr>
            <a:r>
              <a:rPr lang="he-IL" sz="2400" b="1" i="1" dirty="0"/>
              <a:t>חשיפה (</a:t>
            </a:r>
            <a:r>
              <a:rPr lang="en-US" sz="2400" b="1" i="1" dirty="0"/>
              <a:t>exposure</a:t>
            </a:r>
            <a:r>
              <a:rPr lang="he-IL" sz="2400" b="1" i="1" dirty="0"/>
              <a:t>)</a:t>
            </a:r>
          </a:p>
          <a:p>
            <a:pPr marL="0" indent="0" algn="r" rtl="1" eaLnBrk="1" hangingPunct="1">
              <a:lnSpc>
                <a:spcPct val="90000"/>
              </a:lnSpc>
              <a:buNone/>
              <a:defRPr/>
            </a:pPr>
            <a:endParaRPr lang="he-IL" sz="2400" i="1" dirty="0"/>
          </a:p>
          <a:p>
            <a:pPr marL="0" indent="0" algn="r" rtl="1" eaLnBrk="1" hangingPunct="1">
              <a:lnSpc>
                <a:spcPct val="90000"/>
              </a:lnSpc>
              <a:buNone/>
              <a:defRPr/>
            </a:pPr>
            <a:r>
              <a:rPr lang="he-IL" sz="2400" b="1" dirty="0"/>
              <a:t>פנימית</a:t>
            </a:r>
            <a:r>
              <a:rPr lang="he-IL" sz="2400" dirty="0"/>
              <a:t> (</a:t>
            </a:r>
            <a:r>
              <a:rPr lang="en-US" sz="2400" dirty="0" err="1"/>
              <a:t>interoceptive</a:t>
            </a:r>
            <a:r>
              <a:rPr lang="he-IL" sz="2400" dirty="0"/>
              <a:t>) – יצירת הסימפטומים הפיזיולוגיים ע"י משימות</a:t>
            </a:r>
          </a:p>
          <a:p>
            <a:pPr marL="0" indent="0" algn="r" rtl="1" eaLnBrk="1" hangingPunct="1">
              <a:lnSpc>
                <a:spcPct val="90000"/>
              </a:lnSpc>
              <a:buNone/>
              <a:defRPr/>
            </a:pPr>
            <a:endParaRPr lang="en-US" sz="2400" dirty="0"/>
          </a:p>
          <a:p>
            <a:pPr marL="0" indent="0" algn="r" rtl="1" eaLnBrk="1" hangingPunct="1">
              <a:lnSpc>
                <a:spcPct val="90000"/>
              </a:lnSpc>
              <a:buNone/>
              <a:defRPr/>
            </a:pPr>
            <a:endParaRPr lang="en-US" sz="2400" dirty="0"/>
          </a:p>
          <a:p>
            <a:pPr marL="0" indent="0" algn="r" rtl="1" eaLnBrk="1" hangingPunct="1">
              <a:lnSpc>
                <a:spcPct val="90000"/>
              </a:lnSpc>
              <a:buNone/>
              <a:defRPr/>
            </a:pPr>
            <a:endParaRPr lang="en-US" sz="2400" dirty="0"/>
          </a:p>
          <a:p>
            <a:pPr marL="0" indent="0" algn="r" rtl="1" eaLnBrk="1" hangingPunct="1">
              <a:lnSpc>
                <a:spcPct val="90000"/>
              </a:lnSpc>
              <a:buNone/>
              <a:defRPr/>
            </a:pPr>
            <a:endParaRPr lang="he-IL" sz="2400" dirty="0"/>
          </a:p>
          <a:p>
            <a:pPr marL="0" indent="0" algn="r" rtl="1" eaLnBrk="1" hangingPunct="1">
              <a:lnSpc>
                <a:spcPct val="90000"/>
              </a:lnSpc>
              <a:buNone/>
              <a:defRPr/>
            </a:pPr>
            <a:r>
              <a:rPr lang="he-IL" sz="2400" b="1" dirty="0"/>
              <a:t>חיצונית</a:t>
            </a:r>
            <a:r>
              <a:rPr lang="he-IL" sz="2400" dirty="0"/>
              <a:t> – מקומות / פעילויות שנקשרים להתקפים</a:t>
            </a:r>
          </a:p>
          <a:p>
            <a:pPr marL="0" indent="0" algn="r" rtl="1" eaLnBrk="1" hangingPunct="1">
              <a:lnSpc>
                <a:spcPct val="90000"/>
              </a:lnSpc>
              <a:buNone/>
              <a:defRPr/>
            </a:pPr>
            <a:r>
              <a:rPr lang="he-IL" sz="2400" dirty="0"/>
              <a:t>מהם האדם נמנע</a:t>
            </a:r>
          </a:p>
        </p:txBody>
      </p:sp>
    </p:spTree>
    <p:extLst>
      <p:ext uri="{BB962C8B-B14F-4D97-AF65-F5344CB8AC3E}">
        <p14:creationId xmlns:p14="http://schemas.microsoft.com/office/powerpoint/2010/main" val="271565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81763">
                                            <p:txEl>
                                              <p:pRg st="7" end="7"/>
                                            </p:txEl>
                                          </p:spTgt>
                                        </p:tgtEl>
                                        <p:attrNameLst>
                                          <p:attrName>style.visibility</p:attrName>
                                        </p:attrNameLst>
                                      </p:cBhvr>
                                      <p:to>
                                        <p:strVal val="visible"/>
                                      </p:to>
                                    </p:set>
                                    <p:animEffect transition="in" filter="fade">
                                      <p:cBhvr>
                                        <p:cTn id="7" dur="500"/>
                                        <p:tgtEl>
                                          <p:spTgt spid="178176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781763">
                                            <p:txEl>
                                              <p:pRg st="8" end="8"/>
                                            </p:txEl>
                                          </p:spTgt>
                                        </p:tgtEl>
                                        <p:attrNameLst>
                                          <p:attrName>style.visibility</p:attrName>
                                        </p:attrNameLst>
                                      </p:cBhvr>
                                      <p:to>
                                        <p:strVal val="visible"/>
                                      </p:to>
                                    </p:set>
                                    <p:animEffect transition="in" filter="fade">
                                      <p:cBhvr>
                                        <p:cTn id="10" dur="500"/>
                                        <p:tgtEl>
                                          <p:spTgt spid="17817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טיפול בהפרעת פניקה</a:t>
            </a:r>
          </a:p>
        </p:txBody>
      </p:sp>
      <p:sp>
        <p:nvSpPr>
          <p:cNvPr id="3" name="Content Placeholder 2"/>
          <p:cNvSpPr>
            <a:spLocks noGrp="1"/>
          </p:cNvSpPr>
          <p:nvPr>
            <p:ph idx="1"/>
          </p:nvPr>
        </p:nvSpPr>
        <p:spPr>
          <a:xfrm>
            <a:off x="1472168" y="2204864"/>
            <a:ext cx="7077472" cy="4114800"/>
          </a:xfrm>
        </p:spPr>
        <p:txBody>
          <a:bodyPr>
            <a:normAutofit/>
          </a:bodyPr>
          <a:lstStyle/>
          <a:p>
            <a:pPr algn="r" rtl="1">
              <a:defRPr/>
            </a:pPr>
            <a:r>
              <a:rPr lang="he-IL" sz="2400" dirty="0"/>
              <a:t>מהו המנגנון האחראי לשינוי בטיפול?</a:t>
            </a:r>
          </a:p>
          <a:p>
            <a:pPr algn="r" rtl="1">
              <a:defRPr/>
            </a:pPr>
            <a:r>
              <a:rPr lang="en-US" sz="2400" dirty="0"/>
              <a:t>Clark, </a:t>
            </a:r>
            <a:r>
              <a:rPr lang="en-US" sz="2400" dirty="0" err="1"/>
              <a:t>Salkovskis</a:t>
            </a:r>
            <a:r>
              <a:rPr lang="he-IL" sz="2400" dirty="0"/>
              <a:t> ועמיתיהם – שינוי הקוגניציה</a:t>
            </a:r>
          </a:p>
          <a:p>
            <a:pPr algn="r" rtl="1">
              <a:defRPr/>
            </a:pPr>
            <a:r>
              <a:rPr lang="en-US" sz="2400" dirty="0"/>
              <a:t>Barlow</a:t>
            </a:r>
            <a:r>
              <a:rPr lang="he-IL" sz="2400" dirty="0"/>
              <a:t> ואחרים – חשיפות (לא רק דרך קוגניציה אלא דרך </a:t>
            </a:r>
            <a:r>
              <a:rPr lang="he-IL" sz="2400" dirty="0" err="1"/>
              <a:t>הביטואציה</a:t>
            </a:r>
            <a:r>
              <a:rPr lang="he-IL" sz="2400" dirty="0"/>
              <a:t> של הגוף)</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pPr algn="ctr" rtl="1" eaLnBrk="1" hangingPunct="1">
              <a:defRPr/>
            </a:pPr>
            <a:r>
              <a:rPr lang="he-IL" dirty="0"/>
              <a:t>טיפול בהפרעת פניקה</a:t>
            </a:r>
            <a:endParaRPr lang="en-US" dirty="0"/>
          </a:p>
        </p:txBody>
      </p:sp>
      <p:sp>
        <p:nvSpPr>
          <p:cNvPr id="1783811" name="Rectangle 3"/>
          <p:cNvSpPr>
            <a:spLocks noGrp="1" noChangeArrowheads="1"/>
          </p:cNvSpPr>
          <p:nvPr>
            <p:ph idx="1"/>
          </p:nvPr>
        </p:nvSpPr>
        <p:spPr>
          <a:xfrm>
            <a:off x="611560" y="2050504"/>
            <a:ext cx="8280920" cy="4114800"/>
          </a:xfrm>
        </p:spPr>
        <p:txBody>
          <a:bodyPr>
            <a:normAutofit/>
          </a:bodyPr>
          <a:lstStyle/>
          <a:p>
            <a:pPr algn="r" rtl="1" eaLnBrk="1" hangingPunct="1">
              <a:lnSpc>
                <a:spcPct val="90000"/>
              </a:lnSpc>
              <a:defRPr/>
            </a:pPr>
            <a:r>
              <a:rPr lang="he-IL" sz="2400" dirty="0"/>
              <a:t>טיפולי </a:t>
            </a:r>
            <a:r>
              <a:rPr lang="en-US" sz="2400" dirty="0"/>
              <a:t>CBT</a:t>
            </a:r>
            <a:r>
              <a:rPr lang="he-IL" sz="2400" dirty="0"/>
              <a:t> מהירים ויעילים</a:t>
            </a:r>
          </a:p>
          <a:p>
            <a:pPr algn="r" rtl="1" eaLnBrk="1" hangingPunct="1">
              <a:lnSpc>
                <a:spcPct val="90000"/>
              </a:lnSpc>
              <a:defRPr/>
            </a:pPr>
            <a:r>
              <a:rPr lang="he-IL" sz="2400" dirty="0"/>
              <a:t>95%-75% כבר לא חווים פניקה לאחר 8-14 שבועות</a:t>
            </a:r>
          </a:p>
          <a:p>
            <a:pPr algn="r" rtl="1" eaLnBrk="1" hangingPunct="1">
              <a:lnSpc>
                <a:spcPct val="90000"/>
              </a:lnSpc>
              <a:defRPr/>
            </a:pPr>
            <a:r>
              <a:rPr lang="he-IL" sz="2400" dirty="0"/>
              <a:t>ההישגים נשמרים אחרי 1-2 שנים</a:t>
            </a:r>
          </a:p>
          <a:p>
            <a:pPr algn="r" rtl="1" eaLnBrk="1" hangingPunct="1">
              <a:lnSpc>
                <a:spcPct val="90000"/>
              </a:lnSpc>
              <a:defRPr/>
            </a:pPr>
            <a:r>
              <a:rPr lang="he-IL" sz="2400" dirty="0"/>
              <a:t>תרופות וטיפול </a:t>
            </a:r>
            <a:r>
              <a:rPr lang="en-US" sz="2400" dirty="0"/>
              <a:t>CBT</a:t>
            </a:r>
            <a:r>
              <a:rPr lang="he-IL" sz="2400" dirty="0"/>
              <a:t> נחשבים כיעילים באותה מידה לטווח הקצר, אך לטווח הארוך טיפול תרופתי מועד יותר ל-</a:t>
            </a:r>
            <a:r>
              <a:rPr lang="en-US" sz="2400" dirty="0"/>
              <a:t>relapse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6548" y="548680"/>
            <a:ext cx="6377940" cy="1293028"/>
          </a:xfrm>
        </p:spPr>
        <p:txBody>
          <a:bodyPr/>
          <a:lstStyle/>
          <a:p>
            <a:pPr algn="ctr" rtl="1">
              <a:defRPr/>
            </a:pPr>
            <a:r>
              <a:rPr lang="he-IL" dirty="0"/>
              <a:t>כשחשיפה לא עובדת...</a:t>
            </a:r>
          </a:p>
        </p:txBody>
      </p:sp>
      <p:sp>
        <p:nvSpPr>
          <p:cNvPr id="3" name="Content Placeholder 2"/>
          <p:cNvSpPr>
            <a:spLocks noGrp="1"/>
          </p:cNvSpPr>
          <p:nvPr>
            <p:ph idx="1"/>
          </p:nvPr>
        </p:nvSpPr>
        <p:spPr>
          <a:xfrm>
            <a:off x="467544" y="2060848"/>
            <a:ext cx="8064896" cy="4114800"/>
          </a:xfrm>
        </p:spPr>
        <p:txBody>
          <a:bodyPr>
            <a:normAutofit/>
          </a:bodyPr>
          <a:lstStyle/>
          <a:p>
            <a:pPr algn="r" rtl="1">
              <a:defRPr/>
            </a:pPr>
            <a:r>
              <a:rPr lang="en-US" sz="2400" dirty="0"/>
              <a:t>CBT</a:t>
            </a:r>
            <a:r>
              <a:rPr lang="he-IL" sz="2400" dirty="0"/>
              <a:t> הוא טיפול הבחירה ל-</a:t>
            </a:r>
            <a:r>
              <a:rPr lang="en-US" sz="2400" dirty="0"/>
              <a:t>PD</a:t>
            </a:r>
            <a:r>
              <a:rPr lang="he-IL" sz="2400" dirty="0"/>
              <a:t> מבין הטיפולים הפסיכולוגיים</a:t>
            </a:r>
          </a:p>
          <a:p>
            <a:pPr marL="0" indent="0" algn="r" rtl="1">
              <a:buNone/>
              <a:defRPr/>
            </a:pPr>
            <a:endParaRPr lang="he-IL" sz="2400" dirty="0"/>
          </a:p>
          <a:p>
            <a:pPr marL="0" indent="0" algn="r" rtl="1">
              <a:buNone/>
              <a:defRPr/>
            </a:pPr>
            <a:endParaRPr lang="he-IL" sz="2400" dirty="0"/>
          </a:p>
          <a:p>
            <a:pPr marL="0" indent="0" algn="r" rtl="1">
              <a:buNone/>
              <a:defRPr/>
            </a:pPr>
            <a:endParaRPr lang="he-IL" sz="2400" dirty="0"/>
          </a:p>
          <a:p>
            <a:pPr marL="0" indent="0" algn="r" rtl="1">
              <a:buNone/>
              <a:defRPr/>
            </a:pPr>
            <a:endParaRPr lang="he-IL" sz="2400" dirty="0"/>
          </a:p>
          <a:p>
            <a:pPr algn="r" rtl="1">
              <a:defRPr/>
            </a:pPr>
            <a:r>
              <a:rPr lang="he-IL" sz="2400" dirty="0"/>
              <a:t>אך לפעמים חשיפה לא עובדת! (מה עם ה-5%-25%?)</a:t>
            </a:r>
          </a:p>
        </p:txBody>
      </p:sp>
    </p:spTree>
    <p:extLst>
      <p:ext uri="{BB962C8B-B14F-4D97-AF65-F5344CB8AC3E}">
        <p14:creationId xmlns:p14="http://schemas.microsoft.com/office/powerpoint/2010/main" val="39478885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7824" y="39602"/>
            <a:ext cx="6377940" cy="1293028"/>
          </a:xfrm>
        </p:spPr>
        <p:txBody>
          <a:bodyPr/>
          <a:lstStyle/>
          <a:p>
            <a:pPr algn="ctr" rtl="1">
              <a:defRPr/>
            </a:pPr>
            <a:r>
              <a:rPr lang="he-IL" dirty="0"/>
              <a:t>מתי חשיפה לא עובדת?</a:t>
            </a:r>
          </a:p>
        </p:txBody>
      </p:sp>
      <p:sp>
        <p:nvSpPr>
          <p:cNvPr id="3" name="Content Placeholder 2"/>
          <p:cNvSpPr>
            <a:spLocks noGrp="1"/>
          </p:cNvSpPr>
          <p:nvPr>
            <p:ph idx="1"/>
          </p:nvPr>
        </p:nvSpPr>
        <p:spPr>
          <a:xfrm>
            <a:off x="2457676" y="1472508"/>
            <a:ext cx="6379078" cy="4114800"/>
          </a:xfrm>
        </p:spPr>
        <p:txBody>
          <a:bodyPr>
            <a:normAutofit/>
          </a:bodyPr>
          <a:lstStyle/>
          <a:p>
            <a:pPr algn="r" rtl="1">
              <a:defRPr/>
            </a:pPr>
            <a:r>
              <a:rPr lang="he-IL" sz="2400" b="1" dirty="0"/>
              <a:t>מעט מדי זמן </a:t>
            </a:r>
            <a:r>
              <a:rPr lang="he-IL" sz="2400" dirty="0"/>
              <a:t>בסיטואציית החשיפה: החרדה לא חזרה לבייסליין</a:t>
            </a:r>
          </a:p>
          <a:p>
            <a:pPr algn="r" rtl="1">
              <a:defRPr/>
            </a:pPr>
            <a:endParaRPr lang="he-IL" sz="2400" dirty="0"/>
          </a:p>
          <a:p>
            <a:pPr algn="r" rtl="1">
              <a:defRPr/>
            </a:pPr>
            <a:r>
              <a:rPr lang="he-IL" sz="2400" dirty="0"/>
              <a:t>חשיפה אחת בלבד ללא הביטואציה (ייחוס ההצלחה למזל, אומץ, וכו')</a:t>
            </a:r>
          </a:p>
          <a:p>
            <a:pPr algn="r" rtl="1">
              <a:defRPr/>
            </a:pPr>
            <a:endParaRPr lang="he-IL" sz="2400" dirty="0"/>
          </a:p>
          <a:p>
            <a:pPr algn="r" rtl="1">
              <a:defRPr/>
            </a:pPr>
            <a:r>
              <a:rPr lang="he-IL" sz="2400" dirty="0"/>
              <a:t>שימוש ב-</a:t>
            </a:r>
            <a:r>
              <a:rPr lang="en-US" sz="2400" dirty="0"/>
              <a:t>safety behaviors</a:t>
            </a:r>
            <a:r>
              <a:rPr lang="he-IL" sz="2400" dirty="0"/>
              <a:t> כמו לעמוד עם רגליים פרושות או לכווץ את כל השרירים: הימנעות תוך כדי חשיפה (ע"י הסחת דעת/נחמה)</a:t>
            </a:r>
          </a:p>
        </p:txBody>
      </p:sp>
      <p:grpSp>
        <p:nvGrpSpPr>
          <p:cNvPr id="10" name="Group 9"/>
          <p:cNvGrpSpPr/>
          <p:nvPr/>
        </p:nvGrpSpPr>
        <p:grpSpPr>
          <a:xfrm>
            <a:off x="1155330" y="938802"/>
            <a:ext cx="1680778" cy="1680778"/>
            <a:chOff x="-132227" y="1412776"/>
            <a:chExt cx="1680778" cy="1680778"/>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227" y="1412776"/>
              <a:ext cx="1680778" cy="1680778"/>
            </a:xfrm>
            <a:prstGeom prst="rect">
              <a:avLst/>
            </a:prstGeom>
          </p:spPr>
        </p:pic>
        <p:sp>
          <p:nvSpPr>
            <p:cNvPr id="7" name="Rectangle 6"/>
            <p:cNvSpPr/>
            <p:nvPr/>
          </p:nvSpPr>
          <p:spPr>
            <a:xfrm>
              <a:off x="-86287" y="1892238"/>
              <a:ext cx="1588898" cy="557667"/>
            </a:xfrm>
            <a:prstGeom prst="rect">
              <a:avLst/>
            </a:prstGeom>
            <a:noFill/>
          </p:spPr>
          <p:txBody>
            <a:bodyPr wrap="none" lIns="91440" tIns="45720" rIns="91440" bIns="45720">
              <a:prstTxWarp prst="textArchUp">
                <a:avLst>
                  <a:gd name="adj" fmla="val 10683871"/>
                </a:avLst>
              </a:prstTxWarp>
              <a:spAutoFit/>
            </a:bodyPr>
            <a:lstStyle/>
            <a:p>
              <a:pPr algn="ctr"/>
              <a:r>
                <a:rPr lang="he-IL" sz="3600" dirty="0">
                  <a:ln w="0"/>
                  <a:effectLst>
                    <a:outerShdw blurRad="38100" dist="19050" dir="2700000" algn="tl" rotWithShape="0">
                      <a:schemeClr val="dk1">
                        <a:alpha val="40000"/>
                      </a:schemeClr>
                    </a:outerShdw>
                  </a:effectLst>
                </a:rPr>
                <a:t>חיזוק</a:t>
              </a:r>
              <a:endParaRPr lang="en-US" sz="3600" b="0" cap="none" spc="0" dirty="0">
                <a:ln w="0"/>
                <a:solidFill>
                  <a:schemeClr val="tx1"/>
                </a:solidFill>
                <a:effectLst>
                  <a:outerShdw blurRad="38100" dist="19050" dir="2700000" algn="tl" rotWithShape="0">
                    <a:schemeClr val="dk1">
                      <a:alpha val="40000"/>
                    </a:scheme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332656"/>
            <a:ext cx="6377940" cy="1293028"/>
          </a:xfrm>
        </p:spPr>
        <p:txBody>
          <a:bodyPr/>
          <a:lstStyle/>
          <a:p>
            <a:pPr algn="ctr" rtl="1">
              <a:defRPr/>
            </a:pPr>
            <a:r>
              <a:rPr lang="he-IL" dirty="0"/>
              <a:t>תיאוריה וטיפול פסיכודינמיים ב-</a:t>
            </a:r>
            <a:r>
              <a:rPr lang="en-US" dirty="0"/>
              <a:t>PD</a:t>
            </a:r>
            <a:endParaRPr lang="he-IL" dirty="0"/>
          </a:p>
        </p:txBody>
      </p:sp>
      <p:sp>
        <p:nvSpPr>
          <p:cNvPr id="3" name="Content Placeholder 2"/>
          <p:cNvSpPr>
            <a:spLocks noGrp="1"/>
          </p:cNvSpPr>
          <p:nvPr>
            <p:ph idx="1"/>
          </p:nvPr>
        </p:nvSpPr>
        <p:spPr>
          <a:xfrm>
            <a:off x="755576" y="1772816"/>
            <a:ext cx="7931224" cy="4525963"/>
          </a:xfrm>
        </p:spPr>
        <p:txBody>
          <a:bodyPr>
            <a:normAutofit/>
          </a:bodyPr>
          <a:lstStyle/>
          <a:p>
            <a:pPr>
              <a:defRPr/>
            </a:pPr>
            <a:r>
              <a:rPr lang="he-IL" sz="2400" dirty="0"/>
              <a:t>טיפול דינמי ממוקד קצר-מועד בהפרעת פניקה (</a:t>
            </a:r>
            <a:r>
              <a:rPr lang="en-US" sz="2400" dirty="0" err="1"/>
              <a:t>Milrod</a:t>
            </a:r>
            <a:r>
              <a:rPr lang="he-IL" sz="2400" dirty="0"/>
              <a:t> ועמיתיה)</a:t>
            </a:r>
          </a:p>
          <a:p>
            <a:pPr>
              <a:defRPr/>
            </a:pPr>
            <a:r>
              <a:rPr lang="he-IL" sz="2400" dirty="0"/>
              <a:t>24 פגישות (12 שבועות, פעמיים בשבוע)</a:t>
            </a:r>
          </a:p>
          <a:p>
            <a:pPr>
              <a:defRPr/>
            </a:pPr>
            <a:r>
              <a:rPr lang="he-IL" sz="2400" dirty="0"/>
              <a:t>להתקפי הפניקה יש משמעות (קונפליקט בינאישי), בד"כ:</a:t>
            </a:r>
          </a:p>
          <a:p>
            <a:pPr>
              <a:defRPr/>
            </a:pPr>
            <a:r>
              <a:rPr lang="he-IL" sz="2400" dirty="0" err="1"/>
              <a:t>ספרציה</a:t>
            </a:r>
            <a:r>
              <a:rPr lang="he-IL" sz="2400" dirty="0"/>
              <a:t> ואוטונומיה</a:t>
            </a:r>
          </a:p>
          <a:p>
            <a:pPr>
              <a:defRPr/>
            </a:pPr>
            <a:r>
              <a:rPr lang="he-IL" sz="2400" dirty="0"/>
              <a:t>קושי בביטוי או הכרה בכעס</a:t>
            </a:r>
          </a:p>
          <a:p>
            <a:pPr>
              <a:defRPr/>
            </a:pPr>
            <a:r>
              <a:rPr lang="he-IL" sz="2400" dirty="0"/>
              <a:t>בטיפול חושפים את הקונפליקט ומתייחסים ליחסי ההעברה (</a:t>
            </a:r>
            <a:r>
              <a:rPr lang="en-US" sz="2400" dirty="0"/>
              <a:t>transference</a:t>
            </a:r>
            <a:r>
              <a:rPr lang="he-IL" sz="2400" dirty="0"/>
              <a:t>)</a:t>
            </a:r>
          </a:p>
        </p:txBody>
      </p:sp>
      <p:sp>
        <p:nvSpPr>
          <p:cNvPr id="4" name="TextBox 3"/>
          <p:cNvSpPr txBox="1"/>
          <p:nvPr/>
        </p:nvSpPr>
        <p:spPr>
          <a:xfrm rot="20833044">
            <a:off x="1399100" y="5311557"/>
            <a:ext cx="2799028" cy="923330"/>
          </a:xfrm>
          <a:prstGeom prst="rect">
            <a:avLst/>
          </a:prstGeom>
          <a:noFill/>
        </p:spPr>
        <p:txBody>
          <a:bodyPr wrap="square" rtlCol="1">
            <a:spAutoFit/>
          </a:bodyPr>
          <a:lstStyle/>
          <a:p>
            <a:pPr algn="r" rtl="1"/>
            <a:r>
              <a:rPr lang="he-IL" dirty="0"/>
              <a:t>"זה בסדר שאיחרת, אני לא כועסת, זה קורה לכולם, בעצם גם אתה בן-אדם"</a:t>
            </a:r>
          </a:p>
        </p:txBody>
      </p:sp>
      <p:sp>
        <p:nvSpPr>
          <p:cNvPr id="7" name="Action Button: Document 6">
            <a:hlinkClick r:id="" action="ppaction://noaction" highlightClick="1"/>
          </p:cNvPr>
          <p:cNvSpPr/>
          <p:nvPr/>
        </p:nvSpPr>
        <p:spPr>
          <a:xfrm>
            <a:off x="251520" y="2564904"/>
            <a:ext cx="1296144" cy="1368152"/>
          </a:xfrm>
          <a:prstGeom prst="actionButtonDocumen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467545" y="3095100"/>
            <a:ext cx="864096" cy="369332"/>
          </a:xfrm>
          <a:prstGeom prst="rect">
            <a:avLst/>
          </a:prstGeom>
          <a:noFill/>
        </p:spPr>
        <p:txBody>
          <a:bodyPr wrap="square" rtlCol="1">
            <a:spAutoFit/>
          </a:bodyPr>
          <a:lstStyle/>
          <a:p>
            <a:r>
              <a:rPr lang="en-US" dirty="0">
                <a:solidFill>
                  <a:schemeClr val="bg1"/>
                </a:solidFill>
              </a:rPr>
              <a:t>Mr. A.</a:t>
            </a:r>
            <a:endParaRPr lang="he-IL"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10"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7" grpId="0" animBg="1"/>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75656" y="2204864"/>
            <a:ext cx="6429400" cy="1384300"/>
          </a:xfrm>
        </p:spPr>
        <p:txBody>
          <a:bodyPr>
            <a:normAutofit fontScale="90000"/>
          </a:bodyPr>
          <a:lstStyle/>
          <a:p>
            <a:pPr algn="r" rtl="1"/>
            <a:r>
              <a:rPr lang="he-IL" sz="6600" dirty="0"/>
              <a:t>אגורפוביה</a:t>
            </a:r>
            <a:br>
              <a:rPr lang="he-IL" sz="6600" dirty="0"/>
            </a:br>
            <a:r>
              <a:rPr lang="he-IL" sz="6600" dirty="0"/>
              <a:t>(</a:t>
            </a:r>
            <a:r>
              <a:rPr lang="en-US" sz="6600" dirty="0"/>
              <a:t>Agoraphobia</a:t>
            </a:r>
            <a:r>
              <a:rPr lang="he-IL" sz="6600" dirty="0"/>
              <a:t>)</a:t>
            </a:r>
          </a:p>
        </p:txBody>
      </p:sp>
    </p:spTree>
    <p:extLst>
      <p:ext uri="{BB962C8B-B14F-4D97-AF65-F5344CB8AC3E}">
        <p14:creationId xmlns:p14="http://schemas.microsoft.com/office/powerpoint/2010/main" val="9898025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2370" name="Rectangle 2"/>
          <p:cNvSpPr>
            <a:spLocks noGrp="1" noChangeArrowheads="1"/>
          </p:cNvSpPr>
          <p:nvPr>
            <p:ph type="title"/>
          </p:nvPr>
        </p:nvSpPr>
        <p:spPr>
          <a:xfrm>
            <a:off x="2766060" y="125654"/>
            <a:ext cx="6377940" cy="1293028"/>
          </a:xfrm>
        </p:spPr>
        <p:txBody>
          <a:bodyPr/>
          <a:lstStyle/>
          <a:p>
            <a:pPr algn="ctr" eaLnBrk="1" hangingPunct="1">
              <a:defRPr/>
            </a:pPr>
            <a:r>
              <a:rPr lang="en-US" dirty="0"/>
              <a:t>Agoraphobia</a:t>
            </a:r>
          </a:p>
        </p:txBody>
      </p:sp>
      <p:sp>
        <p:nvSpPr>
          <p:cNvPr id="1722371" name="Rectangle 3"/>
          <p:cNvSpPr>
            <a:spLocks noGrp="1" noChangeArrowheads="1"/>
          </p:cNvSpPr>
          <p:nvPr>
            <p:ph idx="1"/>
          </p:nvPr>
        </p:nvSpPr>
        <p:spPr>
          <a:xfrm>
            <a:off x="1324494" y="1988840"/>
            <a:ext cx="7355160" cy="4114800"/>
          </a:xfrm>
        </p:spPr>
        <p:txBody>
          <a:bodyPr>
            <a:normAutofit/>
          </a:bodyPr>
          <a:lstStyle/>
          <a:p>
            <a:pPr algn="r" rtl="1" eaLnBrk="1" hangingPunct="1">
              <a:defRPr/>
            </a:pPr>
            <a:r>
              <a:rPr lang="he-IL" sz="2400" dirty="0"/>
              <a:t>הפרעת פניקה פעמים רבות מלווה ב</a:t>
            </a:r>
            <a:r>
              <a:rPr lang="he-IL" sz="2400" b="1" i="1" dirty="0"/>
              <a:t>אגורפוביה</a:t>
            </a:r>
          </a:p>
          <a:p>
            <a:pPr marL="0" indent="0" algn="r" rtl="1" eaLnBrk="1" hangingPunct="1">
              <a:buNone/>
              <a:defRPr/>
            </a:pPr>
            <a:endParaRPr lang="he-IL" sz="2400" b="1" i="1" dirty="0"/>
          </a:p>
          <a:p>
            <a:pPr algn="r" rtl="1" eaLnBrk="1" hangingPunct="1">
              <a:defRPr/>
            </a:pPr>
            <a:r>
              <a:rPr lang="he-IL" sz="2400" dirty="0"/>
              <a:t>"פחד מהשוק" (מקומות ציבוריים / הומים)</a:t>
            </a:r>
          </a:p>
          <a:p>
            <a:pPr algn="r" rtl="1" eaLnBrk="1" hangingPunct="1">
              <a:defRPr/>
            </a:pPr>
            <a:endParaRPr lang="he-IL" sz="2400" dirty="0"/>
          </a:p>
          <a:p>
            <a:pPr algn="r" rtl="1" eaLnBrk="1" hangingPunct="1">
              <a:defRPr/>
            </a:pPr>
            <a:r>
              <a:rPr lang="he-IL" sz="2400" dirty="0"/>
              <a:t>פחות ספציפי מפוביה: לפחות 2 סיטואציות שונות</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22371">
                                            <p:txEl>
                                              <p:pRg st="4" end="4"/>
                                            </p:txEl>
                                          </p:spTgt>
                                        </p:tgtEl>
                                        <p:attrNameLst>
                                          <p:attrName>style.visibility</p:attrName>
                                        </p:attrNameLst>
                                      </p:cBhvr>
                                      <p:to>
                                        <p:strVal val="visible"/>
                                      </p:to>
                                    </p:set>
                                    <p:animEffect transition="in" filter="fade">
                                      <p:cBhvr>
                                        <p:cTn id="7" dur="1000"/>
                                        <p:tgtEl>
                                          <p:spTgt spid="1722371">
                                            <p:txEl>
                                              <p:pRg st="4" end="4"/>
                                            </p:txEl>
                                          </p:spTgt>
                                        </p:tgtEl>
                                      </p:cBhvr>
                                    </p:animEffect>
                                    <p:anim calcmode="lin" valueType="num">
                                      <p:cBhvr>
                                        <p:cTn id="8" dur="1000" fill="hold"/>
                                        <p:tgtEl>
                                          <p:spTgt spid="1722371">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172237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7666" name="Rectangle 2"/>
          <p:cNvSpPr>
            <a:spLocks noGrp="1" noChangeArrowheads="1"/>
          </p:cNvSpPr>
          <p:nvPr>
            <p:ph type="title"/>
          </p:nvPr>
        </p:nvSpPr>
        <p:spPr>
          <a:xfrm>
            <a:off x="2522942" y="404664"/>
            <a:ext cx="6377940" cy="1293028"/>
          </a:xfrm>
        </p:spPr>
        <p:txBody>
          <a:bodyPr/>
          <a:lstStyle/>
          <a:p>
            <a:pPr algn="ctr" eaLnBrk="1" hangingPunct="1">
              <a:defRPr/>
            </a:pPr>
            <a:r>
              <a:rPr lang="en-US" dirty="0"/>
              <a:t>Panic and Agoraphobia</a:t>
            </a:r>
          </a:p>
        </p:txBody>
      </p:sp>
      <p:sp>
        <p:nvSpPr>
          <p:cNvPr id="1777667" name="Rectangle 3"/>
          <p:cNvSpPr>
            <a:spLocks noGrp="1" noChangeArrowheads="1"/>
          </p:cNvSpPr>
          <p:nvPr>
            <p:ph idx="1"/>
          </p:nvPr>
        </p:nvSpPr>
        <p:spPr>
          <a:xfrm>
            <a:off x="683568" y="2276872"/>
            <a:ext cx="8075240" cy="4114800"/>
          </a:xfrm>
        </p:spPr>
        <p:txBody>
          <a:bodyPr>
            <a:normAutofit/>
          </a:bodyPr>
          <a:lstStyle/>
          <a:p>
            <a:pPr algn="r" rtl="1" eaLnBrk="1" hangingPunct="1">
              <a:defRPr/>
            </a:pPr>
            <a:r>
              <a:rPr lang="he-IL" sz="2400" dirty="0"/>
              <a:t>ב-</a:t>
            </a:r>
            <a:r>
              <a:rPr lang="en-US" sz="2400" dirty="0"/>
              <a:t>DSM-IV</a:t>
            </a:r>
            <a:r>
              <a:rPr lang="he-IL" sz="2400" dirty="0"/>
              <a:t> אבחנות משולבות זו בזו (הפרעת פניקה עם אגורפוביה, הפרעת פניקה ללא אגורפוביה, אגורפוביה ללא היסטוריה של פניקה)</a:t>
            </a:r>
          </a:p>
          <a:p>
            <a:pPr marL="0" indent="0" algn="r" rtl="1" eaLnBrk="1" hangingPunct="1">
              <a:buNone/>
              <a:defRPr/>
            </a:pPr>
            <a:endParaRPr lang="he-IL" sz="2400" dirty="0"/>
          </a:p>
          <a:p>
            <a:pPr algn="r" rtl="1" eaLnBrk="1" hangingPunct="1">
              <a:defRPr/>
            </a:pPr>
            <a:r>
              <a:rPr lang="he-IL" sz="2400" dirty="0"/>
              <a:t>ב-</a:t>
            </a:r>
            <a:r>
              <a:rPr lang="en-US" sz="2400" dirty="0"/>
              <a:t>DSM-5</a:t>
            </a:r>
            <a:r>
              <a:rPr lang="he-IL" sz="2400" dirty="0"/>
              <a:t> שתי אבחנות שונות (הפרעת פניקה, אגורפוביה)</a:t>
            </a:r>
          </a:p>
          <a:p>
            <a:pPr algn="r" rtl="1" eaLnBrk="1" hangingPunct="1">
              <a:defRPr/>
            </a:pPr>
            <a:endParaRPr lang="he-IL" sz="2400" dirty="0"/>
          </a:p>
          <a:p>
            <a:pPr algn="r" rtl="1" eaLnBrk="1" hangingPunct="1">
              <a:defRPr/>
            </a:pPr>
            <a:r>
              <a:rPr lang="he-IL" sz="2400" dirty="0"/>
              <a:t>מייצג טוב יותר אנשים מסוימים</a:t>
            </a:r>
          </a:p>
          <a:p>
            <a:pPr marL="0" indent="0" algn="r" rtl="1" eaLnBrk="1" hangingPunct="1">
              <a:buNone/>
              <a:defRPr/>
            </a:pPr>
            <a:endParaRPr lang="he-IL" sz="2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476672"/>
            <a:ext cx="6377940" cy="1293028"/>
          </a:xfrm>
        </p:spPr>
        <p:txBody>
          <a:bodyPr/>
          <a:lstStyle/>
          <a:p>
            <a:pPr algn="ctr"/>
            <a:r>
              <a:rPr lang="en-US" dirty="0"/>
              <a:t>Panic and agoraphobia</a:t>
            </a:r>
            <a:endParaRPr lang="he-IL" dirty="0"/>
          </a:p>
        </p:txBody>
      </p:sp>
      <p:sp>
        <p:nvSpPr>
          <p:cNvPr id="3" name="Content Placeholder 2"/>
          <p:cNvSpPr>
            <a:spLocks noGrp="1"/>
          </p:cNvSpPr>
          <p:nvPr>
            <p:ph idx="1"/>
          </p:nvPr>
        </p:nvSpPr>
        <p:spPr>
          <a:xfrm>
            <a:off x="395536" y="3140968"/>
            <a:ext cx="7955280" cy="1666488"/>
          </a:xfrm>
        </p:spPr>
        <p:txBody>
          <a:bodyPr>
            <a:normAutofit/>
          </a:bodyPr>
          <a:lstStyle/>
          <a:p>
            <a:r>
              <a:rPr lang="he-IL" sz="2400" u="sng" dirty="0"/>
              <a:t>האם תוכלו לחשוב מדוע הן לרוב מופיעות ביחד?</a:t>
            </a:r>
          </a:p>
        </p:txBody>
      </p:sp>
    </p:spTree>
    <p:extLst>
      <p:ext uri="{BB962C8B-B14F-4D97-AF65-F5344CB8AC3E}">
        <p14:creationId xmlns:p14="http://schemas.microsoft.com/office/powerpoint/2010/main" val="7305309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7666" name="Rectangle 2"/>
          <p:cNvSpPr>
            <a:spLocks noGrp="1" noChangeArrowheads="1"/>
          </p:cNvSpPr>
          <p:nvPr>
            <p:ph type="title"/>
          </p:nvPr>
        </p:nvSpPr>
        <p:spPr>
          <a:xfrm>
            <a:off x="2766060" y="332656"/>
            <a:ext cx="6377940" cy="1293028"/>
          </a:xfrm>
        </p:spPr>
        <p:txBody>
          <a:bodyPr/>
          <a:lstStyle/>
          <a:p>
            <a:pPr algn="ctr" eaLnBrk="1" hangingPunct="1">
              <a:defRPr/>
            </a:pPr>
            <a:r>
              <a:rPr lang="en-US" dirty="0"/>
              <a:t>Panic and Agoraphobia</a:t>
            </a:r>
          </a:p>
        </p:txBody>
      </p:sp>
      <p:sp>
        <p:nvSpPr>
          <p:cNvPr id="1777667" name="Rectangle 3"/>
          <p:cNvSpPr>
            <a:spLocks noGrp="1" noChangeArrowheads="1"/>
          </p:cNvSpPr>
          <p:nvPr>
            <p:ph idx="1"/>
          </p:nvPr>
        </p:nvSpPr>
        <p:spPr>
          <a:xfrm>
            <a:off x="1259632" y="2276872"/>
            <a:ext cx="7211144" cy="4114800"/>
          </a:xfrm>
        </p:spPr>
        <p:txBody>
          <a:bodyPr>
            <a:normAutofit/>
          </a:bodyPr>
          <a:lstStyle/>
          <a:p>
            <a:pPr algn="r" rtl="1" eaLnBrk="1" hangingPunct="1">
              <a:defRPr/>
            </a:pPr>
            <a:r>
              <a:rPr lang="he-IL" sz="2400" dirty="0"/>
              <a:t>מחקרים מראים כי:</a:t>
            </a:r>
          </a:p>
          <a:p>
            <a:pPr algn="r" rtl="1" eaLnBrk="1" hangingPunct="1">
              <a:defRPr/>
            </a:pPr>
            <a:r>
              <a:rPr lang="he-IL" sz="2400" dirty="0"/>
              <a:t>רוב המקרים של אגורפוביה מתחילים בהתקף פניקה</a:t>
            </a:r>
          </a:p>
          <a:p>
            <a:pPr algn="r" rtl="1" eaLnBrk="1" hangingPunct="1">
              <a:defRPr/>
            </a:pPr>
            <a:r>
              <a:rPr lang="he-IL" sz="2400" dirty="0"/>
              <a:t>האדם בדרך-כלל לא מפחד מהמקום עצמו אלא מהאפשרות של התקף</a:t>
            </a:r>
            <a:endParaRPr lang="en-US" sz="2400" dirty="0"/>
          </a:p>
        </p:txBody>
      </p:sp>
    </p:spTree>
    <p:extLst>
      <p:ext uri="{BB962C8B-B14F-4D97-AF65-F5344CB8AC3E}">
        <p14:creationId xmlns:p14="http://schemas.microsoft.com/office/powerpoint/2010/main" val="42652212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4658" name="Rectangle 2"/>
          <p:cNvSpPr>
            <a:spLocks noGrp="1" noChangeArrowheads="1"/>
          </p:cNvSpPr>
          <p:nvPr>
            <p:ph type="title"/>
          </p:nvPr>
        </p:nvSpPr>
        <p:spPr>
          <a:xfrm>
            <a:off x="2627784" y="332656"/>
            <a:ext cx="6377940" cy="1293028"/>
          </a:xfrm>
        </p:spPr>
        <p:txBody>
          <a:bodyPr/>
          <a:lstStyle/>
          <a:p>
            <a:pPr algn="ctr" eaLnBrk="1" hangingPunct="1">
              <a:defRPr/>
            </a:pPr>
            <a:r>
              <a:rPr lang="en-US" dirty="0"/>
              <a:t>Agoraphobia</a:t>
            </a:r>
          </a:p>
        </p:txBody>
      </p:sp>
      <p:sp>
        <p:nvSpPr>
          <p:cNvPr id="1734659" name="Rectangle 3"/>
          <p:cNvSpPr>
            <a:spLocks noGrp="1" noChangeArrowheads="1"/>
          </p:cNvSpPr>
          <p:nvPr>
            <p:ph idx="1"/>
          </p:nvPr>
        </p:nvSpPr>
        <p:spPr>
          <a:xfrm>
            <a:off x="755576" y="2063964"/>
            <a:ext cx="7679196" cy="4392488"/>
          </a:xfrm>
        </p:spPr>
        <p:txBody>
          <a:bodyPr/>
          <a:lstStyle/>
          <a:p>
            <a:pPr algn="r" rtl="1" eaLnBrk="1" hangingPunct="1">
              <a:defRPr/>
            </a:pPr>
            <a:r>
              <a:rPr lang="he-IL" dirty="0"/>
              <a:t>בעיקר חשש מ</a:t>
            </a:r>
            <a:r>
              <a:rPr lang="he-IL" b="1" dirty="0"/>
              <a:t>חוסר יכולת לברוח</a:t>
            </a:r>
          </a:p>
          <a:p>
            <a:pPr marL="0" indent="0" algn="r" rtl="1" eaLnBrk="1" hangingPunct="1">
              <a:buNone/>
              <a:defRPr/>
            </a:pPr>
            <a:r>
              <a:rPr lang="he-IL" b="1" dirty="0"/>
              <a:t>	</a:t>
            </a:r>
            <a:r>
              <a:rPr lang="he-IL" dirty="0"/>
              <a:t>(למשל שורה של מושבים בסרט, הופעה, או משחק כדורגל)</a:t>
            </a:r>
          </a:p>
          <a:p>
            <a:pPr algn="r" rtl="1" eaLnBrk="1" hangingPunct="1">
              <a:defRPr/>
            </a:pPr>
            <a:endParaRPr lang="he-IL" dirty="0"/>
          </a:p>
          <a:p>
            <a:pPr algn="r" rtl="1" eaLnBrk="1" hangingPunct="1">
              <a:defRPr/>
            </a:pPr>
            <a:r>
              <a:rPr lang="he-IL" dirty="0"/>
              <a:t>הימנעות...</a:t>
            </a:r>
          </a:p>
          <a:p>
            <a:pPr algn="r" rtl="1" eaLnBrk="1" hangingPunct="1">
              <a:defRPr/>
            </a:pPr>
            <a:endParaRPr lang="he-IL" dirty="0"/>
          </a:p>
          <a:p>
            <a:pPr algn="r" rtl="1" eaLnBrk="1" hangingPunct="1">
              <a:defRPr/>
            </a:pPr>
            <a:r>
              <a:rPr lang="he-IL" dirty="0"/>
              <a:t>במצבים קיצוניים קושי לצאת מהבית</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34659">
                                            <p:txEl>
                                              <p:pRg st="5" end="5"/>
                                            </p:txEl>
                                          </p:spTgt>
                                        </p:tgtEl>
                                        <p:attrNameLst>
                                          <p:attrName>style.visibility</p:attrName>
                                        </p:attrNameLst>
                                      </p:cBhvr>
                                      <p:to>
                                        <p:strVal val="visible"/>
                                      </p:to>
                                    </p:set>
                                    <p:animEffect transition="in" filter="fade">
                                      <p:cBhvr>
                                        <p:cTn id="7" dur="500"/>
                                        <p:tgtEl>
                                          <p:spTgt spid="17346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5858" name="Rectangle 2"/>
          <p:cNvSpPr>
            <a:spLocks noGrp="1" noChangeArrowheads="1"/>
          </p:cNvSpPr>
          <p:nvPr>
            <p:ph type="title"/>
          </p:nvPr>
        </p:nvSpPr>
        <p:spPr>
          <a:xfrm>
            <a:off x="2627784" y="404664"/>
            <a:ext cx="6377940" cy="1293028"/>
          </a:xfrm>
        </p:spPr>
        <p:txBody>
          <a:bodyPr/>
          <a:lstStyle/>
          <a:p>
            <a:pPr algn="ctr" eaLnBrk="1" hangingPunct="1">
              <a:defRPr/>
            </a:pPr>
            <a:r>
              <a:rPr lang="en-US" dirty="0"/>
              <a:t>Agoraphobia</a:t>
            </a:r>
          </a:p>
        </p:txBody>
      </p:sp>
      <p:sp>
        <p:nvSpPr>
          <p:cNvPr id="1785859" name="Rectangle 3"/>
          <p:cNvSpPr>
            <a:spLocks noGrp="1" noChangeArrowheads="1"/>
          </p:cNvSpPr>
          <p:nvPr>
            <p:ph idx="1"/>
          </p:nvPr>
        </p:nvSpPr>
        <p:spPr>
          <a:xfrm>
            <a:off x="827584" y="2348880"/>
            <a:ext cx="7344816" cy="4114800"/>
          </a:xfrm>
        </p:spPr>
        <p:txBody>
          <a:bodyPr>
            <a:normAutofit/>
          </a:bodyPr>
          <a:lstStyle/>
          <a:p>
            <a:pPr algn="r" rtl="1" eaLnBrk="1" hangingPunct="1">
              <a:defRPr/>
            </a:pPr>
            <a:r>
              <a:rPr lang="he-IL" sz="2400" dirty="0"/>
              <a:t>שכיחות מסוג </a:t>
            </a:r>
            <a:r>
              <a:rPr lang="en-US" sz="2400" dirty="0"/>
              <a:t>lifetime</a:t>
            </a:r>
            <a:r>
              <a:rPr lang="he-IL" sz="2400" dirty="0"/>
              <a:t> כ-4.7%</a:t>
            </a:r>
          </a:p>
          <a:p>
            <a:pPr algn="r" rtl="1" eaLnBrk="1" hangingPunct="1">
              <a:defRPr/>
            </a:pPr>
            <a:r>
              <a:rPr lang="he-IL" sz="2400" dirty="0"/>
              <a:t>גיל ממוצע ל</a:t>
            </a:r>
            <a:r>
              <a:rPr lang="he-IL" sz="2400" b="1" u="sng" dirty="0"/>
              <a:t>קבלת אבחנה</a:t>
            </a:r>
            <a:r>
              <a:rPr lang="he-IL" sz="2400" dirty="0"/>
              <a:t> 23-24</a:t>
            </a:r>
          </a:p>
          <a:p>
            <a:pPr algn="r" rtl="1" eaLnBrk="1" hangingPunct="1">
              <a:defRPr/>
            </a:pPr>
            <a:r>
              <a:rPr lang="he-IL" sz="2400" dirty="0"/>
              <a:t>תקופות טובות יותר ופחות אך ההפרעה כרונית</a:t>
            </a:r>
          </a:p>
          <a:p>
            <a:pPr algn="r" rtl="1" eaLnBrk="1" hangingPunct="1">
              <a:defRPr/>
            </a:pPr>
            <a:r>
              <a:rPr lang="he-IL" sz="2400" dirty="0"/>
              <a:t>יחס בין המינים 2:1</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85859">
                                            <p:txEl>
                                              <p:pRg st="1" end="1"/>
                                            </p:txEl>
                                          </p:spTgt>
                                        </p:tgtEl>
                                        <p:attrNameLst>
                                          <p:attrName>style.visibility</p:attrName>
                                        </p:attrNameLst>
                                      </p:cBhvr>
                                      <p:to>
                                        <p:strVal val="visible"/>
                                      </p:to>
                                    </p:set>
                                    <p:anim calcmode="lin" valueType="num">
                                      <p:cBhvr additive="base">
                                        <p:cTn id="7" dur="500" fill="hold"/>
                                        <p:tgtEl>
                                          <p:spTgt spid="178585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858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85859">
                                            <p:txEl>
                                              <p:pRg st="2" end="2"/>
                                            </p:txEl>
                                          </p:spTgt>
                                        </p:tgtEl>
                                        <p:attrNameLst>
                                          <p:attrName>style.visibility</p:attrName>
                                        </p:attrNameLst>
                                      </p:cBhvr>
                                      <p:to>
                                        <p:strVal val="visible"/>
                                      </p:to>
                                    </p:set>
                                    <p:anim calcmode="lin" valueType="num">
                                      <p:cBhvr additive="base">
                                        <p:cTn id="13" dur="500" fill="hold"/>
                                        <p:tgtEl>
                                          <p:spTgt spid="178585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858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85859">
                                            <p:txEl>
                                              <p:pRg st="3" end="3"/>
                                            </p:txEl>
                                          </p:spTgt>
                                        </p:tgtEl>
                                        <p:attrNameLst>
                                          <p:attrName>style.visibility</p:attrName>
                                        </p:attrNameLst>
                                      </p:cBhvr>
                                      <p:to>
                                        <p:strVal val="visible"/>
                                      </p:to>
                                    </p:set>
                                    <p:anim calcmode="lin" valueType="num">
                                      <p:cBhvr additive="base">
                                        <p:cTn id="19" dur="500" fill="hold"/>
                                        <p:tgtEl>
                                          <p:spTgt spid="178585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8585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5859"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8754" name="Rectangle 2"/>
          <p:cNvSpPr>
            <a:spLocks noGrp="1" noChangeArrowheads="1"/>
          </p:cNvSpPr>
          <p:nvPr>
            <p:ph type="title"/>
          </p:nvPr>
        </p:nvSpPr>
        <p:spPr/>
        <p:txBody>
          <a:bodyPr/>
          <a:lstStyle/>
          <a:p>
            <a:pPr algn="ctr" rtl="1" eaLnBrk="1" hangingPunct="1">
              <a:defRPr/>
            </a:pPr>
            <a:r>
              <a:rPr lang="he-IL" dirty="0"/>
              <a:t>אטיולוגיה</a:t>
            </a:r>
            <a:endParaRPr lang="en-US" dirty="0"/>
          </a:p>
        </p:txBody>
      </p:sp>
      <p:sp>
        <p:nvSpPr>
          <p:cNvPr id="1738755" name="Rectangle 3"/>
          <p:cNvSpPr>
            <a:spLocks noGrp="1" noChangeArrowheads="1"/>
          </p:cNvSpPr>
          <p:nvPr>
            <p:ph idx="1"/>
          </p:nvPr>
        </p:nvSpPr>
        <p:spPr>
          <a:xfrm>
            <a:off x="395536" y="2050504"/>
            <a:ext cx="8424936" cy="4114800"/>
          </a:xfrm>
        </p:spPr>
        <p:txBody>
          <a:bodyPr/>
          <a:lstStyle/>
          <a:p>
            <a:pPr algn="r" rtl="1" eaLnBrk="1" hangingPunct="1">
              <a:lnSpc>
                <a:spcPct val="80000"/>
              </a:lnSpc>
              <a:defRPr/>
            </a:pPr>
            <a:r>
              <a:rPr lang="he-IL" u="sng" dirty="0"/>
              <a:t>ההשערה התיאורטית: אגורפוביה </a:t>
            </a:r>
            <a:r>
              <a:rPr lang="he-IL" b="1" i="1" u="sng" dirty="0"/>
              <a:t>נגרמת</a:t>
            </a:r>
            <a:r>
              <a:rPr lang="he-IL" u="sng" dirty="0"/>
              <a:t> מפניקה</a:t>
            </a:r>
          </a:p>
          <a:p>
            <a:pPr indent="-1588" algn="r" rtl="1" eaLnBrk="1" hangingPunct="1">
              <a:lnSpc>
                <a:spcPct val="80000"/>
              </a:lnSpc>
              <a:buNone/>
              <a:defRPr/>
            </a:pPr>
            <a:r>
              <a:rPr lang="en-US" dirty="0"/>
              <a:t>US</a:t>
            </a:r>
            <a:r>
              <a:rPr lang="he-IL" dirty="0"/>
              <a:t> (גירוי לא-מותנה): התקף ראשון</a:t>
            </a:r>
          </a:p>
          <a:p>
            <a:pPr indent="-1588" algn="r" rtl="1" eaLnBrk="1" hangingPunct="1">
              <a:lnSpc>
                <a:spcPct val="80000"/>
              </a:lnSpc>
              <a:buNone/>
              <a:defRPr/>
            </a:pPr>
            <a:r>
              <a:rPr lang="en-US" dirty="0"/>
              <a:t>CS</a:t>
            </a:r>
            <a:r>
              <a:rPr lang="he-IL" dirty="0"/>
              <a:t> (גירוי מותנה): ה-"</a:t>
            </a:r>
            <a:r>
              <a:rPr lang="en-US" dirty="0"/>
              <a:t>agora</a:t>
            </a:r>
            <a:r>
              <a:rPr lang="he-IL" dirty="0"/>
              <a:t>"</a:t>
            </a:r>
          </a:p>
          <a:p>
            <a:pPr indent="-1588" algn="r" rtl="1" eaLnBrk="1" hangingPunct="1">
              <a:lnSpc>
                <a:spcPct val="80000"/>
              </a:lnSpc>
              <a:buNone/>
              <a:defRPr/>
            </a:pPr>
            <a:r>
              <a:rPr lang="en-US" dirty="0"/>
              <a:t>UR</a:t>
            </a:r>
            <a:r>
              <a:rPr lang="he-IL" dirty="0"/>
              <a:t> (תגובה לא-מותנית): חרדה מהתקף</a:t>
            </a:r>
          </a:p>
          <a:p>
            <a:pPr indent="-1588" algn="r" rtl="1" eaLnBrk="1" hangingPunct="1">
              <a:lnSpc>
                <a:spcPct val="80000"/>
              </a:lnSpc>
              <a:buNone/>
              <a:defRPr/>
            </a:pPr>
            <a:r>
              <a:rPr lang="en-US" dirty="0"/>
              <a:t>CR</a:t>
            </a:r>
            <a:r>
              <a:rPr lang="he-IL" dirty="0"/>
              <a:t> (תגובה מותנית): הימנעות</a:t>
            </a:r>
          </a:p>
          <a:p>
            <a:pPr indent="-1588" algn="r" rtl="1" eaLnBrk="1" hangingPunct="1">
              <a:lnSpc>
                <a:spcPct val="80000"/>
              </a:lnSpc>
              <a:buNone/>
              <a:defRPr/>
            </a:pPr>
            <a:endParaRPr lang="he-IL" dirty="0"/>
          </a:p>
          <a:p>
            <a:pPr algn="r" rtl="1" eaLnBrk="1" hangingPunct="1">
              <a:lnSpc>
                <a:spcPct val="80000"/>
              </a:lnSpc>
              <a:defRPr/>
            </a:pPr>
            <a:r>
              <a:rPr lang="he-IL" dirty="0"/>
              <a:t>מי שמעולם לא חווה התקף: כנראה חרדה </a:t>
            </a:r>
            <a:r>
              <a:rPr lang="en-US" dirty="0"/>
              <a:t>sub-threshold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38755">
                                            <p:txEl>
                                              <p:pRg st="6" end="6"/>
                                            </p:txEl>
                                          </p:spTgt>
                                        </p:tgtEl>
                                        <p:attrNameLst>
                                          <p:attrName>style.visibility</p:attrName>
                                        </p:attrNameLst>
                                      </p:cBhvr>
                                      <p:to>
                                        <p:strVal val="visible"/>
                                      </p:to>
                                    </p:set>
                                    <p:animEffect transition="in" filter="fade">
                                      <p:cBhvr>
                                        <p:cTn id="7" dur="500"/>
                                        <p:tgtEl>
                                          <p:spTgt spid="17387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02" name="Rectangle 2"/>
          <p:cNvSpPr>
            <a:spLocks noGrp="1" noChangeArrowheads="1"/>
          </p:cNvSpPr>
          <p:nvPr>
            <p:ph type="title"/>
          </p:nvPr>
        </p:nvSpPr>
        <p:spPr>
          <a:xfrm>
            <a:off x="2549670" y="404664"/>
            <a:ext cx="6377940" cy="1293028"/>
          </a:xfrm>
        </p:spPr>
        <p:txBody>
          <a:bodyPr/>
          <a:lstStyle/>
          <a:p>
            <a:pPr algn="ctr" rtl="1" eaLnBrk="1" hangingPunct="1">
              <a:defRPr/>
            </a:pPr>
            <a:r>
              <a:rPr lang="he-IL" dirty="0"/>
              <a:t>טיפול באגורפוביה</a:t>
            </a:r>
            <a:endParaRPr lang="en-US" dirty="0"/>
          </a:p>
        </p:txBody>
      </p:sp>
      <p:sp>
        <p:nvSpPr>
          <p:cNvPr id="1740803" name="Rectangle 3"/>
          <p:cNvSpPr>
            <a:spLocks noGrp="1" noChangeArrowheads="1"/>
          </p:cNvSpPr>
          <p:nvPr>
            <p:ph idx="1"/>
          </p:nvPr>
        </p:nvSpPr>
        <p:spPr>
          <a:xfrm>
            <a:off x="1475656" y="2348880"/>
            <a:ext cx="6840760" cy="2736304"/>
          </a:xfrm>
        </p:spPr>
        <p:txBody>
          <a:bodyPr/>
          <a:lstStyle/>
          <a:p>
            <a:pPr algn="r" rtl="1" eaLnBrk="1" hangingPunct="1">
              <a:defRPr/>
            </a:pPr>
            <a:r>
              <a:rPr lang="he-IL" dirty="0"/>
              <a:t>יעילות בטיפול ע"י נוגדי דיכאון וכן יעילות לטיפול בחשיפה</a:t>
            </a:r>
          </a:p>
          <a:p>
            <a:pPr marL="0" indent="0" algn="r" rtl="1" eaLnBrk="1" hangingPunct="1">
              <a:buNone/>
              <a:defRPr/>
            </a:pPr>
            <a:endParaRPr lang="he-IL" dirty="0"/>
          </a:p>
          <a:p>
            <a:pPr algn="r" rtl="1" eaLnBrk="1" hangingPunct="1">
              <a:defRPr/>
            </a:pPr>
            <a:r>
              <a:rPr lang="he-IL" dirty="0"/>
              <a:t>חשיפה פעמים רבות מתחילה מדמיון ואח"כ </a:t>
            </a:r>
            <a:r>
              <a:rPr lang="en-US" dirty="0"/>
              <a:t>in vivo</a:t>
            </a:r>
          </a:p>
        </p:txBody>
      </p:sp>
    </p:spTree>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Vapor Trail</Template>
  <TotalTime>29342</TotalTime>
  <Words>2433</Words>
  <Application>Microsoft Office PowerPoint</Application>
  <PresentationFormat>On-screen Show (4:3)</PresentationFormat>
  <Paragraphs>432</Paragraphs>
  <Slides>58</Slides>
  <Notes>56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Arial</vt:lpstr>
      <vt:lpstr>Brush Script MT</vt:lpstr>
      <vt:lpstr>Century Gothic</vt:lpstr>
      <vt:lpstr>Guttman Mantova-Decor</vt:lpstr>
      <vt:lpstr>Tahoma</vt:lpstr>
      <vt:lpstr>Wingdings</vt:lpstr>
      <vt:lpstr>Vapor Trail</vt:lpstr>
      <vt:lpstr>פסיכולוגיה אבנורמלית</vt:lpstr>
      <vt:lpstr>הפרעת פאניקה (Panic Disorder)</vt:lpstr>
      <vt:lpstr>התקף חרדה = התקף פניקה = Panic Attack</vt:lpstr>
      <vt:lpstr>התקף פניקה</vt:lpstr>
      <vt:lpstr>התקף פניקה</vt:lpstr>
      <vt:lpstr>דוגמא לתיאור של התקף פניקה</vt:lpstr>
      <vt:lpstr>המשך</vt:lpstr>
      <vt:lpstr>התקף פניקה</vt:lpstr>
      <vt:lpstr>התקף פניקה</vt:lpstr>
      <vt:lpstr>אבחון התקף פניקה ע"פ ה-DSM-5</vt:lpstr>
      <vt:lpstr>התקף פניקה</vt:lpstr>
      <vt:lpstr>התקף פניקה</vt:lpstr>
      <vt:lpstr>התקף פניקה</vt:lpstr>
      <vt:lpstr>התקף פניקה לעומת הפרעת פניקה</vt:lpstr>
      <vt:lpstr>Anticipatory anxiety</vt:lpstr>
      <vt:lpstr>הפרעת פניקה - Panic Disorder ע"פ ה-DSM-5</vt:lpstr>
      <vt:lpstr>הפרעת פניקה - Panic Disorder ע"פ ה-DSM-5</vt:lpstr>
      <vt:lpstr>הפרעת פניקה - Panic Disorder</vt:lpstr>
      <vt:lpstr>הפרעת פניקה - Panic Disorder</vt:lpstr>
      <vt:lpstr>אטיולוגיה בהפרעת פניקה: הגישה הביולוגית</vt:lpstr>
      <vt:lpstr>אטיולוגיה בהפרעת פניקה: הגישה הביולוגית</vt:lpstr>
      <vt:lpstr>אטיולוגיה בהפרעת פניקה: הגישה הביולוגית</vt:lpstr>
      <vt:lpstr>אטיולוגיה בהפרעת פניקה: הגישה הביולוגית</vt:lpstr>
      <vt:lpstr>אטיולוגיה בהפרעת פניקה: הגישה הפסיכולוגית</vt:lpstr>
      <vt:lpstr>אטיולוגיה בהפרעת פניקה: התיאוריה הקוגניטיבית</vt:lpstr>
      <vt:lpstr>אטיולוגיה בהפרעת פניקה: התיאוריה הקוגניטיבית</vt:lpstr>
      <vt:lpstr>תמיכה מחקרית</vt:lpstr>
      <vt:lpstr>תמיכה מחקרית</vt:lpstr>
      <vt:lpstr>תמיכה מחקרית</vt:lpstr>
      <vt:lpstr>תמיכה מחקרית</vt:lpstr>
      <vt:lpstr>Anxiety Sensitivity (AS) כמייצגת פגיעות לפניקה</vt:lpstr>
      <vt:lpstr>AS – מחקרים לונגיטודינליים</vt:lpstr>
      <vt:lpstr>AS – מחקרים לונגיטודינליים</vt:lpstr>
      <vt:lpstr>המודל הקוגניטיבי</vt:lpstr>
      <vt:lpstr>אטיולוגיה בהפרעת פניקה</vt:lpstr>
      <vt:lpstr>אטיולוגיה בהפרעת פניקה: תיאוריית הלמידה</vt:lpstr>
      <vt:lpstr>אטיולוגיה בהפרעת פניקה: תיאוריית הלמידה</vt:lpstr>
      <vt:lpstr>אטיולוגיה בהפרעת פניקה: תיאוריית הלמידה</vt:lpstr>
      <vt:lpstr>מודל הלמידה לעומת המודל הקוגניטיבי</vt:lpstr>
      <vt:lpstr>טיפול בהפרעת פניקה</vt:lpstr>
      <vt:lpstr>טיפול בהפרעת פניקה</vt:lpstr>
      <vt:lpstr>טיפול בהפרעת פניקה</vt:lpstr>
      <vt:lpstr>טיפול בהפרעת פניקה</vt:lpstr>
      <vt:lpstr>טיפול בהפרעת פניקה</vt:lpstr>
      <vt:lpstr>טיפול בהפרעת פניקה</vt:lpstr>
      <vt:lpstr>טיפול בהפרעת פניקה</vt:lpstr>
      <vt:lpstr>כשחשיפה לא עובדת...</vt:lpstr>
      <vt:lpstr>מתי חשיפה לא עובדת?</vt:lpstr>
      <vt:lpstr>תיאוריה וטיפול פסיכודינמיים ב-PD</vt:lpstr>
      <vt:lpstr>אגורפוביה (Agoraphobia)</vt:lpstr>
      <vt:lpstr>Agoraphobia</vt:lpstr>
      <vt:lpstr>Panic and Agoraphobia</vt:lpstr>
      <vt:lpstr>Panic and agoraphobia</vt:lpstr>
      <vt:lpstr>Panic and Agoraphobia</vt:lpstr>
      <vt:lpstr>Agoraphobia</vt:lpstr>
      <vt:lpstr>Agoraphobia</vt:lpstr>
      <vt:lpstr>אטיולוגיה</vt:lpstr>
      <vt:lpstr>טיפול באגורפוביה</vt:lpstr>
    </vt:vector>
  </TitlesOfParts>
  <Company>Ben-Gurion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Abnormal Psychology</dc:title>
  <dc:creator>Gary Diamond</dc:creator>
  <cp:lastModifiedBy>Nir</cp:lastModifiedBy>
  <cp:revision>1185</cp:revision>
  <dcterms:created xsi:type="dcterms:W3CDTF">2008-01-20T14:16:09Z</dcterms:created>
  <dcterms:modified xsi:type="dcterms:W3CDTF">2022-04-03T05:25:39Z</dcterms:modified>
</cp:coreProperties>
</file>