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73" r:id="rId8"/>
    <p:sldId id="263" r:id="rId9"/>
    <p:sldId id="274" r:id="rId10"/>
    <p:sldId id="264" r:id="rId11"/>
    <p:sldId id="265" r:id="rId12"/>
    <p:sldId id="276" r:id="rId13"/>
    <p:sldId id="266" r:id="rId14"/>
    <p:sldId id="267" r:id="rId15"/>
    <p:sldId id="275" r:id="rId16"/>
    <p:sldId id="268" r:id="rId17"/>
    <p:sldId id="269" r:id="rId18"/>
    <p:sldId id="272" r:id="rId19"/>
    <p:sldId id="270" r:id="rId20"/>
    <p:sldId id="271"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9" d="100"/>
          <a:sy n="69" d="100"/>
        </p:scale>
        <p:origin x="564" y="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16926CA-6223-426C-B5E9-4AECB5C8AEEF}" type="datetimeFigureOut">
              <a:rPr lang="en-US" smtClean="0"/>
              <a:t>12/20/2022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7516F6-E1E0-47D9-A954-E4C186EDDD3D}" type="slidenum">
              <a:rPr lang="en-US" smtClean="0"/>
              <a:t>‹#›</a:t>
            </a:fld>
            <a:endParaRPr lang="en-US"/>
          </a:p>
        </p:txBody>
      </p:sp>
    </p:spTree>
    <p:extLst>
      <p:ext uri="{BB962C8B-B14F-4D97-AF65-F5344CB8AC3E}">
        <p14:creationId xmlns:p14="http://schemas.microsoft.com/office/powerpoint/2010/main" val="23686159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16926CA-6223-426C-B5E9-4AECB5C8AEEF}" type="datetimeFigureOut">
              <a:rPr lang="en-US" smtClean="0"/>
              <a:t>12/20/2022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7516F6-E1E0-47D9-A954-E4C186EDDD3D}" type="slidenum">
              <a:rPr lang="en-US" smtClean="0"/>
              <a:t>‹#›</a:t>
            </a:fld>
            <a:endParaRPr lang="en-US"/>
          </a:p>
        </p:txBody>
      </p:sp>
    </p:spTree>
    <p:extLst>
      <p:ext uri="{BB962C8B-B14F-4D97-AF65-F5344CB8AC3E}">
        <p14:creationId xmlns:p14="http://schemas.microsoft.com/office/powerpoint/2010/main" val="7303463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16926CA-6223-426C-B5E9-4AECB5C8AEEF}" type="datetimeFigureOut">
              <a:rPr lang="en-US" smtClean="0"/>
              <a:t>12/20/2022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7516F6-E1E0-47D9-A954-E4C186EDDD3D}" type="slidenum">
              <a:rPr lang="en-US" smtClean="0"/>
              <a:t>‹#›</a:t>
            </a:fld>
            <a:endParaRPr lang="en-US"/>
          </a:p>
        </p:txBody>
      </p:sp>
    </p:spTree>
    <p:extLst>
      <p:ext uri="{BB962C8B-B14F-4D97-AF65-F5344CB8AC3E}">
        <p14:creationId xmlns:p14="http://schemas.microsoft.com/office/powerpoint/2010/main" val="16905849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16926CA-6223-426C-B5E9-4AECB5C8AEEF}" type="datetimeFigureOut">
              <a:rPr lang="en-US" smtClean="0"/>
              <a:t>12/20/2022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7516F6-E1E0-47D9-A954-E4C186EDDD3D}" type="slidenum">
              <a:rPr lang="en-US" smtClean="0"/>
              <a:t>‹#›</a:t>
            </a:fld>
            <a:endParaRPr lang="en-US"/>
          </a:p>
        </p:txBody>
      </p:sp>
    </p:spTree>
    <p:extLst>
      <p:ext uri="{BB962C8B-B14F-4D97-AF65-F5344CB8AC3E}">
        <p14:creationId xmlns:p14="http://schemas.microsoft.com/office/powerpoint/2010/main" val="21830721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16926CA-6223-426C-B5E9-4AECB5C8AEEF}" type="datetimeFigureOut">
              <a:rPr lang="en-US" smtClean="0"/>
              <a:t>12/20/2022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77516F6-E1E0-47D9-A954-E4C186EDDD3D}" type="slidenum">
              <a:rPr lang="en-US" smtClean="0"/>
              <a:t>‹#›</a:t>
            </a:fld>
            <a:endParaRPr lang="en-US"/>
          </a:p>
        </p:txBody>
      </p:sp>
    </p:spTree>
    <p:extLst>
      <p:ext uri="{BB962C8B-B14F-4D97-AF65-F5344CB8AC3E}">
        <p14:creationId xmlns:p14="http://schemas.microsoft.com/office/powerpoint/2010/main" val="23765368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16926CA-6223-426C-B5E9-4AECB5C8AEEF}" type="datetimeFigureOut">
              <a:rPr lang="en-US" smtClean="0"/>
              <a:t>12/20/2022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77516F6-E1E0-47D9-A954-E4C186EDDD3D}" type="slidenum">
              <a:rPr lang="en-US" smtClean="0"/>
              <a:t>‹#›</a:t>
            </a:fld>
            <a:endParaRPr lang="en-US"/>
          </a:p>
        </p:txBody>
      </p:sp>
    </p:spTree>
    <p:extLst>
      <p:ext uri="{BB962C8B-B14F-4D97-AF65-F5344CB8AC3E}">
        <p14:creationId xmlns:p14="http://schemas.microsoft.com/office/powerpoint/2010/main" val="35263600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16926CA-6223-426C-B5E9-4AECB5C8AEEF}" type="datetimeFigureOut">
              <a:rPr lang="en-US" smtClean="0"/>
              <a:t>12/20/2022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77516F6-E1E0-47D9-A954-E4C186EDDD3D}" type="slidenum">
              <a:rPr lang="en-US" smtClean="0"/>
              <a:t>‹#›</a:t>
            </a:fld>
            <a:endParaRPr lang="en-US"/>
          </a:p>
        </p:txBody>
      </p:sp>
    </p:spTree>
    <p:extLst>
      <p:ext uri="{BB962C8B-B14F-4D97-AF65-F5344CB8AC3E}">
        <p14:creationId xmlns:p14="http://schemas.microsoft.com/office/powerpoint/2010/main" val="33318883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16926CA-6223-426C-B5E9-4AECB5C8AEEF}" type="datetimeFigureOut">
              <a:rPr lang="en-US" smtClean="0"/>
              <a:t>12/20/2022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7516F6-E1E0-47D9-A954-E4C186EDDD3D}" type="slidenum">
              <a:rPr lang="en-US" smtClean="0"/>
              <a:t>‹#›</a:t>
            </a:fld>
            <a:endParaRPr lang="en-US"/>
          </a:p>
        </p:txBody>
      </p:sp>
    </p:spTree>
    <p:extLst>
      <p:ext uri="{BB962C8B-B14F-4D97-AF65-F5344CB8AC3E}">
        <p14:creationId xmlns:p14="http://schemas.microsoft.com/office/powerpoint/2010/main" val="35130573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16926CA-6223-426C-B5E9-4AECB5C8AEEF}" type="datetimeFigureOut">
              <a:rPr lang="en-US" smtClean="0"/>
              <a:t>12/20/2022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7516F6-E1E0-47D9-A954-E4C186EDDD3D}" type="slidenum">
              <a:rPr lang="en-US" smtClean="0"/>
              <a:t>‹#›</a:t>
            </a:fld>
            <a:endParaRPr lang="en-US"/>
          </a:p>
        </p:txBody>
      </p:sp>
    </p:spTree>
    <p:extLst>
      <p:ext uri="{BB962C8B-B14F-4D97-AF65-F5344CB8AC3E}">
        <p14:creationId xmlns:p14="http://schemas.microsoft.com/office/powerpoint/2010/main" val="42121464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16926CA-6223-426C-B5E9-4AECB5C8AEEF}" type="datetimeFigureOut">
              <a:rPr lang="en-US" smtClean="0"/>
              <a:t>12/20/2022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7516F6-E1E0-47D9-A954-E4C186EDDD3D}" type="slidenum">
              <a:rPr lang="en-US" smtClean="0"/>
              <a:t>‹#›</a:t>
            </a:fld>
            <a:endParaRPr lang="en-US"/>
          </a:p>
        </p:txBody>
      </p:sp>
    </p:spTree>
    <p:extLst>
      <p:ext uri="{BB962C8B-B14F-4D97-AF65-F5344CB8AC3E}">
        <p14:creationId xmlns:p14="http://schemas.microsoft.com/office/powerpoint/2010/main" val="14081713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16926CA-6223-426C-B5E9-4AECB5C8AEEF}" type="datetimeFigureOut">
              <a:rPr lang="en-US" smtClean="0"/>
              <a:t>12/20/2022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7516F6-E1E0-47D9-A954-E4C186EDDD3D}" type="slidenum">
              <a:rPr lang="en-US" smtClean="0"/>
              <a:t>‹#›</a:t>
            </a:fld>
            <a:endParaRPr lang="en-US"/>
          </a:p>
        </p:txBody>
      </p:sp>
    </p:spTree>
    <p:extLst>
      <p:ext uri="{BB962C8B-B14F-4D97-AF65-F5344CB8AC3E}">
        <p14:creationId xmlns:p14="http://schemas.microsoft.com/office/powerpoint/2010/main" val="36163775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6926CA-6223-426C-B5E9-4AECB5C8AEEF}" type="datetimeFigureOut">
              <a:rPr lang="en-US" smtClean="0"/>
              <a:t>12/20/2022</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7516F6-E1E0-47D9-A954-E4C186EDDD3D}" type="slidenum">
              <a:rPr lang="en-US" smtClean="0"/>
              <a:t>‹#›</a:t>
            </a:fld>
            <a:endParaRPr lang="en-US"/>
          </a:p>
        </p:txBody>
      </p:sp>
    </p:spTree>
    <p:extLst>
      <p:ext uri="{BB962C8B-B14F-4D97-AF65-F5344CB8AC3E}">
        <p14:creationId xmlns:p14="http://schemas.microsoft.com/office/powerpoint/2010/main" val="34566124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1038802"/>
          </a:xfrm>
        </p:spPr>
        <p:txBody>
          <a:bodyPr/>
          <a:lstStyle/>
          <a:p>
            <a:pPr algn="ctr"/>
            <a:r>
              <a:rPr lang="he-IL" b="1" dirty="0" smtClean="0"/>
              <a:t>עמנואל קאנט</a:t>
            </a:r>
            <a:endParaRPr lang="en-US" b="1" dirty="0"/>
          </a:p>
        </p:txBody>
      </p:sp>
      <p:pic>
        <p:nvPicPr>
          <p:cNvPr id="4" name="Content Placeholder 3" descr="What The Philosopher &lt;strong&gt;Immanuel Kant&lt;/strong&gt; Can Tell Us About ..."/>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083181" y="1318130"/>
            <a:ext cx="4025638" cy="5539870"/>
          </a:xfrm>
        </p:spPr>
      </p:pic>
    </p:spTree>
    <p:extLst>
      <p:ext uri="{BB962C8B-B14F-4D97-AF65-F5344CB8AC3E}">
        <p14:creationId xmlns:p14="http://schemas.microsoft.com/office/powerpoint/2010/main" val="23702953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he-IL" dirty="0" smtClean="0"/>
              <a:t>הנחת יסוד למטפיזיקה של המידות</a:t>
            </a:r>
            <a:endParaRPr lang="en-US" dirty="0"/>
          </a:p>
        </p:txBody>
      </p:sp>
      <p:pic>
        <p:nvPicPr>
          <p:cNvPr id="4" name="Content Placeholder 3" descr="Groundwork of the &lt;strong&gt;Metaphysic&lt;/strong&gt; of Morals - Wikipedia"/>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156364" y="1519205"/>
            <a:ext cx="3786909" cy="5238173"/>
          </a:xfrm>
        </p:spPr>
      </p:pic>
    </p:spTree>
    <p:extLst>
      <p:ext uri="{BB962C8B-B14F-4D97-AF65-F5344CB8AC3E}">
        <p14:creationId xmlns:p14="http://schemas.microsoft.com/office/powerpoint/2010/main" val="18908171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he-IL" dirty="0" smtClean="0"/>
              <a:t>על הרצון הטוב</a:t>
            </a:r>
            <a:endParaRPr lang="en-US" dirty="0"/>
          </a:p>
        </p:txBody>
      </p:sp>
      <p:sp>
        <p:nvSpPr>
          <p:cNvPr id="3" name="Content Placeholder 2"/>
          <p:cNvSpPr>
            <a:spLocks noGrp="1"/>
          </p:cNvSpPr>
          <p:nvPr>
            <p:ph idx="1"/>
          </p:nvPr>
        </p:nvSpPr>
        <p:spPr>
          <a:xfrm>
            <a:off x="526473" y="1825625"/>
            <a:ext cx="9522691" cy="4649066"/>
          </a:xfrm>
        </p:spPr>
        <p:txBody>
          <a:bodyPr>
            <a:normAutofit fontScale="77500" lnSpcReduction="20000"/>
          </a:bodyPr>
          <a:lstStyle/>
          <a:p>
            <a:pPr marL="0" indent="0" algn="r" rtl="1">
              <a:buNone/>
            </a:pPr>
            <a:r>
              <a:rPr lang="he-IL" dirty="0" smtClean="0"/>
              <a:t>באתיקה אנו מנסים לברר מהו הטוב האמתי, מהם עקרונות-העל שלאורם מעשינו יהיו טובים וחיינו החיים הראויים. </a:t>
            </a:r>
          </a:p>
          <a:p>
            <a:pPr marL="0" indent="0" algn="r" rtl="1">
              <a:buNone/>
            </a:pPr>
            <a:r>
              <a:rPr lang="he-IL" dirty="0" smtClean="0"/>
              <a:t>פתיחה גדולה, אינפורמטיבית, </a:t>
            </a:r>
            <a:r>
              <a:rPr lang="he-IL" dirty="0" err="1" smtClean="0"/>
              <a:t>ומדוייקת</a:t>
            </a:r>
            <a:r>
              <a:rPr lang="he-IL" dirty="0" smtClean="0"/>
              <a:t>.</a:t>
            </a:r>
          </a:p>
          <a:p>
            <a:pPr marL="0" indent="0" algn="r" rtl="1">
              <a:buNone/>
            </a:pPr>
            <a:r>
              <a:rPr lang="he-IL" dirty="0" smtClean="0"/>
              <a:t>הדמיון לאריסטו: (א) התייחסות </a:t>
            </a:r>
            <a:r>
              <a:rPr lang="he-IL" dirty="0" err="1" smtClean="0"/>
              <a:t>מיידית</a:t>
            </a:r>
            <a:r>
              <a:rPr lang="he-IL" dirty="0" smtClean="0"/>
              <a:t> לאובייקט המחקר. </a:t>
            </a:r>
          </a:p>
          <a:p>
            <a:pPr marL="0" indent="0" algn="r" rtl="1">
              <a:buNone/>
            </a:pPr>
            <a:r>
              <a:rPr lang="he-IL" dirty="0" smtClean="0"/>
              <a:t>בנוסף: (ב) זיהוי </a:t>
            </a:r>
            <a:r>
              <a:rPr lang="he-IL" dirty="0" err="1" smtClean="0"/>
              <a:t>מדוייק</a:t>
            </a:r>
            <a:r>
              <a:rPr lang="he-IL" dirty="0" smtClean="0"/>
              <a:t> שלו. מיהו?                                   </a:t>
            </a:r>
          </a:p>
          <a:p>
            <a:pPr marL="0" indent="0" algn="r" rtl="1">
              <a:buNone/>
            </a:pPr>
            <a:r>
              <a:rPr lang="he-IL" dirty="0" smtClean="0"/>
              <a:t>(ג) אילוצים על הטוב העליון (בהקבלה לאריסטו; החלפת "תכלית" ב"התניה"):</a:t>
            </a:r>
          </a:p>
          <a:p>
            <a:pPr marL="0" indent="0" algn="r" rtl="1">
              <a:buNone/>
            </a:pPr>
            <a:r>
              <a:rPr lang="he-IL" dirty="0" smtClean="0"/>
              <a:t>(1) </a:t>
            </a:r>
            <a:r>
              <a:rPr lang="he-IL" dirty="0"/>
              <a:t>הוא עצמו אינו מותנה ע"י שום דבר אחר</a:t>
            </a:r>
          </a:p>
          <a:p>
            <a:pPr marL="0" indent="0" algn="r" rtl="1">
              <a:buNone/>
            </a:pPr>
            <a:r>
              <a:rPr lang="he-IL" dirty="0" smtClean="0"/>
              <a:t>(2) כל טוב אחר איננו בלתי מוגבל, אלא מותנה ע"י הרצון הטוב.                              תוך כדי: התקפה על פתרונו של אריסטו (שני סוגי מידות + אושר)...     </a:t>
            </a:r>
          </a:p>
          <a:p>
            <a:pPr marL="0" indent="0" algn="r" rtl="1">
              <a:buNone/>
            </a:pPr>
            <a:r>
              <a:rPr lang="he-IL" dirty="0" smtClean="0"/>
              <a:t>(3) הוא טוב כשהוא לעצמו – "מכוח רצייתו בלבד"...</a:t>
            </a:r>
          </a:p>
          <a:p>
            <a:pPr marL="0" indent="0" algn="r" rtl="1">
              <a:buNone/>
            </a:pPr>
            <a:r>
              <a:rPr lang="he-IL" dirty="0" smtClean="0"/>
              <a:t>מה האינטואיציה בקריטריון האחרון? סוג מעשה (לא תגנוב...); "אדם של עקרונות"; "</a:t>
            </a:r>
            <a:r>
              <a:rPr lang="he-IL" i="1" dirty="0" smtClean="0"/>
              <a:t>ה</a:t>
            </a:r>
            <a:r>
              <a:rPr lang="he-IL" dirty="0" smtClean="0"/>
              <a:t>טוב"</a:t>
            </a:r>
            <a:r>
              <a:rPr lang="en-US" dirty="0" smtClean="0"/>
              <a:t> </a:t>
            </a:r>
            <a:r>
              <a:rPr lang="he-IL" dirty="0" smtClean="0"/>
              <a:t>לא קשור לתוצאות מעשה, אלא לכוונה טהורה להיות טוב...</a:t>
            </a:r>
          </a:p>
          <a:p>
            <a:pPr marL="0" indent="0" algn="r" rtl="1">
              <a:buNone/>
            </a:pPr>
            <a:r>
              <a:rPr lang="he-IL" dirty="0" smtClean="0"/>
              <a:t>← </a:t>
            </a:r>
            <a:r>
              <a:rPr lang="he-IL" i="1" dirty="0" smtClean="0"/>
              <a:t>ערך פנימי</a:t>
            </a:r>
            <a:r>
              <a:rPr lang="he-IL" dirty="0" smtClean="0"/>
              <a:t>, עליון ומוחלט, לא נמצא באושר אלא ב"רצון הטוב" (מעניק </a:t>
            </a:r>
            <a:r>
              <a:rPr lang="he-IL" i="1" dirty="0" smtClean="0"/>
              <a:t>זכאות</a:t>
            </a:r>
            <a:r>
              <a:rPr lang="he-IL" dirty="0" smtClean="0"/>
              <a:t> לאושר)</a:t>
            </a:r>
          </a:p>
          <a:p>
            <a:pPr marL="0" indent="0" algn="r" rtl="1">
              <a:buNone/>
            </a:pPr>
            <a:r>
              <a:rPr lang="he-IL" dirty="0" smtClean="0"/>
              <a:t>← תוך כדי התקדמות עם קאנט, ננסה לברר מיהו בדיוק רצון זה (שוב, </a:t>
            </a:r>
            <a:r>
              <a:rPr lang="he-IL" smtClean="0"/>
              <a:t>לא סובייקטיבי..)</a:t>
            </a:r>
            <a:endParaRPr lang="en-US" dirty="0"/>
          </a:p>
        </p:txBody>
      </p:sp>
    </p:spTree>
    <p:extLst>
      <p:ext uri="{BB962C8B-B14F-4D97-AF65-F5344CB8AC3E}">
        <p14:creationId xmlns:p14="http://schemas.microsoft.com/office/powerpoint/2010/main" val="9662534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he-IL" dirty="0" smtClean="0"/>
              <a:t>על הרצון הטוב (2)</a:t>
            </a:r>
            <a:endParaRPr lang="en-US" dirty="0"/>
          </a:p>
        </p:txBody>
      </p:sp>
      <p:sp>
        <p:nvSpPr>
          <p:cNvPr id="3" name="Content Placeholder 2"/>
          <p:cNvSpPr>
            <a:spLocks noGrp="1"/>
          </p:cNvSpPr>
          <p:nvPr>
            <p:ph idx="1"/>
          </p:nvPr>
        </p:nvSpPr>
        <p:spPr>
          <a:xfrm>
            <a:off x="838200" y="1825625"/>
            <a:ext cx="8776855" cy="4351338"/>
          </a:xfrm>
        </p:spPr>
        <p:txBody>
          <a:bodyPr>
            <a:normAutofit/>
          </a:bodyPr>
          <a:lstStyle/>
          <a:p>
            <a:pPr marL="0" indent="0" algn="r" rtl="1">
              <a:buNone/>
            </a:pPr>
            <a:r>
              <a:rPr lang="he-IL" dirty="0" smtClean="0"/>
              <a:t>עוד מספר תובנות ראשוניות:</a:t>
            </a:r>
          </a:p>
          <a:p>
            <a:pPr algn="r" rtl="1"/>
            <a:r>
              <a:rPr lang="he-IL" dirty="0" smtClean="0"/>
              <a:t>הרצון הטוב הוא תנאי הכרחי ומספיק למוסר – הוא הוא המוסר</a:t>
            </a:r>
          </a:p>
          <a:p>
            <a:pPr algn="r" rtl="1"/>
            <a:r>
              <a:rPr lang="he-IL" dirty="0" smtClean="0"/>
              <a:t>נרמז לנו: מוסר המיוסד על "הרצון הטוב" הוא ספירת מציאות נפרדת מכל שאר הממדים של החיים (הן פנימיים, הן חיצוניים; וכך: "</a:t>
            </a:r>
            <a:r>
              <a:rPr lang="he-IL" i="1" dirty="0" smtClean="0"/>
              <a:t>מטפיזיקה</a:t>
            </a:r>
            <a:r>
              <a:rPr lang="he-IL" dirty="0" smtClean="0"/>
              <a:t> של המידות"...); המוסר הוא אך ורק פונקציה של </a:t>
            </a:r>
            <a:r>
              <a:rPr lang="he-IL" i="1" dirty="0" smtClean="0"/>
              <a:t>המבנה</a:t>
            </a:r>
            <a:r>
              <a:rPr lang="he-IL" dirty="0" smtClean="0"/>
              <a:t> של הרצון הטוב (שאותו נרצה להבהיר)</a:t>
            </a:r>
          </a:p>
          <a:p>
            <a:pPr algn="r" rtl="1"/>
            <a:r>
              <a:rPr lang="he-IL" dirty="0" smtClean="0"/>
              <a:t>עונה על אינטואיציה עמוקה לגבי הקשר בין מוסר לשבח/גנאי: המוסר מתייחס רק למה שיש לנו אחריות לגביו </a:t>
            </a:r>
          </a:p>
          <a:p>
            <a:pPr algn="r" rtl="1"/>
            <a:r>
              <a:rPr lang="he-IL" dirty="0" smtClean="0"/>
              <a:t>תחום האתיקה שנקרא "</a:t>
            </a:r>
            <a:r>
              <a:rPr lang="he-IL" dirty="0" err="1" smtClean="0"/>
              <a:t>דאונטולוגיה</a:t>
            </a:r>
            <a:r>
              <a:rPr lang="he-IL" dirty="0" smtClean="0"/>
              <a:t>" (בניגוד לטלאולוגיה)</a:t>
            </a:r>
          </a:p>
          <a:p>
            <a:pPr marL="0" indent="0" algn="r" rtl="1">
              <a:buNone/>
            </a:pPr>
            <a:endParaRPr lang="en-US" dirty="0"/>
          </a:p>
        </p:txBody>
      </p:sp>
    </p:spTree>
    <p:extLst>
      <p:ext uri="{BB962C8B-B14F-4D97-AF65-F5344CB8AC3E}">
        <p14:creationId xmlns:p14="http://schemas.microsoft.com/office/powerpoint/2010/main" val="1032021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he-IL" dirty="0" smtClean="0"/>
              <a:t>החובה</a:t>
            </a:r>
            <a:endParaRPr lang="en-US" dirty="0"/>
          </a:p>
        </p:txBody>
      </p:sp>
      <p:sp>
        <p:nvSpPr>
          <p:cNvPr id="3" name="Content Placeholder 2"/>
          <p:cNvSpPr>
            <a:spLocks noGrp="1"/>
          </p:cNvSpPr>
          <p:nvPr>
            <p:ph idx="1"/>
          </p:nvPr>
        </p:nvSpPr>
        <p:spPr>
          <a:xfrm>
            <a:off x="838200" y="1825624"/>
            <a:ext cx="9044709" cy="4953867"/>
          </a:xfrm>
        </p:spPr>
        <p:txBody>
          <a:bodyPr>
            <a:normAutofit fontScale="85000" lnSpcReduction="20000"/>
          </a:bodyPr>
          <a:lstStyle/>
          <a:p>
            <a:pPr marL="0" indent="0" algn="r" rtl="1">
              <a:buNone/>
            </a:pPr>
            <a:r>
              <a:rPr lang="he-IL" dirty="0" smtClean="0"/>
              <a:t>השאלה הטבעית: מהו בדיוק הרצון הטוב?</a:t>
            </a:r>
          </a:p>
          <a:p>
            <a:pPr marL="0" indent="0" algn="r" rtl="1">
              <a:buNone/>
            </a:pPr>
            <a:r>
              <a:rPr lang="he-IL" dirty="0" smtClean="0"/>
              <a:t>שלב ראשון במתן תשובה: הרצון הוא טוב כשהוא מציית לחובה (26). </a:t>
            </a:r>
            <a:r>
              <a:rPr lang="he-IL" dirty="0" smtClean="0"/>
              <a:t>אנו מכירים את הרצון הטוב דרך מושג החובה. נקודות </a:t>
            </a:r>
            <a:r>
              <a:rPr lang="he-IL" dirty="0" smtClean="0"/>
              <a:t>להדגשה:</a:t>
            </a:r>
          </a:p>
          <a:p>
            <a:pPr marL="0" indent="0" algn="r" rtl="1">
              <a:buNone/>
            </a:pPr>
            <a:r>
              <a:rPr lang="he-IL" dirty="0" smtClean="0"/>
              <a:t>קאנט מאמין שהוא מפתח שיטה על יסוד מה שאינטואיטיבי (25) ← המוסר כעוסק בציווים שהם </a:t>
            </a:r>
            <a:r>
              <a:rPr lang="he-IL" dirty="0" err="1" smtClean="0"/>
              <a:t>ב"ת</a:t>
            </a:r>
            <a:r>
              <a:rPr lang="he-IL" dirty="0" smtClean="0"/>
              <a:t> ברצוני  ← אובייקטיביות</a:t>
            </a:r>
          </a:p>
          <a:p>
            <a:pPr marL="0" indent="0" algn="r" rtl="1">
              <a:buNone/>
            </a:pPr>
            <a:r>
              <a:rPr lang="he-IL" dirty="0" smtClean="0"/>
              <a:t>האינטואיציה בדבר הפעולה המוסרית כמעוררת קונפליקט נפשי (מעצורים סובייקטיביים") ודורשת </a:t>
            </a:r>
            <a:r>
              <a:rPr lang="he-IL" i="1" dirty="0" smtClean="0"/>
              <a:t>התגברות</a:t>
            </a:r>
            <a:r>
              <a:rPr lang="he-IL" dirty="0" smtClean="0"/>
              <a:t>. (בניגוד ל"רצונות קדושים," לנו יש שני מקורות הנעה: "חובה" לעומת "נטייה"; "נטייה" קאנט מחבר למושג האושר (כפי שהוא מבינו); "חובה" נבין בינתיים כמחויבות לעשות את הדבר הנכון) ← </a:t>
            </a:r>
            <a:r>
              <a:rPr lang="he-IL" i="1" dirty="0" smtClean="0"/>
              <a:t>ההיפוך מאריסטו </a:t>
            </a:r>
            <a:r>
              <a:rPr lang="he-IL" dirty="0" smtClean="0"/>
              <a:t>(הטוב כחיסול קונפליקט פנימי)</a:t>
            </a:r>
          </a:p>
          <a:p>
            <a:pPr marL="0" indent="0" algn="r" rtl="1">
              <a:buNone/>
            </a:pPr>
            <a:r>
              <a:rPr lang="he-IL" dirty="0" smtClean="0"/>
              <a:t>האבחנה בין פעולה מתוך חובה לפעולה בהתאם לחובה. (האחרונה היא למעשה מתוך </a:t>
            </a:r>
            <a:r>
              <a:rPr lang="he-IL" dirty="0" err="1" smtClean="0"/>
              <a:t>נטיה</a:t>
            </a:r>
            <a:r>
              <a:rPr lang="he-IL" dirty="0" smtClean="0"/>
              <a:t>!). אצל </a:t>
            </a:r>
            <a:r>
              <a:rPr lang="he-IL" dirty="0" err="1" smtClean="0"/>
              <a:t>התוצאתן</a:t>
            </a:r>
            <a:r>
              <a:rPr lang="he-IL" dirty="0" smtClean="0"/>
              <a:t> ההבדל לא חשוב (לעומת "טוב מכוח רצייתו בלבד")... ←  שלושה סוגי פעולות מהבחינה המוסרית (למעשה שתי קטגוריות מבחינת ערך מוסרי (46/7) (גם אצל </a:t>
            </a:r>
            <a:r>
              <a:rPr lang="he-IL" dirty="0" err="1" smtClean="0"/>
              <a:t>התוצאתן</a:t>
            </a:r>
            <a:r>
              <a:rPr lang="he-IL" dirty="0" smtClean="0"/>
              <a:t>, אך באופן אחר))...</a:t>
            </a:r>
          </a:p>
          <a:p>
            <a:pPr marL="0" indent="0" algn="r" rtl="1">
              <a:buNone/>
            </a:pPr>
            <a:r>
              <a:rPr lang="he-IL" dirty="0" smtClean="0"/>
              <a:t>הזיהוי של המעשה הטוב הוא מושגי; </a:t>
            </a:r>
            <a:r>
              <a:rPr lang="he-IL" dirty="0" smtClean="0"/>
              <a:t>לא </a:t>
            </a:r>
            <a:r>
              <a:rPr lang="he-IL" dirty="0" smtClean="0"/>
              <a:t>אפשרי </a:t>
            </a:r>
            <a:r>
              <a:rPr lang="he-IL" dirty="0" smtClean="0"/>
              <a:t>אמפירית (48)! </a:t>
            </a:r>
            <a:r>
              <a:rPr lang="he-IL" dirty="0" smtClean="0"/>
              <a:t>(</a:t>
            </a:r>
            <a:r>
              <a:rPr lang="he-IL" i="1" dirty="0" smtClean="0"/>
              <a:t>מטפיזיקה</a:t>
            </a:r>
            <a:r>
              <a:rPr lang="he-IL" dirty="0" smtClean="0"/>
              <a:t> של מידות</a:t>
            </a:r>
            <a:r>
              <a:rPr lang="he-IL" dirty="0" smtClean="0"/>
              <a:t>...)  לא ניתן </a:t>
            </a:r>
            <a:r>
              <a:rPr lang="he-IL" i="1" dirty="0" smtClean="0"/>
              <a:t>להצביע</a:t>
            </a:r>
            <a:r>
              <a:rPr lang="he-IL" dirty="0" smtClean="0"/>
              <a:t> על המופת המוסרי, בעל החכמה המעשית...</a:t>
            </a:r>
            <a:endParaRPr lang="en-US" dirty="0"/>
          </a:p>
        </p:txBody>
      </p:sp>
    </p:spTree>
    <p:extLst>
      <p:ext uri="{BB962C8B-B14F-4D97-AF65-F5344CB8AC3E}">
        <p14:creationId xmlns:p14="http://schemas.microsoft.com/office/powerpoint/2010/main" val="31253720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954628"/>
          </a:xfrm>
        </p:spPr>
        <p:txBody>
          <a:bodyPr/>
          <a:lstStyle/>
          <a:p>
            <a:pPr algn="ctr" rtl="1"/>
            <a:r>
              <a:rPr lang="he-IL" dirty="0" smtClean="0"/>
              <a:t>החובה מהי?</a:t>
            </a:r>
            <a:endParaRPr lang="en-US" dirty="0"/>
          </a:p>
        </p:txBody>
      </p:sp>
      <p:sp>
        <p:nvSpPr>
          <p:cNvPr id="3" name="Content Placeholder 2"/>
          <p:cNvSpPr>
            <a:spLocks noGrp="1"/>
          </p:cNvSpPr>
          <p:nvPr>
            <p:ph idx="1"/>
          </p:nvPr>
        </p:nvSpPr>
        <p:spPr>
          <a:xfrm>
            <a:off x="838200" y="1319753"/>
            <a:ext cx="8965676" cy="5538247"/>
          </a:xfrm>
        </p:spPr>
        <p:txBody>
          <a:bodyPr>
            <a:normAutofit fontScale="85000" lnSpcReduction="20000"/>
          </a:bodyPr>
          <a:lstStyle/>
          <a:p>
            <a:pPr marL="0" indent="0" algn="r" rtl="1">
              <a:buNone/>
            </a:pPr>
            <a:r>
              <a:rPr lang="he-IL" dirty="0" smtClean="0"/>
              <a:t>"חובה היא הכרחיותה של פעולה מתוך הכרת-כבוד לחוק" (33) ← מעורבים פה ארבעה מושגים, והם דורשים הבהרה: פעולה, הכרח, חוק, כבוד</a:t>
            </a:r>
          </a:p>
          <a:p>
            <a:pPr marL="0" indent="0" algn="r" rtl="1">
              <a:buNone/>
            </a:pPr>
            <a:r>
              <a:rPr lang="he-IL" dirty="0" smtClean="0"/>
              <a:t>ראינו כזכור שהאינטואיציה של קאנט לגבי הטוב העליון היא לא טלאולוגית, אלא קשורה לאפיון של המעשה עצמו כמבטא "רצון טוב." נראה כיצד זה מתבטא פה. </a:t>
            </a:r>
          </a:p>
          <a:p>
            <a:pPr marL="0" indent="0" algn="r" rtl="1">
              <a:buNone/>
            </a:pPr>
            <a:r>
              <a:rPr lang="he-IL" dirty="0" smtClean="0"/>
              <a:t>נתחיל עם "חוק". "חובה" מתקשרת טבעית ל"חוק" – כמה </a:t>
            </a:r>
            <a:r>
              <a:rPr lang="he-IL" dirty="0" smtClean="0"/>
              <a:t>ש</a:t>
            </a:r>
            <a:r>
              <a:rPr lang="he-IL" dirty="0" smtClean="0"/>
              <a:t>מטבעו </a:t>
            </a:r>
            <a:r>
              <a:rPr lang="he-IL" dirty="0" smtClean="0"/>
              <a:t>מציב </a:t>
            </a:r>
            <a:r>
              <a:rPr lang="he-IL" i="1" dirty="0" smtClean="0"/>
              <a:t>דרישות</a:t>
            </a:r>
            <a:r>
              <a:rPr lang="he-IL" dirty="0"/>
              <a:t> </a:t>
            </a:r>
            <a:r>
              <a:rPr lang="he-IL" dirty="0" smtClean="0"/>
              <a:t>(לפעמים אולטימטיביות)! זו אינטואיציה בסיסית של קאנט. מה אנו מבינים ב"חוק" כאן? </a:t>
            </a:r>
            <a:r>
              <a:rPr lang="he-IL" dirty="0"/>
              <a:t>← </a:t>
            </a:r>
            <a:r>
              <a:rPr lang="he-IL" dirty="0" smtClean="0"/>
              <a:t>איזה סוגי חוק אנו מכירים? ... כיצד הם קשורים לענייננו?</a:t>
            </a:r>
            <a:r>
              <a:rPr lang="en-US" dirty="0" smtClean="0"/>
              <a:t>  </a:t>
            </a:r>
            <a:endParaRPr lang="he-IL" dirty="0" smtClean="0"/>
          </a:p>
          <a:p>
            <a:pPr marL="0" indent="0" algn="r" rtl="1">
              <a:buNone/>
            </a:pPr>
            <a:r>
              <a:rPr lang="he-IL" dirty="0" smtClean="0"/>
              <a:t>"חוק" יכול להיות בעל כל תוכן שהוא; הוא, אם כן, מושג </a:t>
            </a:r>
            <a:r>
              <a:rPr lang="he-IL" dirty="0"/>
              <a:t>פורמלי (צורני</a:t>
            </a:r>
            <a:r>
              <a:rPr lang="he-IL" dirty="0" smtClean="0"/>
              <a:t>). מה מאפיין אותו ככזה? קאנט:</a:t>
            </a:r>
            <a:r>
              <a:rPr lang="en-US" dirty="0" smtClean="0"/>
              <a:t> </a:t>
            </a:r>
            <a:r>
              <a:rPr lang="he-IL" dirty="0" smtClean="0"/>
              <a:t>כלליות ו</a:t>
            </a:r>
            <a:r>
              <a:rPr lang="he-IL" i="1" dirty="0" smtClean="0"/>
              <a:t>הכרחיות</a:t>
            </a:r>
            <a:r>
              <a:rPr lang="he-IL" dirty="0" smtClean="0"/>
              <a:t>. אלה אם כן יאפיינו גם את החוק המוסרי. ניתן להבין שהחוק המוסרי "כללי"... אך מה נבין ב"הכרחי"? למה יש כאן בעיה? ...</a:t>
            </a:r>
          </a:p>
          <a:p>
            <a:pPr marL="0" indent="0" algn="r" rtl="1">
              <a:buNone/>
            </a:pPr>
            <a:r>
              <a:rPr lang="he-IL" dirty="0" smtClean="0"/>
              <a:t>קאנט כמובן חושב על </a:t>
            </a:r>
            <a:r>
              <a:rPr lang="he-IL" i="1" dirty="0" smtClean="0"/>
              <a:t>דרישה</a:t>
            </a:r>
            <a:r>
              <a:rPr lang="he-IL" dirty="0" smtClean="0"/>
              <a:t> המבטאת הכרחיות – דרישה בלתי-מתפשרת. את המחשבה שלו הוא מציג דרך האבחנה בין שני סוגי ציוויים: היפותטי לעומת קטגורי. צו היפותטי הוא ענין מאד שגרתי, המבטא רציונאליות </a:t>
            </a:r>
            <a:r>
              <a:rPr lang="he-IL" dirty="0" err="1" smtClean="0"/>
              <a:t>מיכשורית</a:t>
            </a:r>
            <a:r>
              <a:rPr lang="he-IL" dirty="0" smtClean="0"/>
              <a:t>... </a:t>
            </a:r>
            <a:r>
              <a:rPr lang="he-IL" dirty="0"/>
              <a:t>(</a:t>
            </a:r>
            <a:r>
              <a:rPr lang="he-IL" dirty="0" smtClean="0"/>
              <a:t>אפילו</a:t>
            </a:r>
            <a:r>
              <a:rPr lang="he-IL" dirty="0" smtClean="0"/>
              <a:t> </a:t>
            </a:r>
            <a:r>
              <a:rPr lang="he-IL" dirty="0" smtClean="0"/>
              <a:t>חוק המדינה </a:t>
            </a:r>
            <a:r>
              <a:rPr lang="he-IL" dirty="0" smtClean="0"/>
              <a:t>עשוי להיות כזה</a:t>
            </a:r>
            <a:r>
              <a:rPr lang="he-IL" dirty="0" smtClean="0"/>
              <a:t>...). </a:t>
            </a:r>
          </a:p>
          <a:p>
            <a:pPr marL="0" indent="0">
              <a:buNone/>
            </a:pPr>
            <a:endParaRPr lang="en-US" dirty="0"/>
          </a:p>
        </p:txBody>
      </p:sp>
    </p:spTree>
    <p:extLst>
      <p:ext uri="{BB962C8B-B14F-4D97-AF65-F5344CB8AC3E}">
        <p14:creationId xmlns:p14="http://schemas.microsoft.com/office/powerpoint/2010/main" val="3368616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he-IL" dirty="0"/>
              <a:t>החובה מהי</a:t>
            </a:r>
            <a:r>
              <a:rPr lang="he-IL" dirty="0" smtClean="0"/>
              <a:t>? (2)</a:t>
            </a:r>
            <a:endParaRPr lang="en-US" dirty="0"/>
          </a:p>
        </p:txBody>
      </p:sp>
      <p:sp>
        <p:nvSpPr>
          <p:cNvPr id="3" name="Content Placeholder 2"/>
          <p:cNvSpPr>
            <a:spLocks noGrp="1"/>
          </p:cNvSpPr>
          <p:nvPr>
            <p:ph idx="1"/>
          </p:nvPr>
        </p:nvSpPr>
        <p:spPr>
          <a:xfrm>
            <a:off x="838200" y="1825624"/>
            <a:ext cx="9451109" cy="5032376"/>
          </a:xfrm>
        </p:spPr>
        <p:txBody>
          <a:bodyPr>
            <a:normAutofit fontScale="92500" lnSpcReduction="20000"/>
          </a:bodyPr>
          <a:lstStyle/>
          <a:p>
            <a:pPr marL="0" indent="0" algn="r" rtl="1">
              <a:buNone/>
            </a:pPr>
            <a:r>
              <a:rPr lang="he-IL" dirty="0"/>
              <a:t>אבל מהו צו </a:t>
            </a:r>
            <a:r>
              <a:rPr lang="he-IL" i="1" dirty="0"/>
              <a:t>קטגורי</a:t>
            </a:r>
            <a:r>
              <a:rPr lang="he-IL" dirty="0"/>
              <a:t>? קאנט גורס שהמוסר הוא תחומו של הצו הקטגורי (וזה מה שמאפשר </a:t>
            </a:r>
            <a:r>
              <a:rPr lang="he-IL" dirty="0" smtClean="0"/>
              <a:t>לגביו </a:t>
            </a:r>
            <a:r>
              <a:rPr lang="he-IL" dirty="0"/>
              <a:t>מובן של הכרחיות). זה כמובן מתקשר לדרישה הבלתי-מתפשרת המאפיינת את </a:t>
            </a:r>
            <a:r>
              <a:rPr lang="he-IL" dirty="0" smtClean="0"/>
              <a:t>המוסר, כתחום של חובות. </a:t>
            </a:r>
            <a:r>
              <a:rPr lang="he-IL" dirty="0"/>
              <a:t>זה מבטא  ומחייב גישה לא-טלאולוגית: הצו הקטגורי מצוה באופן בלתי-מותנה. מה הכוונה?</a:t>
            </a:r>
            <a:r>
              <a:rPr lang="en-US" dirty="0"/>
              <a:t> </a:t>
            </a:r>
            <a:r>
              <a:rPr lang="he-IL" dirty="0"/>
              <a:t> </a:t>
            </a:r>
            <a:endParaRPr lang="he-IL" dirty="0" smtClean="0"/>
          </a:p>
          <a:p>
            <a:pPr marL="0" indent="0" algn="r" rtl="1">
              <a:buNone/>
            </a:pPr>
            <a:r>
              <a:rPr lang="he-IL" dirty="0" smtClean="0"/>
              <a:t>ראשית, על </a:t>
            </a:r>
            <a:r>
              <a:rPr lang="he-IL" dirty="0"/>
              <a:t>דרך השלילה: </a:t>
            </a:r>
            <a:r>
              <a:rPr lang="he-IL" dirty="0" smtClean="0"/>
              <a:t>הצו </a:t>
            </a:r>
            <a:r>
              <a:rPr lang="he-IL" dirty="0"/>
              <a:t>מצוה באופן שאינו כולל ההתניה של צווים היפותטיים, ה"א </a:t>
            </a:r>
            <a:r>
              <a:rPr lang="he-IL" dirty="0" smtClean="0"/>
              <a:t>(א) באופן </a:t>
            </a:r>
            <a:r>
              <a:rPr lang="he-IL" dirty="0"/>
              <a:t>שאינו מותנה באיזו תכלית ספציפית שהאדם מבקש. (זה מעבר לאי-תלות בתוצאות...) זה אכן אינטואיטיבי שהמוסר מצוה ללא תלות ברציות של האדם</a:t>
            </a:r>
            <a:r>
              <a:rPr lang="he-IL" dirty="0"/>
              <a:t>! </a:t>
            </a:r>
            <a:r>
              <a:rPr lang="he-IL" dirty="0" smtClean="0"/>
              <a:t>  </a:t>
            </a:r>
            <a:r>
              <a:rPr lang="he-IL" dirty="0" smtClean="0"/>
              <a:t>נשים </a:t>
            </a:r>
            <a:r>
              <a:rPr lang="he-IL" dirty="0"/>
              <a:t>לב שיש פה ביטוי להכרזה לגבי הרצון הטוב בתחילת הספר: הרצון הטוב הוא טוב </a:t>
            </a:r>
            <a:r>
              <a:rPr lang="he-IL" i="1" dirty="0" smtClean="0"/>
              <a:t>לכשעצמו</a:t>
            </a:r>
            <a:r>
              <a:rPr lang="he-IL" dirty="0"/>
              <a:t>!</a:t>
            </a:r>
            <a:r>
              <a:rPr lang="he-IL" dirty="0" smtClean="0"/>
              <a:t> (ב) אי-התלות של הטוב </a:t>
            </a:r>
            <a:r>
              <a:rPr lang="he-IL" dirty="0"/>
              <a:t>הזה </a:t>
            </a:r>
            <a:r>
              <a:rPr lang="he-IL" dirty="0" smtClean="0"/>
              <a:t>אינה רק ביחס למאוויים </a:t>
            </a:r>
            <a:r>
              <a:rPr lang="he-IL" dirty="0"/>
              <a:t>ושאיפות סובייקטיביים, אלא גם </a:t>
            </a:r>
            <a:r>
              <a:rPr lang="he-IL" dirty="0" smtClean="0"/>
              <a:t>ביחס לתכליות </a:t>
            </a:r>
            <a:r>
              <a:rPr lang="he-IL" dirty="0"/>
              <a:t>כלליות (</a:t>
            </a:r>
            <a:r>
              <a:rPr lang="he-IL" dirty="0" smtClean="0"/>
              <a:t>יצירת רווחה גבוהה בחברה) </a:t>
            </a:r>
            <a:r>
              <a:rPr lang="he-IL" dirty="0"/>
              <a:t>או בהשגת איזו מצוינות אנושית אובייקטיבית (</a:t>
            </a:r>
            <a:r>
              <a:rPr lang="he-IL" dirty="0" err="1"/>
              <a:t>אאודיימוניה</a:t>
            </a:r>
            <a:r>
              <a:rPr lang="he-IL" dirty="0"/>
              <a:t>). </a:t>
            </a:r>
            <a:endParaRPr lang="he-IL" dirty="0"/>
          </a:p>
          <a:p>
            <a:pPr marL="0" indent="0" algn="r" rtl="1">
              <a:buNone/>
            </a:pPr>
            <a:r>
              <a:rPr lang="he-IL" dirty="0" smtClean="0"/>
              <a:t>מה </a:t>
            </a:r>
            <a:r>
              <a:rPr lang="he-IL" dirty="0"/>
              <a:t>כן? הצו הקטגורי בא לבטא פעולה שהיא "טובה </a:t>
            </a:r>
            <a:r>
              <a:rPr lang="he-IL" dirty="0" err="1"/>
              <a:t>מכח</a:t>
            </a:r>
            <a:r>
              <a:rPr lang="he-IL" dirty="0"/>
              <a:t> רצייתה בלבד," ושולל טוב פנימי אמתי מאיזושהי תכלית ספציפית, תהא אשר תהא. מחשבה זו מעלה את הרעיון של צו קטגורי, בניגוד להיפותטי.</a:t>
            </a:r>
          </a:p>
        </p:txBody>
      </p:sp>
    </p:spTree>
    <p:extLst>
      <p:ext uri="{BB962C8B-B14F-4D97-AF65-F5344CB8AC3E}">
        <p14:creationId xmlns:p14="http://schemas.microsoft.com/office/powerpoint/2010/main" val="20349311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he-IL" dirty="0" smtClean="0"/>
              <a:t>הצו הקטגורי</a:t>
            </a:r>
            <a:endParaRPr lang="en-US" dirty="0"/>
          </a:p>
        </p:txBody>
      </p:sp>
      <p:sp>
        <p:nvSpPr>
          <p:cNvPr id="3" name="Content Placeholder 2"/>
          <p:cNvSpPr>
            <a:spLocks noGrp="1"/>
          </p:cNvSpPr>
          <p:nvPr>
            <p:ph idx="1"/>
          </p:nvPr>
        </p:nvSpPr>
        <p:spPr>
          <a:xfrm>
            <a:off x="1" y="1690688"/>
            <a:ext cx="9494981" cy="5167311"/>
          </a:xfrm>
        </p:spPr>
        <p:txBody>
          <a:bodyPr>
            <a:normAutofit fontScale="92500" lnSpcReduction="20000"/>
          </a:bodyPr>
          <a:lstStyle/>
          <a:p>
            <a:pPr marL="0" indent="0" algn="r" rtl="1">
              <a:buNone/>
            </a:pPr>
            <a:r>
              <a:rPr lang="he-IL" dirty="0" smtClean="0"/>
              <a:t>אם כן, הצו הקטגורי מביא לידי ביטוי את הרעיון של חובה מוחלטת. אבל עתה עולה שאלה קשה: כיצד צו קטגורי הוא בכלל אפשרי? מדוע עולה שאלה זו?</a:t>
            </a:r>
            <a:r>
              <a:rPr lang="en-US" dirty="0" smtClean="0"/>
              <a:t> </a:t>
            </a:r>
            <a:endParaRPr lang="he-IL" dirty="0" smtClean="0"/>
          </a:p>
          <a:p>
            <a:pPr marL="0" indent="0" algn="r" rtl="1">
              <a:buNone/>
            </a:pPr>
            <a:r>
              <a:rPr lang="he-IL" dirty="0" smtClean="0"/>
              <a:t>ההגדרה של "פעולה"</a:t>
            </a:r>
            <a:r>
              <a:rPr lang="en-US" dirty="0" smtClean="0"/>
              <a:t> </a:t>
            </a:r>
            <a:r>
              <a:rPr lang="he-IL" dirty="0" smtClean="0"/>
              <a:t>כוללת התייחסות למטרה... מה אם כן יכול הצו הקטגורי להיות? אולי הוא רק תקוות-שווא (ואז המוסר בכלל הוא "תיאוריית טעות" [</a:t>
            </a:r>
            <a:r>
              <a:rPr lang="en-US" dirty="0" smtClean="0"/>
              <a:t>error theory</a:t>
            </a:r>
            <a:r>
              <a:rPr lang="he-IL" dirty="0" smtClean="0"/>
              <a:t>])</a:t>
            </a:r>
            <a:r>
              <a:rPr lang="en-US" dirty="0" smtClean="0"/>
              <a:t>?</a:t>
            </a:r>
            <a:r>
              <a:rPr lang="he-IL" dirty="0" smtClean="0"/>
              <a:t> </a:t>
            </a:r>
            <a:endParaRPr lang="en-US" dirty="0" smtClean="0"/>
          </a:p>
          <a:p>
            <a:pPr marL="0" indent="0" algn="r" rtl="1">
              <a:buNone/>
            </a:pPr>
            <a:r>
              <a:rPr lang="he-IL" dirty="0" smtClean="0"/>
              <a:t>שני קצות-חוט יכולים לסייע לנו: (א)</a:t>
            </a:r>
            <a:r>
              <a:rPr lang="en-US" dirty="0" smtClean="0"/>
              <a:t> </a:t>
            </a:r>
            <a:r>
              <a:rPr lang="he-IL" dirty="0" smtClean="0"/>
              <a:t>מכיוון שצו קטגורי לא יכול לכלול תכלית (המהווה התניה למעשה, וזה המאפיין צו היפותטי), ומכיוון שכל תכלית מספקת (מהווה) תוכן, הרי שהצו חייב להיות </a:t>
            </a:r>
            <a:r>
              <a:rPr lang="he-IL" i="1" dirty="0" smtClean="0"/>
              <a:t>נטול תוכן </a:t>
            </a:r>
            <a:r>
              <a:rPr lang="he-IL" dirty="0" smtClean="0"/>
              <a:t>– הווה אומר צורני לחלוטין. (ב) בהיות הצו חוק, הוא מחויב למלא את המאפיין השני של חוק, הווה אומר: כלליות. ← הצו הקטגורי חייב אם כן להיות: עקרון פורמאלי שמבטא כלליות, ותו לא. שיקולים אלה מובילים את קאנט לניסוח של הצו הקטגורי (78). </a:t>
            </a:r>
            <a:r>
              <a:rPr lang="en-US" dirty="0" smtClean="0"/>
              <a:t> </a:t>
            </a:r>
            <a:endParaRPr lang="he-IL" dirty="0" smtClean="0"/>
          </a:p>
          <a:p>
            <a:pPr marL="0" indent="0" algn="r" rtl="1">
              <a:buNone/>
            </a:pPr>
            <a:r>
              <a:rPr lang="he-IL" dirty="0" smtClean="0"/>
              <a:t>מאז שקאנט העלה נוסחה משונה זו על הכתב, היא הוזכרה אינספור פעמים כעקרון המוסרי העליון וכרעיון העילאי ביותר של המחשבה המוסרית. מה בעצם עקרון מוסרי מוזר זה דורש מאתנו? </a:t>
            </a:r>
          </a:p>
        </p:txBody>
      </p:sp>
    </p:spTree>
    <p:extLst>
      <p:ext uri="{BB962C8B-B14F-4D97-AF65-F5344CB8AC3E}">
        <p14:creationId xmlns:p14="http://schemas.microsoft.com/office/powerpoint/2010/main" val="32119621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he-IL" dirty="0" smtClean="0"/>
              <a:t>הצו הקטגורי (2)</a:t>
            </a:r>
            <a:endParaRPr lang="en-US" dirty="0"/>
          </a:p>
        </p:txBody>
      </p:sp>
      <p:sp>
        <p:nvSpPr>
          <p:cNvPr id="3" name="Content Placeholder 2"/>
          <p:cNvSpPr>
            <a:spLocks noGrp="1"/>
          </p:cNvSpPr>
          <p:nvPr>
            <p:ph idx="1"/>
          </p:nvPr>
        </p:nvSpPr>
        <p:spPr>
          <a:xfrm>
            <a:off x="838200" y="1825625"/>
            <a:ext cx="9229436" cy="4351338"/>
          </a:xfrm>
        </p:spPr>
        <p:txBody>
          <a:bodyPr>
            <a:normAutofit lnSpcReduction="10000"/>
          </a:bodyPr>
          <a:lstStyle/>
          <a:p>
            <a:pPr marL="0" indent="0" algn="r" rtl="1">
              <a:buNone/>
            </a:pPr>
            <a:r>
              <a:rPr lang="he-IL" dirty="0"/>
              <a:t>ראשית, נבין מהו "כלל מעשי": זהו כלל פעולה סובייקטיבי (כגון: כל אימת שתגיע למאה קילו, תתחיל דיאטה; אם מישהו תוקף אותך, הפנה את הלחי השנייה; תמיד השתדל להגדיל את עושרך, בכל אמצעי שאינו מסוכן...).     כל </a:t>
            </a:r>
            <a:r>
              <a:rPr lang="he-IL" i="1" dirty="0"/>
              <a:t>פעולה</a:t>
            </a:r>
            <a:r>
              <a:rPr lang="he-IL" dirty="0"/>
              <a:t> באשר היא כוללת כלל מעשי.      כדי לפעול באופן מוסרי, אומר קאנט, עלינו להעביר את הכללים המעשיים שלנו במבחן שמעמיד בפניהם הצו הקטגורי: לבחון האם נוכל לרצות שהכלל המעשי שלנו יהיה חוק כללי, הווה אומר: שהוא יהפוך לעקרון הפעולה של כל אדם. אם כך, עלינו לנסח את הכלל המעשי כחוק כללי, ולבחון אם אנו יכולים לרצות חוק כזה. ← יוצא שהשיפוט המוסרי מתייחס לשאלה מה מותר לרצות תחת אילוץ פורמלי; והאילוץ הוא מאד פשוט: האם הכלל המעשי יכול לעבור </a:t>
            </a:r>
            <a:r>
              <a:rPr lang="he-IL" dirty="0" smtClean="0"/>
              <a:t>אוניברסליזציה (הכללה). </a:t>
            </a:r>
            <a:r>
              <a:rPr lang="he-IL" dirty="0"/>
              <a:t>אם לא, המעשה אינו מוסרי!   </a:t>
            </a:r>
          </a:p>
        </p:txBody>
      </p:sp>
    </p:spTree>
    <p:extLst>
      <p:ext uri="{BB962C8B-B14F-4D97-AF65-F5344CB8AC3E}">
        <p14:creationId xmlns:p14="http://schemas.microsoft.com/office/powerpoint/2010/main" val="16612519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he-IL" dirty="0" smtClean="0"/>
              <a:t>הצו הקטגורי – דגשים</a:t>
            </a:r>
            <a:endParaRPr lang="en-US" dirty="0"/>
          </a:p>
        </p:txBody>
      </p:sp>
      <p:sp>
        <p:nvSpPr>
          <p:cNvPr id="3" name="Content Placeholder 2"/>
          <p:cNvSpPr>
            <a:spLocks noGrp="1"/>
          </p:cNvSpPr>
          <p:nvPr>
            <p:ph idx="1"/>
          </p:nvPr>
        </p:nvSpPr>
        <p:spPr>
          <a:xfrm>
            <a:off x="245097" y="1825625"/>
            <a:ext cx="9228840" cy="4697724"/>
          </a:xfrm>
        </p:spPr>
        <p:txBody>
          <a:bodyPr>
            <a:normAutofit fontScale="85000" lnSpcReduction="20000"/>
          </a:bodyPr>
          <a:lstStyle/>
          <a:p>
            <a:pPr marL="0" indent="0" algn="r" rtl="1">
              <a:buNone/>
            </a:pPr>
            <a:r>
              <a:rPr lang="he-IL" dirty="0" smtClean="0"/>
              <a:t>נעבור עתה על מספר דגשים שיעזרו להבין באופן יותר בהיר ועמוק יותר מה התמונה שקאנט מצייר לנו לגבי המוסר באמצעות הצו הקטגורי</a:t>
            </a:r>
          </a:p>
          <a:p>
            <a:pPr marL="0" indent="0" algn="r" rtl="1">
              <a:buNone/>
            </a:pPr>
            <a:r>
              <a:rPr lang="he-IL" dirty="0" smtClean="0"/>
              <a:t>(1) ראינו שמוסר לפי קאנט מבטא </a:t>
            </a:r>
            <a:r>
              <a:rPr lang="he-IL" i="1" dirty="0" smtClean="0"/>
              <a:t>הכרחיות</a:t>
            </a:r>
            <a:r>
              <a:rPr lang="he-IL" dirty="0" smtClean="0"/>
              <a:t> ("...הכרחיותה של פעולה מתוך הכרת-כבוד לחוק"). עתה אנו נוכחים שרעיון זה מקבל את המובן האולטימטיבי אצל קאנט: מה מובן הכרחיות פה? מובן זה </a:t>
            </a:r>
            <a:r>
              <a:rPr lang="he-IL" i="1" dirty="0" smtClean="0"/>
              <a:t>אינו</a:t>
            </a:r>
            <a:r>
              <a:rPr lang="he-IL" dirty="0" smtClean="0"/>
              <a:t> סובייקטיבי ("אני חייב לעשות זאת", "אני חייב זאת לעצמי"...). קאנט כותב שפעולה בניגוד לחובה אינה באמת מצב בו רוצים אוניברסליזציה שלה, שכן זה דבר ש</a:t>
            </a:r>
            <a:r>
              <a:rPr lang="he-IL" i="1" dirty="0" smtClean="0"/>
              <a:t>לא ניתן</a:t>
            </a:r>
            <a:r>
              <a:rPr lang="he-IL" dirty="0" smtClean="0"/>
              <a:t> לרצותו... (85) ← ההכרחיות של החובה המוסרית, ע"פ קאנט, היא לא פחות מאשר ההכרחיות הלוגית והקוגניטיבית של </a:t>
            </a:r>
            <a:r>
              <a:rPr lang="he-IL" i="1" dirty="0" smtClean="0"/>
              <a:t>אי-סתירה</a:t>
            </a:r>
            <a:r>
              <a:rPr lang="he-IL" dirty="0" smtClean="0"/>
              <a:t>, אשר נבחנת דרך בוחן האוניברסליזציה! כאשר קאנט אומר "תוכל לרצות גם כן" הוא מתכוון: לרצות ללא סתירה. הבא נראה דוגמאות:</a:t>
            </a:r>
          </a:p>
          <a:p>
            <a:pPr marL="0" indent="0" algn="r" rtl="1">
              <a:buNone/>
            </a:pPr>
            <a:r>
              <a:rPr lang="he-IL" dirty="0"/>
              <a:t>דוגמא: כלל מעשי המורה להפר הבטחה כאשר לא נוח לקיימה. כיצד קאנט ינתח זאת?</a:t>
            </a:r>
            <a:r>
              <a:rPr lang="en-US" dirty="0"/>
              <a:t> </a:t>
            </a:r>
            <a:r>
              <a:rPr lang="he-IL" dirty="0"/>
              <a:t>... (יוצא שמפר ההבטחה רוצה שכולם ימשיכו לקיים אך שהוא ירשה לעצמו להיות היוצא מהכלל...)</a:t>
            </a:r>
          </a:p>
          <a:p>
            <a:pPr marL="0" indent="0" algn="r" rtl="1">
              <a:buNone/>
            </a:pPr>
            <a:r>
              <a:rPr lang="he-IL" dirty="0"/>
              <a:t>דוגמא: כלל מעשי המתיר לגנוב כאשר אני מאד חושק בדבר... </a:t>
            </a:r>
          </a:p>
          <a:p>
            <a:pPr marL="0" indent="0" algn="r" rtl="1">
              <a:buNone/>
            </a:pPr>
            <a:endParaRPr lang="he-IL" dirty="0" smtClean="0"/>
          </a:p>
        </p:txBody>
      </p:sp>
    </p:spTree>
    <p:extLst>
      <p:ext uri="{BB962C8B-B14F-4D97-AF65-F5344CB8AC3E}">
        <p14:creationId xmlns:p14="http://schemas.microsoft.com/office/powerpoint/2010/main" val="1766923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he-IL" dirty="0"/>
              <a:t>הצו הקטגורי – </a:t>
            </a:r>
            <a:r>
              <a:rPr lang="he-IL" dirty="0" smtClean="0"/>
              <a:t>דגשים (2)</a:t>
            </a:r>
            <a:endParaRPr lang="en-US" dirty="0"/>
          </a:p>
        </p:txBody>
      </p:sp>
      <p:sp>
        <p:nvSpPr>
          <p:cNvPr id="3" name="Content Placeholder 2"/>
          <p:cNvSpPr>
            <a:spLocks noGrp="1"/>
          </p:cNvSpPr>
          <p:nvPr>
            <p:ph idx="1"/>
          </p:nvPr>
        </p:nvSpPr>
        <p:spPr>
          <a:xfrm>
            <a:off x="386309" y="1825624"/>
            <a:ext cx="9173328" cy="4750667"/>
          </a:xfrm>
        </p:spPr>
        <p:txBody>
          <a:bodyPr>
            <a:normAutofit fontScale="85000" lnSpcReduction="20000"/>
          </a:bodyPr>
          <a:lstStyle/>
          <a:p>
            <a:pPr marL="0" indent="0" algn="r" rtl="1">
              <a:buNone/>
            </a:pPr>
            <a:r>
              <a:rPr lang="he-IL" dirty="0" smtClean="0"/>
              <a:t>המובן האולטימטיבי של </a:t>
            </a:r>
            <a:r>
              <a:rPr lang="he-IL" i="1" dirty="0" smtClean="0"/>
              <a:t>ההכרחיות</a:t>
            </a:r>
            <a:r>
              <a:rPr lang="he-IL" dirty="0" smtClean="0"/>
              <a:t> המבוססת על רציונאליות היא בכך שאם כלל מעשי לא עובר את מבחן האוניברסליזציה, זה אומר שהאדם לא יכול לתת מובן קונסיסטנטי למה זה לרצות את אותו הדבר (הלא-מוסרי), וכך למעשה לא יכול לרצות זאת באופן </a:t>
            </a:r>
            <a:r>
              <a:rPr lang="he-IL" dirty="0" err="1" smtClean="0"/>
              <a:t>אינטלגיבילי</a:t>
            </a:r>
            <a:r>
              <a:rPr lang="he-IL" dirty="0" smtClean="0"/>
              <a:t>! (כמו לרצות לשחק עם כדור מרובע...)</a:t>
            </a:r>
          </a:p>
          <a:p>
            <a:pPr marL="0" indent="0" algn="r" rtl="1">
              <a:buNone/>
            </a:pPr>
            <a:r>
              <a:rPr lang="he-IL" dirty="0" smtClean="0"/>
              <a:t>פעולה על פי ההכרחיות שמכתיבה התבונה יוצרת </a:t>
            </a:r>
            <a:r>
              <a:rPr lang="he-IL" i="1" dirty="0" smtClean="0"/>
              <a:t>קטגוריאליות</a:t>
            </a:r>
            <a:r>
              <a:rPr lang="he-IL" dirty="0" smtClean="0"/>
              <a:t>. ובכך מבדילה את החובה המוסרית מכל סוג אחר של המלצות או קווים מנחים בחיים. מה ש</a:t>
            </a:r>
            <a:r>
              <a:rPr lang="he-IL" i="1" dirty="0" smtClean="0"/>
              <a:t>איננו יכולים לחשוב אחרת ממנו </a:t>
            </a:r>
            <a:r>
              <a:rPr lang="he-IL" dirty="0" smtClean="0"/>
              <a:t>אנו מכירים כצו קטגורי.</a:t>
            </a:r>
          </a:p>
          <a:p>
            <a:pPr marL="0" indent="0" algn="r" rtl="1">
              <a:buNone/>
            </a:pPr>
            <a:r>
              <a:rPr lang="he-IL" dirty="0" smtClean="0"/>
              <a:t>הקבלה לשבירת חוקי משחק...</a:t>
            </a:r>
          </a:p>
          <a:p>
            <a:pPr marL="0" indent="0" algn="r" rtl="1">
              <a:buNone/>
            </a:pPr>
            <a:r>
              <a:rPr lang="he-IL" dirty="0" smtClean="0"/>
              <a:t>(2) הצו הקטגורי הוא פרוצדורה של </a:t>
            </a:r>
            <a:r>
              <a:rPr lang="he-IL" i="1" dirty="0" smtClean="0"/>
              <a:t>צידוק אובייקטיבי </a:t>
            </a:r>
            <a:r>
              <a:rPr lang="he-IL" dirty="0" smtClean="0"/>
              <a:t>של הפעולה המוסרית.</a:t>
            </a:r>
          </a:p>
          <a:p>
            <a:pPr marL="0" indent="0" algn="r" rtl="1">
              <a:buNone/>
            </a:pPr>
            <a:r>
              <a:rPr lang="he-IL" dirty="0" smtClean="0"/>
              <a:t>אם אף אחד לא יכול לחשוב אחרת ממה שמצווה אותנו הצו הקטגורי, אז כפוי על כולנו, בהכרח תבוני, לראות את מה שהצו מצוה כדבר הנכון לעשותו. אם כלל מעשי עובר את פרוצדורת האוניברסליזציה, אז יש לו צידוק שאינו סתם סובייקטיבי שלי; אלא: צידוק כללי, הווה אומר מכל נקודת מבט אפשרית, הוא צידוק </a:t>
            </a:r>
            <a:r>
              <a:rPr lang="he-IL" i="1" dirty="0" smtClean="0"/>
              <a:t>אובייקטיבי</a:t>
            </a:r>
            <a:r>
              <a:rPr lang="he-IL" dirty="0" smtClean="0"/>
              <a:t>. כלל מעשי הוא סובייקטיבי, ולכן הוא מבטא רציה פרטית; אולם אם הוא עובר את מבחן הצו הקטגורי, אזי </a:t>
            </a:r>
            <a:r>
              <a:rPr lang="he-IL" dirty="0" err="1" smtClean="0"/>
              <a:t>הרציה</a:t>
            </a:r>
            <a:r>
              <a:rPr lang="he-IL" dirty="0" smtClean="0"/>
              <a:t> הזו מקבלת תקפות כללית: היא הופכת לרצויה אובייקטיבית, או במילים אחרות לראויה!       </a:t>
            </a:r>
            <a:endParaRPr lang="en-US" dirty="0" smtClean="0"/>
          </a:p>
          <a:p>
            <a:pPr marL="0" indent="0" algn="r" rtl="1">
              <a:buNone/>
            </a:pPr>
            <a:endParaRPr lang="he-IL" dirty="0" smtClean="0"/>
          </a:p>
        </p:txBody>
      </p:sp>
    </p:spTree>
    <p:extLst>
      <p:ext uri="{BB962C8B-B14F-4D97-AF65-F5344CB8AC3E}">
        <p14:creationId xmlns:p14="http://schemas.microsoft.com/office/powerpoint/2010/main" val="39410362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he-IL" dirty="0"/>
              <a:t>הצו הקטגורי – דגשים </a:t>
            </a:r>
            <a:r>
              <a:rPr lang="he-IL" dirty="0" smtClean="0"/>
              <a:t>(3)</a:t>
            </a:r>
            <a:endParaRPr lang="en-US" dirty="0"/>
          </a:p>
        </p:txBody>
      </p:sp>
      <p:sp>
        <p:nvSpPr>
          <p:cNvPr id="3" name="Content Placeholder 2"/>
          <p:cNvSpPr>
            <a:spLocks noGrp="1"/>
          </p:cNvSpPr>
          <p:nvPr>
            <p:ph idx="1"/>
          </p:nvPr>
        </p:nvSpPr>
        <p:spPr>
          <a:xfrm>
            <a:off x="838200" y="1825625"/>
            <a:ext cx="9395691" cy="4351338"/>
          </a:xfrm>
        </p:spPr>
        <p:txBody>
          <a:bodyPr/>
          <a:lstStyle/>
          <a:p>
            <a:pPr marL="0" indent="0" algn="r" rtl="1">
              <a:buNone/>
            </a:pPr>
            <a:r>
              <a:rPr lang="he-IL" dirty="0"/>
              <a:t>הקבלה של הכרת/ידיעת המעשה שיש חובה לעשותו (המעשה הטוב) להכרה/ידיעה תיאורטית: (1) כמו שבהכרה תיאורטית פרוצדורת צידוק הופכת האמנה סובייקטיבית (נכונה) גרידא לידיעה, כך במוסר פרוצדורת הצידוק הופכת רציה סובייקטיבית גרידא למה שראוי  (2)</a:t>
            </a:r>
            <a:r>
              <a:rPr lang="en-US" dirty="0"/>
              <a:t> </a:t>
            </a:r>
            <a:r>
              <a:rPr lang="he-IL" dirty="0"/>
              <a:t>השוואה לפרצפציה חושית וקיומם האובייקטיבי של עצמים טבעיים (האונטולוגיה של קאנט...) ← התקפות הכללית הופכת את חוקי המוסר לאנלוגיים לחוקי הטבע – הנוסח השני של הצו (79)</a:t>
            </a:r>
          </a:p>
          <a:p>
            <a:pPr marL="0" indent="0" algn="r" rtl="1">
              <a:buNone/>
            </a:pPr>
            <a:r>
              <a:rPr lang="he-IL" dirty="0"/>
              <a:t>נזכור את הכישלון של האגואיסט הנורמטיבי לתת מרשם מוסרי שלא מוביל לסתירה. הבנת הצו הקטגורי עוזרת לנו להבין כישלון זה, ולראות מיד שאגואיזם יוצא לא מוסרי ע"פ התפיסה </a:t>
            </a:r>
            <a:r>
              <a:rPr lang="he-IL" dirty="0" err="1"/>
              <a:t>הקנטיאנית</a:t>
            </a:r>
            <a:r>
              <a:rPr lang="he-IL" dirty="0"/>
              <a:t>!</a:t>
            </a:r>
          </a:p>
          <a:p>
            <a:pPr marL="0" indent="0" algn="r" rtl="1">
              <a:buNone/>
            </a:pPr>
            <a:endParaRPr lang="en-US" dirty="0"/>
          </a:p>
        </p:txBody>
      </p:sp>
    </p:spTree>
    <p:extLst>
      <p:ext uri="{BB962C8B-B14F-4D97-AF65-F5344CB8AC3E}">
        <p14:creationId xmlns:p14="http://schemas.microsoft.com/office/powerpoint/2010/main" val="20490330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he-IL" dirty="0"/>
              <a:t>הצו הקטגורי – דגשים </a:t>
            </a:r>
            <a:r>
              <a:rPr lang="he-IL" dirty="0" smtClean="0"/>
              <a:t>(4)</a:t>
            </a:r>
            <a:endParaRPr lang="en-US" dirty="0"/>
          </a:p>
        </p:txBody>
      </p:sp>
      <p:sp>
        <p:nvSpPr>
          <p:cNvPr id="3" name="Content Placeholder 2"/>
          <p:cNvSpPr>
            <a:spLocks noGrp="1"/>
          </p:cNvSpPr>
          <p:nvPr>
            <p:ph idx="1"/>
          </p:nvPr>
        </p:nvSpPr>
        <p:spPr>
          <a:xfrm>
            <a:off x="341745" y="1690688"/>
            <a:ext cx="9892146" cy="4747057"/>
          </a:xfrm>
        </p:spPr>
        <p:txBody>
          <a:bodyPr>
            <a:normAutofit fontScale="85000" lnSpcReduction="10000"/>
          </a:bodyPr>
          <a:lstStyle/>
          <a:p>
            <a:pPr marL="0" indent="0" algn="r" rtl="1">
              <a:buNone/>
            </a:pPr>
            <a:r>
              <a:rPr lang="he-IL" dirty="0" smtClean="0"/>
              <a:t>(3) </a:t>
            </a:r>
            <a:r>
              <a:rPr lang="he-IL" dirty="0"/>
              <a:t>בצו הקטגורי "המוסר" </a:t>
            </a:r>
            <a:r>
              <a:rPr lang="he-IL" dirty="0" smtClean="0"/>
              <a:t>הופך להיות </a:t>
            </a:r>
            <a:r>
              <a:rPr lang="he-IL" i="1" dirty="0" smtClean="0"/>
              <a:t>זהה</a:t>
            </a:r>
            <a:r>
              <a:rPr lang="he-IL" dirty="0" smtClean="0"/>
              <a:t> </a:t>
            </a:r>
            <a:r>
              <a:rPr lang="he-IL" dirty="0"/>
              <a:t>עם "התבונה המעשית" או עם </a:t>
            </a:r>
            <a:r>
              <a:rPr lang="he-IL" dirty="0" smtClean="0"/>
              <a:t>"רציונליות מעשית". זו תוצאה די מדהימה: ראינו אצל אריסטו שהתבונה המעשית עוזרת לכוון את המעשים כדי לפעול באופן ראוי, וזה היה אינטואיטיבי; אבל פה יוצא שלהיות רציונאלי מבחינה מעשית = להיות מוסרי! שוני גדול לעומת רציונאליות בצו היפותטי שכמובן אינה מזדהה עם המוסר... שוני גדול מאינטואיציות נון-קוגניטיביות...</a:t>
            </a:r>
          </a:p>
          <a:p>
            <a:pPr marL="0" indent="0" algn="r" rtl="1">
              <a:buNone/>
            </a:pPr>
            <a:r>
              <a:rPr lang="he-IL" dirty="0" smtClean="0"/>
              <a:t>בצו היפותטי הצידוק של הפעולה הוא בסופו של דבר במונחי "כי אני רוצה </a:t>
            </a:r>
            <a:r>
              <a:rPr lang="en-US" dirty="0" smtClean="0"/>
              <a:t>X</a:t>
            </a:r>
            <a:r>
              <a:rPr lang="he-IL" dirty="0" smtClean="0"/>
              <a:t>"; זה אכן רציונאלי אישית—צידוק טוב לעצמי—אבל זה בחשבון אחרון אינו רציונאלי, אלא נסמך על עובדה פסיכולוגית אישית שאינה בעצמה מוצדקת. צידוק באופן עקרוני (במובן של "הדבר הנכון לעשותו") הוא צידוק שאינו </a:t>
            </a:r>
            <a:r>
              <a:rPr lang="he-IL" dirty="0"/>
              <a:t>סובייקטיבי-קונטינגנטי </a:t>
            </a:r>
            <a:r>
              <a:rPr lang="he-IL" dirty="0" smtClean="0"/>
              <a:t>(נכון עבור </a:t>
            </a:r>
            <a:r>
              <a:rPr lang="en-US" dirty="0" smtClean="0"/>
              <a:t>X</a:t>
            </a:r>
            <a:r>
              <a:rPr lang="he-IL" dirty="0" smtClean="0"/>
              <a:t>), אלא אובייקטיבי.       זה קורה כשהצו המוסרי הוא צורני לחלוטין (אין לו תוכן "שרירותי", אלא צורתו—צורת התקפות הכללית—היא תוכנו)....  במקרה זה, המוסר מצטמצם לעקרון הרציונליות. יוצא: "הרצון הטוב" הוא התבונה המעשית!</a:t>
            </a:r>
          </a:p>
          <a:p>
            <a:pPr marL="0" indent="0" algn="r" rtl="1">
              <a:buNone/>
            </a:pPr>
            <a:r>
              <a:rPr lang="he-IL" dirty="0" smtClean="0"/>
              <a:t>מהרציונליות המוחלטת של הצו הקטגורי (לעומת היפותטי) יוצא ש</a:t>
            </a:r>
            <a:r>
              <a:rPr lang="he-IL" i="1" dirty="0" smtClean="0"/>
              <a:t>לא רק האמצעים לתכלית נתונה הם רציונאליים</a:t>
            </a:r>
            <a:r>
              <a:rPr lang="he-IL" dirty="0" smtClean="0"/>
              <a:t>, אלא אפשר לומר ש</a:t>
            </a:r>
            <a:r>
              <a:rPr lang="he-IL" i="1" dirty="0" smtClean="0"/>
              <a:t>התכליות עצמן </a:t>
            </a:r>
            <a:r>
              <a:rPr lang="he-IL" dirty="0" smtClean="0"/>
              <a:t>נעשות רציונאליות (הן אינן סובייקטיביות גרידא אלא ניתן להתייחס אליהן כתכליות של התבונה עצמה).</a:t>
            </a:r>
          </a:p>
        </p:txBody>
      </p:sp>
    </p:spTree>
    <p:extLst>
      <p:ext uri="{BB962C8B-B14F-4D97-AF65-F5344CB8AC3E}">
        <p14:creationId xmlns:p14="http://schemas.microsoft.com/office/powerpoint/2010/main" val="30079020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he-IL" dirty="0"/>
              <a:t>הצו הקטגורי – דגשים </a:t>
            </a:r>
            <a:r>
              <a:rPr lang="he-IL" dirty="0" smtClean="0"/>
              <a:t>(5)</a:t>
            </a:r>
            <a:endParaRPr lang="en-US" dirty="0"/>
          </a:p>
        </p:txBody>
      </p:sp>
      <p:sp>
        <p:nvSpPr>
          <p:cNvPr id="3" name="Content Placeholder 2"/>
          <p:cNvSpPr>
            <a:spLocks noGrp="1"/>
          </p:cNvSpPr>
          <p:nvPr>
            <p:ph idx="1"/>
          </p:nvPr>
        </p:nvSpPr>
        <p:spPr>
          <a:xfrm>
            <a:off x="618836" y="1588656"/>
            <a:ext cx="9605819" cy="5061526"/>
          </a:xfrm>
        </p:spPr>
        <p:txBody>
          <a:bodyPr>
            <a:normAutofit fontScale="92500" lnSpcReduction="20000"/>
          </a:bodyPr>
          <a:lstStyle/>
          <a:p>
            <a:pPr marL="0" indent="0" algn="r" rtl="1">
              <a:buNone/>
            </a:pPr>
            <a:r>
              <a:rPr lang="he-IL" dirty="0" smtClean="0"/>
              <a:t>(4) </a:t>
            </a:r>
            <a:r>
              <a:rPr lang="he-IL" dirty="0"/>
              <a:t>זה שהמוסר הוא כל כולו פונקציה של התבונה, אומר שהמוסר </a:t>
            </a:r>
            <a:r>
              <a:rPr lang="he-IL" i="1" dirty="0"/>
              <a:t>אפריורי</a:t>
            </a:r>
            <a:r>
              <a:rPr lang="he-IL" dirty="0" smtClean="0"/>
              <a:t>.(</a:t>
            </a:r>
            <a:r>
              <a:rPr lang="he-IL" i="1" dirty="0" smtClean="0"/>
              <a:t>מטפיזיקה</a:t>
            </a:r>
            <a:r>
              <a:rPr lang="he-IL" dirty="0" smtClean="0"/>
              <a:t> של המידות)</a:t>
            </a:r>
            <a:endParaRPr lang="he-IL" dirty="0"/>
          </a:p>
          <a:p>
            <a:pPr marL="0" indent="0" algn="r" rtl="1">
              <a:buNone/>
            </a:pPr>
            <a:r>
              <a:rPr lang="he-IL" dirty="0" smtClean="0"/>
              <a:t>(</a:t>
            </a:r>
            <a:r>
              <a:rPr lang="en-US" dirty="0" smtClean="0"/>
              <a:t>5</a:t>
            </a:r>
            <a:r>
              <a:rPr lang="he-IL" dirty="0" smtClean="0"/>
              <a:t>) מה המסקנה מכל הנ"ל לגבי </a:t>
            </a:r>
            <a:r>
              <a:rPr lang="he-IL" i="1" dirty="0" smtClean="0"/>
              <a:t>מוטיבציה מוסרית</a:t>
            </a:r>
            <a:r>
              <a:rPr lang="he-IL" dirty="0" smtClean="0"/>
              <a:t>? מכיוון שהציווי התבוני נפרד לחלוטין מהפסיכולוגיה של האדם (הספציפי, ובכלל), הוא מכוון למוטיבציה ייחודית ועצמאית לפעולה מוסרית. מהי?</a:t>
            </a:r>
            <a:r>
              <a:rPr lang="en-US" dirty="0" smtClean="0"/>
              <a:t> </a:t>
            </a:r>
            <a:r>
              <a:rPr lang="he-IL" dirty="0" smtClean="0"/>
              <a:t> פעולה היא מוסרית כשאנו מתחייבים לעשות אותה רק תחת האילוץ שאנו יכולים לראות אותה כמקרה של חוק כללי – זה מה שדורש הצו הקטגורי; הגבלה עצמית של פעולתנו כך שתפעל רק תחת אילוץ תבוני זה – זו משמעותו של "רצון שהוא טוב".         </a:t>
            </a:r>
          </a:p>
          <a:p>
            <a:pPr marL="0" indent="0" algn="r" rtl="1">
              <a:buNone/>
            </a:pPr>
            <a:r>
              <a:rPr lang="he-IL" dirty="0" smtClean="0"/>
              <a:t>מה מכוון אותנו להגביל עצמנו בהגבלה זו של לפעול רק מתוך רציונליות טהורה? לו היינו יצורים תבוניים גרידא (ללא פסיכולוגיה יצרית) זה היה קורה באופן אוטומטי. אבל אנחנו יצורים מורכבים, וככאלה, מה שינחה אותנו לפעול אך ורק בהתאם לציוויי התבונה הוא מה שקאנט קורא לו "הכרת כבוד לחוק". (זכרו:</a:t>
            </a:r>
            <a:r>
              <a:rPr lang="en-US" dirty="0" smtClean="0"/>
              <a:t> </a:t>
            </a:r>
            <a:r>
              <a:rPr lang="he-IL" dirty="0" smtClean="0"/>
              <a:t>"החובה היא הכרחיותה של פעולה מתוך הכרת כבוד לחוק".) אם אנו פועלים מתוך הכרת כבוד לחוק, אז אנו פועלים לא רק "בהתאם לחובה" אלא "מתוך חובה" = ממוטיבציה מוסרית אמתית. </a:t>
            </a:r>
          </a:p>
        </p:txBody>
      </p:sp>
    </p:spTree>
    <p:extLst>
      <p:ext uri="{BB962C8B-B14F-4D97-AF65-F5344CB8AC3E}">
        <p14:creationId xmlns:p14="http://schemas.microsoft.com/office/powerpoint/2010/main" val="2807459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he-IL" dirty="0"/>
              <a:t>הצו הקטגורי – דגשים </a:t>
            </a:r>
            <a:r>
              <a:rPr lang="he-IL" dirty="0" smtClean="0"/>
              <a:t>(6)</a:t>
            </a:r>
            <a:endParaRPr lang="en-US" dirty="0"/>
          </a:p>
        </p:txBody>
      </p:sp>
      <p:sp>
        <p:nvSpPr>
          <p:cNvPr id="3" name="Content Placeholder 2"/>
          <p:cNvSpPr>
            <a:spLocks noGrp="1"/>
          </p:cNvSpPr>
          <p:nvPr>
            <p:ph idx="1"/>
          </p:nvPr>
        </p:nvSpPr>
        <p:spPr>
          <a:xfrm>
            <a:off x="838200" y="1825625"/>
            <a:ext cx="9432636" cy="4351338"/>
          </a:xfrm>
        </p:spPr>
        <p:txBody>
          <a:bodyPr>
            <a:normAutofit fontScale="85000" lnSpcReduction="10000"/>
          </a:bodyPr>
          <a:lstStyle/>
          <a:p>
            <a:pPr marL="0" indent="0" algn="r" rtl="1">
              <a:buNone/>
            </a:pPr>
            <a:r>
              <a:rPr lang="he-IL" dirty="0"/>
              <a:t>קאנט מדגיש שרגש הכבוד המדובר אינו "רגש" במובן הפסיכולוגי המקובל. מהו אם כן?</a:t>
            </a:r>
            <a:r>
              <a:rPr lang="en-US" dirty="0"/>
              <a:t> </a:t>
            </a:r>
            <a:r>
              <a:rPr lang="he-IL" dirty="0"/>
              <a:t> זוהי עמדה של הודאה, אישור, קבלה של סמכותו ושלטונו של החוק התבוני עלינו (אי-היכולת לברוח ממנו). זוהי מין עמדה אינטלקטואלית של הכפפה-עצמית לחלק התבוני או הרציונאלי שבנו. (אפשר לחשוב באנלוגיה על רעיון של "הכרת כבוד לאמת"</a:t>
            </a:r>
            <a:r>
              <a:rPr lang="en-US" dirty="0"/>
              <a:t> </a:t>
            </a:r>
            <a:r>
              <a:rPr lang="he-IL" dirty="0"/>
              <a:t>– אין המדובר ברגשות חמים כלפיה...)       </a:t>
            </a:r>
            <a:endParaRPr lang="he-IL" dirty="0" smtClean="0"/>
          </a:p>
          <a:p>
            <a:pPr marL="0" indent="0" algn="r" rtl="1">
              <a:buNone/>
            </a:pPr>
            <a:r>
              <a:rPr lang="he-IL" dirty="0" smtClean="0"/>
              <a:t>יוצא </a:t>
            </a:r>
            <a:r>
              <a:rPr lang="he-IL" dirty="0"/>
              <a:t>מכל זה שהמוטיבציה המוסרית היא אינטלקטואלית: אנו שמים בצד את כל הפסיכולוגיה שלנו, את כל מה שאנו מרגישים ורוצים, ופשוט מנסים </a:t>
            </a:r>
            <a:r>
              <a:rPr lang="he-IL" i="1" dirty="0"/>
              <a:t>לחשוב באופן טהור </a:t>
            </a:r>
            <a:r>
              <a:rPr lang="he-IL" dirty="0"/>
              <a:t>על מה </a:t>
            </a:r>
            <a:r>
              <a:rPr lang="he-IL" i="1" dirty="0"/>
              <a:t>נכון</a:t>
            </a:r>
            <a:r>
              <a:rPr lang="he-IL" dirty="0"/>
              <a:t> לעשות. זה אכן אינטואיטיבי כשחושבים על מהי פעולה מוסרית, והצו הקטגורי של קאנט נותן לכך את הפרשנות האולטימטיבית. </a:t>
            </a:r>
            <a:r>
              <a:rPr lang="he-IL" dirty="0" smtClean="0"/>
              <a:t>(</a:t>
            </a:r>
            <a:r>
              <a:rPr lang="he-IL" dirty="0" err="1" smtClean="0"/>
              <a:t>השוה</a:t>
            </a:r>
            <a:r>
              <a:rPr lang="he-IL" dirty="0" smtClean="0"/>
              <a:t> אמפטיה)</a:t>
            </a:r>
            <a:endParaRPr lang="he-IL" dirty="0"/>
          </a:p>
          <a:p>
            <a:pPr marL="0" indent="0" algn="r" rtl="1">
              <a:buNone/>
            </a:pPr>
            <a:r>
              <a:rPr lang="he-IL" dirty="0"/>
              <a:t>נציין שהניתוח הנ"ל של קאנט את המוטיבציה המוסרית מתאים לתפיסה הפילוסופית שלו את האדם כיצור דואלי (</a:t>
            </a:r>
            <a:r>
              <a:rPr lang="he-IL" dirty="0" err="1"/>
              <a:t>פנומנון</a:t>
            </a:r>
            <a:r>
              <a:rPr lang="he-IL" dirty="0"/>
              <a:t> </a:t>
            </a:r>
            <a:r>
              <a:rPr lang="he-IL" dirty="0" err="1"/>
              <a:t>ונואומנון</a:t>
            </a:r>
            <a:r>
              <a:rPr lang="he-IL" dirty="0"/>
              <a:t>).... כשאנו פועלים מתוך הכרת כבוד לחוק, אנו פועלים כיצורי תבונה טהורים. (תחומו של המוסר חורג מהמסגרת האנושית שלנו  - הוא התחום המשותף לכל יצור תבוני</a:t>
            </a:r>
            <a:r>
              <a:rPr lang="he-IL" dirty="0" smtClean="0"/>
              <a:t>.)</a:t>
            </a:r>
            <a:endParaRPr lang="he-IL" dirty="0"/>
          </a:p>
        </p:txBody>
      </p:sp>
    </p:spTree>
    <p:extLst>
      <p:ext uri="{BB962C8B-B14F-4D97-AF65-F5344CB8AC3E}">
        <p14:creationId xmlns:p14="http://schemas.microsoft.com/office/powerpoint/2010/main" val="16693620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he-IL" dirty="0"/>
              <a:t>הצו הקטגורי – דגשים </a:t>
            </a:r>
            <a:r>
              <a:rPr lang="he-IL" dirty="0" smtClean="0"/>
              <a:t>(7)</a:t>
            </a:r>
            <a:endParaRPr lang="en-US" dirty="0"/>
          </a:p>
        </p:txBody>
      </p:sp>
      <p:sp>
        <p:nvSpPr>
          <p:cNvPr id="3" name="Content Placeholder 2"/>
          <p:cNvSpPr>
            <a:spLocks noGrp="1"/>
          </p:cNvSpPr>
          <p:nvPr>
            <p:ph idx="1"/>
          </p:nvPr>
        </p:nvSpPr>
        <p:spPr>
          <a:xfrm>
            <a:off x="838200" y="1825625"/>
            <a:ext cx="8656782" cy="4351338"/>
          </a:xfrm>
        </p:spPr>
        <p:txBody>
          <a:bodyPr>
            <a:normAutofit lnSpcReduction="10000"/>
          </a:bodyPr>
          <a:lstStyle/>
          <a:p>
            <a:pPr marL="0" indent="0" algn="r" rtl="1">
              <a:buNone/>
            </a:pPr>
            <a:r>
              <a:rPr lang="he-IL" dirty="0" smtClean="0"/>
              <a:t>(</a:t>
            </a:r>
            <a:r>
              <a:rPr lang="en-US" dirty="0" smtClean="0"/>
              <a:t>6</a:t>
            </a:r>
            <a:r>
              <a:rPr lang="he-IL" dirty="0" smtClean="0"/>
              <a:t>) העצמאות של הפעולה על פי החוק התבוני מכל המטען הפסיכולוגי האנושי שלנו (שהוא בסופו של דבר השלטון של הטבע עלינו) הופכת אותנו ל</a:t>
            </a:r>
            <a:r>
              <a:rPr lang="he-IL" i="1" dirty="0" smtClean="0"/>
              <a:t>אוטונומיים</a:t>
            </a:r>
            <a:r>
              <a:rPr lang="he-IL" dirty="0" smtClean="0"/>
              <a:t>! לכן קאנט יכול לדעתו לנסח את הצו הקטגורי גם כפעולה מתוך אוטונומיה (103-4). רק כשאנו פועלים באופן מוסרי, אנו באמת אוטונומיים: משוחררים מכבלי הטבע שקובע באופן פחות או יותר דטרמיניסטי כל פעולה אחרת שלנו {</a:t>
            </a:r>
            <a:r>
              <a:rPr lang="en-US" dirty="0" err="1" smtClean="0"/>
              <a:t>ψa</a:t>
            </a:r>
            <a:r>
              <a:rPr lang="he-IL" dirty="0" smtClean="0"/>
              <a:t>}, ובו זמנית מביאים לידי ביטוי את ה"אני" היותר מהותי שבנו – ה"אני" התבוני, שהוא עצמו מבטא נקודת מבט עצמאית ונצחית. כשאנו פועלים כך, אנו אקטיביים, אנו קובעים חוק לעצמנו; אנו לא נקבעים פאסיבית (מבחוץ או מ"בפנים"). ←</a:t>
            </a:r>
            <a:r>
              <a:rPr lang="en-US" dirty="0" smtClean="0"/>
              <a:t> </a:t>
            </a:r>
            <a:r>
              <a:rPr lang="he-IL" dirty="0" smtClean="0"/>
              <a:t>בקיצור, קאנט טוען ש</a:t>
            </a:r>
            <a:r>
              <a:rPr lang="he-IL" i="1" dirty="0" smtClean="0"/>
              <a:t>מוסר (</a:t>
            </a:r>
            <a:r>
              <a:rPr lang="he-IL" i="1" dirty="0" err="1" smtClean="0"/>
              <a:t>קנטיאני</a:t>
            </a:r>
            <a:r>
              <a:rPr lang="he-IL" i="1" dirty="0" smtClean="0"/>
              <a:t>) הוא (ורק הוא!) חירות</a:t>
            </a:r>
            <a:r>
              <a:rPr lang="he-IL" dirty="0" smtClean="0"/>
              <a:t>. </a:t>
            </a:r>
          </a:p>
          <a:p>
            <a:pPr marL="0" indent="0" algn="r" rtl="1">
              <a:buNone/>
            </a:pPr>
            <a:endParaRPr lang="he-IL" dirty="0"/>
          </a:p>
        </p:txBody>
      </p:sp>
    </p:spTree>
    <p:extLst>
      <p:ext uri="{BB962C8B-B14F-4D97-AF65-F5344CB8AC3E}">
        <p14:creationId xmlns:p14="http://schemas.microsoft.com/office/powerpoint/2010/main" val="12846717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927966"/>
          </a:xfrm>
        </p:spPr>
        <p:txBody>
          <a:bodyPr/>
          <a:lstStyle/>
          <a:p>
            <a:pPr algn="ctr" rtl="1"/>
            <a:r>
              <a:rPr lang="he-IL" dirty="0" smtClean="0"/>
              <a:t>נוסחת האנושות של הצו הקטגורי</a:t>
            </a:r>
            <a:endParaRPr lang="en-US" dirty="0"/>
          </a:p>
        </p:txBody>
      </p:sp>
      <p:sp>
        <p:nvSpPr>
          <p:cNvPr id="3" name="Content Placeholder 2"/>
          <p:cNvSpPr>
            <a:spLocks noGrp="1"/>
          </p:cNvSpPr>
          <p:nvPr>
            <p:ph idx="1"/>
          </p:nvPr>
        </p:nvSpPr>
        <p:spPr>
          <a:xfrm>
            <a:off x="249381" y="1422400"/>
            <a:ext cx="9938327" cy="5435600"/>
          </a:xfrm>
        </p:spPr>
        <p:txBody>
          <a:bodyPr>
            <a:normAutofit fontScale="92500" lnSpcReduction="20000"/>
          </a:bodyPr>
          <a:lstStyle/>
          <a:p>
            <a:pPr marL="0" indent="0" algn="r" rtl="1">
              <a:buNone/>
            </a:pPr>
            <a:r>
              <a:rPr lang="he-IL" dirty="0" smtClean="0"/>
              <a:t>קאנט מספק מספר ניסוחים לצו הקטגורי. נוסח חשוב במיוחד הוא זה המדבר על האנושות כתכלית לעצמה (95). נוסח זה הוא ודאי אינטואיטיבי יותר מהנוסח הראשון: הוא הרי מדבר על האופן בו אנו אמורים להתנהג אל מול בני אדם אחרים – בדיוק מה שמצפים מהמוסר. </a:t>
            </a:r>
          </a:p>
          <a:p>
            <a:pPr marL="0" indent="0" algn="r" rtl="1">
              <a:buNone/>
            </a:pPr>
            <a:r>
              <a:rPr lang="he-IL" dirty="0" smtClean="0"/>
              <a:t>לפני שנוכל להבין מה הנוסח מצווה אותנו, עלינו קודם לעמוד על דבר מפתיע בו (מהו?)</a:t>
            </a:r>
            <a:r>
              <a:rPr lang="en-US" dirty="0" smtClean="0"/>
              <a:t> </a:t>
            </a:r>
            <a:endParaRPr lang="he-IL" dirty="0" smtClean="0"/>
          </a:p>
          <a:p>
            <a:pPr marL="0" indent="0" algn="r" rtl="1">
              <a:buNone/>
            </a:pPr>
            <a:r>
              <a:rPr lang="he-IL" dirty="0" smtClean="0"/>
              <a:t>קאנט רואה את הנוסחאות השונות כשקולות (מצוות את אותו הדבר). זה ישמש לנו קצה חוט להבנת נוסחת האנושות. ראינו כיצד רעיון הרצון הטוב מתרגם לצו הקטגורי שהוא כולו פורמאלי. הרצון הטוב, קאנט אמר לנו, הוא טוב עליון ובלתי מותנה. ועתה, אותו דבר שהוא טוב עליון ובלתי מותנה אין מניעה—אכן, יש היגיון—לדבר עליו כתכלית עליונה, ובלבד שאנו לא "משתמשים לרעה" בביטוי זה. למה הכוונה?</a:t>
            </a:r>
            <a:r>
              <a:rPr lang="en-US" dirty="0" smtClean="0"/>
              <a:t> </a:t>
            </a:r>
            <a:r>
              <a:rPr lang="he-IL" dirty="0"/>
              <a:t> </a:t>
            </a:r>
            <a:r>
              <a:rPr lang="he-IL" dirty="0" smtClean="0"/>
              <a:t>קאנט עומד מאחורי אמירתו בפתיחת הספר שאין שום דבר ספציפי במציאות, שום מושא של שאיפה שלנו, שניתן להתייחס אליו כאל תכלית הכרחית ומוחלטת; וראינו שבמקום זאת הוא טוען שהפעילות התבונית (המתבטאת בצו הקטגורי) רק היא מבטאת מוחלטות. אבל אם כך, אין מניעה—ואכן יש היגיון—לדבר על הפעילות התבונית הזו עצמה כתכלית עליונה. ואמנם כשקאנט מדבר על ה"אנושות" הוא מתכוון בדיוק ל"טבע התבוני" שמתבטא בבני אדם. </a:t>
            </a:r>
          </a:p>
        </p:txBody>
      </p:sp>
    </p:spTree>
    <p:extLst>
      <p:ext uri="{BB962C8B-B14F-4D97-AF65-F5344CB8AC3E}">
        <p14:creationId xmlns:p14="http://schemas.microsoft.com/office/powerpoint/2010/main" val="13685040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he-IL" dirty="0"/>
              <a:t>נוסחת האנושות של הצו </a:t>
            </a:r>
            <a:r>
              <a:rPr lang="he-IL" dirty="0" smtClean="0"/>
              <a:t>הקטגורי (2)</a:t>
            </a:r>
            <a:endParaRPr lang="en-US" dirty="0"/>
          </a:p>
        </p:txBody>
      </p:sp>
      <p:sp>
        <p:nvSpPr>
          <p:cNvPr id="3" name="Content Placeholder 2"/>
          <p:cNvSpPr>
            <a:spLocks noGrp="1"/>
          </p:cNvSpPr>
          <p:nvPr>
            <p:ph idx="1"/>
          </p:nvPr>
        </p:nvSpPr>
        <p:spPr>
          <a:xfrm>
            <a:off x="838200" y="1825624"/>
            <a:ext cx="9395691" cy="4630593"/>
          </a:xfrm>
        </p:spPr>
        <p:txBody>
          <a:bodyPr>
            <a:normAutofit fontScale="92500" lnSpcReduction="20000"/>
          </a:bodyPr>
          <a:lstStyle/>
          <a:p>
            <a:pPr marL="0" indent="0" algn="r" rtl="1">
              <a:buNone/>
            </a:pPr>
            <a:r>
              <a:rPr lang="he-IL" dirty="0"/>
              <a:t>לטבע התבוני הזה קאנט קורא "תכלית כשהיא לעצמה" (94): זוהי תכלית שאינה קונטינגנטית, אלא </a:t>
            </a:r>
            <a:r>
              <a:rPr lang="he-IL" i="1" dirty="0"/>
              <a:t>תכלית אובייקטיבית</a:t>
            </a:r>
            <a:r>
              <a:rPr lang="he-IL" dirty="0"/>
              <a:t> לכל יצור תבוני; היא כפויה עלינו באופן קטגורי, ואנו מגיבים לכפיה זו ב"הכרת כבוד". כלומר: את הרעיון שהצו המוסרי העליון הוא דרישה קטגורית (מוחלטת) אפשר להביע גם בדרך האלטרנטיבית: עלינו להתייחס לטבע התבוני, שהצו הקטגורי הוא ביטויו, כתכלית מוחלטת. ← במידה שבני אדם מייצגים תבוניות, אנחנו מצווים להתייחס אליהם תמיד גם כתכליות. </a:t>
            </a:r>
          </a:p>
          <a:p>
            <a:pPr marL="0" indent="0" algn="r" rtl="1">
              <a:buNone/>
            </a:pPr>
            <a:r>
              <a:rPr lang="he-IL" dirty="0" smtClean="0"/>
              <a:t>כשאני </a:t>
            </a:r>
            <a:r>
              <a:rPr lang="he-IL" dirty="0"/>
              <a:t>בודק אם הכלל המעשי הסובייקטיבי שלי יכול להפוך לחוק כללי, אני בעצם בודק אם כל יצור תבוני באשר הוא יוכל לחייב זאת, ובדיקה זו מהווה התייחסות לכל יצור תבוני כאל תכלית. </a:t>
            </a:r>
          </a:p>
          <a:p>
            <a:pPr marL="0" indent="0" algn="r" rtl="1">
              <a:buNone/>
            </a:pPr>
            <a:r>
              <a:rPr lang="he-IL" dirty="0"/>
              <a:t>קאנט מבחין בין שני סוגים של ערך: "ערך שוק" לעומת הערך של מושא הכבוד, שהוא נעלה מכל מחיר. ערך שני זה ידוע כ </a:t>
            </a:r>
            <a:r>
              <a:rPr lang="en-US" dirty="0"/>
              <a:t>dignity</a:t>
            </a:r>
            <a:r>
              <a:rPr lang="he-IL" dirty="0"/>
              <a:t>; ונוסחת האנושות של הצו הקטגורי היא האלמנט הפילוסופי האחד החשוב ביותר שהנחיל את ערך "כבוד האדם" לתרבות המודרנית (עם השפעה עצומה על הפילוסופיה של זכויות אדם)</a:t>
            </a:r>
          </a:p>
          <a:p>
            <a:pPr marL="0" indent="0" algn="r" rtl="1">
              <a:buNone/>
            </a:pPr>
            <a:endParaRPr lang="en-US" dirty="0"/>
          </a:p>
        </p:txBody>
      </p:sp>
    </p:spTree>
    <p:extLst>
      <p:ext uri="{BB962C8B-B14F-4D97-AF65-F5344CB8AC3E}">
        <p14:creationId xmlns:p14="http://schemas.microsoft.com/office/powerpoint/2010/main" val="14032334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174917"/>
          </a:xfrm>
        </p:spPr>
        <p:txBody>
          <a:bodyPr/>
          <a:lstStyle/>
          <a:p>
            <a:pPr algn="ctr" rtl="1"/>
            <a:r>
              <a:rPr lang="he-IL" b="1" dirty="0" smtClean="0"/>
              <a:t>ביקורות</a:t>
            </a:r>
            <a:endParaRPr lang="en-US" b="1" dirty="0"/>
          </a:p>
        </p:txBody>
      </p:sp>
      <p:sp>
        <p:nvSpPr>
          <p:cNvPr id="3" name="Content Placeholder 2"/>
          <p:cNvSpPr>
            <a:spLocks noGrp="1"/>
          </p:cNvSpPr>
          <p:nvPr>
            <p:ph idx="1"/>
          </p:nvPr>
        </p:nvSpPr>
        <p:spPr>
          <a:xfrm>
            <a:off x="838200" y="1690689"/>
            <a:ext cx="8702964" cy="4959493"/>
          </a:xfrm>
        </p:spPr>
        <p:txBody>
          <a:bodyPr>
            <a:normAutofit fontScale="77500" lnSpcReduction="20000"/>
          </a:bodyPr>
          <a:lstStyle/>
          <a:p>
            <a:pPr marL="0" indent="0" algn="r" rtl="1">
              <a:buNone/>
            </a:pPr>
            <a:r>
              <a:rPr lang="he-IL" dirty="0" smtClean="0"/>
              <a:t>(1) (א) ביקורת על האבסולוטיזם (המגולם בקטגוריאליות): נדמה שבחיים "לכל כלל יש יוצא מהכלל"... (אפילו לכלל כנגד הרג חפים מפשע יש גבול...). אם זה נכון, אז אולי איננו באמת רוצים שהכלל המעשי שלנו יהיה לחוק כללי</a:t>
            </a:r>
            <a:r>
              <a:rPr lang="en-US" dirty="0" smtClean="0"/>
              <a:t>?</a:t>
            </a:r>
            <a:r>
              <a:rPr lang="he-IL" dirty="0" smtClean="0"/>
              <a:t> </a:t>
            </a:r>
          </a:p>
          <a:p>
            <a:pPr marL="0" indent="0" algn="r" rtl="1">
              <a:buNone/>
            </a:pPr>
            <a:r>
              <a:rPr lang="he-IL" dirty="0" smtClean="0"/>
              <a:t>(ב) כאלטרנטיבה להנ"ל: אולי נוכל לנסח את הכללים המעשיים שלנו באופן שכבר יכלול את המקרים הקיצוניים כיוצאי-דופן? זה מוביל לבעיות רציניות:  (</a:t>
            </a:r>
            <a:r>
              <a:rPr lang="en-US" dirty="0" err="1" smtClean="0"/>
              <a:t>i</a:t>
            </a:r>
            <a:r>
              <a:rPr lang="he-IL" dirty="0" smtClean="0"/>
              <a:t>) העתיד פתוח באופן אינסופי, ואי-אפשר לנסח את כל יוצאי-הדופן שיהיו.   (</a:t>
            </a:r>
            <a:r>
              <a:rPr lang="en-US" dirty="0" smtClean="0"/>
              <a:t>ii</a:t>
            </a:r>
            <a:r>
              <a:rPr lang="he-IL" dirty="0" smtClean="0"/>
              <a:t>) גם לו ניתן היה, לא ברור שהתוצאה הייתה פסוק שאנו יודעים לבדוק את האוניברסליזציה שלו. ובכל אופן, זו "הכללה" במובן מנוון...  (</a:t>
            </a:r>
            <a:r>
              <a:rPr lang="en-US" dirty="0" smtClean="0"/>
              <a:t>iii</a:t>
            </a:r>
            <a:r>
              <a:rPr lang="he-IL" dirty="0" smtClean="0"/>
              <a:t>) מעבר להנ"ל, מהלך כזה צפוי להיות בעייתי: על מה נסתמך כשנחליט על הרשימה של יוצאי-הדופן הלגיטימיים? ודאי: על שיקול דעת מוסרי. שיקול דעת זה מה מקורו? איננו יכולים לומר שמקורו בצו הקטגורי, שאז היינו נכנסים לרגרסיה אינסופית (הרי אנו כעת בודקים כיצד להפעיל את הצו הקטגורי!) ← נראה שכדי להגיע לשיפוטים מוסריים מוצלחים נדרש </a:t>
            </a:r>
            <a:r>
              <a:rPr lang="he-IL" i="1" dirty="0" smtClean="0"/>
              <a:t>שיקול דעת מוסרי שחורג ממסגרת התורה </a:t>
            </a:r>
            <a:r>
              <a:rPr lang="he-IL" i="1" dirty="0" err="1" smtClean="0"/>
              <a:t>הקנטיאנית</a:t>
            </a:r>
            <a:r>
              <a:rPr lang="he-IL" dirty="0" smtClean="0"/>
              <a:t>. </a:t>
            </a:r>
          </a:p>
          <a:p>
            <a:pPr marL="0" indent="0" algn="r" rtl="1">
              <a:buNone/>
            </a:pPr>
            <a:r>
              <a:rPr lang="he-IL" dirty="0" smtClean="0"/>
              <a:t>(2) אותה פעולה יכולה להיות מתוארת בכמה אופנים; כיצד נחליט על הניסוח הנכון של הכלל המעשי? הבעיה: גם אם מנסים לתת את הניסוח הכי מדויק ותמציתי, זה לא ברור שיש דרך אחת לעשות זאת. דוגמא: המתת חסד... זה מעלה שתי בעיות לתורה </a:t>
            </a:r>
            <a:r>
              <a:rPr lang="he-IL" dirty="0" err="1" smtClean="0"/>
              <a:t>הקאנטיאנית</a:t>
            </a:r>
            <a:r>
              <a:rPr lang="he-IL" dirty="0" smtClean="0"/>
              <a:t>:</a:t>
            </a:r>
            <a:r>
              <a:rPr lang="en-US" dirty="0" smtClean="0"/>
              <a:t> </a:t>
            </a:r>
            <a:r>
              <a:rPr lang="he-IL" dirty="0" smtClean="0"/>
              <a:t>שיקול דעת מוסרי החיצוני לה (לגבי מהן התכונות הכי חשובות מוסרית במצב, כדי שעל פיהן ננסח את הכלל המעשי); דורש </a:t>
            </a:r>
            <a:r>
              <a:rPr lang="he-IL" i="1" dirty="0" smtClean="0"/>
              <a:t>רגישות</a:t>
            </a:r>
            <a:r>
              <a:rPr lang="he-IL" dirty="0" smtClean="0"/>
              <a:t> אנושית...; יתכן רלטיביזם ביחס להנ"ל.</a:t>
            </a:r>
            <a:endParaRPr lang="en-US" dirty="0"/>
          </a:p>
        </p:txBody>
      </p:sp>
    </p:spTree>
    <p:extLst>
      <p:ext uri="{BB962C8B-B14F-4D97-AF65-F5344CB8AC3E}">
        <p14:creationId xmlns:p14="http://schemas.microsoft.com/office/powerpoint/2010/main" val="1987445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he-IL" b="1" dirty="0"/>
              <a:t>ביקורות</a:t>
            </a:r>
            <a:endParaRPr lang="en-US" dirty="0"/>
          </a:p>
        </p:txBody>
      </p:sp>
      <p:sp>
        <p:nvSpPr>
          <p:cNvPr id="3" name="Content Placeholder 2"/>
          <p:cNvSpPr>
            <a:spLocks noGrp="1"/>
          </p:cNvSpPr>
          <p:nvPr>
            <p:ph idx="1"/>
          </p:nvPr>
        </p:nvSpPr>
        <p:spPr>
          <a:xfrm>
            <a:off x="838200" y="1825625"/>
            <a:ext cx="8545945" cy="4556702"/>
          </a:xfrm>
        </p:spPr>
        <p:txBody>
          <a:bodyPr>
            <a:normAutofit fontScale="85000" lnSpcReduction="20000"/>
          </a:bodyPr>
          <a:lstStyle/>
          <a:p>
            <a:pPr marL="0" indent="0" algn="r" rtl="1">
              <a:buNone/>
            </a:pPr>
            <a:r>
              <a:rPr lang="he-IL" dirty="0" smtClean="0"/>
              <a:t>(3) (גם לו כל הבעיות הקשורות לניסוח הכללים המעשיים היו נפתרות) </a:t>
            </a:r>
            <a:r>
              <a:rPr lang="he-IL" i="1" dirty="0" smtClean="0"/>
              <a:t>הצו הקטגורי אינו תנאי מספיק למוסר</a:t>
            </a:r>
            <a:r>
              <a:rPr lang="he-IL" dirty="0" smtClean="0"/>
              <a:t>: ישנם הרבה כללים מעשיים שלכאורה אינם ניתנים להכללה, ובכ"ז אינם בלתי-מוסריים (לרצות להיות אחרון (או למעשה כל מקום שהוא) בתור; תמיד לבקש שיעירו אותי ב7 בבוקר...). ← נדמה שצריך רקע של "קומונסנס" מוסרי שקודם ליכולת להגביל את השימוש בצו הקטגורי רק למקרים הרלוונטיים "למוסר" ← התבונה המעשית בפני עצמה לא יכולה לקבוע את המוסר באופן </a:t>
            </a:r>
            <a:r>
              <a:rPr lang="he-IL" dirty="0" err="1" smtClean="0"/>
              <a:t>חח"ע</a:t>
            </a:r>
            <a:r>
              <a:rPr lang="he-IL" dirty="0" smtClean="0"/>
              <a:t>! (בפתיחת הספר של קאנט ראינו התקפה מוחצת על אריסטו; פה "תשובתו" של אריסטו...)</a:t>
            </a:r>
          </a:p>
          <a:p>
            <a:pPr marL="0" indent="0" algn="r" rtl="1">
              <a:buNone/>
            </a:pPr>
            <a:r>
              <a:rPr lang="he-IL" dirty="0" smtClean="0"/>
              <a:t>(4)</a:t>
            </a:r>
            <a:r>
              <a:rPr lang="en-US" dirty="0" smtClean="0"/>
              <a:t> </a:t>
            </a:r>
            <a:r>
              <a:rPr lang="he-IL" i="1" dirty="0" smtClean="0"/>
              <a:t>הצו הקטגורי אינו תנאי הכרחי למוסר </a:t>
            </a:r>
            <a:r>
              <a:rPr lang="he-IL" dirty="0" smtClean="0"/>
              <a:t>– הווה אומר, תתכן פעולה שהכלל המעשי שלה לא יוכל לעבור אוניברסליזציה, ובכל זאת רבים יראו בה פעולה מוסרית. דוגמא: העדפת אהובים (ובעיית "מחשבה אחת יותר מדי"...)</a:t>
            </a:r>
          </a:p>
          <a:p>
            <a:pPr marL="0" indent="0" algn="r" rtl="1">
              <a:buNone/>
            </a:pPr>
            <a:r>
              <a:rPr lang="he-IL" dirty="0" smtClean="0"/>
              <a:t>(5) השתתת היחס המוסרי לאחרים על "הטבע התבוני" ( שהוא "תכלית כשהיא לעצמה") יוצרת הדרה שנדמית בעייתית... (הסעיף הקודם הראה בעיה מקבילה אפילו ביחס לבני אדם רגילים...)</a:t>
            </a:r>
            <a:endParaRPr lang="en-US" dirty="0"/>
          </a:p>
        </p:txBody>
      </p:sp>
    </p:spTree>
    <p:extLst>
      <p:ext uri="{BB962C8B-B14F-4D97-AF65-F5344CB8AC3E}">
        <p14:creationId xmlns:p14="http://schemas.microsoft.com/office/powerpoint/2010/main" val="292634394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11604</TotalTime>
  <Words>3386</Words>
  <Application>Microsoft Office PowerPoint</Application>
  <PresentationFormat>Widescreen</PresentationFormat>
  <Paragraphs>88</Paragraphs>
  <Slides>20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Arial</vt:lpstr>
      <vt:lpstr>Calibri</vt:lpstr>
      <vt:lpstr>Calibri Light</vt:lpstr>
      <vt:lpstr>Times New Roman</vt:lpstr>
      <vt:lpstr>Office Theme</vt:lpstr>
      <vt:lpstr>עמנואל קאנט</vt:lpstr>
      <vt:lpstr>הנחת יסוד למטפיזיקה של המידות</vt:lpstr>
      <vt:lpstr>על הרצון הטוב</vt:lpstr>
      <vt:lpstr>על הרצון הטוב (2)</vt:lpstr>
      <vt:lpstr>החובה</vt:lpstr>
      <vt:lpstr>החובה מהי?</vt:lpstr>
      <vt:lpstr>החובה מהי? (2)</vt:lpstr>
      <vt:lpstr>הצו הקטגורי</vt:lpstr>
      <vt:lpstr>הצו הקטגורי (2)</vt:lpstr>
      <vt:lpstr>הצו הקטגורי – דגשים</vt:lpstr>
      <vt:lpstr>הצו הקטגורי – דגשים (2)</vt:lpstr>
      <vt:lpstr>הצו הקטגורי – דגשים (3)</vt:lpstr>
      <vt:lpstr>הצו הקטגורי – דגשים (4)</vt:lpstr>
      <vt:lpstr>הצו הקטגורי – דגשים (5)</vt:lpstr>
      <vt:lpstr>הצו הקטגורי – דגשים (6)</vt:lpstr>
      <vt:lpstr>הצו הקטגורי – דגשים (7)</vt:lpstr>
      <vt:lpstr>נוסחת האנושות של הצו הקטגורי</vt:lpstr>
      <vt:lpstr>נוסחת האנושות של הצו הקטגורי (2)</vt:lpstr>
      <vt:lpstr>ביקורות</vt:lpstr>
      <vt:lpstr>ביקורות</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עמנואל קאנט</dc:title>
  <dc:creator>Windows User</dc:creator>
  <cp:lastModifiedBy>Windows User</cp:lastModifiedBy>
  <cp:revision>184</cp:revision>
  <dcterms:created xsi:type="dcterms:W3CDTF">2020-05-19T07:20:01Z</dcterms:created>
  <dcterms:modified xsi:type="dcterms:W3CDTF">2022-12-21T06:16:44Z</dcterms:modified>
</cp:coreProperties>
</file>